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64" r:id="rId4"/>
    <p:sldId id="266" r:id="rId5"/>
    <p:sldId id="267" r:id="rId6"/>
    <p:sldId id="269" r:id="rId7"/>
    <p:sldId id="268"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59"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3" d="100"/>
          <a:sy n="113" d="100"/>
        </p:scale>
        <p:origin x="-139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fld>
            <a:endParaRPr lang="zh-CN"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oleObject" Target="../embeddings/oleObject2.bin"/><Relationship Id="rId2" Type="http://schemas.openxmlformats.org/officeDocument/2006/relationships/image" Target="../media/image4.png"/><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908720"/>
            <a:ext cx="8892480" cy="1386880"/>
          </a:xfrm>
        </p:spPr>
        <p:txBody>
          <a:bodyPr/>
          <a:lstStyle/>
          <a:p>
            <a:r>
              <a:rPr lang="en-US" altLang="zh-CN" sz="3600" dirty="0" smtClean="0">
                <a:solidFill>
                  <a:schemeClr val="tx1"/>
                </a:solidFill>
              </a:rPr>
              <a:t>2016</a:t>
            </a:r>
            <a:r>
              <a:rPr lang="zh-CN" altLang="en-US" sz="3600" dirty="0" smtClean="0">
                <a:solidFill>
                  <a:schemeClr val="tx1"/>
                </a:solidFill>
              </a:rPr>
              <a:t>天津大学</a:t>
            </a:r>
            <a:r>
              <a:rPr lang="en-US" altLang="zh-CN" sz="3600" dirty="0" smtClean="0">
                <a:solidFill>
                  <a:schemeClr val="tx1"/>
                </a:solidFill>
              </a:rPr>
              <a:t>ACM</a:t>
            </a:r>
            <a:r>
              <a:rPr lang="zh-CN" altLang="en-US" sz="3600" dirty="0" smtClean="0">
                <a:solidFill>
                  <a:schemeClr val="tx1"/>
                </a:solidFill>
              </a:rPr>
              <a:t>寒假</a:t>
            </a:r>
            <a:r>
              <a:rPr lang="zh-CN" altLang="en-US" sz="3600" dirty="0" smtClean="0">
                <a:solidFill>
                  <a:schemeClr val="tx1"/>
                </a:solidFill>
              </a:rPr>
              <a:t>集训队培训讲座</a:t>
            </a:r>
            <a:br>
              <a:rPr lang="en-US" altLang="zh-CN" sz="3600" dirty="0" smtClean="0">
                <a:solidFill>
                  <a:schemeClr val="tx1"/>
                </a:solidFill>
              </a:rPr>
            </a:br>
            <a:r>
              <a:rPr lang="en-US" altLang="zh-CN" sz="3600" dirty="0" smtClean="0">
                <a:solidFill>
                  <a:schemeClr val="tx1"/>
                </a:solidFill>
              </a:rPr>
              <a:t>——</a:t>
            </a:r>
            <a:r>
              <a:rPr lang="zh-CN" altLang="en-US" sz="3600" dirty="0" smtClean="0">
                <a:solidFill>
                  <a:schemeClr val="tx1"/>
                </a:solidFill>
              </a:rPr>
              <a:t>分治、贪心</a:t>
            </a:r>
            <a:endParaRPr lang="zh-CN" altLang="en-US" sz="3600" dirty="0">
              <a:solidFill>
                <a:schemeClr val="tx1"/>
              </a:solidFill>
            </a:endParaRPr>
          </a:p>
        </p:txBody>
      </p:sp>
      <p:sp>
        <p:nvSpPr>
          <p:cNvPr id="4" name="副标题 3"/>
          <p:cNvSpPr/>
          <p:nvPr>
            <p:ph type="subTitle" idx="1"/>
          </p:nvPr>
        </p:nvSpPr>
        <p:spPr/>
        <p:txBody>
          <a:bodyPr/>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最近点对问题</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给定平面上</a:t>
            </a:r>
            <a:r>
              <a:rPr lang="en-US" altLang="zh-CN" dirty="0" smtClean="0">
                <a:solidFill>
                  <a:schemeClr val="tx1"/>
                </a:solidFill>
              </a:rPr>
              <a:t>n</a:t>
            </a:r>
            <a:r>
              <a:rPr lang="zh-CN" altLang="en-US" dirty="0" smtClean="0">
                <a:solidFill>
                  <a:schemeClr val="tx1"/>
                </a:solidFill>
              </a:rPr>
              <a:t>个点的坐标</a:t>
            </a:r>
            <a:r>
              <a:rPr lang="en-US" altLang="zh-CN" dirty="0" smtClean="0">
                <a:solidFill>
                  <a:schemeClr val="tx1"/>
                </a:solidFill>
              </a:rPr>
              <a:t>, </a:t>
            </a:r>
            <a:r>
              <a:rPr lang="zh-CN" altLang="en-US" dirty="0" smtClean="0">
                <a:solidFill>
                  <a:schemeClr val="tx1"/>
                </a:solidFill>
              </a:rPr>
              <a:t>找出其中欧几里德最近的两个点</a:t>
            </a:r>
            <a:endParaRPr lang="zh-CN" altLang="en-US" dirty="0" smtClean="0">
              <a:solidFill>
                <a:schemeClr val="tx1"/>
              </a:solidFill>
            </a:endParaRPr>
          </a:p>
          <a:p>
            <a:r>
              <a:rPr lang="zh-CN" altLang="en-US" b="1" dirty="0" smtClean="0">
                <a:solidFill>
                  <a:schemeClr val="tx1"/>
                </a:solidFill>
              </a:rPr>
              <a:t>枚举算法</a:t>
            </a:r>
            <a:r>
              <a:rPr lang="en-US" altLang="zh-CN" b="1" dirty="0" smtClean="0">
                <a:solidFill>
                  <a:schemeClr val="tx1"/>
                </a:solidFill>
              </a:rPr>
              <a:t>:</a:t>
            </a:r>
            <a:r>
              <a:rPr lang="en-US" altLang="zh-CN" dirty="0" smtClean="0">
                <a:solidFill>
                  <a:schemeClr val="tx1"/>
                </a:solidFill>
              </a:rPr>
              <a:t> </a:t>
            </a:r>
            <a:r>
              <a:rPr lang="zh-CN" altLang="en-US" dirty="0" smtClean="0">
                <a:solidFill>
                  <a:schemeClr val="tx1"/>
                </a:solidFill>
              </a:rPr>
              <a:t>需要枚举</a:t>
            </a:r>
            <a:r>
              <a:rPr lang="en-US" altLang="zh-CN" dirty="0" smtClean="0">
                <a:solidFill>
                  <a:schemeClr val="tx1"/>
                </a:solidFill>
              </a:rPr>
              <a:t>O(n</a:t>
            </a:r>
            <a:r>
              <a:rPr lang="en-US" altLang="zh-CN" baseline="30000" dirty="0" smtClean="0">
                <a:solidFill>
                  <a:schemeClr val="tx1"/>
                </a:solidFill>
              </a:rPr>
              <a:t>2</a:t>
            </a:r>
            <a:r>
              <a:rPr lang="en-US" altLang="zh-CN" dirty="0" smtClean="0">
                <a:solidFill>
                  <a:schemeClr val="tx1"/>
                </a:solidFill>
              </a:rPr>
              <a:t>)</a:t>
            </a:r>
            <a:r>
              <a:rPr lang="zh-CN" altLang="en-US" dirty="0" smtClean="0">
                <a:solidFill>
                  <a:schemeClr val="tx1"/>
                </a:solidFill>
              </a:rPr>
              <a:t>个点对</a:t>
            </a:r>
            <a:r>
              <a:rPr lang="en-US" altLang="zh-CN" dirty="0" smtClean="0">
                <a:solidFill>
                  <a:schemeClr val="tx1"/>
                </a:solidFill>
              </a:rPr>
              <a:t>, </a:t>
            </a:r>
            <a:r>
              <a:rPr lang="zh-CN" altLang="en-US" dirty="0" smtClean="0">
                <a:solidFill>
                  <a:schemeClr val="tx1"/>
                </a:solidFill>
              </a:rPr>
              <a:t>每个距离的计算时间为</a:t>
            </a:r>
            <a:r>
              <a:rPr lang="en-US" altLang="zh-CN" dirty="0" smtClean="0">
                <a:solidFill>
                  <a:schemeClr val="tx1"/>
                </a:solidFill>
              </a:rPr>
              <a:t>O(1), </a:t>
            </a:r>
            <a:r>
              <a:rPr lang="zh-CN" altLang="en-US" dirty="0" smtClean="0">
                <a:solidFill>
                  <a:schemeClr val="tx1"/>
                </a:solidFill>
              </a:rPr>
              <a:t>总</a:t>
            </a:r>
            <a:r>
              <a:rPr lang="en-US" altLang="zh-CN" dirty="0" smtClean="0">
                <a:solidFill>
                  <a:schemeClr val="tx1"/>
                </a:solidFill>
              </a:rPr>
              <a:t>O(n</a:t>
            </a:r>
            <a:r>
              <a:rPr lang="en-US" altLang="zh-CN" baseline="30000" dirty="0" smtClean="0">
                <a:solidFill>
                  <a:schemeClr val="tx1"/>
                </a:solidFill>
              </a:rPr>
              <a:t>2</a:t>
            </a:r>
            <a:r>
              <a:rPr lang="en-US" altLang="zh-CN" dirty="0" smtClean="0">
                <a:solidFill>
                  <a:schemeClr val="tx1"/>
                </a:solidFill>
              </a:rPr>
              <a:t>)</a:t>
            </a:r>
            <a:endParaRPr lang="en-US" altLang="zh-CN" dirty="0" smtClean="0">
              <a:solidFill>
                <a:schemeClr val="tx1"/>
              </a:solidFill>
            </a:endParaRPr>
          </a:p>
          <a:p>
            <a:r>
              <a:rPr lang="zh-CN" altLang="en-US" dirty="0" smtClean="0">
                <a:solidFill>
                  <a:schemeClr val="tx1"/>
                </a:solidFill>
              </a:rPr>
              <a:t>有更好的算法吗</a:t>
            </a:r>
            <a:r>
              <a:rPr lang="en-US" altLang="zh-CN" dirty="0" smtClean="0">
                <a:solidFill>
                  <a:schemeClr val="tx1"/>
                </a:solidFill>
              </a:rPr>
              <a:t>?</a:t>
            </a:r>
            <a:endParaRPr lang="en-US" altLang="zh-CN" dirty="0" smtClean="0">
              <a:solidFill>
                <a:schemeClr val="tx1"/>
              </a:solidFill>
            </a:endParaRPr>
          </a:p>
          <a:p>
            <a:endParaRPr lang="zh-CN" altLang="en-US" dirty="0"/>
          </a:p>
        </p:txBody>
      </p:sp>
      <p:grpSp>
        <p:nvGrpSpPr>
          <p:cNvPr id="4" name="Group 13"/>
          <p:cNvGrpSpPr/>
          <p:nvPr/>
        </p:nvGrpSpPr>
        <p:grpSpPr bwMode="auto">
          <a:xfrm>
            <a:off x="1295400" y="4572000"/>
            <a:ext cx="7391400" cy="1533525"/>
            <a:chOff x="480" y="2784"/>
            <a:chExt cx="4656" cy="966"/>
          </a:xfrm>
        </p:grpSpPr>
        <p:graphicFrame>
          <p:nvGraphicFramePr>
            <p:cNvPr id="5" name="Object 2"/>
            <p:cNvGraphicFramePr>
              <a:graphicFrameLocks noChangeAspect="1"/>
            </p:cNvGraphicFramePr>
            <p:nvPr/>
          </p:nvGraphicFramePr>
          <p:xfrm>
            <a:off x="480" y="2832"/>
            <a:ext cx="2592" cy="918"/>
          </p:xfrm>
          <a:graphic>
            <a:graphicData uri="http://schemas.openxmlformats.org/presentationml/2006/ole">
              <mc:AlternateContent xmlns:mc="http://schemas.openxmlformats.org/markup-compatibility/2006">
                <mc:Choice xmlns:v="urn:schemas-microsoft-com:vml" Requires="v">
                  <p:oleObj spid="_x0000_s1025" name="Photo Editor Photo" r:id="rId1" imgW="4705350" imgH="1666875" progId="MSPhotoEd.3">
                    <p:embed/>
                  </p:oleObj>
                </mc:Choice>
                <mc:Fallback>
                  <p:oleObj name="Photo Editor Photo" r:id="rId1" imgW="4705350" imgH="1666875" progId="MSPhotoEd.3">
                    <p:embed/>
                    <p:pic>
                      <p:nvPicPr>
                        <p:cNvPr id="0" name="Object 2"/>
                        <p:cNvPicPr>
                          <a:picLocks noChangeAspect="1"/>
                        </p:cNvPicPr>
                        <p:nvPr/>
                      </p:nvPicPr>
                      <p:blipFill>
                        <a:blip r:embed="rId2"/>
                        <a:stretch>
                          <a:fillRect/>
                        </a:stretch>
                      </p:blipFill>
                      <p:spPr>
                        <a:xfrm>
                          <a:off x="480" y="2832"/>
                          <a:ext cx="2592" cy="918"/>
                        </a:xfrm>
                        <a:prstGeom prst="rect">
                          <a:avLst/>
                        </a:prstGeom>
                        <a:noFill/>
                        <a:ln w="12700">
                          <a:noFill/>
                          <a:miter/>
                        </a:ln>
                      </p:spPr>
                    </p:pic>
                  </p:oleObj>
                </mc:Fallback>
              </mc:AlternateContent>
            </a:graphicData>
          </a:graphic>
        </p:graphicFrame>
        <p:graphicFrame>
          <p:nvGraphicFramePr>
            <p:cNvPr id="6" name="Object 3"/>
            <p:cNvGraphicFramePr>
              <a:graphicFrameLocks noChangeAspect="1"/>
            </p:cNvGraphicFramePr>
            <p:nvPr/>
          </p:nvGraphicFramePr>
          <p:xfrm>
            <a:off x="3360" y="2784"/>
            <a:ext cx="1776" cy="930"/>
          </p:xfrm>
          <a:graphic>
            <a:graphicData uri="http://schemas.openxmlformats.org/presentationml/2006/ole">
              <mc:AlternateContent xmlns:mc="http://schemas.openxmlformats.org/markup-compatibility/2006">
                <mc:Choice xmlns:v="urn:schemas-microsoft-com:vml" Requires="v">
                  <p:oleObj spid="_x0000_s1027" name="Photo Editor Photo" r:id="rId3" imgW="4619625" imgH="2419350" progId="MSPhotoEd.3">
                    <p:embed/>
                  </p:oleObj>
                </mc:Choice>
                <mc:Fallback>
                  <p:oleObj name="Photo Editor Photo" r:id="rId3" imgW="4619625" imgH="2419350" progId="MSPhotoEd.3">
                    <p:embed/>
                    <p:pic>
                      <p:nvPicPr>
                        <p:cNvPr id="0" name="Object 3"/>
                        <p:cNvPicPr>
                          <a:picLocks noChangeAspect="1"/>
                        </p:cNvPicPr>
                        <p:nvPr/>
                      </p:nvPicPr>
                      <p:blipFill>
                        <a:blip r:embed="rId4"/>
                        <a:stretch>
                          <a:fillRect/>
                        </a:stretch>
                      </p:blipFill>
                      <p:spPr>
                        <a:xfrm>
                          <a:off x="3360" y="2784"/>
                          <a:ext cx="1776" cy="930"/>
                        </a:xfrm>
                        <a:prstGeom prst="rect">
                          <a:avLst/>
                        </a:prstGeom>
                        <a:noFill/>
                        <a:ln w="12700">
                          <a:noFill/>
                          <a:miter/>
                        </a:ln>
                      </p:spPr>
                    </p:pic>
                  </p:oleObj>
                </mc:Fallback>
              </mc:AlternateContent>
            </a:graphicData>
          </a:graphic>
        </p:graphicFrame>
        <p:grpSp>
          <p:nvGrpSpPr>
            <p:cNvPr id="7" name="Group 10"/>
            <p:cNvGrpSpPr/>
            <p:nvPr/>
          </p:nvGrpSpPr>
          <p:grpSpPr bwMode="auto">
            <a:xfrm>
              <a:off x="2145" y="3158"/>
              <a:ext cx="191" cy="270"/>
              <a:chOff x="2145" y="3158"/>
              <a:chExt cx="191" cy="270"/>
            </a:xfrm>
          </p:grpSpPr>
          <p:sp>
            <p:nvSpPr>
              <p:cNvPr id="8" name="Oval 11"/>
              <p:cNvSpPr>
                <a:spLocks noChangeAspect="1" noChangeArrowheads="1"/>
              </p:cNvSpPr>
              <p:nvPr/>
            </p:nvSpPr>
            <p:spPr bwMode="auto">
              <a:xfrm>
                <a:off x="2261" y="3158"/>
                <a:ext cx="75" cy="75"/>
              </a:xfrm>
              <a:prstGeom prst="ellipse">
                <a:avLst/>
              </a:prstGeom>
              <a:solidFill>
                <a:srgbClr val="FF0000"/>
              </a:solidFill>
              <a:ln w="9525">
                <a:noFill/>
                <a:round/>
              </a:ln>
            </p:spPr>
            <p:txBody>
              <a:bodyPr wrap="none" anchor="ctr"/>
              <a:lstStyle/>
              <a:p>
                <a:endParaRPr lang="zh-CN" altLang="en-US"/>
              </a:p>
            </p:txBody>
          </p:sp>
          <p:sp>
            <p:nvSpPr>
              <p:cNvPr id="9" name="Oval 12"/>
              <p:cNvSpPr>
                <a:spLocks noChangeAspect="1" noChangeArrowheads="1"/>
              </p:cNvSpPr>
              <p:nvPr/>
            </p:nvSpPr>
            <p:spPr bwMode="auto">
              <a:xfrm>
                <a:off x="2145" y="3353"/>
                <a:ext cx="75" cy="75"/>
              </a:xfrm>
              <a:prstGeom prst="ellipse">
                <a:avLst/>
              </a:prstGeom>
              <a:solidFill>
                <a:srgbClr val="FF0000"/>
              </a:solidFill>
              <a:ln w="9525">
                <a:noFill/>
                <a:round/>
              </a:ln>
            </p:spPr>
            <p:txBody>
              <a:bodyPr wrap="none" anchor="ctr"/>
              <a:lstStyle/>
              <a:p>
                <a:endParaRPr lang="zh-CN" altLang="en-US"/>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1252" name="Object 2"/>
          <p:cNvGraphicFramePr>
            <a:graphicFrameLocks noChangeAspect="1"/>
          </p:cNvGraphicFramePr>
          <p:nvPr>
            <p:ph idx="1"/>
          </p:nvPr>
        </p:nvGraphicFramePr>
        <p:xfrm>
          <a:off x="2500298" y="2714620"/>
          <a:ext cx="4162425" cy="3933825"/>
        </p:xfrm>
        <a:graphic>
          <a:graphicData uri="http://schemas.openxmlformats.org/presentationml/2006/ole">
            <mc:AlternateContent xmlns:mc="http://schemas.openxmlformats.org/markup-compatibility/2006">
              <mc:Choice xmlns:v="urn:schemas-microsoft-com:vml" Requires="v">
                <p:oleObj spid="_x0000_s2049" name="Photo Editor Photo" r:id="rId1" imgW="4162425" imgH="3933825" progId="MSPhotoEd.3">
                  <p:embed/>
                </p:oleObj>
              </mc:Choice>
              <mc:Fallback>
                <p:oleObj name="Photo Editor Photo" r:id="rId1" imgW="4162425" imgH="3933825" progId="MSPhotoEd.3">
                  <p:embed/>
                  <p:pic>
                    <p:nvPicPr>
                      <p:cNvPr id="0" name="Object 2"/>
                      <p:cNvPicPr>
                        <a:picLocks noChangeAspect="1"/>
                      </p:cNvPicPr>
                      <p:nvPr/>
                    </p:nvPicPr>
                    <p:blipFill>
                      <a:blip r:embed="rId2"/>
                      <a:stretch>
                        <a:fillRect/>
                      </a:stretch>
                    </p:blipFill>
                    <p:spPr>
                      <a:xfrm>
                        <a:off x="2500298" y="2714620"/>
                        <a:ext cx="4162425" cy="3933825"/>
                      </a:xfrm>
                      <a:prstGeom prst="rect">
                        <a:avLst/>
                      </a:prstGeom>
                      <a:noFill/>
                      <a:ln w="12700">
                        <a:noFill/>
                        <a:miter/>
                      </a:ln>
                    </p:spPr>
                  </p:pic>
                </p:oleObj>
              </mc:Fallback>
            </mc:AlternateContent>
          </a:graphicData>
        </a:graphic>
      </p:graphicFrame>
      <p:sp>
        <p:nvSpPr>
          <p:cNvPr id="2" name="标题 1"/>
          <p:cNvSpPr>
            <a:spLocks noGrp="1"/>
          </p:cNvSpPr>
          <p:nvPr>
            <p:ph type="title"/>
          </p:nvPr>
        </p:nvSpPr>
        <p:spPr>
          <a:xfrm>
            <a:off x="214282" y="1857364"/>
            <a:ext cx="8229600" cy="1600200"/>
          </a:xfrm>
        </p:spPr>
        <p:txBody>
          <a:bodyPr/>
          <a:lstStyle/>
          <a:p>
            <a:r>
              <a:rPr lang="zh-CN" altLang="en-US" sz="2400" dirty="0" smtClean="0"/>
              <a:t>用分治法解决</a:t>
            </a:r>
            <a:r>
              <a:rPr lang="en-US" altLang="zh-CN" sz="2400" dirty="0" smtClean="0"/>
              <a:t>. </a:t>
            </a:r>
            <a:r>
              <a:rPr lang="zh-CN" altLang="en-US" sz="2400" dirty="0" smtClean="0"/>
              <a:t>先按</a:t>
            </a:r>
            <a:r>
              <a:rPr lang="en-US" altLang="zh-CN" sz="2400" dirty="0" smtClean="0"/>
              <a:t>x</a:t>
            </a:r>
            <a:r>
              <a:rPr lang="zh-CN" altLang="en-US" sz="2400" dirty="0" smtClean="0"/>
              <a:t>坐标排序</a:t>
            </a:r>
            <a:r>
              <a:rPr lang="en-US" altLang="zh-CN" sz="2400" dirty="0" smtClean="0"/>
              <a:t>, </a:t>
            </a:r>
            <a:r>
              <a:rPr lang="zh-CN" altLang="en-US" sz="2400" dirty="0" smtClean="0"/>
              <a:t>把所有点划分成个数尽量相等的两部分</a:t>
            </a:r>
            <a:r>
              <a:rPr lang="en-US" altLang="zh-CN" sz="2400" dirty="0" smtClean="0"/>
              <a:t>, </a:t>
            </a:r>
            <a:r>
              <a:rPr lang="zh-CN" altLang="en-US" sz="2400" dirty="0" smtClean="0"/>
              <a:t>分别求最近点对</a:t>
            </a:r>
            <a:r>
              <a:rPr lang="en-US" altLang="zh-CN" sz="2400" dirty="0" smtClean="0"/>
              <a:t>, </a:t>
            </a:r>
            <a:r>
              <a:rPr lang="zh-CN" altLang="en-US" sz="2400" dirty="0" smtClean="0"/>
              <a:t>设距离为</a:t>
            </a:r>
            <a:r>
              <a:rPr lang="en-US" altLang="zh-CN" sz="2400" dirty="0" smtClean="0"/>
              <a:t>d</a:t>
            </a:r>
            <a:r>
              <a:rPr lang="en-US" altLang="zh-CN" sz="2400" baseline="-25000" dirty="0" smtClean="0"/>
              <a:t>l</a:t>
            </a:r>
            <a:r>
              <a:rPr lang="zh-CN" altLang="en-US" sz="2400" dirty="0" smtClean="0"/>
              <a:t>和</a:t>
            </a:r>
            <a:r>
              <a:rPr lang="en-US" altLang="zh-CN" sz="2400" dirty="0" smtClean="0"/>
              <a:t>d</a:t>
            </a:r>
            <a:r>
              <a:rPr lang="en-US" altLang="zh-CN" sz="2400" baseline="-25000" dirty="0" smtClean="0"/>
              <a:t>r</a:t>
            </a:r>
            <a:r>
              <a:rPr lang="en-US" altLang="zh-CN" sz="2400" dirty="0" smtClean="0"/>
              <a:t>.</a:t>
            </a:r>
            <a:br>
              <a:rPr lang="en-US" altLang="zh-CN" sz="2400" dirty="0" smtClean="0"/>
            </a:b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21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合并</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令</a:t>
            </a:r>
            <a:r>
              <a:rPr lang="en-US" altLang="zh-CN" dirty="0" smtClean="0">
                <a:solidFill>
                  <a:schemeClr val="tx1"/>
                </a:solidFill>
              </a:rPr>
              <a:t>d=min{dl, </a:t>
            </a:r>
            <a:r>
              <a:rPr lang="en-US" altLang="zh-CN" dirty="0" err="1" smtClean="0">
                <a:solidFill>
                  <a:schemeClr val="tx1"/>
                </a:solidFill>
              </a:rPr>
              <a:t>dr</a:t>
            </a:r>
            <a:r>
              <a:rPr lang="en-US" altLang="zh-CN" dirty="0" smtClean="0">
                <a:solidFill>
                  <a:schemeClr val="tx1"/>
                </a:solidFill>
              </a:rPr>
              <a:t>}, </a:t>
            </a:r>
            <a:r>
              <a:rPr lang="zh-CN" altLang="en-US" dirty="0" smtClean="0">
                <a:solidFill>
                  <a:schemeClr val="tx1"/>
                </a:solidFill>
              </a:rPr>
              <a:t>则跨越两边的点对中，只有下面的竖条中的才有可能更近</a:t>
            </a:r>
            <a:endParaRPr lang="zh-CN" altLang="en-US" dirty="0" smtClean="0">
              <a:solidFill>
                <a:schemeClr val="tx1"/>
              </a:solidFill>
            </a:endParaRPr>
          </a:p>
          <a:p>
            <a:endParaRPr lang="zh-CN" altLang="en-US" dirty="0"/>
          </a:p>
        </p:txBody>
      </p:sp>
      <p:graphicFrame>
        <p:nvGraphicFramePr>
          <p:cNvPr id="3075" name="Object 2"/>
          <p:cNvGraphicFramePr>
            <a:graphicFrameLocks noChangeAspect="1"/>
          </p:cNvGraphicFramePr>
          <p:nvPr/>
        </p:nvGraphicFramePr>
        <p:xfrm>
          <a:off x="2786050" y="2786058"/>
          <a:ext cx="4038600" cy="3505200"/>
        </p:xfrm>
        <a:graphic>
          <a:graphicData uri="http://schemas.openxmlformats.org/presentationml/2006/ole">
            <mc:AlternateContent xmlns:mc="http://schemas.openxmlformats.org/markup-compatibility/2006">
              <mc:Choice xmlns:v="urn:schemas-microsoft-com:vml" Requires="v">
                <p:oleObj spid="_x0000_s3073" name="Photo Editor Photo" r:id="rId1" imgW="5191125" imgH="4505325" progId="MSPhotoEd.3">
                  <p:embed/>
                </p:oleObj>
              </mc:Choice>
              <mc:Fallback>
                <p:oleObj name="Photo Editor Photo" r:id="rId1" imgW="5191125" imgH="4505325" progId="MSPhotoEd.3">
                  <p:embed/>
                  <p:pic>
                    <p:nvPicPr>
                      <p:cNvPr id="0" name="Object 2"/>
                      <p:cNvPicPr>
                        <a:picLocks noChangeAspect="1"/>
                      </p:cNvPicPr>
                      <p:nvPr/>
                    </p:nvPicPr>
                    <p:blipFill>
                      <a:blip r:embed="rId2"/>
                      <a:stretch>
                        <a:fillRect/>
                      </a:stretch>
                    </p:blipFill>
                    <p:spPr>
                      <a:xfrm>
                        <a:off x="2786050" y="2786058"/>
                        <a:ext cx="4038600" cy="3505200"/>
                      </a:xfrm>
                      <a:prstGeom prst="rect">
                        <a:avLst/>
                      </a:prstGeom>
                      <a:noFill/>
                      <a:ln w="127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90000"/>
              </a:lnSpc>
            </a:pPr>
            <a:r>
              <a:rPr lang="zh-CN" altLang="en-US" dirty="0" smtClean="0">
                <a:solidFill>
                  <a:schemeClr val="tx1"/>
                </a:solidFill>
              </a:rPr>
              <a:t>需要检查竖条里的所有点对吗</a:t>
            </a:r>
            <a:r>
              <a:rPr lang="en-US" altLang="zh-CN" dirty="0" smtClean="0">
                <a:solidFill>
                  <a:schemeClr val="tx1"/>
                </a:solidFill>
              </a:rPr>
              <a:t>? </a:t>
            </a:r>
            <a:r>
              <a:rPr lang="zh-CN" altLang="en-US" dirty="0" smtClean="0">
                <a:solidFill>
                  <a:schemeClr val="tx1"/>
                </a:solidFill>
              </a:rPr>
              <a:t>不需要</a:t>
            </a:r>
            <a:r>
              <a:rPr lang="en-US" altLang="zh-CN" dirty="0" smtClean="0">
                <a:solidFill>
                  <a:schemeClr val="tx1"/>
                </a:solidFill>
              </a:rPr>
              <a:t>.</a:t>
            </a:r>
            <a:endParaRPr lang="en-US" altLang="zh-CN" dirty="0" smtClean="0">
              <a:solidFill>
                <a:schemeClr val="tx1"/>
              </a:solidFill>
            </a:endParaRPr>
          </a:p>
          <a:p>
            <a:pPr>
              <a:lnSpc>
                <a:spcPct val="90000"/>
              </a:lnSpc>
            </a:pPr>
            <a:r>
              <a:rPr lang="zh-CN" altLang="en-US" b="1" dirty="0" smtClean="0">
                <a:solidFill>
                  <a:schemeClr val="tx1"/>
                </a:solidFill>
              </a:rPr>
              <a:t>从上往下看</a:t>
            </a:r>
            <a:r>
              <a:rPr lang="en-US" altLang="zh-CN" dirty="0" smtClean="0">
                <a:solidFill>
                  <a:schemeClr val="tx1"/>
                </a:solidFill>
              </a:rPr>
              <a:t>, </a:t>
            </a:r>
            <a:r>
              <a:rPr lang="zh-CN" altLang="en-US" dirty="0" smtClean="0">
                <a:solidFill>
                  <a:schemeClr val="tx1"/>
                </a:solidFill>
              </a:rPr>
              <a:t>对于任何一个</a:t>
            </a:r>
            <a:r>
              <a:rPr lang="en-US" altLang="zh-CN" dirty="0" smtClean="0">
                <a:solidFill>
                  <a:schemeClr val="tx1"/>
                </a:solidFill>
              </a:rPr>
              <a:t>p, </a:t>
            </a:r>
            <a:r>
              <a:rPr lang="zh-CN" altLang="en-US" dirty="0" smtClean="0">
                <a:solidFill>
                  <a:schemeClr val="tx1"/>
                </a:solidFill>
              </a:rPr>
              <a:t>另一侧可能与它组成更近的点对在一个正方形中</a:t>
            </a:r>
            <a:r>
              <a:rPr lang="en-US" altLang="zh-CN" dirty="0" smtClean="0">
                <a:solidFill>
                  <a:schemeClr val="tx1"/>
                </a:solidFill>
              </a:rPr>
              <a:t>, </a:t>
            </a:r>
            <a:r>
              <a:rPr lang="zh-CN" altLang="en-US" dirty="0" smtClean="0">
                <a:solidFill>
                  <a:schemeClr val="tx1"/>
                </a:solidFill>
              </a:rPr>
              <a:t>它最多只有</a:t>
            </a:r>
            <a:r>
              <a:rPr lang="en-US" altLang="zh-CN" dirty="0" smtClean="0">
                <a:solidFill>
                  <a:schemeClr val="tx1"/>
                </a:solidFill>
              </a:rPr>
              <a:t>4</a:t>
            </a:r>
            <a:r>
              <a:rPr lang="zh-CN" altLang="en-US" dirty="0" smtClean="0">
                <a:solidFill>
                  <a:schemeClr val="tx1"/>
                </a:solidFill>
              </a:rPr>
              <a:t>个点</a:t>
            </a:r>
            <a:r>
              <a:rPr lang="en-US" altLang="zh-CN" dirty="0" smtClean="0">
                <a:solidFill>
                  <a:schemeClr val="tx1"/>
                </a:solidFill>
              </a:rPr>
              <a:t>(</a:t>
            </a:r>
            <a:r>
              <a:rPr lang="zh-CN" altLang="en-US" dirty="0" smtClean="0">
                <a:solidFill>
                  <a:schemeClr val="tx1"/>
                </a:solidFill>
              </a:rPr>
              <a:t>否则这个方格中会有距离比</a:t>
            </a:r>
            <a:r>
              <a:rPr lang="en-US" altLang="zh-CN" dirty="0" smtClean="0">
                <a:solidFill>
                  <a:schemeClr val="tx1"/>
                </a:solidFill>
              </a:rPr>
              <a:t>d</a:t>
            </a:r>
            <a:r>
              <a:rPr lang="zh-CN" altLang="en-US" dirty="0" smtClean="0">
                <a:solidFill>
                  <a:schemeClr val="tx1"/>
                </a:solidFill>
              </a:rPr>
              <a:t>小的点对</a:t>
            </a:r>
            <a:r>
              <a:rPr lang="en-US" altLang="zh-CN" dirty="0" smtClean="0">
                <a:solidFill>
                  <a:schemeClr val="tx1"/>
                </a:solidFill>
              </a:rPr>
              <a:t>)</a:t>
            </a:r>
            <a:endParaRPr lang="en-US" altLang="zh-CN" dirty="0" smtClean="0">
              <a:solidFill>
                <a:schemeClr val="tx1"/>
              </a:solidFill>
            </a:endParaRPr>
          </a:p>
          <a:p>
            <a:pPr>
              <a:lnSpc>
                <a:spcPct val="90000"/>
              </a:lnSpc>
            </a:pPr>
            <a:r>
              <a:rPr lang="zh-CN" altLang="en-US" dirty="0" smtClean="0">
                <a:solidFill>
                  <a:schemeClr val="tx1"/>
                </a:solidFill>
              </a:rPr>
              <a:t>最坏情况</a:t>
            </a:r>
            <a:r>
              <a:rPr lang="en-US" altLang="zh-CN" dirty="0" smtClean="0">
                <a:solidFill>
                  <a:schemeClr val="tx1"/>
                </a:solidFill>
              </a:rPr>
              <a:t>(</a:t>
            </a:r>
            <a:r>
              <a:rPr lang="zh-CN" altLang="en-US" dirty="0" smtClean="0">
                <a:solidFill>
                  <a:schemeClr val="tx1"/>
                </a:solidFill>
              </a:rPr>
              <a:t>同一行的红蓝点几乎重合</a:t>
            </a:r>
            <a:r>
              <a:rPr lang="en-US" altLang="zh-CN" dirty="0" smtClean="0">
                <a:solidFill>
                  <a:schemeClr val="tx1"/>
                </a:solidFill>
              </a:rPr>
              <a:t>), </a:t>
            </a:r>
            <a:r>
              <a:rPr lang="zh-CN" altLang="en-US" dirty="0" smtClean="0">
                <a:solidFill>
                  <a:schemeClr val="tx1"/>
                </a:solidFill>
              </a:rPr>
              <a:t>需要检查接下来的</a:t>
            </a:r>
            <a:r>
              <a:rPr lang="en-US" altLang="zh-CN" b="1" dirty="0" smtClean="0">
                <a:solidFill>
                  <a:schemeClr val="tx1"/>
                </a:solidFill>
              </a:rPr>
              <a:t>7</a:t>
            </a:r>
            <a:r>
              <a:rPr lang="zh-CN" altLang="en-US" b="1" dirty="0" smtClean="0">
                <a:solidFill>
                  <a:schemeClr val="tx1"/>
                </a:solidFill>
              </a:rPr>
              <a:t>个点</a:t>
            </a:r>
            <a:endParaRPr lang="zh-CN" altLang="en-US" b="1" dirty="0" smtClean="0">
              <a:solidFill>
                <a:schemeClr val="tx1"/>
              </a:solidFill>
            </a:endParaRPr>
          </a:p>
          <a:p>
            <a:endParaRPr lang="zh-CN" altLang="en-US" dirty="0"/>
          </a:p>
        </p:txBody>
      </p:sp>
      <p:grpSp>
        <p:nvGrpSpPr>
          <p:cNvPr id="4" name="Group 4"/>
          <p:cNvGrpSpPr/>
          <p:nvPr/>
        </p:nvGrpSpPr>
        <p:grpSpPr bwMode="auto">
          <a:xfrm>
            <a:off x="1600200" y="4419600"/>
            <a:ext cx="2819400" cy="2133600"/>
            <a:chOff x="3312" y="2448"/>
            <a:chExt cx="1104" cy="816"/>
          </a:xfrm>
        </p:grpSpPr>
        <p:sp>
          <p:nvSpPr>
            <p:cNvPr id="5" name="Line 5"/>
            <p:cNvSpPr>
              <a:spLocks noChangeShapeType="1"/>
            </p:cNvSpPr>
            <p:nvPr/>
          </p:nvSpPr>
          <p:spPr bwMode="auto">
            <a:xfrm>
              <a:off x="3888" y="2448"/>
              <a:ext cx="0" cy="816"/>
            </a:xfrm>
            <a:prstGeom prst="line">
              <a:avLst/>
            </a:prstGeom>
            <a:noFill/>
            <a:ln w="19050">
              <a:solidFill>
                <a:srgbClr val="808080"/>
              </a:solidFill>
              <a:round/>
            </a:ln>
          </p:spPr>
          <p:txBody>
            <a:bodyPr/>
            <a:lstStyle/>
            <a:p>
              <a:endParaRPr lang="zh-CN" altLang="en-US"/>
            </a:p>
          </p:txBody>
        </p:sp>
        <p:sp>
          <p:nvSpPr>
            <p:cNvPr id="6" name="Line 6"/>
            <p:cNvSpPr>
              <a:spLocks noChangeShapeType="1"/>
            </p:cNvSpPr>
            <p:nvPr/>
          </p:nvSpPr>
          <p:spPr bwMode="auto">
            <a:xfrm>
              <a:off x="3312" y="2592"/>
              <a:ext cx="1104" cy="0"/>
            </a:xfrm>
            <a:prstGeom prst="line">
              <a:avLst/>
            </a:prstGeom>
            <a:noFill/>
            <a:ln w="19050">
              <a:solidFill>
                <a:srgbClr val="808080"/>
              </a:solidFill>
              <a:round/>
            </a:ln>
          </p:spPr>
          <p:txBody>
            <a:bodyPr/>
            <a:lstStyle/>
            <a:p>
              <a:endParaRPr lang="zh-CN" altLang="en-US"/>
            </a:p>
          </p:txBody>
        </p:sp>
        <p:sp>
          <p:nvSpPr>
            <p:cNvPr id="7" name="Line 7"/>
            <p:cNvSpPr>
              <a:spLocks noChangeShapeType="1"/>
            </p:cNvSpPr>
            <p:nvPr/>
          </p:nvSpPr>
          <p:spPr bwMode="auto">
            <a:xfrm>
              <a:off x="3312" y="3024"/>
              <a:ext cx="576" cy="0"/>
            </a:xfrm>
            <a:prstGeom prst="line">
              <a:avLst/>
            </a:prstGeom>
            <a:noFill/>
            <a:ln w="19050">
              <a:solidFill>
                <a:srgbClr val="808080"/>
              </a:solidFill>
              <a:round/>
            </a:ln>
          </p:spPr>
          <p:txBody>
            <a:bodyPr/>
            <a:lstStyle/>
            <a:p>
              <a:endParaRPr lang="zh-CN" altLang="en-US"/>
            </a:p>
          </p:txBody>
        </p:sp>
        <p:sp>
          <p:nvSpPr>
            <p:cNvPr id="8" name="Line 8"/>
            <p:cNvSpPr>
              <a:spLocks noChangeShapeType="1"/>
            </p:cNvSpPr>
            <p:nvPr/>
          </p:nvSpPr>
          <p:spPr bwMode="auto">
            <a:xfrm>
              <a:off x="3504" y="2448"/>
              <a:ext cx="0" cy="816"/>
            </a:xfrm>
            <a:prstGeom prst="line">
              <a:avLst/>
            </a:prstGeom>
            <a:noFill/>
            <a:ln w="12700" cap="rnd">
              <a:solidFill>
                <a:srgbClr val="808080"/>
              </a:solidFill>
              <a:prstDash val="sysDot"/>
              <a:round/>
            </a:ln>
          </p:spPr>
          <p:txBody>
            <a:bodyPr/>
            <a:lstStyle/>
            <a:p>
              <a:endParaRPr lang="zh-CN" altLang="en-US"/>
            </a:p>
          </p:txBody>
        </p:sp>
        <p:sp>
          <p:nvSpPr>
            <p:cNvPr id="9" name="Oval 9"/>
            <p:cNvSpPr>
              <a:spLocks noChangeArrowheads="1"/>
            </p:cNvSpPr>
            <p:nvPr/>
          </p:nvSpPr>
          <p:spPr bwMode="auto">
            <a:xfrm>
              <a:off x="3471" y="2544"/>
              <a:ext cx="81" cy="79"/>
            </a:xfrm>
            <a:prstGeom prst="ellipse">
              <a:avLst/>
            </a:prstGeom>
            <a:noFill/>
            <a:ln w="22225">
              <a:solidFill>
                <a:srgbClr val="0000CC"/>
              </a:solidFill>
              <a:round/>
            </a:ln>
          </p:spPr>
          <p:txBody>
            <a:bodyPr wrap="none" anchor="ctr"/>
            <a:lstStyle/>
            <a:p>
              <a:endParaRPr lang="zh-CN" altLang="en-US"/>
            </a:p>
          </p:txBody>
        </p:sp>
        <p:sp>
          <p:nvSpPr>
            <p:cNvPr id="10" name="Oval 10"/>
            <p:cNvSpPr>
              <a:spLocks noChangeArrowheads="1"/>
            </p:cNvSpPr>
            <p:nvPr/>
          </p:nvSpPr>
          <p:spPr bwMode="auto">
            <a:xfrm>
              <a:off x="3951" y="2544"/>
              <a:ext cx="81" cy="79"/>
            </a:xfrm>
            <a:prstGeom prst="ellipse">
              <a:avLst/>
            </a:prstGeom>
            <a:solidFill>
              <a:srgbClr val="FF0000"/>
            </a:solidFill>
            <a:ln w="9525">
              <a:noFill/>
              <a:round/>
            </a:ln>
          </p:spPr>
          <p:txBody>
            <a:bodyPr wrap="none" anchor="ctr"/>
            <a:lstStyle/>
            <a:p>
              <a:endParaRPr lang="zh-CN" altLang="en-US"/>
            </a:p>
          </p:txBody>
        </p:sp>
        <p:sp>
          <p:nvSpPr>
            <p:cNvPr id="11" name="Oval 11"/>
            <p:cNvSpPr>
              <a:spLocks noChangeArrowheads="1"/>
            </p:cNvSpPr>
            <p:nvPr/>
          </p:nvSpPr>
          <p:spPr bwMode="auto">
            <a:xfrm>
              <a:off x="3471" y="2976"/>
              <a:ext cx="81" cy="79"/>
            </a:xfrm>
            <a:prstGeom prst="ellipse">
              <a:avLst/>
            </a:prstGeom>
            <a:noFill/>
            <a:ln w="22225">
              <a:solidFill>
                <a:srgbClr val="0000CC"/>
              </a:solidFill>
              <a:round/>
            </a:ln>
          </p:spPr>
          <p:txBody>
            <a:bodyPr wrap="none" anchor="ctr"/>
            <a:lstStyle/>
            <a:p>
              <a:endParaRPr lang="zh-CN" altLang="en-US"/>
            </a:p>
          </p:txBody>
        </p:sp>
        <p:sp>
          <p:nvSpPr>
            <p:cNvPr id="12" name="Oval 12"/>
            <p:cNvSpPr>
              <a:spLocks noChangeArrowheads="1"/>
            </p:cNvSpPr>
            <p:nvPr/>
          </p:nvSpPr>
          <p:spPr bwMode="auto">
            <a:xfrm>
              <a:off x="3840" y="2984"/>
              <a:ext cx="81" cy="79"/>
            </a:xfrm>
            <a:prstGeom prst="ellipse">
              <a:avLst/>
            </a:prstGeom>
            <a:noFill/>
            <a:ln w="22225">
              <a:solidFill>
                <a:srgbClr val="0000CC"/>
              </a:solidFill>
              <a:round/>
            </a:ln>
          </p:spPr>
          <p:txBody>
            <a:bodyPr wrap="none" anchor="ctr"/>
            <a:lstStyle/>
            <a:p>
              <a:endParaRPr lang="zh-CN" altLang="en-US"/>
            </a:p>
          </p:txBody>
        </p:sp>
        <p:sp>
          <p:nvSpPr>
            <p:cNvPr id="13" name="Oval 13"/>
            <p:cNvSpPr>
              <a:spLocks noChangeArrowheads="1"/>
            </p:cNvSpPr>
            <p:nvPr/>
          </p:nvSpPr>
          <p:spPr bwMode="auto">
            <a:xfrm>
              <a:off x="3840" y="2544"/>
              <a:ext cx="81" cy="79"/>
            </a:xfrm>
            <a:prstGeom prst="ellipse">
              <a:avLst/>
            </a:prstGeom>
            <a:noFill/>
            <a:ln w="22225">
              <a:solidFill>
                <a:srgbClr val="0000CC"/>
              </a:solidFill>
              <a:round/>
            </a:ln>
          </p:spPr>
          <p:txBody>
            <a:bodyPr wrap="none" anchor="ctr"/>
            <a:lstStyle/>
            <a:p>
              <a:endParaRPr lang="zh-CN" altLang="en-US"/>
            </a:p>
          </p:txBody>
        </p:sp>
      </p:grpSp>
      <p:grpSp>
        <p:nvGrpSpPr>
          <p:cNvPr id="14" name="Group 14"/>
          <p:cNvGrpSpPr/>
          <p:nvPr/>
        </p:nvGrpSpPr>
        <p:grpSpPr bwMode="auto">
          <a:xfrm>
            <a:off x="5029200" y="4419600"/>
            <a:ext cx="2819400" cy="2133600"/>
            <a:chOff x="2160" y="2736"/>
            <a:chExt cx="1104" cy="816"/>
          </a:xfrm>
        </p:grpSpPr>
        <p:sp>
          <p:nvSpPr>
            <p:cNvPr id="15" name="Line 15"/>
            <p:cNvSpPr>
              <a:spLocks noChangeShapeType="1"/>
            </p:cNvSpPr>
            <p:nvPr/>
          </p:nvSpPr>
          <p:spPr bwMode="auto">
            <a:xfrm>
              <a:off x="2736" y="2736"/>
              <a:ext cx="0" cy="816"/>
            </a:xfrm>
            <a:prstGeom prst="line">
              <a:avLst/>
            </a:prstGeom>
            <a:noFill/>
            <a:ln w="19050">
              <a:solidFill>
                <a:srgbClr val="808080"/>
              </a:solidFill>
              <a:round/>
            </a:ln>
          </p:spPr>
          <p:txBody>
            <a:bodyPr/>
            <a:lstStyle/>
            <a:p>
              <a:endParaRPr lang="zh-CN" altLang="en-US"/>
            </a:p>
          </p:txBody>
        </p:sp>
        <p:sp>
          <p:nvSpPr>
            <p:cNvPr id="16" name="Line 16"/>
            <p:cNvSpPr>
              <a:spLocks noChangeShapeType="1"/>
            </p:cNvSpPr>
            <p:nvPr/>
          </p:nvSpPr>
          <p:spPr bwMode="auto">
            <a:xfrm>
              <a:off x="2160" y="2880"/>
              <a:ext cx="1104" cy="0"/>
            </a:xfrm>
            <a:prstGeom prst="line">
              <a:avLst/>
            </a:prstGeom>
            <a:noFill/>
            <a:ln w="19050">
              <a:solidFill>
                <a:srgbClr val="808080"/>
              </a:solidFill>
              <a:round/>
            </a:ln>
          </p:spPr>
          <p:txBody>
            <a:bodyPr/>
            <a:lstStyle/>
            <a:p>
              <a:endParaRPr lang="zh-CN" altLang="en-US"/>
            </a:p>
          </p:txBody>
        </p:sp>
        <p:sp>
          <p:nvSpPr>
            <p:cNvPr id="17" name="Line 17"/>
            <p:cNvSpPr>
              <a:spLocks noChangeShapeType="1"/>
            </p:cNvSpPr>
            <p:nvPr/>
          </p:nvSpPr>
          <p:spPr bwMode="auto">
            <a:xfrm>
              <a:off x="2160" y="3312"/>
              <a:ext cx="1104" cy="0"/>
            </a:xfrm>
            <a:prstGeom prst="line">
              <a:avLst/>
            </a:prstGeom>
            <a:noFill/>
            <a:ln w="19050">
              <a:solidFill>
                <a:srgbClr val="808080"/>
              </a:solidFill>
              <a:round/>
            </a:ln>
          </p:spPr>
          <p:txBody>
            <a:bodyPr/>
            <a:lstStyle/>
            <a:p>
              <a:endParaRPr lang="zh-CN" altLang="en-US"/>
            </a:p>
          </p:txBody>
        </p:sp>
        <p:sp>
          <p:nvSpPr>
            <p:cNvPr id="18" name="Line 18"/>
            <p:cNvSpPr>
              <a:spLocks noChangeShapeType="1"/>
            </p:cNvSpPr>
            <p:nvPr/>
          </p:nvSpPr>
          <p:spPr bwMode="auto">
            <a:xfrm>
              <a:off x="2352" y="2736"/>
              <a:ext cx="0" cy="816"/>
            </a:xfrm>
            <a:prstGeom prst="line">
              <a:avLst/>
            </a:prstGeom>
            <a:noFill/>
            <a:ln w="12700" cap="rnd">
              <a:solidFill>
                <a:srgbClr val="808080"/>
              </a:solidFill>
              <a:prstDash val="sysDot"/>
              <a:round/>
            </a:ln>
          </p:spPr>
          <p:txBody>
            <a:bodyPr/>
            <a:lstStyle/>
            <a:p>
              <a:endParaRPr lang="zh-CN" altLang="en-US"/>
            </a:p>
          </p:txBody>
        </p:sp>
        <p:sp>
          <p:nvSpPr>
            <p:cNvPr id="19" name="Oval 19"/>
            <p:cNvSpPr>
              <a:spLocks noChangeArrowheads="1"/>
            </p:cNvSpPr>
            <p:nvPr/>
          </p:nvSpPr>
          <p:spPr bwMode="auto">
            <a:xfrm>
              <a:off x="2319" y="2832"/>
              <a:ext cx="81" cy="79"/>
            </a:xfrm>
            <a:prstGeom prst="ellipse">
              <a:avLst/>
            </a:prstGeom>
            <a:noFill/>
            <a:ln w="22225">
              <a:solidFill>
                <a:srgbClr val="0000CC"/>
              </a:solidFill>
              <a:round/>
            </a:ln>
          </p:spPr>
          <p:txBody>
            <a:bodyPr wrap="none" anchor="ctr"/>
            <a:lstStyle/>
            <a:p>
              <a:endParaRPr lang="zh-CN" altLang="en-US"/>
            </a:p>
          </p:txBody>
        </p:sp>
        <p:sp>
          <p:nvSpPr>
            <p:cNvPr id="20" name="Oval 20"/>
            <p:cNvSpPr>
              <a:spLocks noChangeArrowheads="1"/>
            </p:cNvSpPr>
            <p:nvPr/>
          </p:nvSpPr>
          <p:spPr bwMode="auto">
            <a:xfrm>
              <a:off x="2688" y="2832"/>
              <a:ext cx="81" cy="79"/>
            </a:xfrm>
            <a:prstGeom prst="ellipse">
              <a:avLst/>
            </a:prstGeom>
            <a:solidFill>
              <a:srgbClr val="FF0000"/>
            </a:solidFill>
            <a:ln w="9525">
              <a:noFill/>
              <a:round/>
            </a:ln>
          </p:spPr>
          <p:txBody>
            <a:bodyPr wrap="none" anchor="ctr"/>
            <a:lstStyle/>
            <a:p>
              <a:endParaRPr lang="zh-CN" altLang="en-US"/>
            </a:p>
          </p:txBody>
        </p:sp>
        <p:sp>
          <p:nvSpPr>
            <p:cNvPr id="21" name="Oval 21"/>
            <p:cNvSpPr>
              <a:spLocks noChangeArrowheads="1"/>
            </p:cNvSpPr>
            <p:nvPr/>
          </p:nvSpPr>
          <p:spPr bwMode="auto">
            <a:xfrm>
              <a:off x="2688" y="3281"/>
              <a:ext cx="81" cy="79"/>
            </a:xfrm>
            <a:prstGeom prst="ellipse">
              <a:avLst/>
            </a:prstGeom>
            <a:solidFill>
              <a:srgbClr val="FF0000"/>
            </a:solidFill>
            <a:ln w="9525">
              <a:noFill/>
              <a:round/>
            </a:ln>
          </p:spPr>
          <p:txBody>
            <a:bodyPr wrap="none" anchor="ctr"/>
            <a:lstStyle/>
            <a:p>
              <a:endParaRPr lang="zh-CN" altLang="en-US"/>
            </a:p>
          </p:txBody>
        </p:sp>
        <p:sp>
          <p:nvSpPr>
            <p:cNvPr id="22" name="Oval 22"/>
            <p:cNvSpPr>
              <a:spLocks noChangeArrowheads="1"/>
            </p:cNvSpPr>
            <p:nvPr/>
          </p:nvSpPr>
          <p:spPr bwMode="auto">
            <a:xfrm>
              <a:off x="2319" y="3264"/>
              <a:ext cx="81" cy="79"/>
            </a:xfrm>
            <a:prstGeom prst="ellipse">
              <a:avLst/>
            </a:prstGeom>
            <a:noFill/>
            <a:ln w="22225">
              <a:solidFill>
                <a:srgbClr val="0000CC"/>
              </a:solidFill>
              <a:round/>
            </a:ln>
          </p:spPr>
          <p:txBody>
            <a:bodyPr wrap="none" anchor="ctr"/>
            <a:lstStyle/>
            <a:p>
              <a:endParaRPr lang="zh-CN" altLang="en-US"/>
            </a:p>
          </p:txBody>
        </p:sp>
        <p:sp>
          <p:nvSpPr>
            <p:cNvPr id="23" name="Oval 23"/>
            <p:cNvSpPr>
              <a:spLocks noChangeArrowheads="1"/>
            </p:cNvSpPr>
            <p:nvPr/>
          </p:nvSpPr>
          <p:spPr bwMode="auto">
            <a:xfrm>
              <a:off x="2688" y="3272"/>
              <a:ext cx="81" cy="79"/>
            </a:xfrm>
            <a:prstGeom prst="ellipse">
              <a:avLst/>
            </a:prstGeom>
            <a:noFill/>
            <a:ln w="22225">
              <a:solidFill>
                <a:srgbClr val="0000CC"/>
              </a:solidFill>
              <a:round/>
            </a:ln>
          </p:spPr>
          <p:txBody>
            <a:bodyPr wrap="none" anchor="ctr"/>
            <a:lstStyle/>
            <a:p>
              <a:endParaRPr lang="zh-CN" altLang="en-US"/>
            </a:p>
          </p:txBody>
        </p:sp>
        <p:sp>
          <p:nvSpPr>
            <p:cNvPr id="24" name="Oval 24"/>
            <p:cNvSpPr>
              <a:spLocks noChangeArrowheads="1"/>
            </p:cNvSpPr>
            <p:nvPr/>
          </p:nvSpPr>
          <p:spPr bwMode="auto">
            <a:xfrm>
              <a:off x="2688" y="2832"/>
              <a:ext cx="81" cy="79"/>
            </a:xfrm>
            <a:prstGeom prst="ellipse">
              <a:avLst/>
            </a:prstGeom>
            <a:noFill/>
            <a:ln w="22225">
              <a:solidFill>
                <a:srgbClr val="0000CC"/>
              </a:solidFill>
              <a:round/>
            </a:ln>
          </p:spPr>
          <p:txBody>
            <a:bodyPr wrap="none" anchor="ctr"/>
            <a:lstStyle/>
            <a:p>
              <a:endParaRPr lang="zh-CN" altLang="en-US"/>
            </a:p>
          </p:txBody>
        </p:sp>
        <p:sp>
          <p:nvSpPr>
            <p:cNvPr id="25" name="Line 25"/>
            <p:cNvSpPr>
              <a:spLocks noChangeShapeType="1"/>
            </p:cNvSpPr>
            <p:nvPr/>
          </p:nvSpPr>
          <p:spPr bwMode="auto">
            <a:xfrm>
              <a:off x="3120" y="2736"/>
              <a:ext cx="0" cy="816"/>
            </a:xfrm>
            <a:prstGeom prst="line">
              <a:avLst/>
            </a:prstGeom>
            <a:noFill/>
            <a:ln w="12700" cap="rnd">
              <a:solidFill>
                <a:srgbClr val="808080"/>
              </a:solidFill>
              <a:prstDash val="sysDot"/>
              <a:round/>
            </a:ln>
          </p:spPr>
          <p:txBody>
            <a:bodyPr/>
            <a:lstStyle/>
            <a:p>
              <a:endParaRPr lang="zh-CN" altLang="en-US"/>
            </a:p>
          </p:txBody>
        </p:sp>
        <p:sp>
          <p:nvSpPr>
            <p:cNvPr id="26" name="Oval 26"/>
            <p:cNvSpPr>
              <a:spLocks noChangeArrowheads="1"/>
            </p:cNvSpPr>
            <p:nvPr/>
          </p:nvSpPr>
          <p:spPr bwMode="auto">
            <a:xfrm>
              <a:off x="3079" y="2832"/>
              <a:ext cx="81" cy="79"/>
            </a:xfrm>
            <a:prstGeom prst="ellipse">
              <a:avLst/>
            </a:prstGeom>
            <a:solidFill>
              <a:srgbClr val="FF0000"/>
            </a:solidFill>
            <a:ln w="9525">
              <a:noFill/>
              <a:round/>
            </a:ln>
          </p:spPr>
          <p:txBody>
            <a:bodyPr wrap="none" anchor="ctr"/>
            <a:lstStyle/>
            <a:p>
              <a:endParaRPr lang="zh-CN" altLang="en-US"/>
            </a:p>
          </p:txBody>
        </p:sp>
        <p:sp>
          <p:nvSpPr>
            <p:cNvPr id="27" name="Oval 27"/>
            <p:cNvSpPr>
              <a:spLocks noChangeArrowheads="1"/>
            </p:cNvSpPr>
            <p:nvPr/>
          </p:nvSpPr>
          <p:spPr bwMode="auto">
            <a:xfrm>
              <a:off x="3087" y="3264"/>
              <a:ext cx="81" cy="79"/>
            </a:xfrm>
            <a:prstGeom prst="ellipse">
              <a:avLst/>
            </a:prstGeom>
            <a:solidFill>
              <a:srgbClr val="FF0000"/>
            </a:solidFill>
            <a:ln w="9525">
              <a:noFill/>
              <a:round/>
            </a:ln>
          </p:spPr>
          <p:txBody>
            <a:bodyPr wrap="none" anchor="ctr"/>
            <a:lstStyle/>
            <a:p>
              <a:endParaRPr lang="zh-CN" altLang="en-US"/>
            </a:p>
          </p:txBody>
        </p:sp>
        <p:sp>
          <p:nvSpPr>
            <p:cNvPr id="28" name="Text Box 28"/>
            <p:cNvSpPr txBox="1">
              <a:spLocks noChangeArrowheads="1"/>
            </p:cNvSpPr>
            <p:nvPr/>
          </p:nvSpPr>
          <p:spPr bwMode="auto">
            <a:xfrm>
              <a:off x="2732" y="2832"/>
              <a:ext cx="122" cy="129"/>
            </a:xfrm>
            <a:prstGeom prst="rect">
              <a:avLst/>
            </a:prstGeom>
            <a:noFill/>
            <a:ln w="9525">
              <a:noFill/>
              <a:miter lim="800000"/>
            </a:ln>
          </p:spPr>
          <p:txBody>
            <a:bodyPr wrap="none">
              <a:spAutoFit/>
            </a:bodyPr>
            <a:lstStyle/>
            <a:p>
              <a:pPr>
                <a:buClr>
                  <a:schemeClr val="folHlink"/>
                </a:buClr>
                <a:buSzPct val="100000"/>
                <a:buFont typeface="Wingdings" pitchFamily="2" charset="2"/>
                <a:buNone/>
              </a:pPr>
              <a:r>
                <a:rPr lang="en-US" altLang="zh-CN" sz="1600" i="1">
                  <a:solidFill>
                    <a:srgbClr val="FF0000"/>
                  </a:solidFill>
                  <a:latin typeface="Verdana" pitchFamily="34" charset="0"/>
                </a:rPr>
                <a:t>p</a:t>
              </a:r>
              <a:endParaRPr lang="en-US" altLang="zh-CN" sz="1600" i="1">
                <a:solidFill>
                  <a:srgbClr val="FF0000"/>
                </a:solidFill>
                <a:latin typeface="Verdan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Picture 6"/>
          <p:cNvPicPr>
            <a:picLocks noGrp="1" noChangeAspect="1" noChangeArrowheads="1"/>
          </p:cNvPicPr>
          <p:nvPr>
            <p:ph idx="1"/>
          </p:nvPr>
        </p:nvPicPr>
        <p:blipFill>
          <a:blip r:embed="rId1"/>
          <a:srcRect/>
          <a:stretch>
            <a:fillRect/>
          </a:stretch>
        </p:blipFill>
        <p:spPr bwMode="auto">
          <a:xfrm>
            <a:off x="2214546" y="2285992"/>
            <a:ext cx="3946667" cy="282726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分治练习</a:t>
            </a:r>
            <a:endParaRPr lang="zh-CN" altLang="en-US" dirty="0"/>
          </a:p>
        </p:txBody>
      </p:sp>
      <p:sp>
        <p:nvSpPr>
          <p:cNvPr id="3" name="内容占位符 2"/>
          <p:cNvSpPr>
            <a:spLocks noGrp="1"/>
          </p:cNvSpPr>
          <p:nvPr>
            <p:ph idx="1"/>
          </p:nvPr>
        </p:nvSpPr>
        <p:spPr/>
        <p:txBody>
          <a:bodyPr/>
          <a:lstStyle/>
          <a:p>
            <a:pPr>
              <a:lnSpc>
                <a:spcPct val="90000"/>
              </a:lnSpc>
            </a:pPr>
            <a:r>
              <a:rPr lang="en-US" altLang="zh-CN" dirty="0" smtClean="0">
                <a:solidFill>
                  <a:schemeClr val="tx1"/>
                </a:solidFill>
              </a:rPr>
              <a:t>TOJ1455</a:t>
            </a:r>
            <a:r>
              <a:rPr lang="zh-CN" altLang="en-US" dirty="0" smtClean="0">
                <a:solidFill>
                  <a:schemeClr val="tx1"/>
                </a:solidFill>
              </a:rPr>
              <a:t>（逆序数）</a:t>
            </a:r>
            <a:endParaRPr lang="zh-CN" altLang="en-US" dirty="0" smtClean="0">
              <a:solidFill>
                <a:schemeClr val="tx1"/>
              </a:solidFill>
            </a:endParaRPr>
          </a:p>
          <a:p>
            <a:pPr>
              <a:lnSpc>
                <a:spcPct val="90000"/>
              </a:lnSpc>
            </a:pPr>
            <a:r>
              <a:rPr lang="en-US" altLang="zh-CN" dirty="0" smtClean="0">
                <a:solidFill>
                  <a:schemeClr val="tx1"/>
                </a:solidFill>
              </a:rPr>
              <a:t>TOJ2242</a:t>
            </a:r>
            <a:r>
              <a:rPr lang="zh-CN" altLang="en-US" dirty="0" smtClean="0">
                <a:solidFill>
                  <a:schemeClr val="tx1"/>
                </a:solidFill>
              </a:rPr>
              <a:t>（逆序数）</a:t>
            </a:r>
            <a:endParaRPr lang="zh-CN" altLang="en-US" dirty="0" smtClean="0">
              <a:solidFill>
                <a:schemeClr val="tx1"/>
              </a:solidFill>
            </a:endParaRPr>
          </a:p>
          <a:p>
            <a:pPr>
              <a:lnSpc>
                <a:spcPct val="90000"/>
              </a:lnSpc>
            </a:pPr>
            <a:r>
              <a:rPr lang="en-US" altLang="zh-CN" dirty="0" smtClean="0">
                <a:solidFill>
                  <a:schemeClr val="tx1"/>
                </a:solidFill>
              </a:rPr>
              <a:t>TOJ2218</a:t>
            </a:r>
            <a:r>
              <a:rPr lang="zh-CN" altLang="en-US" dirty="0" smtClean="0">
                <a:solidFill>
                  <a:schemeClr val="tx1"/>
                </a:solidFill>
              </a:rPr>
              <a:t>（快速幂取模）</a:t>
            </a:r>
            <a:endParaRPr lang="zh-CN" altLang="en-US" dirty="0" smtClean="0">
              <a:solidFill>
                <a:schemeClr val="tx1"/>
              </a:solidFill>
            </a:endParaRPr>
          </a:p>
          <a:p>
            <a:pPr>
              <a:lnSpc>
                <a:spcPct val="90000"/>
              </a:lnSpc>
            </a:pPr>
            <a:r>
              <a:rPr lang="en-US" altLang="zh-CN" dirty="0" smtClean="0">
                <a:solidFill>
                  <a:schemeClr val="tx1"/>
                </a:solidFill>
              </a:rPr>
              <a:t>TOJ1788</a:t>
            </a:r>
            <a:r>
              <a:rPr lang="zh-CN" altLang="en-US" dirty="0" smtClean="0">
                <a:solidFill>
                  <a:schemeClr val="tx1"/>
                </a:solidFill>
              </a:rPr>
              <a:t>（快速幂取模，注意中间计算过程中数据超</a:t>
            </a:r>
            <a:r>
              <a:rPr lang="en-US" altLang="zh-CN" dirty="0" err="1" smtClean="0">
                <a:solidFill>
                  <a:schemeClr val="tx1"/>
                </a:solidFill>
              </a:rPr>
              <a:t>int</a:t>
            </a:r>
            <a:r>
              <a:rPr lang="zh-CN" altLang="en-US" dirty="0" smtClean="0">
                <a:solidFill>
                  <a:schemeClr val="tx1"/>
                </a:solidFill>
              </a:rPr>
              <a:t>，上题也是）</a:t>
            </a:r>
            <a:endParaRPr lang="zh-CN" altLang="en-US" dirty="0" smtClean="0">
              <a:solidFill>
                <a:schemeClr val="tx1"/>
              </a:solidFill>
            </a:endParaRPr>
          </a:p>
          <a:p>
            <a:pPr>
              <a:lnSpc>
                <a:spcPct val="90000"/>
              </a:lnSpc>
            </a:pPr>
            <a:r>
              <a:rPr lang="en-US" altLang="zh-CN" dirty="0" smtClean="0">
                <a:solidFill>
                  <a:schemeClr val="tx1"/>
                </a:solidFill>
              </a:rPr>
              <a:t>ZOJ2107</a:t>
            </a:r>
            <a:r>
              <a:rPr lang="zh-CN" altLang="en-US" dirty="0" smtClean="0">
                <a:solidFill>
                  <a:schemeClr val="tx1"/>
                </a:solidFill>
              </a:rPr>
              <a:t>（最近点对）</a:t>
            </a:r>
            <a:endParaRPr lang="zh-CN" altLang="en-US" dirty="0" smtClean="0">
              <a:solidFill>
                <a:schemeClr val="tx1"/>
              </a:solidFill>
            </a:endParaRPr>
          </a:p>
          <a:p>
            <a:pPr>
              <a:lnSpc>
                <a:spcPct val="90000"/>
              </a:lnSpc>
            </a:pPr>
            <a:r>
              <a:rPr lang="en-US" altLang="zh-CN" dirty="0" smtClean="0">
                <a:solidFill>
                  <a:schemeClr val="tx1"/>
                </a:solidFill>
              </a:rPr>
              <a:t>POJ3714</a:t>
            </a:r>
            <a:r>
              <a:rPr lang="zh-CN" altLang="en-US" dirty="0" smtClean="0">
                <a:solidFill>
                  <a:schemeClr val="tx1"/>
                </a:solidFill>
              </a:rPr>
              <a:t>（最近点对）</a:t>
            </a:r>
            <a:endParaRPr lang="zh-CN" altLang="en-US" dirty="0" smtClean="0">
              <a:solidFill>
                <a:schemeClr val="tx1"/>
              </a:solidFill>
            </a:endParaRPr>
          </a:p>
          <a:p>
            <a:pPr>
              <a:lnSpc>
                <a:spcPct val="90000"/>
              </a:lnSpc>
            </a:pPr>
            <a:r>
              <a:rPr lang="en-US" altLang="zh-CN" dirty="0" smtClean="0">
                <a:solidFill>
                  <a:schemeClr val="tx1"/>
                </a:solidFill>
              </a:rPr>
              <a:t>POJ1741</a:t>
            </a:r>
            <a:r>
              <a:rPr lang="zh-CN" altLang="en-US" dirty="0" smtClean="0">
                <a:solidFill>
                  <a:schemeClr val="tx1"/>
                </a:solidFill>
              </a:rPr>
              <a:t>（</a:t>
            </a:r>
            <a:r>
              <a:rPr lang="en-US" altLang="zh-CN" dirty="0" smtClean="0">
                <a:solidFill>
                  <a:schemeClr val="tx1"/>
                </a:solidFill>
              </a:rPr>
              <a:t>Hard</a:t>
            </a:r>
            <a:r>
              <a:rPr lang="zh-CN" altLang="en-US" dirty="0" smtClean="0">
                <a:solidFill>
                  <a:schemeClr val="tx1"/>
                </a:solidFill>
              </a:rPr>
              <a:t>，选做）</a:t>
            </a:r>
            <a:endParaRPr lang="zh-CN" altLang="en-US" dirty="0" smtClean="0">
              <a:solidFill>
                <a:schemeClr val="tx1"/>
              </a:solidFill>
            </a:endParaRPr>
          </a:p>
          <a:p>
            <a:r>
              <a:rPr lang="en-US" altLang="zh-CN" dirty="0" smtClean="0">
                <a:solidFill>
                  <a:schemeClr val="tx1"/>
                </a:solidFill>
              </a:rPr>
              <a:t>POJ3714  </a:t>
            </a:r>
            <a:r>
              <a:rPr lang="zh-CN" altLang="en-US" dirty="0" smtClean="0">
                <a:solidFill>
                  <a:schemeClr val="tx1"/>
                </a:solidFill>
              </a:rPr>
              <a:t>（本来应该用</a:t>
            </a:r>
            <a:r>
              <a:rPr lang="en-US" altLang="en-US" dirty="0" err="1" smtClean="0">
                <a:solidFill>
                  <a:schemeClr val="tx1"/>
                </a:solidFill>
              </a:rPr>
              <a:t>Voronoi</a:t>
            </a:r>
            <a:r>
              <a:rPr lang="en-US" altLang="en-US" dirty="0" smtClean="0">
                <a:solidFill>
                  <a:schemeClr val="tx1"/>
                </a:solidFill>
              </a:rPr>
              <a:t> </a:t>
            </a:r>
            <a:r>
              <a:rPr lang="zh-CN" altLang="en-US" dirty="0" smtClean="0">
                <a:solidFill>
                  <a:schemeClr val="tx1"/>
                </a:solidFill>
              </a:rPr>
              <a:t>图之类的东西做，但是数据太水了，可以试一下）</a:t>
            </a:r>
            <a:endParaRPr lang="zh-CN" altLang="en-US" dirty="0" smtClean="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贪心</a:t>
            </a:r>
            <a:endParaRPr lang="zh-CN" altLang="en-US" dirty="0"/>
          </a:p>
        </p:txBody>
      </p:sp>
      <p:sp>
        <p:nvSpPr>
          <p:cNvPr id="3" name="内容占位符 2"/>
          <p:cNvSpPr>
            <a:spLocks noGrp="1"/>
          </p:cNvSpPr>
          <p:nvPr>
            <p:ph idx="1"/>
          </p:nvPr>
        </p:nvSpPr>
        <p:spPr/>
        <p:txBody>
          <a:bodyPr/>
          <a:lstStyle/>
          <a:p>
            <a:r>
              <a:rPr lang="zh-CN" altLang="en-US" sz="2800" b="1" dirty="0" smtClean="0">
                <a:solidFill>
                  <a:schemeClr val="tx1"/>
                </a:solidFill>
                <a:latin typeface="黑体" pitchFamily="49" charset="-122"/>
              </a:rPr>
              <a:t>贪心是一种解题策略，也是一种解题思想</a:t>
            </a:r>
            <a:endParaRPr lang="zh-CN" altLang="en-US" sz="2800" b="1" dirty="0" smtClean="0">
              <a:solidFill>
                <a:schemeClr val="tx1"/>
              </a:solidFill>
              <a:latin typeface="黑体" pitchFamily="49" charset="-122"/>
            </a:endParaRPr>
          </a:p>
          <a:p>
            <a:r>
              <a:rPr lang="zh-CN" altLang="en-US" sz="2800" b="1" dirty="0" smtClean="0">
                <a:solidFill>
                  <a:schemeClr val="tx1"/>
                </a:solidFill>
                <a:latin typeface="黑体" pitchFamily="49" charset="-122"/>
              </a:rPr>
              <a:t>使用贪心方法需要注意局部最优与全局最优的关系，选择当前状态的局部最优并不一定能推导出问题的全局最优</a:t>
            </a:r>
            <a:endParaRPr lang="zh-CN" altLang="en-US" sz="2800" b="1" dirty="0" smtClean="0">
              <a:solidFill>
                <a:schemeClr val="tx1"/>
              </a:solidFill>
              <a:latin typeface="黑体" pitchFamily="49" charset="-122"/>
            </a:endParaRPr>
          </a:p>
          <a:p>
            <a:r>
              <a:rPr lang="zh-CN" altLang="en-US" sz="2800" b="1" dirty="0" smtClean="0">
                <a:solidFill>
                  <a:schemeClr val="tx1"/>
                </a:solidFill>
                <a:latin typeface="黑体" pitchFamily="49" charset="-122"/>
              </a:rPr>
              <a:t>利用贪心策略解题，需要解决两个问题：</a:t>
            </a:r>
            <a:endParaRPr lang="zh-CN" altLang="en-US" sz="2800" b="1" dirty="0" smtClean="0">
              <a:solidFill>
                <a:schemeClr val="tx1"/>
              </a:solidFill>
              <a:latin typeface="黑体" pitchFamily="49" charset="-122"/>
            </a:endParaRPr>
          </a:p>
          <a:p>
            <a:pPr lvl="1"/>
            <a:r>
              <a:rPr lang="zh-CN" altLang="en-US" b="1" dirty="0" smtClean="0">
                <a:solidFill>
                  <a:schemeClr val="tx1"/>
                </a:solidFill>
                <a:latin typeface="黑体" pitchFamily="49" charset="-122"/>
              </a:rPr>
              <a:t>该题是否适合于用贪心策略求解</a:t>
            </a:r>
            <a:endParaRPr lang="zh-CN" altLang="en-US" b="1" dirty="0" smtClean="0">
              <a:solidFill>
                <a:schemeClr val="tx1"/>
              </a:solidFill>
              <a:latin typeface="黑体" pitchFamily="49" charset="-122"/>
            </a:endParaRPr>
          </a:p>
          <a:p>
            <a:pPr lvl="1"/>
            <a:r>
              <a:rPr lang="zh-CN" altLang="en-US" b="1" dirty="0" smtClean="0">
                <a:solidFill>
                  <a:schemeClr val="tx1"/>
                </a:solidFill>
                <a:latin typeface="黑体" pitchFamily="49" charset="-122"/>
              </a:rPr>
              <a:t>如何选择贪心标准，以得到问题的最优</a:t>
            </a:r>
            <a:r>
              <a:rPr lang="en-US" altLang="zh-CN" b="1" dirty="0" smtClean="0">
                <a:solidFill>
                  <a:schemeClr val="tx1"/>
                </a:solidFill>
                <a:latin typeface="黑体" pitchFamily="49" charset="-122"/>
              </a:rPr>
              <a:t>/</a:t>
            </a:r>
            <a:r>
              <a:rPr lang="zh-CN" altLang="en-US" b="1" dirty="0" smtClean="0">
                <a:solidFill>
                  <a:schemeClr val="tx1"/>
                </a:solidFill>
                <a:latin typeface="黑体" pitchFamily="49" charset="-122"/>
              </a:rPr>
              <a:t>较优解 </a:t>
            </a:r>
            <a:endParaRPr lang="zh-CN" altLang="en-US" b="1" dirty="0" smtClean="0">
              <a:solidFill>
                <a:schemeClr val="tx1"/>
              </a:solidFill>
              <a:latin typeface="黑体" pitchFamily="49" charset="-122"/>
            </a:endParaRP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找零钱</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存在面值为</a:t>
            </a:r>
            <a:r>
              <a:rPr lang="en-US" altLang="zh-CN" dirty="0" smtClean="0">
                <a:solidFill>
                  <a:schemeClr val="tx1"/>
                </a:solidFill>
              </a:rPr>
              <a:t>25</a:t>
            </a:r>
            <a:r>
              <a:rPr lang="zh-CN" altLang="en-US" dirty="0" smtClean="0">
                <a:solidFill>
                  <a:schemeClr val="tx1"/>
                </a:solidFill>
              </a:rPr>
              <a:t>美分，</a:t>
            </a:r>
            <a:r>
              <a:rPr lang="en-US" altLang="zh-CN" dirty="0" smtClean="0">
                <a:solidFill>
                  <a:schemeClr val="tx1"/>
                </a:solidFill>
              </a:rPr>
              <a:t>10</a:t>
            </a:r>
            <a:r>
              <a:rPr lang="zh-CN" altLang="en-US" dirty="0" smtClean="0">
                <a:solidFill>
                  <a:schemeClr val="tx1"/>
                </a:solidFill>
              </a:rPr>
              <a:t>美分，</a:t>
            </a:r>
            <a:r>
              <a:rPr lang="en-US" altLang="zh-CN" dirty="0" smtClean="0">
                <a:solidFill>
                  <a:schemeClr val="tx1"/>
                </a:solidFill>
              </a:rPr>
              <a:t>5</a:t>
            </a:r>
            <a:r>
              <a:rPr lang="zh-CN" altLang="en-US" dirty="0" smtClean="0">
                <a:solidFill>
                  <a:schemeClr val="tx1"/>
                </a:solidFill>
              </a:rPr>
              <a:t>美分，</a:t>
            </a:r>
            <a:r>
              <a:rPr lang="en-US" altLang="zh-CN" dirty="0" smtClean="0">
                <a:solidFill>
                  <a:schemeClr val="tx1"/>
                </a:solidFill>
              </a:rPr>
              <a:t>1</a:t>
            </a:r>
            <a:r>
              <a:rPr lang="zh-CN" altLang="en-US" dirty="0" smtClean="0">
                <a:solidFill>
                  <a:schemeClr val="tx1"/>
                </a:solidFill>
              </a:rPr>
              <a:t>美分的硬币，如何使找出的硬币最少？</a:t>
            </a:r>
            <a:endParaRPr lang="zh-CN" altLang="en-US" dirty="0" smtClean="0">
              <a:solidFill>
                <a:schemeClr val="tx1"/>
              </a:solidFill>
            </a:endParaRPr>
          </a:p>
          <a:p>
            <a:r>
              <a:rPr lang="zh-CN" altLang="en-US" dirty="0" smtClean="0">
                <a:solidFill>
                  <a:schemeClr val="tx1"/>
                </a:solidFill>
              </a:rPr>
              <a:t>每次选择可以用的面值最大的硬币</a:t>
            </a:r>
            <a:endParaRPr lang="zh-CN" altLang="en-US" dirty="0" smtClean="0">
              <a:solidFill>
                <a:schemeClr val="tx1"/>
              </a:solidFill>
            </a:endParaRPr>
          </a:p>
          <a:p>
            <a:r>
              <a:rPr lang="zh-CN" altLang="en-US" dirty="0" smtClean="0">
                <a:solidFill>
                  <a:schemeClr val="tx1"/>
                </a:solidFill>
              </a:rPr>
              <a:t>如</a:t>
            </a:r>
            <a:r>
              <a:rPr lang="en-US" altLang="zh-CN" dirty="0" smtClean="0">
                <a:solidFill>
                  <a:schemeClr val="tx1"/>
                </a:solidFill>
              </a:rPr>
              <a:t>93 </a:t>
            </a:r>
            <a:endParaRPr lang="en-US" altLang="zh-CN" dirty="0" smtClean="0">
              <a:solidFill>
                <a:schemeClr val="tx1"/>
              </a:solidFill>
            </a:endParaRPr>
          </a:p>
          <a:p>
            <a:r>
              <a:rPr lang="en-US" altLang="zh-CN" dirty="0" smtClean="0">
                <a:solidFill>
                  <a:schemeClr val="tx1"/>
                </a:solidFill>
              </a:rPr>
              <a:t>= 25 + 25 + 25 + 10 +</a:t>
            </a:r>
            <a:r>
              <a:rPr lang="zh-CN" altLang="en-US" dirty="0" smtClean="0">
                <a:solidFill>
                  <a:schemeClr val="tx1"/>
                </a:solidFill>
              </a:rPr>
              <a:t>５</a:t>
            </a:r>
            <a:r>
              <a:rPr lang="en-US" altLang="zh-CN" dirty="0" smtClean="0">
                <a:solidFill>
                  <a:schemeClr val="tx1"/>
                </a:solidFill>
              </a:rPr>
              <a:t>+ 1 + 1 + 1,</a:t>
            </a:r>
            <a:r>
              <a:rPr lang="zh-CN" altLang="en-US" dirty="0" smtClean="0">
                <a:solidFill>
                  <a:schemeClr val="tx1"/>
                </a:solidFill>
              </a:rPr>
              <a:t>最少用</a:t>
            </a:r>
            <a:r>
              <a:rPr lang="en-US" altLang="zh-CN" dirty="0" smtClean="0">
                <a:solidFill>
                  <a:schemeClr val="tx1"/>
                </a:solidFill>
              </a:rPr>
              <a:t>8</a:t>
            </a:r>
            <a:r>
              <a:rPr lang="zh-CN" altLang="en-US" dirty="0" smtClean="0">
                <a:solidFill>
                  <a:schemeClr val="tx1"/>
                </a:solidFill>
              </a:rPr>
              <a:t>枚硬币</a:t>
            </a:r>
            <a:endParaRPr lang="zh-CN" altLang="en-US" dirty="0" smtClean="0">
              <a:solidFill>
                <a:schemeClr val="tx1"/>
              </a:solidFill>
            </a:endParaRP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区间覆盖</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有</a:t>
            </a:r>
            <a:r>
              <a:rPr lang="en-US" altLang="zh-CN" i="1" dirty="0" smtClean="0">
                <a:solidFill>
                  <a:schemeClr val="tx1"/>
                </a:solidFill>
              </a:rPr>
              <a:t>n</a:t>
            </a:r>
            <a:r>
              <a:rPr lang="zh-CN" altLang="en-US" dirty="0" smtClean="0">
                <a:solidFill>
                  <a:schemeClr val="tx1"/>
                </a:solidFill>
              </a:rPr>
              <a:t>个区间（区间的左右端点已知），选择尽量少的区间，使得这些区间完全覆盖某线段</a:t>
            </a:r>
            <a:r>
              <a:rPr lang="en-US" altLang="zh-CN" i="1" dirty="0" smtClean="0">
                <a:solidFill>
                  <a:schemeClr val="tx1"/>
                </a:solidFill>
              </a:rPr>
              <a:t>[</a:t>
            </a:r>
            <a:r>
              <a:rPr lang="en-US" altLang="zh-CN" i="1" dirty="0" err="1" smtClean="0">
                <a:solidFill>
                  <a:schemeClr val="tx1"/>
                </a:solidFill>
              </a:rPr>
              <a:t>s,t</a:t>
            </a:r>
            <a:r>
              <a:rPr lang="en-US" altLang="zh-CN" i="1" dirty="0" smtClean="0">
                <a:solidFill>
                  <a:schemeClr val="tx1"/>
                </a:solidFill>
              </a:rPr>
              <a:t>]</a:t>
            </a:r>
            <a:r>
              <a:rPr lang="zh-CN" altLang="en-US" dirty="0" smtClean="0">
                <a:solidFill>
                  <a:schemeClr val="tx1"/>
                </a:solidFill>
              </a:rPr>
              <a:t>。</a:t>
            </a:r>
            <a:endParaRPr lang="zh-CN" altLang="en-US" dirty="0" smtClean="0">
              <a:solidFill>
                <a:schemeClr val="tx1"/>
              </a:solidFill>
            </a:endParaRPr>
          </a:p>
          <a:p>
            <a:r>
              <a:rPr lang="zh-CN" altLang="en-US" dirty="0" smtClean="0">
                <a:solidFill>
                  <a:schemeClr val="tx1"/>
                </a:solidFill>
              </a:rPr>
              <a:t>求解方法：</a:t>
            </a:r>
            <a:endParaRPr lang="zh-CN" altLang="en-US" dirty="0" smtClean="0">
              <a:solidFill>
                <a:schemeClr val="tx1"/>
              </a:solidFill>
            </a:endParaRPr>
          </a:p>
          <a:p>
            <a:r>
              <a:rPr lang="zh-CN" altLang="en-US" dirty="0" smtClean="0">
                <a:solidFill>
                  <a:schemeClr val="tx1"/>
                </a:solidFill>
              </a:rPr>
              <a:t>按左端点坐标排序</a:t>
            </a:r>
            <a:endParaRPr lang="zh-CN" altLang="en-US" dirty="0" smtClean="0">
              <a:solidFill>
                <a:schemeClr val="tx1"/>
              </a:solidFill>
            </a:endParaRPr>
          </a:p>
          <a:p>
            <a:r>
              <a:rPr lang="zh-CN" altLang="en-US" dirty="0" smtClean="0">
                <a:solidFill>
                  <a:schemeClr val="tx1"/>
                </a:solidFill>
              </a:rPr>
              <a:t>每次选择覆盖点</a:t>
            </a:r>
            <a:r>
              <a:rPr lang="en-US" altLang="zh-CN" i="1" dirty="0" smtClean="0">
                <a:solidFill>
                  <a:schemeClr val="tx1"/>
                </a:solidFill>
              </a:rPr>
              <a:t>s</a:t>
            </a:r>
            <a:r>
              <a:rPr lang="zh-CN" altLang="en-US" dirty="0" smtClean="0">
                <a:solidFill>
                  <a:schemeClr val="tx1"/>
                </a:solidFill>
              </a:rPr>
              <a:t>的区间中右端点坐标最大的一个，并更新</a:t>
            </a:r>
            <a:r>
              <a:rPr lang="en-US" altLang="zh-CN" i="1" dirty="0" smtClean="0">
                <a:solidFill>
                  <a:schemeClr val="tx1"/>
                </a:solidFill>
              </a:rPr>
              <a:t>s</a:t>
            </a:r>
            <a:endParaRPr lang="en-US" altLang="zh-CN" i="1" dirty="0" smtClean="0">
              <a:solidFill>
                <a:schemeClr val="tx1"/>
              </a:solidFill>
            </a:endParaRPr>
          </a:p>
          <a:p>
            <a:r>
              <a:rPr lang="zh-CN" altLang="en-US" dirty="0" smtClean="0">
                <a:solidFill>
                  <a:schemeClr val="tx1"/>
                </a:solidFill>
              </a:rPr>
              <a:t>直到所选区间已包含</a:t>
            </a:r>
            <a:r>
              <a:rPr lang="en-US" altLang="zh-CN" i="1" dirty="0" smtClean="0">
                <a:solidFill>
                  <a:schemeClr val="tx1"/>
                </a:solidFill>
              </a:rPr>
              <a:t>t</a:t>
            </a:r>
            <a:endParaRPr lang="en-US" altLang="zh-CN" i="1" dirty="0" smtClean="0">
              <a:solidFill>
                <a:schemeClr val="tx1"/>
              </a:solidFill>
            </a:endParaRP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最大区间调度</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数轴上有</a:t>
            </a:r>
            <a:r>
              <a:rPr lang="en-US" altLang="zh-CN" i="1" dirty="0" smtClean="0">
                <a:solidFill>
                  <a:schemeClr val="tx1"/>
                </a:solidFill>
              </a:rPr>
              <a:t>n</a:t>
            </a:r>
            <a:r>
              <a:rPr lang="zh-CN" altLang="en-US" dirty="0" smtClean="0">
                <a:solidFill>
                  <a:schemeClr val="tx1"/>
                </a:solidFill>
              </a:rPr>
              <a:t>个区间，选出最多的区间，使得这些区间不互相重叠。</a:t>
            </a:r>
            <a:endParaRPr lang="zh-CN" altLang="en-US" dirty="0" smtClean="0">
              <a:solidFill>
                <a:schemeClr val="tx1"/>
              </a:solidFill>
            </a:endParaRPr>
          </a:p>
          <a:p>
            <a:endParaRPr lang="zh-CN" altLang="zh-CN" dirty="0" smtClean="0">
              <a:solidFill>
                <a:schemeClr val="tx1"/>
              </a:solidFill>
            </a:endParaRPr>
          </a:p>
          <a:p>
            <a:r>
              <a:rPr lang="zh-CN" altLang="en-US" dirty="0" smtClean="0">
                <a:solidFill>
                  <a:schemeClr val="tx1"/>
                </a:solidFill>
              </a:rPr>
              <a:t>算法：</a:t>
            </a:r>
            <a:endParaRPr lang="zh-CN" altLang="en-US" dirty="0" smtClean="0">
              <a:solidFill>
                <a:schemeClr val="tx1"/>
              </a:solidFill>
            </a:endParaRPr>
          </a:p>
          <a:p>
            <a:r>
              <a:rPr lang="zh-CN" altLang="en-US" dirty="0" smtClean="0">
                <a:solidFill>
                  <a:schemeClr val="tx1"/>
                </a:solidFill>
              </a:rPr>
              <a:t>按右端点坐标排序</a:t>
            </a:r>
            <a:endParaRPr lang="zh-CN" altLang="en-US" dirty="0" smtClean="0">
              <a:solidFill>
                <a:schemeClr val="tx1"/>
              </a:solidFill>
            </a:endParaRPr>
          </a:p>
          <a:p>
            <a:r>
              <a:rPr lang="zh-CN" altLang="en-US" dirty="0" smtClean="0">
                <a:solidFill>
                  <a:schemeClr val="tx1"/>
                </a:solidFill>
              </a:rPr>
              <a:t>依次选择所有能选的区间</a:t>
            </a:r>
            <a:endParaRPr lang="zh-CN" altLang="en-US" dirty="0" smtClean="0">
              <a:solidFill>
                <a:schemeClr val="tx1"/>
              </a:solidFill>
            </a:endParaRP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a:t>
            </a:r>
            <a:endParaRPr lang="zh-CN" altLang="en-US" dirty="0"/>
          </a:p>
        </p:txBody>
      </p:sp>
      <p:sp>
        <p:nvSpPr>
          <p:cNvPr id="3" name="内容占位符 2"/>
          <p:cNvSpPr>
            <a:spLocks noGrp="1"/>
          </p:cNvSpPr>
          <p:nvPr>
            <p:ph idx="1"/>
          </p:nvPr>
        </p:nvSpPr>
        <p:spPr/>
        <p:txBody>
          <a:bodyPr/>
          <a:lstStyle/>
          <a:p>
            <a:pPr marL="0" indent="0"/>
            <a:r>
              <a:rPr lang="zh-CN" altLang="en-US" dirty="0" smtClean="0">
                <a:solidFill>
                  <a:schemeClr val="tx1"/>
                </a:solidFill>
              </a:rPr>
              <a:t>简单定义：在一个单调有序的集合中查找元素，每次将集合分为左右两部分，判断解在哪个部分中并调整集合上下界，重复直到找到目标元素。</a:t>
            </a:r>
            <a:endParaRPr lang="zh-CN" altLang="en-US" dirty="0" smtClean="0">
              <a:solidFill>
                <a:schemeClr val="tx1"/>
              </a:solidFill>
            </a:endParaRPr>
          </a:p>
          <a:p>
            <a:pPr marL="0" indent="0"/>
            <a:r>
              <a:rPr lang="zh-CN" altLang="en-US" dirty="0" smtClean="0">
                <a:solidFill>
                  <a:schemeClr val="tx1"/>
                </a:solidFill>
              </a:rPr>
              <a:t>时间复杂度：O (logn)，优于直接顺序查找O(n)</a:t>
            </a:r>
            <a:endParaRPr lang="zh-CN" altLang="en-US" dirty="0">
              <a:solidFill>
                <a:schemeClr val="tx1"/>
              </a:solidFill>
            </a:endParaRPr>
          </a:p>
        </p:txBody>
      </p:sp>
      <p:pic>
        <p:nvPicPr>
          <p:cNvPr id="4" name="Picture 4"/>
          <p:cNvPicPr>
            <a:picLocks noChangeAspect="1" noChangeArrowheads="1"/>
          </p:cNvPicPr>
          <p:nvPr/>
        </p:nvPicPr>
        <p:blipFill>
          <a:blip r:embed="rId1"/>
          <a:srcRect/>
          <a:stretch>
            <a:fillRect/>
          </a:stretch>
        </p:blipFill>
        <p:spPr bwMode="auto">
          <a:xfrm>
            <a:off x="857224" y="3505200"/>
            <a:ext cx="7315200" cy="33528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霍夫曼编码</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smtClean="0">
                <a:solidFill>
                  <a:schemeClr val="tx1"/>
                </a:solidFill>
                <a:latin typeface="宋体" pitchFamily="2" charset="-122"/>
              </a:rPr>
              <a:t>例：共有</a:t>
            </a:r>
            <a:r>
              <a:rPr lang="en-US" altLang="zh-CN" dirty="0" smtClean="0">
                <a:solidFill>
                  <a:schemeClr val="tx1"/>
                </a:solidFill>
                <a:latin typeface="宋体" pitchFamily="2" charset="-122"/>
              </a:rPr>
              <a:t>4</a:t>
            </a:r>
            <a:r>
              <a:rPr lang="zh-CN" altLang="en-US" dirty="0" smtClean="0">
                <a:solidFill>
                  <a:schemeClr val="tx1"/>
                </a:solidFill>
                <a:latin typeface="宋体" pitchFamily="2" charset="-122"/>
              </a:rPr>
              <a:t>个字母，在文本中各自出现的频度如下：       </a:t>
            </a:r>
            <a:endParaRPr lang="zh-CN" altLang="en-US" dirty="0" smtClean="0">
              <a:solidFill>
                <a:schemeClr val="tx1"/>
              </a:solidFill>
              <a:latin typeface="宋体" pitchFamily="2" charset="-122"/>
            </a:endParaRPr>
          </a:p>
          <a:p>
            <a:pPr>
              <a:lnSpc>
                <a:spcPct val="90000"/>
              </a:lnSpc>
              <a:buNone/>
            </a:pPr>
            <a:r>
              <a:rPr lang="zh-CN" altLang="en-US" dirty="0" smtClean="0">
                <a:solidFill>
                  <a:schemeClr val="tx1"/>
                </a:solidFill>
                <a:latin typeface="宋体" pitchFamily="2" charset="-122"/>
              </a:rPr>
              <a:t>  </a:t>
            </a:r>
            <a:r>
              <a:rPr lang="en-US" altLang="zh-CN" dirty="0" smtClean="0">
                <a:solidFill>
                  <a:schemeClr val="tx1"/>
                </a:solidFill>
                <a:latin typeface="宋体" pitchFamily="2" charset="-122"/>
              </a:rPr>
              <a:t>c:1 d:2 b:3 a:4</a:t>
            </a:r>
            <a:endParaRPr lang="en-US" altLang="zh-CN" dirty="0" smtClean="0">
              <a:solidFill>
                <a:schemeClr val="tx1"/>
              </a:solidFill>
              <a:latin typeface="宋体" pitchFamily="2" charset="-122"/>
            </a:endParaRPr>
          </a:p>
          <a:p>
            <a:pPr>
              <a:lnSpc>
                <a:spcPct val="90000"/>
              </a:lnSpc>
              <a:buNone/>
            </a:pPr>
            <a:r>
              <a:rPr lang="en-US" altLang="zh-CN" dirty="0" smtClean="0">
                <a:solidFill>
                  <a:schemeClr val="tx1"/>
                </a:solidFill>
                <a:latin typeface="宋体" pitchFamily="2" charset="-122"/>
              </a:rPr>
              <a:t>	</a:t>
            </a:r>
            <a:r>
              <a:rPr lang="zh-CN" altLang="en-US" dirty="0" smtClean="0">
                <a:solidFill>
                  <a:schemeClr val="tx1"/>
                </a:solidFill>
                <a:latin typeface="宋体" pitchFamily="2" charset="-122"/>
              </a:rPr>
              <a:t>将该文本用</a:t>
            </a:r>
            <a:r>
              <a:rPr lang="en-US" altLang="zh-CN" dirty="0" smtClean="0">
                <a:solidFill>
                  <a:schemeClr val="tx1"/>
                </a:solidFill>
                <a:latin typeface="宋体" pitchFamily="2" charset="-122"/>
              </a:rPr>
              <a:t>0</a:t>
            </a:r>
            <a:r>
              <a:rPr lang="zh-CN" altLang="en-US" dirty="0" smtClean="0">
                <a:solidFill>
                  <a:schemeClr val="tx1"/>
                </a:solidFill>
                <a:latin typeface="宋体" pitchFamily="2" charset="-122"/>
              </a:rPr>
              <a:t>和</a:t>
            </a:r>
            <a:r>
              <a:rPr lang="en-US" altLang="zh-CN" dirty="0" smtClean="0">
                <a:solidFill>
                  <a:schemeClr val="tx1"/>
                </a:solidFill>
                <a:latin typeface="宋体" pitchFamily="2" charset="-122"/>
              </a:rPr>
              <a:t>1</a:t>
            </a:r>
            <a:r>
              <a:rPr lang="zh-CN" altLang="en-US" dirty="0" smtClean="0">
                <a:solidFill>
                  <a:schemeClr val="tx1"/>
                </a:solidFill>
                <a:latin typeface="宋体" pitchFamily="2" charset="-122"/>
              </a:rPr>
              <a:t>表示，设要表示的字符串为</a:t>
            </a:r>
            <a:r>
              <a:rPr lang="en-US" altLang="zh-CN" dirty="0" err="1" smtClean="0">
                <a:solidFill>
                  <a:schemeClr val="tx1"/>
                </a:solidFill>
                <a:latin typeface="宋体" pitchFamily="2" charset="-122"/>
              </a:rPr>
              <a:t>abdaabdcba</a:t>
            </a:r>
            <a:endParaRPr lang="en-US" altLang="zh-CN" dirty="0" smtClean="0">
              <a:solidFill>
                <a:schemeClr val="tx1"/>
              </a:solidFill>
              <a:latin typeface="宋体" pitchFamily="2" charset="-122"/>
            </a:endParaRPr>
          </a:p>
          <a:p>
            <a:pPr>
              <a:lnSpc>
                <a:spcPct val="90000"/>
              </a:lnSpc>
            </a:pPr>
            <a:r>
              <a:rPr lang="zh-CN" altLang="en-US" dirty="0" smtClean="0">
                <a:solidFill>
                  <a:schemeClr val="tx1"/>
                </a:solidFill>
                <a:latin typeface="宋体" pitchFamily="2" charset="-122"/>
              </a:rPr>
              <a:t>采用二进制编码的方式将各个字母分别表示为</a:t>
            </a:r>
            <a:r>
              <a:rPr lang="en-US" altLang="zh-CN" dirty="0" smtClean="0">
                <a:solidFill>
                  <a:schemeClr val="tx1"/>
                </a:solidFill>
                <a:latin typeface="宋体" pitchFamily="2" charset="-122"/>
              </a:rPr>
              <a:t>a(00),b(01),c(10),d(11)</a:t>
            </a:r>
            <a:r>
              <a:rPr lang="zh-CN" altLang="en-US" dirty="0" smtClean="0">
                <a:solidFill>
                  <a:schemeClr val="tx1"/>
                </a:solidFill>
                <a:latin typeface="宋体" pitchFamily="2" charset="-122"/>
              </a:rPr>
              <a:t>，则可将上述字符串表示为</a:t>
            </a:r>
            <a:r>
              <a:rPr lang="en-US" altLang="zh-CN" dirty="0" smtClean="0">
                <a:solidFill>
                  <a:schemeClr val="tx1"/>
                </a:solidFill>
                <a:latin typeface="宋体" pitchFamily="2" charset="-122"/>
              </a:rPr>
              <a:t>00011100000111100100,</a:t>
            </a:r>
            <a:r>
              <a:rPr lang="zh-CN" altLang="en-US" dirty="0" smtClean="0">
                <a:solidFill>
                  <a:schemeClr val="tx1"/>
                </a:solidFill>
                <a:latin typeface="宋体" pitchFamily="2" charset="-122"/>
              </a:rPr>
              <a:t>共需</a:t>
            </a:r>
            <a:r>
              <a:rPr lang="en-US" altLang="zh-CN" dirty="0" smtClean="0">
                <a:solidFill>
                  <a:schemeClr val="tx1"/>
                </a:solidFill>
                <a:latin typeface="宋体" pitchFamily="2" charset="-122"/>
              </a:rPr>
              <a:t>20bit</a:t>
            </a:r>
            <a:r>
              <a:rPr lang="zh-CN" altLang="en-US" dirty="0" smtClean="0">
                <a:solidFill>
                  <a:schemeClr val="tx1"/>
                </a:solidFill>
                <a:latin typeface="宋体" pitchFamily="2" charset="-122"/>
              </a:rPr>
              <a:t>表示</a:t>
            </a:r>
            <a:endParaRPr lang="zh-CN" altLang="en-US" dirty="0" smtClean="0">
              <a:solidFill>
                <a:schemeClr val="tx1"/>
              </a:solidFill>
              <a:latin typeface="宋体" pitchFamily="2" charset="-122"/>
            </a:endParaRP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chemeClr val="tx1"/>
                </a:solidFill>
              </a:rPr>
              <a:t>构造一棵二叉树，</a:t>
            </a:r>
            <a:endParaRPr lang="zh-CN" altLang="en-US" dirty="0" smtClean="0">
              <a:solidFill>
                <a:schemeClr val="tx1"/>
              </a:solidFill>
            </a:endParaRPr>
          </a:p>
          <a:p>
            <a:pPr>
              <a:buNone/>
            </a:pPr>
            <a:r>
              <a:rPr lang="zh-CN" altLang="en-US" dirty="0" smtClean="0">
                <a:solidFill>
                  <a:schemeClr val="tx1"/>
                </a:solidFill>
              </a:rPr>
              <a:t>将出现频度较大的</a:t>
            </a:r>
            <a:endParaRPr lang="zh-CN" altLang="en-US" dirty="0" smtClean="0">
              <a:solidFill>
                <a:schemeClr val="tx1"/>
              </a:solidFill>
            </a:endParaRPr>
          </a:p>
          <a:p>
            <a:pPr>
              <a:buNone/>
            </a:pPr>
            <a:r>
              <a:rPr lang="zh-CN" altLang="en-US" dirty="0" smtClean="0">
                <a:solidFill>
                  <a:schemeClr val="tx1"/>
                </a:solidFill>
              </a:rPr>
              <a:t>放到较高的层（贪</a:t>
            </a:r>
            <a:endParaRPr lang="zh-CN" altLang="en-US" dirty="0" smtClean="0">
              <a:solidFill>
                <a:schemeClr val="tx1"/>
              </a:solidFill>
            </a:endParaRPr>
          </a:p>
          <a:p>
            <a:pPr>
              <a:buNone/>
            </a:pPr>
            <a:r>
              <a:rPr lang="zh-CN" altLang="en-US" dirty="0" smtClean="0">
                <a:solidFill>
                  <a:schemeClr val="tx1"/>
                </a:solidFill>
              </a:rPr>
              <a:t>心策略），一个结</a:t>
            </a:r>
            <a:endParaRPr lang="zh-CN" altLang="en-US" dirty="0" smtClean="0">
              <a:solidFill>
                <a:schemeClr val="tx1"/>
              </a:solidFill>
            </a:endParaRPr>
          </a:p>
          <a:p>
            <a:pPr>
              <a:buNone/>
            </a:pPr>
            <a:r>
              <a:rPr lang="zh-CN" altLang="en-US" dirty="0" smtClean="0">
                <a:solidFill>
                  <a:schemeClr val="tx1"/>
                </a:solidFill>
              </a:rPr>
              <a:t>点的左边记为</a:t>
            </a:r>
            <a:r>
              <a:rPr lang="en-US" altLang="zh-CN" dirty="0" smtClean="0">
                <a:solidFill>
                  <a:schemeClr val="tx1"/>
                </a:solidFill>
              </a:rPr>
              <a:t>0</a:t>
            </a:r>
            <a:r>
              <a:rPr lang="zh-CN" altLang="en-US" dirty="0" smtClean="0">
                <a:solidFill>
                  <a:schemeClr val="tx1"/>
                </a:solidFill>
              </a:rPr>
              <a:t>，</a:t>
            </a:r>
            <a:endParaRPr lang="zh-CN" altLang="en-US" dirty="0" smtClean="0">
              <a:solidFill>
                <a:schemeClr val="tx1"/>
              </a:solidFill>
            </a:endParaRPr>
          </a:p>
          <a:p>
            <a:pPr>
              <a:buNone/>
            </a:pPr>
            <a:r>
              <a:rPr lang="zh-CN" altLang="en-US" dirty="0" smtClean="0">
                <a:solidFill>
                  <a:schemeClr val="tx1"/>
                </a:solidFill>
              </a:rPr>
              <a:t>右边记为</a:t>
            </a:r>
            <a:r>
              <a:rPr lang="en-US" altLang="zh-CN" dirty="0" smtClean="0">
                <a:solidFill>
                  <a:schemeClr val="tx1"/>
                </a:solidFill>
              </a:rPr>
              <a:t>1</a:t>
            </a:r>
            <a:r>
              <a:rPr lang="zh-CN" altLang="en-US" dirty="0" smtClean="0">
                <a:solidFill>
                  <a:schemeClr val="tx1"/>
                </a:solidFill>
              </a:rPr>
              <a:t>，这种树</a:t>
            </a:r>
            <a:endParaRPr lang="zh-CN" altLang="en-US" dirty="0" smtClean="0">
              <a:solidFill>
                <a:schemeClr val="tx1"/>
              </a:solidFill>
            </a:endParaRPr>
          </a:p>
          <a:p>
            <a:pPr>
              <a:buNone/>
            </a:pPr>
            <a:r>
              <a:rPr lang="zh-CN" altLang="en-US" dirty="0" smtClean="0">
                <a:solidFill>
                  <a:schemeClr val="tx1"/>
                </a:solidFill>
              </a:rPr>
              <a:t>称为霍夫曼树。</a:t>
            </a:r>
            <a:endParaRPr lang="zh-CN" altLang="en-US" dirty="0" smtClean="0">
              <a:solidFill>
                <a:schemeClr val="tx1"/>
              </a:solidFill>
            </a:endParaRPr>
          </a:p>
          <a:p>
            <a:endParaRPr lang="zh-CN" altLang="en-US" dirty="0"/>
          </a:p>
        </p:txBody>
      </p:sp>
      <p:pic>
        <p:nvPicPr>
          <p:cNvPr id="4" name="Picture 4"/>
          <p:cNvPicPr>
            <a:picLocks noChangeAspect="1" noChangeArrowheads="1"/>
          </p:cNvPicPr>
          <p:nvPr/>
        </p:nvPicPr>
        <p:blipFill>
          <a:blip r:embed="rId1"/>
          <a:srcRect/>
          <a:stretch>
            <a:fillRect/>
          </a:stretch>
        </p:blipFill>
        <p:spPr bwMode="auto">
          <a:xfrm>
            <a:off x="5029200" y="1295400"/>
            <a:ext cx="2895600" cy="50292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霍夫曼</a:t>
            </a:r>
            <a:r>
              <a:rPr lang="zh-CN" altLang="en-US" dirty="0" smtClean="0"/>
              <a:t>编码</a:t>
            </a:r>
            <a:endParaRPr lang="zh-CN" altLang="en-US" dirty="0"/>
          </a:p>
        </p:txBody>
      </p:sp>
      <p:sp>
        <p:nvSpPr>
          <p:cNvPr id="3" name="内容占位符 2"/>
          <p:cNvSpPr>
            <a:spLocks noGrp="1"/>
          </p:cNvSpPr>
          <p:nvPr>
            <p:ph idx="1"/>
          </p:nvPr>
        </p:nvSpPr>
        <p:spPr/>
        <p:txBody>
          <a:bodyPr/>
          <a:lstStyle/>
          <a:p>
            <a:pPr>
              <a:lnSpc>
                <a:spcPct val="90000"/>
              </a:lnSpc>
            </a:pPr>
            <a:r>
              <a:rPr lang="en-US" altLang="zh-CN" dirty="0" smtClean="0">
                <a:solidFill>
                  <a:schemeClr val="tx1"/>
                </a:solidFill>
              </a:rPr>
              <a:t>a b c d</a:t>
            </a:r>
            <a:r>
              <a:rPr lang="zh-CN" altLang="en-US" dirty="0" smtClean="0">
                <a:solidFill>
                  <a:schemeClr val="tx1"/>
                </a:solidFill>
              </a:rPr>
              <a:t>分别表示为</a:t>
            </a:r>
            <a:endParaRPr lang="zh-CN" altLang="en-US" dirty="0" smtClean="0">
              <a:solidFill>
                <a:schemeClr val="tx1"/>
              </a:solidFill>
            </a:endParaRPr>
          </a:p>
          <a:p>
            <a:pPr>
              <a:lnSpc>
                <a:spcPct val="90000"/>
              </a:lnSpc>
              <a:buNone/>
            </a:pPr>
            <a:r>
              <a:rPr lang="zh-CN" altLang="en-US" dirty="0" smtClean="0">
                <a:solidFill>
                  <a:schemeClr val="tx1"/>
                </a:solidFill>
              </a:rPr>
              <a:t>   </a:t>
            </a:r>
            <a:r>
              <a:rPr lang="en-US" altLang="zh-CN" dirty="0" smtClean="0">
                <a:solidFill>
                  <a:schemeClr val="tx1"/>
                </a:solidFill>
              </a:rPr>
              <a:t>a(1)</a:t>
            </a:r>
            <a:endParaRPr lang="en-US" altLang="zh-CN" dirty="0" smtClean="0">
              <a:solidFill>
                <a:schemeClr val="tx1"/>
              </a:solidFill>
            </a:endParaRPr>
          </a:p>
          <a:p>
            <a:pPr>
              <a:lnSpc>
                <a:spcPct val="90000"/>
              </a:lnSpc>
              <a:buNone/>
            </a:pPr>
            <a:r>
              <a:rPr lang="en-US" altLang="zh-CN" dirty="0" smtClean="0">
                <a:solidFill>
                  <a:schemeClr val="tx1"/>
                </a:solidFill>
              </a:rPr>
              <a:t>   b(01)</a:t>
            </a:r>
            <a:endParaRPr lang="en-US" altLang="zh-CN" dirty="0" smtClean="0">
              <a:solidFill>
                <a:schemeClr val="tx1"/>
              </a:solidFill>
            </a:endParaRPr>
          </a:p>
          <a:p>
            <a:pPr>
              <a:lnSpc>
                <a:spcPct val="90000"/>
              </a:lnSpc>
              <a:buNone/>
            </a:pPr>
            <a:r>
              <a:rPr lang="en-US" altLang="zh-CN" dirty="0" smtClean="0">
                <a:solidFill>
                  <a:schemeClr val="tx1"/>
                </a:solidFill>
              </a:rPr>
              <a:t>   c(000)</a:t>
            </a:r>
            <a:endParaRPr lang="en-US" altLang="zh-CN" dirty="0" smtClean="0">
              <a:solidFill>
                <a:schemeClr val="tx1"/>
              </a:solidFill>
            </a:endParaRPr>
          </a:p>
          <a:p>
            <a:pPr>
              <a:lnSpc>
                <a:spcPct val="90000"/>
              </a:lnSpc>
              <a:buNone/>
            </a:pPr>
            <a:r>
              <a:rPr lang="en-US" altLang="zh-CN" dirty="0" smtClean="0">
                <a:solidFill>
                  <a:schemeClr val="tx1"/>
                </a:solidFill>
              </a:rPr>
              <a:t>   d(001)</a:t>
            </a:r>
            <a:endParaRPr lang="en-US" altLang="zh-CN" dirty="0" smtClean="0">
              <a:solidFill>
                <a:schemeClr val="tx1"/>
              </a:solidFill>
            </a:endParaRPr>
          </a:p>
          <a:p>
            <a:pPr>
              <a:lnSpc>
                <a:spcPct val="90000"/>
              </a:lnSpc>
              <a:buNone/>
            </a:pPr>
            <a:r>
              <a:rPr lang="zh-CN" altLang="en-US" dirty="0" smtClean="0">
                <a:solidFill>
                  <a:schemeClr val="tx1"/>
                </a:solidFill>
              </a:rPr>
              <a:t>则</a:t>
            </a:r>
            <a:r>
              <a:rPr lang="en-US" altLang="zh-CN" dirty="0" err="1" smtClean="0">
                <a:solidFill>
                  <a:schemeClr val="tx1"/>
                </a:solidFill>
                <a:latin typeface="宋体" pitchFamily="2" charset="-122"/>
              </a:rPr>
              <a:t>abdaabdcba</a:t>
            </a:r>
            <a:endParaRPr lang="en-US" altLang="zh-CN" dirty="0" smtClean="0">
              <a:solidFill>
                <a:schemeClr val="tx1"/>
              </a:solidFill>
              <a:latin typeface="宋体" pitchFamily="2" charset="-122"/>
            </a:endParaRPr>
          </a:p>
          <a:p>
            <a:pPr>
              <a:lnSpc>
                <a:spcPct val="90000"/>
              </a:lnSpc>
              <a:buNone/>
            </a:pPr>
            <a:r>
              <a:rPr lang="zh-CN" altLang="en-US" dirty="0" smtClean="0">
                <a:solidFill>
                  <a:schemeClr val="tx1"/>
                </a:solidFill>
              </a:rPr>
              <a:t>可表示为</a:t>
            </a:r>
            <a:r>
              <a:rPr lang="en-US" altLang="zh-CN" dirty="0" smtClean="0">
                <a:solidFill>
                  <a:schemeClr val="tx1"/>
                </a:solidFill>
              </a:rPr>
              <a:t>1010011101001000011,</a:t>
            </a:r>
            <a:r>
              <a:rPr lang="zh-CN" altLang="en-US" dirty="0" smtClean="0">
                <a:solidFill>
                  <a:schemeClr val="tx1"/>
                </a:solidFill>
              </a:rPr>
              <a:t>需要</a:t>
            </a:r>
            <a:r>
              <a:rPr lang="en-US" altLang="zh-CN" dirty="0" smtClean="0">
                <a:solidFill>
                  <a:schemeClr val="tx1"/>
                </a:solidFill>
              </a:rPr>
              <a:t>19bit</a:t>
            </a:r>
            <a:r>
              <a:rPr lang="zh-CN" altLang="en-US" dirty="0" smtClean="0">
                <a:solidFill>
                  <a:schemeClr val="tx1"/>
                </a:solidFill>
              </a:rPr>
              <a:t>存储，可大大节省存储空间</a:t>
            </a:r>
            <a:endParaRPr lang="zh-CN" altLang="en-US" dirty="0" smtClean="0">
              <a:solidFill>
                <a:schemeClr val="tx1"/>
              </a:solidFill>
            </a:endParaRP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TOJ3488</a:t>
            </a:r>
            <a:endParaRPr lang="zh-CN" altLang="en-US" dirty="0"/>
          </a:p>
        </p:txBody>
      </p:sp>
      <p:sp>
        <p:nvSpPr>
          <p:cNvPr id="3" name="内容占位符 2"/>
          <p:cNvSpPr>
            <a:spLocks noGrp="1"/>
          </p:cNvSpPr>
          <p:nvPr>
            <p:ph idx="1"/>
          </p:nvPr>
        </p:nvSpPr>
        <p:spPr/>
        <p:txBody>
          <a:bodyPr/>
          <a:lstStyle/>
          <a:p>
            <a:pPr>
              <a:buNone/>
            </a:pPr>
            <a:r>
              <a:rPr lang="en-US" altLang="zh-CN" dirty="0" smtClean="0">
                <a:solidFill>
                  <a:schemeClr val="tx1"/>
                </a:solidFill>
              </a:rPr>
              <a:t>【</a:t>
            </a:r>
            <a:r>
              <a:rPr lang="en-US" dirty="0" err="1" smtClean="0">
                <a:solidFill>
                  <a:schemeClr val="tx1"/>
                </a:solidFill>
                <a:ea typeface="黑体" pitchFamily="49" charset="-122"/>
              </a:rPr>
              <a:t>题目大意</a:t>
            </a:r>
            <a:r>
              <a:rPr lang="en-US" altLang="zh-CN" dirty="0" err="1" smtClean="0">
                <a:solidFill>
                  <a:schemeClr val="tx1"/>
                </a:solidFill>
              </a:rPr>
              <a:t>】N</a:t>
            </a:r>
            <a:r>
              <a:rPr lang="zh-CN" altLang="en-US" dirty="0" smtClean="0">
                <a:solidFill>
                  <a:schemeClr val="tx1"/>
                </a:solidFill>
              </a:rPr>
              <a:t>堆石子，每次取两堆进行合并（</a:t>
            </a:r>
            <a:r>
              <a:rPr lang="en-US" altLang="zh-CN" dirty="0" smtClean="0">
                <a:solidFill>
                  <a:schemeClr val="tx1"/>
                </a:solidFill>
              </a:rPr>
              <a:t>2</a:t>
            </a:r>
            <a:r>
              <a:rPr lang="zh-CN" altLang="en-US" dirty="0" smtClean="0">
                <a:solidFill>
                  <a:schemeClr val="tx1"/>
                </a:solidFill>
              </a:rPr>
              <a:t>堆合并后变为</a:t>
            </a:r>
            <a:r>
              <a:rPr lang="en-US" altLang="zh-CN" dirty="0" smtClean="0">
                <a:solidFill>
                  <a:schemeClr val="tx1"/>
                </a:solidFill>
              </a:rPr>
              <a:t>N-1</a:t>
            </a:r>
            <a:r>
              <a:rPr lang="zh-CN" altLang="en-US" dirty="0" smtClean="0">
                <a:solidFill>
                  <a:schemeClr val="tx1"/>
                </a:solidFill>
              </a:rPr>
              <a:t>堆），合并所消耗的能量为两堆石子的重量和，问怎样消耗最少的能量将这</a:t>
            </a:r>
            <a:r>
              <a:rPr lang="en-US" altLang="zh-CN" dirty="0" smtClean="0">
                <a:solidFill>
                  <a:schemeClr val="tx1"/>
                </a:solidFill>
              </a:rPr>
              <a:t>N</a:t>
            </a:r>
            <a:r>
              <a:rPr lang="zh-CN" altLang="en-US" dirty="0" smtClean="0">
                <a:solidFill>
                  <a:schemeClr val="tx1"/>
                </a:solidFill>
              </a:rPr>
              <a:t>堆石子合并为一堆</a:t>
            </a:r>
            <a:endParaRPr lang="zh-CN" altLang="en-US" dirty="0" smtClean="0">
              <a:solidFill>
                <a:schemeClr val="tx1"/>
              </a:solidFill>
            </a:endParaRPr>
          </a:p>
          <a:p>
            <a:pPr>
              <a:buNone/>
            </a:pPr>
            <a:r>
              <a:rPr lang="en-US" altLang="zh-CN" dirty="0" smtClean="0">
                <a:solidFill>
                  <a:schemeClr val="tx1"/>
                </a:solidFill>
              </a:rPr>
              <a:t>【</a:t>
            </a:r>
            <a:r>
              <a:rPr lang="zh-CN" altLang="en-US" dirty="0" smtClean="0">
                <a:solidFill>
                  <a:schemeClr val="tx1"/>
                </a:solidFill>
              </a:rPr>
              <a:t>解析</a:t>
            </a:r>
            <a:r>
              <a:rPr lang="en-US" altLang="zh-CN" dirty="0" smtClean="0">
                <a:solidFill>
                  <a:schemeClr val="tx1"/>
                </a:solidFill>
              </a:rPr>
              <a:t>】</a:t>
            </a:r>
            <a:r>
              <a:rPr lang="zh-CN" altLang="en-US" dirty="0" smtClean="0">
                <a:solidFill>
                  <a:schemeClr val="tx1"/>
                </a:solidFill>
              </a:rPr>
              <a:t>构造一个霍夫曼树求带权路径长度即可</a:t>
            </a:r>
            <a:endParaRPr lang="zh-CN" altLang="en-US" dirty="0" smtClean="0">
              <a:solidFill>
                <a:schemeClr val="tx1"/>
              </a:solidFill>
            </a:endParaRP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贪心练习题</a:t>
            </a:r>
            <a:endParaRPr lang="zh-CN" altLang="en-US" dirty="0"/>
          </a:p>
        </p:txBody>
      </p:sp>
      <p:sp>
        <p:nvSpPr>
          <p:cNvPr id="3" name="内容占位符 2"/>
          <p:cNvSpPr>
            <a:spLocks noGrp="1"/>
          </p:cNvSpPr>
          <p:nvPr>
            <p:ph idx="1"/>
          </p:nvPr>
        </p:nvSpPr>
        <p:spPr/>
        <p:txBody>
          <a:bodyPr/>
          <a:lstStyle/>
          <a:p>
            <a:r>
              <a:rPr lang="en-US" altLang="zh-CN" dirty="0" smtClean="0">
                <a:solidFill>
                  <a:schemeClr val="tx1"/>
                </a:solidFill>
              </a:rPr>
              <a:t>TOJ1022</a:t>
            </a:r>
            <a:r>
              <a:rPr lang="zh-CN" altLang="en-US" dirty="0" smtClean="0">
                <a:solidFill>
                  <a:schemeClr val="tx1"/>
                </a:solidFill>
              </a:rPr>
              <a:t>（打包）</a:t>
            </a:r>
            <a:endParaRPr lang="zh-CN" altLang="en-US" dirty="0" smtClean="0">
              <a:solidFill>
                <a:schemeClr val="tx1"/>
              </a:solidFill>
            </a:endParaRPr>
          </a:p>
          <a:p>
            <a:r>
              <a:rPr lang="en-US" altLang="zh-CN" dirty="0" smtClean="0">
                <a:solidFill>
                  <a:schemeClr val="tx1"/>
                </a:solidFill>
              </a:rPr>
              <a:t>ZOJ3197</a:t>
            </a:r>
            <a:r>
              <a:rPr lang="zh-CN" altLang="en-US" dirty="0" smtClean="0">
                <a:solidFill>
                  <a:schemeClr val="tx1"/>
                </a:solidFill>
              </a:rPr>
              <a:t>（最小区间覆盖）</a:t>
            </a:r>
            <a:endParaRPr lang="zh-CN" altLang="en-US" dirty="0" smtClean="0">
              <a:solidFill>
                <a:schemeClr val="tx1"/>
              </a:solidFill>
            </a:endParaRPr>
          </a:p>
          <a:p>
            <a:r>
              <a:rPr lang="en-US" altLang="zh-CN" dirty="0" smtClean="0">
                <a:solidFill>
                  <a:schemeClr val="tx1"/>
                </a:solidFill>
              </a:rPr>
              <a:t>HDU1789</a:t>
            </a:r>
            <a:endParaRPr lang="en-US" altLang="zh-CN" dirty="0" smtClean="0">
              <a:solidFill>
                <a:schemeClr val="tx1"/>
              </a:solidFill>
            </a:endParaRPr>
          </a:p>
          <a:p>
            <a:r>
              <a:rPr lang="en-US" altLang="zh-CN" dirty="0" smtClean="0">
                <a:solidFill>
                  <a:schemeClr val="tx1"/>
                </a:solidFill>
              </a:rPr>
              <a:t>TOJ3488</a:t>
            </a:r>
            <a:r>
              <a:rPr lang="zh-CN" altLang="en-US" dirty="0" smtClean="0">
                <a:solidFill>
                  <a:schemeClr val="tx1"/>
                </a:solidFill>
              </a:rPr>
              <a:t>（</a:t>
            </a:r>
            <a:r>
              <a:rPr lang="en-US" altLang="zh-CN" dirty="0" smtClean="0">
                <a:solidFill>
                  <a:schemeClr val="tx1"/>
                </a:solidFill>
              </a:rPr>
              <a:t>Huffman</a:t>
            </a:r>
            <a:r>
              <a:rPr lang="zh-CN" altLang="en-US" dirty="0" smtClean="0">
                <a:solidFill>
                  <a:schemeClr val="tx1"/>
                </a:solidFill>
              </a:rPr>
              <a:t>）</a:t>
            </a:r>
            <a:endParaRPr lang="zh-CN" altLang="en-US" dirty="0" smtClean="0">
              <a:solidFill>
                <a:schemeClr val="tx1"/>
              </a:solidFill>
            </a:endParaRPr>
          </a:p>
          <a:p>
            <a:r>
              <a:rPr lang="en-US" altLang="zh-CN" dirty="0" smtClean="0">
                <a:solidFill>
                  <a:schemeClr val="tx1"/>
                </a:solidFill>
              </a:rPr>
              <a:t>TOJ2849</a:t>
            </a:r>
            <a:r>
              <a:rPr lang="zh-CN" altLang="en-US" dirty="0" smtClean="0">
                <a:solidFill>
                  <a:schemeClr val="tx1"/>
                </a:solidFill>
              </a:rPr>
              <a:t>（</a:t>
            </a:r>
            <a:r>
              <a:rPr lang="en-US" altLang="zh-CN" dirty="0" smtClean="0">
                <a:solidFill>
                  <a:schemeClr val="tx1"/>
                </a:solidFill>
              </a:rPr>
              <a:t>Huffman</a:t>
            </a:r>
            <a:r>
              <a:rPr lang="zh-CN" altLang="en-US" dirty="0" smtClean="0">
                <a:solidFill>
                  <a:schemeClr val="tx1"/>
                </a:solidFill>
              </a:rPr>
              <a:t>）</a:t>
            </a:r>
            <a:endParaRPr lang="en-US" altLang="zh-CN" dirty="0" smtClean="0">
              <a:solidFill>
                <a:schemeClr val="tx1"/>
              </a:solidFill>
            </a:endParaRPr>
          </a:p>
          <a:p>
            <a:r>
              <a:rPr lang="en-US" altLang="zh-CN" dirty="0" smtClean="0">
                <a:solidFill>
                  <a:schemeClr val="tx1"/>
                </a:solidFill>
              </a:rPr>
              <a:t>HDU 3177</a:t>
            </a:r>
            <a:endParaRPr lang="en-US" altLang="zh-CN" dirty="0" smtClean="0">
              <a:solidFill>
                <a:schemeClr val="tx1"/>
              </a:solidFill>
            </a:endParaRPr>
          </a:p>
          <a:p>
            <a:r>
              <a:rPr lang="en-US" altLang="zh-CN" dirty="0" smtClean="0">
                <a:solidFill>
                  <a:schemeClr val="tx1"/>
                </a:solidFill>
              </a:rPr>
              <a:t>BNU  6949</a:t>
            </a:r>
            <a:endParaRPr lang="zh-CN" altLang="en-US" dirty="0" smtClean="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solidFill>
                  <a:schemeClr val="tx1"/>
                </a:solidFill>
              </a:rPr>
              <a:t>1</a:t>
            </a:r>
            <a:r>
              <a:rPr lang="zh-CN" altLang="en-US" dirty="0" smtClean="0">
                <a:solidFill>
                  <a:schemeClr val="tx1"/>
                </a:solidFill>
              </a:rPr>
              <a:t>）二分查找元素</a:t>
            </a:r>
            <a:r>
              <a:rPr lang="en-US" dirty="0" smtClean="0">
                <a:solidFill>
                  <a:schemeClr val="tx1"/>
                </a:solidFill>
              </a:rPr>
              <a:t>key</a:t>
            </a:r>
            <a:r>
              <a:rPr lang="zh-CN" altLang="en-US" dirty="0" smtClean="0">
                <a:solidFill>
                  <a:schemeClr val="tx1"/>
                </a:solidFill>
              </a:rPr>
              <a:t>的下标，如无 </a:t>
            </a:r>
            <a:r>
              <a:rPr lang="en-US" dirty="0" smtClean="0">
                <a:solidFill>
                  <a:schemeClr val="tx1"/>
                </a:solidFill>
              </a:rPr>
              <a:t>return -1</a:t>
            </a:r>
            <a:endParaRPr lang="en-US" dirty="0" smtClean="0">
              <a:solidFill>
                <a:schemeClr val="tx1"/>
              </a:solidFill>
            </a:endParaRPr>
          </a:p>
          <a:p>
            <a:r>
              <a:rPr lang="en-US" dirty="0" smtClean="0">
                <a:solidFill>
                  <a:schemeClr val="tx1"/>
                </a:solidFill>
              </a:rPr>
              <a:t>2）</a:t>
            </a:r>
            <a:r>
              <a:rPr lang="zh-CN" altLang="en-US" dirty="0" smtClean="0">
                <a:solidFill>
                  <a:schemeClr val="tx1"/>
                </a:solidFill>
              </a:rPr>
              <a:t>二分查找返回</a:t>
            </a:r>
            <a:r>
              <a:rPr lang="en-US" dirty="0" smtClean="0">
                <a:solidFill>
                  <a:schemeClr val="tx1"/>
                </a:solidFill>
              </a:rPr>
              <a:t>key(</a:t>
            </a:r>
            <a:r>
              <a:rPr lang="zh-CN" altLang="en-US" dirty="0" smtClean="0">
                <a:solidFill>
                  <a:schemeClr val="tx1"/>
                </a:solidFill>
              </a:rPr>
              <a:t>可能有重复</a:t>
            </a:r>
            <a:r>
              <a:rPr lang="en-US" altLang="zh-CN" dirty="0" smtClean="0">
                <a:solidFill>
                  <a:schemeClr val="tx1"/>
                </a:solidFill>
              </a:rPr>
              <a:t>)</a:t>
            </a:r>
            <a:r>
              <a:rPr lang="zh-CN" altLang="en-US" dirty="0" smtClean="0">
                <a:solidFill>
                  <a:schemeClr val="tx1"/>
                </a:solidFill>
              </a:rPr>
              <a:t>第一次出现的下标，如无</a:t>
            </a:r>
            <a:r>
              <a:rPr lang="en-US" dirty="0" smtClean="0">
                <a:solidFill>
                  <a:schemeClr val="tx1"/>
                </a:solidFill>
              </a:rPr>
              <a:t>return -1</a:t>
            </a:r>
            <a:endParaRPr lang="en-US" dirty="0" smtClean="0">
              <a:solidFill>
                <a:schemeClr val="tx1"/>
              </a:solidFill>
            </a:endParaRPr>
          </a:p>
          <a:p>
            <a:r>
              <a:rPr lang="en-US" dirty="0" smtClean="0">
                <a:solidFill>
                  <a:schemeClr val="tx1"/>
                </a:solidFill>
              </a:rPr>
              <a:t>3）</a:t>
            </a:r>
            <a:r>
              <a:rPr lang="zh-CN" altLang="en-US" dirty="0" smtClean="0">
                <a:solidFill>
                  <a:schemeClr val="tx1"/>
                </a:solidFill>
              </a:rPr>
              <a:t>二分查找返回</a:t>
            </a:r>
            <a:r>
              <a:rPr lang="en-US" dirty="0" smtClean="0">
                <a:solidFill>
                  <a:schemeClr val="tx1"/>
                </a:solidFill>
              </a:rPr>
              <a:t>key(</a:t>
            </a:r>
            <a:r>
              <a:rPr lang="zh-CN" altLang="en-US" dirty="0" smtClean="0">
                <a:solidFill>
                  <a:schemeClr val="tx1"/>
                </a:solidFill>
              </a:rPr>
              <a:t>可能有重复</a:t>
            </a:r>
            <a:r>
              <a:rPr lang="en-US" altLang="zh-CN" dirty="0" smtClean="0">
                <a:solidFill>
                  <a:schemeClr val="tx1"/>
                </a:solidFill>
              </a:rPr>
              <a:t>)</a:t>
            </a:r>
            <a:r>
              <a:rPr lang="zh-CN" altLang="en-US" dirty="0" smtClean="0">
                <a:solidFill>
                  <a:schemeClr val="tx1"/>
                </a:solidFill>
              </a:rPr>
              <a:t>最后一次出现的下标，如无</a:t>
            </a:r>
            <a:r>
              <a:rPr lang="en-US" dirty="0" smtClean="0">
                <a:solidFill>
                  <a:schemeClr val="tx1"/>
                </a:solidFill>
              </a:rPr>
              <a:t>return -1</a:t>
            </a:r>
            <a:endParaRPr lang="en-US" dirty="0" smtClean="0">
              <a:solidFill>
                <a:schemeClr val="tx1"/>
              </a:solidFill>
            </a:endParaRPr>
          </a:p>
          <a:p>
            <a:r>
              <a:rPr lang="en-US" dirty="0" smtClean="0">
                <a:solidFill>
                  <a:schemeClr val="tx1"/>
                </a:solidFill>
              </a:rPr>
              <a:t>4）</a:t>
            </a:r>
            <a:r>
              <a:rPr lang="zh-CN" altLang="en-US" dirty="0" smtClean="0">
                <a:solidFill>
                  <a:schemeClr val="tx1"/>
                </a:solidFill>
              </a:rPr>
              <a:t>二分查找返回刚好小于</a:t>
            </a:r>
            <a:r>
              <a:rPr lang="en-US" dirty="0" smtClean="0">
                <a:solidFill>
                  <a:schemeClr val="tx1"/>
                </a:solidFill>
              </a:rPr>
              <a:t>key</a:t>
            </a:r>
            <a:r>
              <a:rPr lang="zh-CN" altLang="en-US" dirty="0" smtClean="0">
                <a:solidFill>
                  <a:schemeClr val="tx1"/>
                </a:solidFill>
              </a:rPr>
              <a:t>的元素下标，如无</a:t>
            </a:r>
            <a:r>
              <a:rPr lang="en-US" dirty="0" smtClean="0">
                <a:solidFill>
                  <a:schemeClr val="tx1"/>
                </a:solidFill>
              </a:rPr>
              <a:t>return -1</a:t>
            </a:r>
            <a:endParaRPr lang="en-US" dirty="0" smtClean="0">
              <a:solidFill>
                <a:schemeClr val="tx1"/>
              </a:solidFill>
            </a:endParaRPr>
          </a:p>
          <a:p>
            <a:r>
              <a:rPr lang="en-US" dirty="0" smtClean="0">
                <a:solidFill>
                  <a:schemeClr val="tx1"/>
                </a:solidFill>
              </a:rPr>
              <a:t>5）</a:t>
            </a:r>
            <a:r>
              <a:rPr lang="zh-CN" altLang="en-US" dirty="0" smtClean="0">
                <a:solidFill>
                  <a:schemeClr val="tx1"/>
                </a:solidFill>
              </a:rPr>
              <a:t>二分查找返回刚好大于</a:t>
            </a:r>
            <a:r>
              <a:rPr lang="en-US" dirty="0" smtClean="0">
                <a:solidFill>
                  <a:schemeClr val="tx1"/>
                </a:solidFill>
              </a:rPr>
              <a:t>key</a:t>
            </a:r>
            <a:r>
              <a:rPr lang="zh-CN" altLang="en-US" dirty="0" smtClean="0">
                <a:solidFill>
                  <a:schemeClr val="tx1"/>
                </a:solidFill>
              </a:rPr>
              <a:t>的元素下标，如无</a:t>
            </a:r>
            <a:r>
              <a:rPr lang="en-US" dirty="0" smtClean="0">
                <a:solidFill>
                  <a:schemeClr val="tx1"/>
                </a:solidFill>
              </a:rPr>
              <a:t>return -1</a:t>
            </a:r>
            <a:endParaRPr lang="en-US" dirty="0" smtClean="0">
              <a:solidFill>
                <a:schemeClr val="tx1"/>
              </a:solidFill>
            </a:endParaRPr>
          </a:p>
          <a:p>
            <a:endParaRPr lang="en-US" altLang="zh-CN" dirty="0" smtClean="0"/>
          </a:p>
          <a:p>
            <a:endParaRPr lang="en-US" altLang="zh-CN" dirty="0" smtClean="0"/>
          </a:p>
          <a:p>
            <a:r>
              <a:rPr lang="en-US" altLang="zh-CN" dirty="0" smtClean="0">
                <a:solidFill>
                  <a:schemeClr val="tx1"/>
                </a:solidFill>
              </a:rPr>
              <a:t>http://www.ahathinking.com/archives/179.html</a:t>
            </a:r>
            <a:endParaRPr lang="zh-CN" alt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未命名.jpg"/>
          <p:cNvPicPr>
            <a:picLocks noChangeAspect="1"/>
          </p:cNvPicPr>
          <p:nvPr/>
        </p:nvPicPr>
        <p:blipFill>
          <a:blip r:embed="rId1"/>
          <a:stretch>
            <a:fillRect/>
          </a:stretch>
        </p:blipFill>
        <p:spPr>
          <a:xfrm>
            <a:off x="3500430" y="2285992"/>
            <a:ext cx="4543425" cy="2562225"/>
          </a:xfrm>
          <a:prstGeom prst="rect">
            <a:avLst/>
          </a:prstGeom>
        </p:spPr>
      </p:pic>
      <p:sp>
        <p:nvSpPr>
          <p:cNvPr id="2" name="标题 1"/>
          <p:cNvSpPr>
            <a:spLocks noGrp="1"/>
          </p:cNvSpPr>
          <p:nvPr>
            <p:ph type="title"/>
          </p:nvPr>
        </p:nvSpPr>
        <p:spPr/>
        <p:txBody>
          <a:bodyPr/>
          <a:lstStyle/>
          <a:p>
            <a:r>
              <a:rPr lang="zh-CN" altLang="en-US" dirty="0" smtClean="0"/>
              <a:t>三分</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solidFill>
                  <a:schemeClr val="tx1"/>
                </a:solidFill>
              </a:rPr>
              <a:t>二分法作为分治中最常见的方法，适用于单调函数，逼近求解某点的值。但当函数是凸性函数时，二分法就无法适用，这时三分法就可以大显身手 。 </a:t>
            </a:r>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r>
              <a:rPr lang="zh-CN" altLang="en-US" dirty="0" smtClean="0">
                <a:solidFill>
                  <a:schemeClr val="tx1"/>
                </a:solidFill>
              </a:rPr>
              <a:t>如图，类似二分的定义</a:t>
            </a:r>
            <a:r>
              <a:rPr lang="en-US" altLang="zh-CN" dirty="0" smtClean="0">
                <a:solidFill>
                  <a:schemeClr val="tx1"/>
                </a:solidFill>
              </a:rPr>
              <a:t>Left</a:t>
            </a:r>
            <a:r>
              <a:rPr lang="zh-CN" altLang="en-US" dirty="0" smtClean="0">
                <a:solidFill>
                  <a:schemeClr val="tx1"/>
                </a:solidFill>
              </a:rPr>
              <a:t>和</a:t>
            </a:r>
            <a:r>
              <a:rPr lang="en-US" altLang="zh-CN" dirty="0" smtClean="0">
                <a:solidFill>
                  <a:schemeClr val="tx1"/>
                </a:solidFill>
              </a:rPr>
              <a:t>Right</a:t>
            </a:r>
            <a:r>
              <a:rPr lang="zh-CN" altLang="en-US" dirty="0" smtClean="0">
                <a:solidFill>
                  <a:schemeClr val="tx1"/>
                </a:solidFill>
              </a:rPr>
              <a:t>，</a:t>
            </a:r>
            <a:r>
              <a:rPr lang="en-US" altLang="zh-CN" dirty="0" smtClean="0">
                <a:solidFill>
                  <a:schemeClr val="tx1"/>
                </a:solidFill>
              </a:rPr>
              <a:t>mid = (Left + Right) / 2</a:t>
            </a:r>
            <a:r>
              <a:rPr lang="zh-CN" altLang="en-US" dirty="0" smtClean="0">
                <a:solidFill>
                  <a:schemeClr val="tx1"/>
                </a:solidFill>
              </a:rPr>
              <a:t>，</a:t>
            </a:r>
            <a:r>
              <a:rPr lang="en-US" altLang="zh-CN" dirty="0" err="1" smtClean="0">
                <a:solidFill>
                  <a:schemeClr val="tx1"/>
                </a:solidFill>
              </a:rPr>
              <a:t>midmid</a:t>
            </a:r>
            <a:r>
              <a:rPr lang="en-US" altLang="zh-CN" dirty="0" smtClean="0">
                <a:solidFill>
                  <a:schemeClr val="tx1"/>
                </a:solidFill>
              </a:rPr>
              <a:t> = (mid + Right) / 2; </a:t>
            </a:r>
            <a:r>
              <a:rPr lang="zh-CN" altLang="en-US" dirty="0" smtClean="0">
                <a:solidFill>
                  <a:schemeClr val="tx1"/>
                </a:solidFill>
              </a:rPr>
              <a:t>如果</a:t>
            </a:r>
            <a:r>
              <a:rPr lang="en-US" altLang="zh-CN" dirty="0" smtClean="0">
                <a:solidFill>
                  <a:schemeClr val="tx1"/>
                </a:solidFill>
              </a:rPr>
              <a:t>mid</a:t>
            </a:r>
            <a:r>
              <a:rPr lang="zh-CN" altLang="en-US" dirty="0" smtClean="0">
                <a:solidFill>
                  <a:schemeClr val="tx1"/>
                </a:solidFill>
              </a:rPr>
              <a:t>靠近极值点，则</a:t>
            </a:r>
            <a:r>
              <a:rPr lang="en-US" altLang="zh-CN" dirty="0" smtClean="0">
                <a:solidFill>
                  <a:schemeClr val="tx1"/>
                </a:solidFill>
              </a:rPr>
              <a:t>Right = </a:t>
            </a:r>
            <a:r>
              <a:rPr lang="en-US" altLang="zh-CN" dirty="0" err="1" smtClean="0">
                <a:solidFill>
                  <a:schemeClr val="tx1"/>
                </a:solidFill>
              </a:rPr>
              <a:t>midmid</a:t>
            </a:r>
            <a:r>
              <a:rPr lang="zh-CN" altLang="en-US" dirty="0" smtClean="0">
                <a:solidFill>
                  <a:schemeClr val="tx1"/>
                </a:solidFill>
              </a:rPr>
              <a:t>；否则</a:t>
            </a:r>
            <a:r>
              <a:rPr lang="en-US" altLang="zh-CN" dirty="0" smtClean="0">
                <a:solidFill>
                  <a:schemeClr val="tx1"/>
                </a:solidFill>
              </a:rPr>
              <a:t>(</a:t>
            </a:r>
            <a:r>
              <a:rPr lang="zh-CN" altLang="en-US" dirty="0" smtClean="0">
                <a:solidFill>
                  <a:schemeClr val="tx1"/>
                </a:solidFill>
              </a:rPr>
              <a:t>即</a:t>
            </a:r>
            <a:r>
              <a:rPr lang="en-US" altLang="zh-CN" dirty="0" err="1" smtClean="0">
                <a:solidFill>
                  <a:schemeClr val="tx1"/>
                </a:solidFill>
              </a:rPr>
              <a:t>midmid</a:t>
            </a:r>
            <a:r>
              <a:rPr lang="zh-CN" altLang="en-US" dirty="0" smtClean="0">
                <a:solidFill>
                  <a:schemeClr val="tx1"/>
                </a:solidFill>
              </a:rPr>
              <a:t>靠近极值点</a:t>
            </a:r>
            <a:r>
              <a:rPr lang="en-US" altLang="zh-CN" dirty="0" smtClean="0">
                <a:solidFill>
                  <a:schemeClr val="tx1"/>
                </a:solidFill>
              </a:rPr>
              <a:t>)</a:t>
            </a:r>
            <a:r>
              <a:rPr lang="zh-CN" altLang="en-US" dirty="0" smtClean="0">
                <a:solidFill>
                  <a:schemeClr val="tx1"/>
                </a:solidFill>
              </a:rPr>
              <a:t>，则</a:t>
            </a:r>
            <a:r>
              <a:rPr lang="en-US" altLang="zh-CN" dirty="0" smtClean="0">
                <a:solidFill>
                  <a:schemeClr val="tx1"/>
                </a:solidFill>
              </a:rPr>
              <a:t>Left = mid;</a:t>
            </a:r>
            <a:endParaRPr lang="zh-CN" altLang="en-US" dirty="0" smtClean="0">
              <a:solidFill>
                <a:schemeClr val="tx1"/>
              </a:solidFill>
            </a:endParaRP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dirty="0" smtClean="0">
                <a:solidFill>
                  <a:schemeClr val="tx1"/>
                </a:solidFill>
              </a:rPr>
              <a:t>double Calc(Type a)</a:t>
            </a:r>
            <a:br>
              <a:rPr lang="en-US" dirty="0" smtClean="0">
                <a:solidFill>
                  <a:schemeClr val="tx1"/>
                </a:solidFill>
              </a:rPr>
            </a:br>
            <a:r>
              <a:rPr lang="en-US" dirty="0" smtClean="0">
                <a:solidFill>
                  <a:schemeClr val="tx1"/>
                </a:solidFill>
              </a:rPr>
              <a:t>{</a:t>
            </a:r>
            <a:br>
              <a:rPr lang="en-US" dirty="0" smtClean="0">
                <a:solidFill>
                  <a:schemeClr val="tx1"/>
                </a:solidFill>
              </a:rPr>
            </a:br>
            <a:r>
              <a:rPr lang="en-US" dirty="0" smtClean="0">
                <a:solidFill>
                  <a:schemeClr val="tx1"/>
                </a:solidFill>
              </a:rPr>
              <a:t>    /* </a:t>
            </a:r>
            <a:r>
              <a:rPr lang="zh-CN" altLang="en-US" dirty="0" smtClean="0">
                <a:solidFill>
                  <a:schemeClr val="tx1"/>
                </a:solidFill>
              </a:rPr>
              <a:t>根据题目的意思计算 *</a:t>
            </a:r>
            <a:r>
              <a:rPr lang="en-US" altLang="zh-CN" dirty="0" smtClean="0">
                <a:solidFill>
                  <a:schemeClr val="tx1"/>
                </a:solidFill>
              </a:rPr>
              <a:t>/</a:t>
            </a:r>
            <a:br>
              <a:rPr lang="en-US" altLang="zh-CN" dirty="0" smtClean="0">
                <a:solidFill>
                  <a:schemeClr val="tx1"/>
                </a:solidFill>
              </a:rPr>
            </a:br>
            <a:r>
              <a:rPr lang="en-US" altLang="zh-CN" dirty="0" smtClean="0">
                <a:solidFill>
                  <a:schemeClr val="tx1"/>
                </a:solidFill>
              </a:rPr>
              <a:t>}</a:t>
            </a:r>
            <a:endParaRPr lang="en-US" altLang="zh-CN" dirty="0" smtClean="0">
              <a:solidFill>
                <a:schemeClr val="tx1"/>
              </a:solidFill>
            </a:endParaRPr>
          </a:p>
          <a:p>
            <a:r>
              <a:rPr lang="en-US" dirty="0" smtClean="0">
                <a:solidFill>
                  <a:schemeClr val="tx1"/>
                </a:solidFill>
              </a:rPr>
              <a:t>void Solve(void)</a:t>
            </a:r>
            <a:br>
              <a:rPr lang="en-US" dirty="0" smtClean="0">
                <a:solidFill>
                  <a:schemeClr val="tx1"/>
                </a:solidFill>
              </a:rPr>
            </a:br>
            <a:r>
              <a:rPr lang="en-US" dirty="0" smtClean="0">
                <a:solidFill>
                  <a:schemeClr val="tx1"/>
                </a:solidFill>
              </a:rPr>
              <a:t>{</a:t>
            </a:r>
            <a:br>
              <a:rPr lang="en-US" dirty="0" smtClean="0">
                <a:solidFill>
                  <a:schemeClr val="tx1"/>
                </a:solidFill>
              </a:rPr>
            </a:br>
            <a:r>
              <a:rPr lang="en-US" dirty="0" smtClean="0">
                <a:solidFill>
                  <a:schemeClr val="tx1"/>
                </a:solidFill>
              </a:rPr>
              <a:t>    double Left, Right;</a:t>
            </a:r>
            <a:br>
              <a:rPr lang="en-US" dirty="0" smtClean="0">
                <a:solidFill>
                  <a:schemeClr val="tx1"/>
                </a:solidFill>
              </a:rPr>
            </a:br>
            <a:r>
              <a:rPr lang="en-US" dirty="0" smtClean="0">
                <a:solidFill>
                  <a:schemeClr val="tx1"/>
                </a:solidFill>
              </a:rPr>
              <a:t>    double mid1, mid2;</a:t>
            </a:r>
            <a:br>
              <a:rPr lang="en-US" dirty="0" smtClean="0">
                <a:solidFill>
                  <a:schemeClr val="tx1"/>
                </a:solidFill>
              </a:rPr>
            </a:br>
            <a:r>
              <a:rPr lang="en-US" dirty="0" smtClean="0">
                <a:solidFill>
                  <a:schemeClr val="tx1"/>
                </a:solidFill>
              </a:rPr>
              <a:t>    double mid1_value, mid2_value;</a:t>
            </a:r>
            <a:br>
              <a:rPr lang="en-US" dirty="0" smtClean="0">
                <a:solidFill>
                  <a:schemeClr val="tx1"/>
                </a:solidFill>
              </a:rPr>
            </a:br>
            <a:r>
              <a:rPr lang="en-US" dirty="0" smtClean="0">
                <a:solidFill>
                  <a:schemeClr val="tx1"/>
                </a:solidFill>
              </a:rPr>
              <a:t>    Left = MIN; Right = MAX;</a:t>
            </a:r>
            <a:br>
              <a:rPr lang="en-US" dirty="0" smtClean="0">
                <a:solidFill>
                  <a:schemeClr val="tx1"/>
                </a:solidFill>
              </a:rPr>
            </a:br>
            <a:r>
              <a:rPr lang="en-US" dirty="0" smtClean="0">
                <a:solidFill>
                  <a:schemeClr val="tx1"/>
                </a:solidFill>
              </a:rPr>
              <a:t>    while (Left + EPS &lt; Right)</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solidFill>
                  <a:schemeClr val="tx1"/>
                </a:solidFill>
              </a:rPr>
              <a:t>        mid1= (Left + Right) / 3;</a:t>
            </a:r>
            <a:br>
              <a:rPr lang="en-US" dirty="0" smtClean="0">
                <a:solidFill>
                  <a:schemeClr val="tx1"/>
                </a:solidFill>
              </a:rPr>
            </a:br>
            <a:r>
              <a:rPr lang="en-US" dirty="0" smtClean="0">
                <a:solidFill>
                  <a:schemeClr val="tx1"/>
                </a:solidFill>
              </a:rPr>
              <a:t>        mid2 = (Left + Right) / 3*2;</a:t>
            </a:r>
            <a:br>
              <a:rPr lang="en-US" dirty="0" smtClean="0">
                <a:solidFill>
                  <a:schemeClr val="tx1"/>
                </a:solidFill>
              </a:rPr>
            </a:br>
            <a:r>
              <a:rPr lang="en-US" dirty="0" smtClean="0">
                <a:solidFill>
                  <a:schemeClr val="tx1"/>
                </a:solidFill>
              </a:rPr>
              <a:t>        mid1_area = Calc(mid1);</a:t>
            </a:r>
            <a:br>
              <a:rPr lang="en-US" dirty="0" smtClean="0">
                <a:solidFill>
                  <a:schemeClr val="tx1"/>
                </a:solidFill>
              </a:rPr>
            </a:br>
            <a:r>
              <a:rPr lang="en-US" dirty="0" smtClean="0">
                <a:solidFill>
                  <a:schemeClr val="tx1"/>
                </a:solidFill>
              </a:rPr>
              <a:t>        mid2_area = Calc(mid2);</a:t>
            </a:r>
            <a:br>
              <a:rPr lang="en-US" dirty="0" smtClean="0">
                <a:solidFill>
                  <a:schemeClr val="tx1"/>
                </a:solidFill>
              </a:rPr>
            </a:br>
            <a:r>
              <a:rPr lang="en-US" dirty="0" smtClean="0">
                <a:solidFill>
                  <a:schemeClr val="tx1"/>
                </a:solidFill>
              </a:rPr>
              <a:t>        // </a:t>
            </a:r>
            <a:r>
              <a:rPr lang="zh-CN" altLang="en-US" dirty="0" smtClean="0">
                <a:solidFill>
                  <a:schemeClr val="tx1"/>
                </a:solidFill>
              </a:rPr>
              <a:t>假设求解最大极值</a:t>
            </a:r>
            <a:r>
              <a:rPr lang="en-US" altLang="zh-CN" dirty="0" smtClean="0">
                <a:solidFill>
                  <a:schemeClr val="tx1"/>
                </a:solidFill>
              </a:rPr>
              <a:t>.</a:t>
            </a:r>
            <a:br>
              <a:rPr lang="en-US" altLang="zh-CN" dirty="0" smtClean="0">
                <a:solidFill>
                  <a:schemeClr val="tx1"/>
                </a:solidFill>
              </a:rPr>
            </a:br>
            <a:r>
              <a:rPr lang="en-US" altLang="zh-CN" dirty="0" smtClean="0">
                <a:solidFill>
                  <a:schemeClr val="tx1"/>
                </a:solidFill>
              </a:rPr>
              <a:t>        </a:t>
            </a:r>
            <a:r>
              <a:rPr lang="en-US" dirty="0" smtClean="0">
                <a:solidFill>
                  <a:schemeClr val="tx1"/>
                </a:solidFill>
              </a:rPr>
              <a:t>if (mid1_area &gt;= mid2_area) Right = mid2;</a:t>
            </a:r>
            <a:br>
              <a:rPr lang="en-US" dirty="0" smtClean="0">
                <a:solidFill>
                  <a:schemeClr val="tx1"/>
                </a:solidFill>
              </a:rPr>
            </a:br>
            <a:r>
              <a:rPr lang="en-US" dirty="0" smtClean="0">
                <a:solidFill>
                  <a:schemeClr val="tx1"/>
                </a:solidFill>
              </a:rPr>
              <a:t>        else Left = mid1;</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solidFill>
                  <a:schemeClr val="tx1"/>
                </a:solidFill>
              </a:rPr>
              <a:t>}</a:t>
            </a:r>
            <a:endParaRPr lang="en-US" dirty="0" smtClean="0">
              <a:solidFill>
                <a:schemeClr val="tx1"/>
              </a:solidFill>
            </a:endParaRP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Hdu</a:t>
            </a:r>
            <a:r>
              <a:rPr lang="en-US" b="1" dirty="0" smtClean="0"/>
              <a:t> 3400 Line belt </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solidFill>
                  <a:schemeClr val="tx1"/>
                </a:solidFill>
              </a:rPr>
              <a:t>在一个平面上，存在两条线段，题目告诉你在分别在两条线段上的速度和平面上其余地方的速度，让你求线段上一点</a:t>
            </a:r>
            <a:r>
              <a:rPr lang="en-US" altLang="zh-CN" dirty="0" smtClean="0">
                <a:solidFill>
                  <a:schemeClr val="tx1"/>
                </a:solidFill>
              </a:rPr>
              <a:t>A</a:t>
            </a:r>
            <a:r>
              <a:rPr lang="zh-CN" altLang="en-US" dirty="0" smtClean="0">
                <a:solidFill>
                  <a:schemeClr val="tx1"/>
                </a:solidFill>
              </a:rPr>
              <a:t>到线段上另外一点</a:t>
            </a:r>
            <a:r>
              <a:rPr lang="en-US" altLang="zh-CN" dirty="0" smtClean="0">
                <a:solidFill>
                  <a:schemeClr val="tx1"/>
                </a:solidFill>
              </a:rPr>
              <a:t>D </a:t>
            </a:r>
            <a:r>
              <a:rPr lang="zh-CN" altLang="en-US" dirty="0" smtClean="0">
                <a:solidFill>
                  <a:schemeClr val="tx1"/>
                </a:solidFill>
              </a:rPr>
              <a:t>的最短时间。</a:t>
            </a:r>
            <a:endParaRPr lang="en-US" altLang="zh-CN" dirty="0" smtClean="0">
              <a:solidFill>
                <a:schemeClr val="tx1"/>
              </a:solidFill>
            </a:endParaRPr>
          </a:p>
          <a:p>
            <a:endParaRPr lang="en-US" altLang="zh-CN" dirty="0" smtClean="0">
              <a:solidFill>
                <a:schemeClr val="tx1"/>
              </a:solidFill>
            </a:endParaRPr>
          </a:p>
          <a:p>
            <a:r>
              <a:rPr lang="zh-CN" altLang="en-US" dirty="0" smtClean="0">
                <a:solidFill>
                  <a:schemeClr val="tx1"/>
                </a:solidFill>
              </a:rPr>
              <a:t>首先，时间最短的路径必定是至多</a:t>
            </a:r>
            <a:r>
              <a:rPr lang="en-US" altLang="zh-CN" dirty="0" smtClean="0">
                <a:solidFill>
                  <a:schemeClr val="tx1"/>
                </a:solidFill>
              </a:rPr>
              <a:t>3</a:t>
            </a:r>
            <a:r>
              <a:rPr lang="zh-CN" altLang="en-US" dirty="0" smtClean="0">
                <a:solidFill>
                  <a:schemeClr val="tx1"/>
                </a:solidFill>
              </a:rPr>
              <a:t>条直线段构成的，一条在</a:t>
            </a:r>
            <a:r>
              <a:rPr lang="en-US" altLang="zh-CN" dirty="0" smtClean="0">
                <a:solidFill>
                  <a:schemeClr val="tx1"/>
                </a:solidFill>
              </a:rPr>
              <a:t>AB</a:t>
            </a:r>
            <a:r>
              <a:rPr lang="zh-CN" altLang="en-US" dirty="0" smtClean="0">
                <a:solidFill>
                  <a:schemeClr val="tx1"/>
                </a:solidFill>
              </a:rPr>
              <a:t>上，一条在</a:t>
            </a:r>
            <a:r>
              <a:rPr lang="en-US" altLang="zh-CN" dirty="0" smtClean="0">
                <a:solidFill>
                  <a:schemeClr val="tx1"/>
                </a:solidFill>
              </a:rPr>
              <a:t>CD</a:t>
            </a:r>
            <a:r>
              <a:rPr lang="zh-CN" altLang="en-US" dirty="0" smtClean="0">
                <a:solidFill>
                  <a:schemeClr val="tx1"/>
                </a:solidFill>
              </a:rPr>
              <a:t>上，一条架在两条线段之间。</a:t>
            </a:r>
            <a:endParaRPr lang="zh-CN" altLang="en-US" dirty="0" smtClean="0">
              <a:solidFill>
                <a:schemeClr val="tx1"/>
              </a:solidFill>
            </a:endParaRPr>
          </a:p>
          <a:p>
            <a:r>
              <a:rPr lang="zh-CN" altLang="en-US" dirty="0" smtClean="0">
                <a:solidFill>
                  <a:schemeClr val="tx1"/>
                </a:solidFill>
              </a:rPr>
              <a:t>    其次，如果有一个固定的点，求到另外一条线段上的一个端点上的最短距离，怎么做呢，可以通过三分来解，应该可以想到，枚举线段上的两个端点作为左右两个端点。这样线段上每个点作为中间点的距离从固定点到线段上的端点的距离就构成了一个凹形函数，这样子就可以用三分枚举出最小值。</a:t>
            </a:r>
            <a:endParaRPr lang="zh-CN" altLang="en-US" dirty="0" smtClean="0">
              <a:solidFill>
                <a:schemeClr val="tx1"/>
              </a:solidFill>
            </a:endParaRPr>
          </a:p>
          <a:p>
            <a:r>
              <a:rPr lang="zh-CN" altLang="en-US" dirty="0" smtClean="0">
                <a:solidFill>
                  <a:schemeClr val="tx1"/>
                </a:solidFill>
              </a:rPr>
              <a:t>    接着我们就用三分枚举</a:t>
            </a:r>
            <a:r>
              <a:rPr lang="en-US" altLang="zh-CN" dirty="0" smtClean="0">
                <a:solidFill>
                  <a:schemeClr val="tx1"/>
                </a:solidFill>
              </a:rPr>
              <a:t>AB</a:t>
            </a:r>
            <a:r>
              <a:rPr lang="zh-CN" altLang="en-US" dirty="0" smtClean="0">
                <a:solidFill>
                  <a:schemeClr val="tx1"/>
                </a:solidFill>
              </a:rPr>
              <a:t>上的那个最小值点，通过确定的那个点，在</a:t>
            </a:r>
            <a:r>
              <a:rPr lang="en-US" altLang="zh-CN" dirty="0" smtClean="0">
                <a:solidFill>
                  <a:schemeClr val="tx1"/>
                </a:solidFill>
              </a:rPr>
              <a:t>CD</a:t>
            </a:r>
            <a:r>
              <a:rPr lang="zh-CN" altLang="en-US" dirty="0" smtClean="0">
                <a:solidFill>
                  <a:schemeClr val="tx1"/>
                </a:solidFill>
              </a:rPr>
              <a:t>上三分出最小值。这样子通过三分嵌套三分的算法。就可以确定出答案了。</a:t>
            </a:r>
            <a:endParaRPr lang="zh-CN" altLang="en-US" dirty="0" smtClean="0">
              <a:solidFill>
                <a:schemeClr val="tx1"/>
              </a:solidFill>
            </a:endParaRPr>
          </a:p>
          <a:p>
            <a:endParaRPr lang="en-US" altLang="zh-CN" dirty="0" smtClean="0">
              <a:solidFill>
                <a:schemeClr val="tx1"/>
              </a:solidFill>
            </a:endParaRPr>
          </a:p>
          <a:p>
            <a:endParaRPr lang="zh-CN" altLang="en-US" dirty="0">
              <a:latin typeface="Adobe Gothic Std B"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分治</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将一个大规模的问题分成几个（一般是两个）较小规模的问题，然后分别解决这些小规模的问题。子问题间是相互独立的，并且子问题与原问题相似（就是递归的适用条件），这就是“分而治之”</a:t>
            </a:r>
            <a:endParaRPr lang="zh-CN" altLang="en-US" dirty="0" smtClean="0">
              <a:solidFill>
                <a:schemeClr val="tx1"/>
              </a:solidFill>
            </a:endParaRPr>
          </a:p>
          <a:p>
            <a:r>
              <a:rPr lang="zh-CN" altLang="en-US" dirty="0" smtClean="0">
                <a:solidFill>
                  <a:schemeClr val="tx1"/>
                </a:solidFill>
              </a:rPr>
              <a:t>是一种特殊的递归思想，一般用递归实现</a:t>
            </a:r>
            <a:endParaRPr lang="zh-CN" altLang="en-US" dirty="0" smtClean="0">
              <a:solidFill>
                <a:schemeClr val="tx1"/>
              </a:solidFill>
            </a:endParaRPr>
          </a:p>
          <a:p>
            <a:r>
              <a:rPr lang="zh-CN" altLang="en-US" dirty="0" smtClean="0">
                <a:solidFill>
                  <a:schemeClr val="tx1"/>
                </a:solidFill>
              </a:rPr>
              <a:t>大量实践证明，将问题分成规模相似的</a:t>
            </a:r>
            <a:r>
              <a:rPr lang="zh-CN" altLang="en-US" sz="3200" b="1" dirty="0" smtClean="0">
                <a:solidFill>
                  <a:schemeClr val="tx1"/>
                </a:solidFill>
                <a:ea typeface="华文隶书" pitchFamily="2" charset="-122"/>
              </a:rPr>
              <a:t>两个子</a:t>
            </a:r>
            <a:r>
              <a:rPr lang="zh-CN" altLang="en-US" dirty="0" smtClean="0">
                <a:solidFill>
                  <a:schemeClr val="tx1"/>
                </a:solidFill>
                <a:ea typeface="华文隶书" pitchFamily="2" charset="-122"/>
              </a:rPr>
              <a:t>问题</a:t>
            </a:r>
            <a:r>
              <a:rPr lang="zh-CN" altLang="en-US" dirty="0" smtClean="0">
                <a:solidFill>
                  <a:schemeClr val="tx1"/>
                </a:solidFill>
              </a:rPr>
              <a:t>，效率最高</a:t>
            </a:r>
            <a:endParaRPr lang="zh-CN" altLang="en-US" dirty="0" smtClean="0">
              <a:solidFill>
                <a:schemeClr val="tx1"/>
              </a:solidFill>
            </a:endParaRP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smtClean="0">
                <a:solidFill>
                  <a:schemeClr val="tx1"/>
                </a:solidFill>
              </a:rPr>
              <a:t>TOJ1455</a:t>
            </a:r>
            <a:r>
              <a:rPr lang="zh-CN" altLang="en-US" dirty="0" smtClean="0">
                <a:solidFill>
                  <a:schemeClr val="tx1"/>
                </a:solidFill>
              </a:rPr>
              <a:t>（求逆序数对数）</a:t>
            </a:r>
            <a:endParaRPr lang="zh-CN" altLang="en-US" dirty="0" smtClean="0">
              <a:solidFill>
                <a:schemeClr val="tx1"/>
              </a:solidFill>
            </a:endParaRPr>
          </a:p>
          <a:p>
            <a:pPr>
              <a:buNone/>
            </a:pPr>
            <a:r>
              <a:rPr lang="en-US" altLang="zh-CN" dirty="0" smtClean="0">
                <a:solidFill>
                  <a:schemeClr val="tx1"/>
                </a:solidFill>
              </a:rPr>
              <a:t>【</a:t>
            </a:r>
            <a:r>
              <a:rPr lang="zh-CN" altLang="en-US" dirty="0" smtClean="0">
                <a:solidFill>
                  <a:schemeClr val="tx1"/>
                </a:solidFill>
              </a:rPr>
              <a:t>题意</a:t>
            </a:r>
            <a:r>
              <a:rPr lang="en-US" altLang="zh-CN" dirty="0" smtClean="0">
                <a:solidFill>
                  <a:schemeClr val="tx1"/>
                </a:solidFill>
              </a:rPr>
              <a:t>】</a:t>
            </a:r>
            <a:r>
              <a:rPr lang="zh-CN" altLang="en-US" dirty="0" smtClean="0">
                <a:solidFill>
                  <a:schemeClr val="tx1"/>
                </a:solidFill>
              </a:rPr>
              <a:t>给一个数列，求逆序对的对数</a:t>
            </a:r>
            <a:endParaRPr lang="zh-CN" altLang="en-US" dirty="0" smtClean="0">
              <a:solidFill>
                <a:schemeClr val="tx1"/>
              </a:solidFill>
            </a:endParaRPr>
          </a:p>
          <a:p>
            <a:pPr>
              <a:buNone/>
            </a:pPr>
            <a:r>
              <a:rPr lang="zh-CN" altLang="en-US" dirty="0" smtClean="0">
                <a:solidFill>
                  <a:schemeClr val="tx1"/>
                </a:solidFill>
              </a:rPr>
              <a:t>如</a:t>
            </a:r>
            <a:r>
              <a:rPr lang="en-US" altLang="zh-CN" dirty="0" smtClean="0">
                <a:solidFill>
                  <a:schemeClr val="tx1"/>
                </a:solidFill>
              </a:rPr>
              <a:t>1 3 5 4 2</a:t>
            </a:r>
            <a:r>
              <a:rPr lang="zh-CN" altLang="en-US" dirty="0" smtClean="0">
                <a:solidFill>
                  <a:schemeClr val="tx1"/>
                </a:solidFill>
              </a:rPr>
              <a:t>，有逆序对</a:t>
            </a:r>
            <a:r>
              <a:rPr lang="en-US" altLang="zh-CN" dirty="0" smtClean="0">
                <a:solidFill>
                  <a:schemeClr val="tx1"/>
                </a:solidFill>
              </a:rPr>
              <a:t>(3,2),(5,4),(5,2),(4,2)</a:t>
            </a:r>
            <a:endParaRPr lang="en-US" altLang="zh-CN" dirty="0" smtClean="0">
              <a:solidFill>
                <a:schemeClr val="tx1"/>
              </a:solidFill>
            </a:endParaRPr>
          </a:p>
          <a:p>
            <a:pPr>
              <a:buNone/>
            </a:pPr>
            <a:r>
              <a:rPr lang="en-US" altLang="zh-CN" dirty="0" smtClean="0">
                <a:solidFill>
                  <a:schemeClr val="tx1"/>
                </a:solidFill>
              </a:rPr>
              <a:t>【</a:t>
            </a:r>
            <a:r>
              <a:rPr lang="zh-CN" altLang="en-US" dirty="0" smtClean="0">
                <a:solidFill>
                  <a:schemeClr val="tx1"/>
                </a:solidFill>
              </a:rPr>
              <a:t>解析</a:t>
            </a:r>
            <a:r>
              <a:rPr lang="en-US" altLang="zh-CN" dirty="0" smtClean="0">
                <a:solidFill>
                  <a:schemeClr val="tx1"/>
                </a:solidFill>
              </a:rPr>
              <a:t>】</a:t>
            </a:r>
            <a:r>
              <a:rPr lang="zh-CN" altLang="en-US" dirty="0" smtClean="0">
                <a:solidFill>
                  <a:schemeClr val="tx1"/>
                </a:solidFill>
              </a:rPr>
              <a:t>采用</a:t>
            </a:r>
            <a:r>
              <a:rPr lang="en-US" altLang="zh-CN" dirty="0" err="1" smtClean="0">
                <a:solidFill>
                  <a:schemeClr val="tx1"/>
                </a:solidFill>
              </a:rPr>
              <a:t>MergeSort</a:t>
            </a:r>
            <a:r>
              <a:rPr lang="zh-CN" altLang="en-US" dirty="0" smtClean="0">
                <a:solidFill>
                  <a:schemeClr val="tx1"/>
                </a:solidFill>
              </a:rPr>
              <a:t>的分治策略，只是合并时略有不同。如果被选中的数列（最上面的元素更小）是右子序列，表明找到一个逆序数对，则结果</a:t>
            </a:r>
            <a:r>
              <a:rPr lang="en-US" altLang="zh-CN" dirty="0" smtClean="0">
                <a:solidFill>
                  <a:schemeClr val="tx1"/>
                </a:solidFill>
              </a:rPr>
              <a:t>++</a:t>
            </a:r>
            <a:r>
              <a:rPr lang="zh-CN" altLang="en-US" dirty="0" smtClean="0">
                <a:solidFill>
                  <a:schemeClr val="tx1"/>
                </a:solidFill>
              </a:rPr>
              <a:t>；</a:t>
            </a:r>
            <a:endParaRPr lang="zh-CN" altLang="en-US" dirty="0" smtClean="0">
              <a:solidFill>
                <a:schemeClr val="tx1"/>
              </a:solidFill>
            </a:endParaRPr>
          </a:p>
          <a:p>
            <a:r>
              <a:rPr lang="en-US" altLang="zh-CN" dirty="0" smtClean="0">
                <a:solidFill>
                  <a:schemeClr val="tx1"/>
                </a:solidFill>
              </a:rPr>
              <a:t>while(l&lt;=mid &amp;&amp; r&lt;=right){</a:t>
            </a:r>
            <a:endParaRPr lang="en-US" altLang="zh-CN" dirty="0" smtClean="0">
              <a:solidFill>
                <a:schemeClr val="tx1"/>
              </a:solidFill>
            </a:endParaRPr>
          </a:p>
          <a:p>
            <a:r>
              <a:rPr lang="en-US" altLang="zh-CN" dirty="0" smtClean="0">
                <a:solidFill>
                  <a:schemeClr val="tx1"/>
                </a:solidFill>
              </a:rPr>
              <a:t>           if(a[l]&lt;=a[r]){</a:t>
            </a:r>
            <a:endParaRPr lang="en-US" altLang="zh-CN" dirty="0" smtClean="0">
              <a:solidFill>
                <a:schemeClr val="tx1"/>
              </a:solidFill>
            </a:endParaRPr>
          </a:p>
          <a:p>
            <a:r>
              <a:rPr lang="en-US" altLang="zh-CN" dirty="0" smtClean="0">
                <a:solidFill>
                  <a:schemeClr val="tx1"/>
                </a:solidFill>
              </a:rPr>
              <a:t>              b[k++]=a[l++];</a:t>
            </a:r>
            <a:endParaRPr lang="en-US" altLang="zh-CN" dirty="0" smtClean="0">
              <a:solidFill>
                <a:schemeClr val="tx1"/>
              </a:solidFill>
            </a:endParaRPr>
          </a:p>
          <a:p>
            <a:r>
              <a:rPr lang="en-US" altLang="zh-CN" dirty="0" smtClean="0">
                <a:solidFill>
                  <a:schemeClr val="tx1"/>
                </a:solidFill>
              </a:rPr>
              <a:t>           }else{</a:t>
            </a:r>
            <a:endParaRPr lang="en-US" altLang="zh-CN" dirty="0" smtClean="0">
              <a:solidFill>
                <a:schemeClr val="tx1"/>
              </a:solidFill>
            </a:endParaRPr>
          </a:p>
          <a:p>
            <a:r>
              <a:rPr lang="en-US" altLang="zh-CN" dirty="0" smtClean="0">
                <a:solidFill>
                  <a:schemeClr val="tx1"/>
                </a:solidFill>
              </a:rPr>
              <a:t>              b[k++]=a[r++];</a:t>
            </a:r>
            <a:endParaRPr lang="en-US" altLang="zh-CN" dirty="0" smtClean="0">
              <a:solidFill>
                <a:schemeClr val="tx1"/>
              </a:solidFill>
            </a:endParaRPr>
          </a:p>
          <a:p>
            <a:r>
              <a:rPr lang="en-US" altLang="zh-CN" dirty="0" smtClean="0">
                <a:solidFill>
                  <a:schemeClr val="tx1"/>
                </a:solidFill>
              </a:rPr>
              <a:t>              </a:t>
            </a:r>
            <a:r>
              <a:rPr lang="en-US" altLang="zh-CN" dirty="0" err="1" smtClean="0">
                <a:solidFill>
                  <a:schemeClr val="tx1"/>
                </a:solidFill>
              </a:rPr>
              <a:t>cnt</a:t>
            </a:r>
            <a:r>
              <a:rPr lang="en-US" altLang="zh-CN" dirty="0" smtClean="0">
                <a:solidFill>
                  <a:schemeClr val="tx1"/>
                </a:solidFill>
              </a:rPr>
              <a:t>+=(mid+1)-l; </a:t>
            </a:r>
            <a:endParaRPr lang="en-US" altLang="zh-CN" dirty="0" smtClean="0">
              <a:solidFill>
                <a:schemeClr val="tx1"/>
              </a:solidFill>
            </a:endParaRPr>
          </a:p>
          <a:p>
            <a:r>
              <a:rPr lang="en-US" altLang="zh-CN" dirty="0" smtClean="0">
                <a:solidFill>
                  <a:schemeClr val="tx1"/>
                </a:solidFill>
              </a:rPr>
              <a:t>           }</a:t>
            </a:r>
            <a:endParaRPr lang="en-US" altLang="zh-CN" dirty="0" smtClean="0">
              <a:solidFill>
                <a:schemeClr val="tx1"/>
              </a:solidFill>
            </a:endParaRPr>
          </a:p>
          <a:p>
            <a:r>
              <a:rPr lang="en-US" altLang="zh-CN" dirty="0" smtClean="0">
                <a:solidFill>
                  <a:schemeClr val="tx1"/>
                </a:solidFill>
              </a:rPr>
              <a:t>       }</a:t>
            </a:r>
            <a:endParaRPr lang="zh-CN" altLang="en-US" dirty="0" smtClean="0">
              <a:solidFill>
                <a:schemeClr val="tx1"/>
              </a:solidFill>
            </a:endParaRP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快速幂（取模）</a:t>
            </a:r>
            <a:br>
              <a:rPr lang="zh-CN" altLang="en-US" dirty="0" smtClean="0"/>
            </a:b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solidFill>
                  <a:schemeClr val="tx1"/>
                </a:solidFill>
              </a:rPr>
              <a:t>TOJ2218</a:t>
            </a:r>
            <a:endParaRPr lang="en-US" altLang="zh-CN" dirty="0" smtClean="0">
              <a:solidFill>
                <a:schemeClr val="tx1"/>
              </a:solidFill>
            </a:endParaRPr>
          </a:p>
          <a:p>
            <a:pPr>
              <a:buNone/>
            </a:pPr>
            <a:r>
              <a:rPr lang="en-US" altLang="zh-CN" dirty="0" smtClean="0">
                <a:solidFill>
                  <a:schemeClr val="tx1"/>
                </a:solidFill>
              </a:rPr>
              <a:t>【</a:t>
            </a:r>
            <a:r>
              <a:rPr lang="zh-CN" altLang="en-US" dirty="0" smtClean="0">
                <a:solidFill>
                  <a:schemeClr val="tx1"/>
                </a:solidFill>
              </a:rPr>
              <a:t>题意</a:t>
            </a:r>
            <a:r>
              <a:rPr lang="en-US" altLang="zh-CN" dirty="0" smtClean="0">
                <a:solidFill>
                  <a:schemeClr val="tx1"/>
                </a:solidFill>
              </a:rPr>
              <a:t>】</a:t>
            </a:r>
            <a:r>
              <a:rPr lang="zh-CN" altLang="en-US" dirty="0" smtClean="0">
                <a:solidFill>
                  <a:schemeClr val="tx1"/>
                </a:solidFill>
              </a:rPr>
              <a:t>求</a:t>
            </a:r>
            <a:r>
              <a:rPr lang="en-US" altLang="zh-CN" dirty="0" err="1" smtClean="0">
                <a:solidFill>
                  <a:schemeClr val="tx1"/>
                </a:solidFill>
              </a:rPr>
              <a:t>a^n</a:t>
            </a:r>
            <a:r>
              <a:rPr lang="en-US" altLang="zh-CN" dirty="0" smtClean="0">
                <a:solidFill>
                  <a:schemeClr val="tx1"/>
                </a:solidFill>
              </a:rPr>
              <a:t> mod m (n&lt;=10^8) </a:t>
            </a:r>
            <a:r>
              <a:rPr lang="zh-CN" altLang="en-US" dirty="0" smtClean="0">
                <a:solidFill>
                  <a:schemeClr val="tx1"/>
                </a:solidFill>
              </a:rPr>
              <a:t>（本题中</a:t>
            </a:r>
            <a:r>
              <a:rPr lang="en-US" altLang="zh-CN" dirty="0" smtClean="0">
                <a:solidFill>
                  <a:schemeClr val="tx1"/>
                </a:solidFill>
              </a:rPr>
              <a:t>a=n</a:t>
            </a:r>
            <a:r>
              <a:rPr lang="zh-CN" altLang="en-US" dirty="0" smtClean="0">
                <a:solidFill>
                  <a:schemeClr val="tx1"/>
                </a:solidFill>
              </a:rPr>
              <a:t>）</a:t>
            </a:r>
            <a:endParaRPr lang="zh-CN" altLang="en-US" dirty="0" smtClean="0">
              <a:solidFill>
                <a:schemeClr val="tx1"/>
              </a:solidFill>
            </a:endParaRPr>
          </a:p>
          <a:p>
            <a:pPr>
              <a:buNone/>
            </a:pPr>
            <a:r>
              <a:rPr lang="en-US" altLang="zh-CN" dirty="0" smtClean="0">
                <a:solidFill>
                  <a:schemeClr val="tx1"/>
                </a:solidFill>
              </a:rPr>
              <a:t>【</a:t>
            </a:r>
            <a:r>
              <a:rPr lang="zh-CN" altLang="en-US" dirty="0" smtClean="0">
                <a:solidFill>
                  <a:schemeClr val="tx1"/>
                </a:solidFill>
              </a:rPr>
              <a:t>分析</a:t>
            </a:r>
            <a:r>
              <a:rPr lang="en-US" altLang="zh-CN" dirty="0" smtClean="0">
                <a:solidFill>
                  <a:schemeClr val="tx1"/>
                </a:solidFill>
              </a:rPr>
              <a:t>】</a:t>
            </a:r>
            <a:r>
              <a:rPr lang="zh-CN" altLang="en-US" dirty="0" smtClean="0">
                <a:solidFill>
                  <a:schemeClr val="tx1"/>
                </a:solidFill>
              </a:rPr>
              <a:t>观察问题，可采用递归的思想解决问题</a:t>
            </a:r>
            <a:endParaRPr lang="zh-CN" altLang="en-US" dirty="0" smtClean="0">
              <a:solidFill>
                <a:schemeClr val="tx1"/>
              </a:solidFill>
            </a:endParaRPr>
          </a:p>
          <a:p>
            <a:pPr>
              <a:spcBef>
                <a:spcPct val="0"/>
              </a:spcBef>
              <a:buClr>
                <a:srgbClr val="006666"/>
              </a:buClr>
              <a:buSzPct val="69000"/>
              <a:buFont typeface="Wingdings" pitchFamily="2" charset="2"/>
              <a:buChar char="¡"/>
            </a:pPr>
            <a:r>
              <a:rPr lang="zh-CN" altLang="en-US" sz="2800" dirty="0" smtClean="0">
                <a:solidFill>
                  <a:srgbClr val="000000"/>
                </a:solidFill>
                <a:latin typeface="宋体" pitchFamily="2" charset="-122"/>
                <a:sym typeface="宋体" pitchFamily="2" charset="-122"/>
              </a:rPr>
              <a:t>当</a:t>
            </a:r>
            <a:r>
              <a:rPr lang="en-US" altLang="zh-CN" sz="2800" dirty="0" smtClean="0">
                <a:solidFill>
                  <a:srgbClr val="000000"/>
                </a:solidFill>
                <a:latin typeface="Verdana" pitchFamily="34" charset="0"/>
                <a:sym typeface="Verdana" pitchFamily="34" charset="0"/>
              </a:rPr>
              <a:t>n</a:t>
            </a:r>
            <a:r>
              <a:rPr lang="zh-CN" altLang="en-US" sz="2800" dirty="0" smtClean="0">
                <a:solidFill>
                  <a:srgbClr val="000000"/>
                </a:solidFill>
                <a:latin typeface="宋体" pitchFamily="2" charset="-122"/>
                <a:sym typeface="宋体" pitchFamily="2" charset="-122"/>
              </a:rPr>
              <a:t>为偶数的时候：</a:t>
            </a:r>
            <a:endParaRPr lang="zh-CN" altLang="en-US" sz="2800" dirty="0" smtClean="0">
              <a:solidFill>
                <a:srgbClr val="000000"/>
              </a:solidFill>
              <a:latin typeface="Verdana" pitchFamily="34" charset="0"/>
              <a:sym typeface="Verdana" pitchFamily="34" charset="0"/>
            </a:endParaRPr>
          </a:p>
          <a:p>
            <a:pPr>
              <a:spcBef>
                <a:spcPts val="700"/>
              </a:spcBef>
              <a:buClr>
                <a:srgbClr val="006666"/>
              </a:buClr>
              <a:buSzPct val="69000"/>
              <a:buFont typeface="Wingdings" pitchFamily="2" charset="2"/>
              <a:buChar char="¡"/>
            </a:pPr>
            <a:r>
              <a:rPr lang="en-US" altLang="zh-CN" sz="2800" dirty="0" err="1" smtClean="0">
                <a:solidFill>
                  <a:srgbClr val="000000"/>
                </a:solidFill>
                <a:latin typeface="Verdana" pitchFamily="34" charset="0"/>
                <a:sym typeface="Verdana" pitchFamily="34" charset="0"/>
              </a:rPr>
              <a:t>a^n</a:t>
            </a:r>
            <a:r>
              <a:rPr lang="en-US" altLang="zh-CN" sz="2800" dirty="0" smtClean="0">
                <a:solidFill>
                  <a:srgbClr val="000000"/>
                </a:solidFill>
                <a:latin typeface="Verdana" pitchFamily="34" charset="0"/>
                <a:sym typeface="Verdana" pitchFamily="34" charset="0"/>
              </a:rPr>
              <a:t>=( </a:t>
            </a:r>
            <a:r>
              <a:rPr lang="en-US" altLang="zh-CN" sz="2800" dirty="0" err="1" smtClean="0">
                <a:solidFill>
                  <a:srgbClr val="000000"/>
                </a:solidFill>
                <a:latin typeface="Verdana" pitchFamily="34" charset="0"/>
                <a:sym typeface="Verdana" pitchFamily="34" charset="0"/>
              </a:rPr>
              <a:t>a^n</a:t>
            </a:r>
            <a:r>
              <a:rPr lang="en-US" altLang="zh-CN" sz="2800" dirty="0" smtClean="0">
                <a:solidFill>
                  <a:srgbClr val="000000"/>
                </a:solidFill>
                <a:latin typeface="Verdana" pitchFamily="34" charset="0"/>
                <a:sym typeface="Verdana" pitchFamily="34" charset="0"/>
              </a:rPr>
              <a:t>/2 mod m)*( </a:t>
            </a:r>
            <a:r>
              <a:rPr lang="en-US" altLang="zh-CN" sz="2800" dirty="0" err="1" smtClean="0">
                <a:solidFill>
                  <a:srgbClr val="000000"/>
                </a:solidFill>
                <a:latin typeface="Verdana" pitchFamily="34" charset="0"/>
                <a:sym typeface="Verdana" pitchFamily="34" charset="0"/>
              </a:rPr>
              <a:t>a^n</a:t>
            </a:r>
            <a:r>
              <a:rPr lang="en-US" altLang="zh-CN" sz="2800" dirty="0" smtClean="0">
                <a:solidFill>
                  <a:srgbClr val="000000"/>
                </a:solidFill>
                <a:latin typeface="Verdana" pitchFamily="34" charset="0"/>
                <a:sym typeface="Verdana" pitchFamily="34" charset="0"/>
              </a:rPr>
              <a:t>/2 mod m ) mod m.</a:t>
            </a:r>
            <a:endParaRPr lang="en-US" altLang="zh-CN" sz="2800" dirty="0" smtClean="0">
              <a:solidFill>
                <a:srgbClr val="000000"/>
              </a:solidFill>
              <a:latin typeface="Verdana" pitchFamily="34" charset="0"/>
              <a:sym typeface="Verdana" pitchFamily="34" charset="0"/>
            </a:endParaRPr>
          </a:p>
          <a:p>
            <a:pPr>
              <a:spcBef>
                <a:spcPts val="700"/>
              </a:spcBef>
              <a:buClr>
                <a:srgbClr val="006666"/>
              </a:buClr>
              <a:buSzPct val="69000"/>
              <a:buFont typeface="Wingdings" pitchFamily="2" charset="2"/>
              <a:buChar char="¡"/>
            </a:pPr>
            <a:r>
              <a:rPr lang="zh-CN" altLang="en-US" sz="2800" dirty="0" smtClean="0">
                <a:solidFill>
                  <a:srgbClr val="000000"/>
                </a:solidFill>
                <a:latin typeface="宋体" pitchFamily="2" charset="-122"/>
                <a:sym typeface="宋体" pitchFamily="2" charset="-122"/>
              </a:rPr>
              <a:t>当</a:t>
            </a:r>
            <a:r>
              <a:rPr lang="en-US" altLang="zh-CN" sz="2800" dirty="0" smtClean="0">
                <a:solidFill>
                  <a:srgbClr val="000000"/>
                </a:solidFill>
                <a:latin typeface="Verdana" pitchFamily="34" charset="0"/>
                <a:sym typeface="Verdana" pitchFamily="34" charset="0"/>
              </a:rPr>
              <a:t>n</a:t>
            </a:r>
            <a:r>
              <a:rPr lang="zh-CN" altLang="en-US" sz="2800" dirty="0" smtClean="0">
                <a:solidFill>
                  <a:srgbClr val="000000"/>
                </a:solidFill>
                <a:latin typeface="宋体" pitchFamily="2" charset="-122"/>
                <a:sym typeface="宋体" pitchFamily="2" charset="-122"/>
              </a:rPr>
              <a:t>为奇数的时候：</a:t>
            </a:r>
            <a:endParaRPr lang="zh-CN" altLang="en-US" sz="2800" dirty="0" smtClean="0">
              <a:solidFill>
                <a:srgbClr val="000000"/>
              </a:solidFill>
              <a:latin typeface="Verdana" pitchFamily="34" charset="0"/>
              <a:sym typeface="Verdana" pitchFamily="34" charset="0"/>
            </a:endParaRPr>
          </a:p>
          <a:p>
            <a:pPr>
              <a:spcBef>
                <a:spcPts val="700"/>
              </a:spcBef>
              <a:buClr>
                <a:srgbClr val="006666"/>
              </a:buClr>
              <a:buSzPct val="69000"/>
              <a:buFont typeface="Wingdings" pitchFamily="2" charset="2"/>
              <a:buChar char="¡"/>
            </a:pPr>
            <a:r>
              <a:rPr lang="en-US" altLang="zh-CN" sz="2800" dirty="0" err="1" smtClean="0">
                <a:solidFill>
                  <a:srgbClr val="000000"/>
                </a:solidFill>
                <a:latin typeface="Verdana" pitchFamily="34" charset="0"/>
                <a:sym typeface="Verdana" pitchFamily="34" charset="0"/>
              </a:rPr>
              <a:t>a^n</a:t>
            </a:r>
            <a:r>
              <a:rPr lang="en-US" altLang="zh-CN" sz="2800" dirty="0" smtClean="0">
                <a:solidFill>
                  <a:srgbClr val="000000"/>
                </a:solidFill>
                <a:latin typeface="Verdana" pitchFamily="34" charset="0"/>
                <a:sym typeface="Verdana" pitchFamily="34" charset="0"/>
              </a:rPr>
              <a:t>=( </a:t>
            </a:r>
            <a:r>
              <a:rPr lang="en-US" altLang="zh-CN" sz="2800" dirty="0" err="1" smtClean="0">
                <a:solidFill>
                  <a:srgbClr val="000000"/>
                </a:solidFill>
                <a:latin typeface="Verdana" pitchFamily="34" charset="0"/>
                <a:sym typeface="Verdana" pitchFamily="34" charset="0"/>
              </a:rPr>
              <a:t>a^n</a:t>
            </a:r>
            <a:r>
              <a:rPr lang="en-US" altLang="zh-CN" sz="2800" dirty="0" smtClean="0">
                <a:solidFill>
                  <a:srgbClr val="000000"/>
                </a:solidFill>
                <a:latin typeface="Verdana" pitchFamily="34" charset="0"/>
                <a:sym typeface="Verdana" pitchFamily="34" charset="0"/>
              </a:rPr>
              <a:t>/2 mod m )*( </a:t>
            </a:r>
            <a:r>
              <a:rPr lang="en-US" altLang="zh-CN" sz="2800" dirty="0" err="1" smtClean="0">
                <a:solidFill>
                  <a:srgbClr val="000000"/>
                </a:solidFill>
                <a:latin typeface="Verdana" pitchFamily="34" charset="0"/>
                <a:sym typeface="Verdana" pitchFamily="34" charset="0"/>
              </a:rPr>
              <a:t>a^n</a:t>
            </a:r>
            <a:r>
              <a:rPr lang="en-US" altLang="zh-CN" sz="2800" dirty="0" smtClean="0">
                <a:solidFill>
                  <a:srgbClr val="000000"/>
                </a:solidFill>
                <a:latin typeface="Verdana" pitchFamily="34" charset="0"/>
                <a:sym typeface="Verdana" pitchFamily="34" charset="0"/>
              </a:rPr>
              <a:t>/2 mod m ) * a mod m.</a:t>
            </a:r>
            <a:endParaRPr lang="en-US" altLang="zh-CN" sz="2800" dirty="0" smtClean="0">
              <a:solidFill>
                <a:srgbClr val="000000"/>
              </a:solidFill>
              <a:latin typeface="Verdana" pitchFamily="34" charset="0"/>
              <a:sym typeface="Verdana" pitchFamily="34" charset="0"/>
            </a:endParaRPr>
          </a:p>
          <a:p>
            <a:endParaRPr lang="en-US" altLang="zh-CN" dirty="0" smtClean="0">
              <a:solidFill>
                <a:schemeClr val="tx1"/>
              </a:solidFill>
            </a:endParaRPr>
          </a:p>
          <a:p>
            <a:pPr>
              <a:buNone/>
            </a:pPr>
            <a:r>
              <a:rPr lang="zh-CN" altLang="en-US" dirty="0" smtClean="0">
                <a:solidFill>
                  <a:schemeClr val="tx1"/>
                </a:solidFill>
              </a:rPr>
              <a:t>同理的矩阵快速幂</a:t>
            </a:r>
            <a:endParaRPr lang="en-US" altLang="zh-CN" dirty="0" smtClean="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0</TotalTime>
  <Words>3310</Words>
  <Application>Kingsoft Office WPP</Application>
  <PresentationFormat>全屏显示(4:3)</PresentationFormat>
  <Paragraphs>186</Paragraphs>
  <Slides>24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26" baseType="lpstr">
      <vt:lpstr>主管人员</vt:lpstr>
      <vt:lpstr>MSPhotoEd.3</vt:lpstr>
      <vt:lpstr>2013天津大学ACM暑期集训队培训讲座 ——枚举、分治、贪心</vt:lpstr>
      <vt:lpstr>二分</vt:lpstr>
      <vt:lpstr>PowerPoint 演示文稿</vt:lpstr>
      <vt:lpstr>三分</vt:lpstr>
      <vt:lpstr>PowerPoint 演示文稿</vt:lpstr>
      <vt:lpstr>Hdu 3400 Line belt </vt:lpstr>
      <vt:lpstr>分治</vt:lpstr>
      <vt:lpstr>PowerPoint 演示文稿</vt:lpstr>
      <vt:lpstr>快速幂（取模） </vt:lpstr>
      <vt:lpstr>最近点对问题</vt:lpstr>
      <vt:lpstr>用分治法解决. 先按x坐标排序, 把所有点划分成个数尽量相等的两部分, 分别求最近点对, 设距离为dl和dr. </vt:lpstr>
      <vt:lpstr>合并</vt:lpstr>
      <vt:lpstr>PowerPoint 演示文稿</vt:lpstr>
      <vt:lpstr>PowerPoint 演示文稿</vt:lpstr>
      <vt:lpstr>分治练习</vt:lpstr>
      <vt:lpstr>贪心</vt:lpstr>
      <vt:lpstr>找零钱</vt:lpstr>
      <vt:lpstr>区间覆盖</vt:lpstr>
      <vt:lpstr>最大区间调度</vt:lpstr>
      <vt:lpstr>霍夫曼编码</vt:lpstr>
      <vt:lpstr>PowerPoint 演示文稿</vt:lpstr>
      <vt:lpstr>霍夫曼编码</vt:lpstr>
      <vt:lpstr>TOJ3488</vt:lpstr>
      <vt:lpstr>贪心练习题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2013天津大学ACM暑期集训队培训讲座 ——XXX</dc:title>
  <dc:creator>Meteor</dc:creator>
  <cp:lastModifiedBy>TJUACM</cp:lastModifiedBy>
  <cp:revision>165</cp:revision>
  <dcterms:created xsi:type="dcterms:W3CDTF">2013-07-03T14:55:00Z</dcterms:created>
  <dcterms:modified xsi:type="dcterms:W3CDTF">2016-02-20T10:28:15Z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