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Comfortaa Medium"/>
      <p:regular r:id="rId26"/>
      <p:bold r:id="rId27"/>
    </p:embeddedFont>
    <p:embeddedFont>
      <p:font typeface="Comforta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omfortaaMedium-regular.fntdata"/><Relationship Id="rId25" Type="http://schemas.openxmlformats.org/officeDocument/2006/relationships/slide" Target="slides/slide19.xml"/><Relationship Id="rId28" Type="http://schemas.openxmlformats.org/officeDocument/2006/relationships/font" Target="fonts/Comfortaa-regular.fntdata"/><Relationship Id="rId27" Type="http://schemas.openxmlformats.org/officeDocument/2006/relationships/font" Target="fonts/Comfortaa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omforta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7f346736a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1e7f346736a_8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7f346736a_8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1e7f346736a_8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7f346736a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1e7f346736a_2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7f346736a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1e7f346736a_2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7f346736a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g1e7f346736a_2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7f346736a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1e7f346736a_2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7f346736a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1e7f346736a_2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7f346736a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1e7f346736a_2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7f346736a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1e7f346736a_2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7f346736a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g1e7f346736a_2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7f346736a_2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g1e7f346736a_2_1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7f346736a_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1e7f346736a_8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7f346736a_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1e7f346736a_8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7f346736a_8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1e7f346736a_8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2a6da80e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282a6da80e4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7f346736a_8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e7f346736a_8_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7f346736a_8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1e7f346736a_8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7f346736a_8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1e7f346736a_8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7f346736a_8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e7f346736a_8_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11505" y="2203490"/>
            <a:ext cx="7886700" cy="796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628650" y="737592"/>
            <a:ext cx="7886700" cy="796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indent="-2730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indent="-2730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indent="-2730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6" name="Google Shape;76;p1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indent="-2730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737592"/>
            <a:ext cx="7886700" cy="796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92" name="Google Shape;92;p20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8" name="Google Shape;98;p21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628650" y="737592"/>
            <a:ext cx="7886700" cy="796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 rot="5400000">
            <a:off x="3095744" y="-786883"/>
            <a:ext cx="2952512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indent="-2730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indent="-2730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737592"/>
            <a:ext cx="7886700" cy="796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680210"/>
            <a:ext cx="7886700" cy="295251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1.png"/><Relationship Id="rId5" Type="http://schemas.openxmlformats.org/officeDocument/2006/relationships/image" Target="../media/image26.png"/><Relationship Id="rId6" Type="http://schemas.openxmlformats.org/officeDocument/2006/relationships/image" Target="../media/image4.png"/><Relationship Id="rId7" Type="http://schemas.openxmlformats.org/officeDocument/2006/relationships/image" Target="../media/image28.png"/><Relationship Id="rId8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29.png"/><Relationship Id="rId7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31.png"/><Relationship Id="rId5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23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/>
        </p:nvSpPr>
        <p:spPr>
          <a:xfrm>
            <a:off x="5084717" y="1761169"/>
            <a:ext cx="35706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3A3838"/>
                </a:solidFill>
                <a:latin typeface="Comfortaa"/>
                <a:ea typeface="Comfortaa"/>
                <a:cs typeface="Comfortaa"/>
                <a:sym typeface="Comfortaa"/>
              </a:rPr>
              <a:t>Yilber Alejandro Perez Rojas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3A3838"/>
                </a:solidFill>
                <a:latin typeface="Comfortaa"/>
                <a:ea typeface="Comfortaa"/>
                <a:cs typeface="Comfortaa"/>
                <a:sym typeface="Comfortaa"/>
              </a:rPr>
              <a:t>Angie Geraldine Ayala Sosa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3A3838"/>
                </a:solidFill>
                <a:latin typeface="Comfortaa"/>
                <a:ea typeface="Comfortaa"/>
                <a:cs typeface="Comfortaa"/>
                <a:sym typeface="Comfortaa"/>
              </a:rPr>
              <a:t>Julián Rodrigo Caro Cárdenas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3A3838"/>
                </a:solidFill>
                <a:latin typeface="Comfortaa"/>
                <a:ea typeface="Comfortaa"/>
                <a:cs typeface="Comfortaa"/>
                <a:sym typeface="Comfortaa"/>
              </a:rPr>
              <a:t>Luis  Alejandro M</a:t>
            </a:r>
            <a:r>
              <a:rPr b="1" lang="es" sz="1700">
                <a:solidFill>
                  <a:srgbClr val="3A3838"/>
                </a:solidFill>
                <a:latin typeface="Comfortaa"/>
                <a:ea typeface="Comfortaa"/>
                <a:cs typeface="Comfortaa"/>
                <a:sym typeface="Comfortaa"/>
              </a:rPr>
              <a:t>olina Aguilar</a:t>
            </a:r>
            <a:endParaRPr b="1" i="0" sz="1700" u="none" cap="none" strike="noStrike">
              <a:solidFill>
                <a:srgbClr val="3A383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0" name="Google Shape;120;p24"/>
          <p:cNvPicPr preferRelativeResize="0"/>
          <p:nvPr/>
        </p:nvPicPr>
        <p:blipFill rotWithShape="1">
          <a:blip r:embed="rId3">
            <a:alphaModFix/>
          </a:blip>
          <a:srcRect b="30039" l="0" r="0" t="0"/>
          <a:stretch/>
        </p:blipFill>
        <p:spPr>
          <a:xfrm>
            <a:off x="0" y="1834922"/>
            <a:ext cx="2508069" cy="1473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 b="0" l="0" r="0" t="68065"/>
          <a:stretch/>
        </p:blipFill>
        <p:spPr>
          <a:xfrm>
            <a:off x="1523860" y="3151824"/>
            <a:ext cx="3048141" cy="817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4777" y="686373"/>
            <a:ext cx="6594447" cy="432763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3"/>
          <p:cNvSpPr txBox="1"/>
          <p:nvPr/>
        </p:nvSpPr>
        <p:spPr>
          <a:xfrm>
            <a:off x="2651744" y="129493"/>
            <a:ext cx="4460982" cy="4154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s" sz="2300" u="none" cap="none" strike="noStrike">
                <a:solidFill>
                  <a:srgbClr val="0C0C0C"/>
                </a:solidFill>
                <a:latin typeface="Comfortaa"/>
                <a:ea typeface="Comfortaa"/>
                <a:cs typeface="Comfortaa"/>
                <a:sym typeface="Comfortaa"/>
              </a:rPr>
              <a:t>Modelo </a:t>
            </a:r>
            <a:r>
              <a:rPr b="1" i="0" lang="es" sz="2300" u="none" cap="none" strike="noStrike">
                <a:solidFill>
                  <a:srgbClr val="7F7F7F"/>
                </a:solidFill>
                <a:latin typeface="Comfortaa"/>
                <a:ea typeface="Comfortaa"/>
                <a:cs typeface="Comfortaa"/>
                <a:sym typeface="Comfortaa"/>
              </a:rPr>
              <a:t>Entidad-Relación </a:t>
            </a:r>
            <a:endParaRPr b="1" i="0" sz="2300" u="none" cap="none" strike="noStrike">
              <a:solidFill>
                <a:srgbClr val="7F7F7F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4"/>
          <p:cNvPicPr preferRelativeResize="0"/>
          <p:nvPr/>
        </p:nvPicPr>
        <p:blipFill rotWithShape="1">
          <a:blip r:embed="rId4">
            <a:alphaModFix/>
          </a:blip>
          <a:srcRect b="24182" l="23981" r="23301" t="23052"/>
          <a:stretch/>
        </p:blipFill>
        <p:spPr>
          <a:xfrm>
            <a:off x="6771400" y="3506088"/>
            <a:ext cx="1442950" cy="14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4"/>
          <p:cNvPicPr preferRelativeResize="0"/>
          <p:nvPr/>
        </p:nvPicPr>
        <p:blipFill rotWithShape="1">
          <a:blip r:embed="rId5">
            <a:alphaModFix/>
          </a:blip>
          <a:srcRect b="30040" l="0" r="0" t="0"/>
          <a:stretch/>
        </p:blipFill>
        <p:spPr>
          <a:xfrm>
            <a:off x="288975" y="3506099"/>
            <a:ext cx="2458042" cy="144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1600" y="3301125"/>
            <a:ext cx="1556677" cy="8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4"/>
          <p:cNvPicPr preferRelativeResize="0"/>
          <p:nvPr/>
        </p:nvPicPr>
        <p:blipFill rotWithShape="1">
          <a:blip r:embed="rId7">
            <a:alphaModFix/>
          </a:blip>
          <a:srcRect b="12003" l="2497" r="9248" t="15903"/>
          <a:stretch/>
        </p:blipFill>
        <p:spPr>
          <a:xfrm>
            <a:off x="3218473" y="4232817"/>
            <a:ext cx="1442949" cy="81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4"/>
          <p:cNvSpPr txBox="1"/>
          <p:nvPr/>
        </p:nvSpPr>
        <p:spPr>
          <a:xfrm>
            <a:off x="106988" y="322022"/>
            <a:ext cx="9037013" cy="5309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Caso de estudio</a:t>
            </a:r>
            <a:endParaRPr b="0" i="0" sz="17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252400" y="794725"/>
            <a:ext cx="83706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Para el caso estudio mediante el uso de Docker se </a:t>
            </a:r>
            <a:r>
              <a:rPr lang="e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crearán</a:t>
            </a:r>
            <a:r>
              <a:rPr lang="e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dos contenedores en los cuales se va a correr las </a:t>
            </a:r>
            <a:r>
              <a:rPr lang="e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imágenes</a:t>
            </a:r>
            <a:r>
              <a:rPr lang="e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de </a:t>
            </a:r>
            <a:r>
              <a:rPr b="1" lang="e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MySQL </a:t>
            </a:r>
            <a:r>
              <a:rPr lang="e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y </a:t>
            </a:r>
            <a:r>
              <a:rPr b="1" lang="e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SPRING BOOT </a:t>
            </a:r>
            <a:r>
              <a:rPr lang="e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en donde en la primera se </a:t>
            </a:r>
            <a:r>
              <a:rPr lang="e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aloja</a:t>
            </a:r>
            <a:r>
              <a:rPr lang="e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nuestra base de datos y  con la segunda se implementara el </a:t>
            </a:r>
            <a:r>
              <a:rPr b="1" lang="e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CRUD </a:t>
            </a:r>
            <a:r>
              <a:rPr lang="e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También</a:t>
            </a:r>
            <a:r>
              <a:rPr lang="e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se hace uso de la </a:t>
            </a:r>
            <a:r>
              <a:rPr lang="e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herramienta</a:t>
            </a:r>
            <a:r>
              <a:rPr lang="e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Postman </a:t>
            </a:r>
            <a:r>
              <a:rPr lang="e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para realizar peticiones a nuestra </a:t>
            </a:r>
            <a:r>
              <a:rPr b="1" lang="e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API</a:t>
            </a:r>
            <a:r>
              <a:rPr b="1" lang="es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sz="1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5" name="Google Shape;195;p34"/>
          <p:cNvSpPr txBox="1"/>
          <p:nvPr/>
        </p:nvSpPr>
        <p:spPr>
          <a:xfrm>
            <a:off x="190250" y="2762313"/>
            <a:ext cx="4012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CRUD </a:t>
            </a:r>
            <a:endParaRPr b="1" sz="1700"/>
          </a:p>
        </p:txBody>
      </p:sp>
      <p:cxnSp>
        <p:nvCxnSpPr>
          <p:cNvPr id="196" name="Google Shape;196;p34"/>
          <p:cNvCxnSpPr/>
          <p:nvPr/>
        </p:nvCxnSpPr>
        <p:spPr>
          <a:xfrm>
            <a:off x="2983788" y="3569413"/>
            <a:ext cx="600" cy="13176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4"/>
          <p:cNvCxnSpPr/>
          <p:nvPr/>
        </p:nvCxnSpPr>
        <p:spPr>
          <a:xfrm flipH="1">
            <a:off x="4895488" y="3405913"/>
            <a:ext cx="3300" cy="16446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8" name="Google Shape;198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96425" y="3876200"/>
            <a:ext cx="598801" cy="598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34"/>
          <p:cNvCxnSpPr/>
          <p:nvPr/>
        </p:nvCxnSpPr>
        <p:spPr>
          <a:xfrm>
            <a:off x="3155750" y="4175600"/>
            <a:ext cx="1568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34"/>
          <p:cNvSpPr/>
          <p:nvPr/>
        </p:nvSpPr>
        <p:spPr>
          <a:xfrm>
            <a:off x="288975" y="3171463"/>
            <a:ext cx="7629600" cy="5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/>
        </p:nvSpPr>
        <p:spPr>
          <a:xfrm>
            <a:off x="744934" y="882563"/>
            <a:ext cx="6968813" cy="3289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Corriendo aplicación CRUD base de datos fabrica</a:t>
            </a:r>
            <a:endParaRPr b="0" i="0" sz="17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206" name="Google Shape;20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3508" y="1987343"/>
            <a:ext cx="2409836" cy="277353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5"/>
          <p:cNvSpPr txBox="1"/>
          <p:nvPr/>
        </p:nvSpPr>
        <p:spPr>
          <a:xfrm>
            <a:off x="744934" y="1182491"/>
            <a:ext cx="6968813" cy="3000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Resumen creación aplicación.</a:t>
            </a:r>
            <a:endParaRPr b="0" i="0" sz="15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208" name="Google Shape;208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71736" y="2024623"/>
            <a:ext cx="3574836" cy="177366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5"/>
          <p:cNvSpPr txBox="1"/>
          <p:nvPr/>
        </p:nvSpPr>
        <p:spPr>
          <a:xfrm>
            <a:off x="703496" y="1687355"/>
            <a:ext cx="2157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Creación Entidades</a:t>
            </a:r>
            <a:endParaRPr b="0" i="0" sz="15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210" name="Google Shape;210;p35"/>
          <p:cNvSpPr txBox="1"/>
          <p:nvPr/>
        </p:nvSpPr>
        <p:spPr>
          <a:xfrm>
            <a:off x="4271719" y="1687305"/>
            <a:ext cx="2503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Creación Dockerfile.</a:t>
            </a:r>
            <a:endParaRPr b="0" i="0" sz="15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/>
        </p:nvSpPr>
        <p:spPr>
          <a:xfrm>
            <a:off x="106988" y="322022"/>
            <a:ext cx="9036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Caso de estu</a:t>
            </a:r>
            <a:r>
              <a:rPr b="1" i="0" lang="es" sz="30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</a:t>
            </a:r>
            <a:r>
              <a:rPr b="1" i="0" lang="es" sz="30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io</a:t>
            </a:r>
            <a:endParaRPr b="0" i="0" sz="17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216" name="Google Shape;216;p36"/>
          <p:cNvSpPr txBox="1"/>
          <p:nvPr/>
        </p:nvSpPr>
        <p:spPr>
          <a:xfrm>
            <a:off x="1015644" y="812505"/>
            <a:ext cx="69687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Corriendo aplicación CRUD base de datos fabrica</a:t>
            </a:r>
            <a:endParaRPr b="0" i="0" sz="17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217" name="Google Shape;21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370" y="2327264"/>
            <a:ext cx="4018339" cy="1418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6161" y="2086563"/>
            <a:ext cx="3753883" cy="273491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6"/>
          <p:cNvSpPr txBox="1"/>
          <p:nvPr/>
        </p:nvSpPr>
        <p:spPr>
          <a:xfrm>
            <a:off x="590626" y="1590364"/>
            <a:ext cx="3126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Se definen parámetros de conexión con base de datos mysql</a:t>
            </a:r>
            <a:endParaRPr b="0" i="0" sz="15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220" name="Google Shape;220;p36"/>
          <p:cNvSpPr txBox="1"/>
          <p:nvPr/>
        </p:nvSpPr>
        <p:spPr>
          <a:xfrm>
            <a:off x="5206206" y="1590382"/>
            <a:ext cx="3393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Descargar imagen de mysql versión 8.0.32.</a:t>
            </a:r>
            <a:endParaRPr b="0" i="0" sz="15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/>
        </p:nvSpPr>
        <p:spPr>
          <a:xfrm>
            <a:off x="692362" y="1148275"/>
            <a:ext cx="29457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Container en ejecución de la imagen generada anteriormente</a:t>
            </a:r>
            <a:endParaRPr b="0" i="0" sz="11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226" name="Google Shape;22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345" y="1605207"/>
            <a:ext cx="4236140" cy="1461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106988" y="322022"/>
            <a:ext cx="9037013" cy="5309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Caso de estudio</a:t>
            </a:r>
            <a:endParaRPr b="0" i="0" sz="17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232" name="Google Shape;232;p38"/>
          <p:cNvSpPr txBox="1"/>
          <p:nvPr/>
        </p:nvSpPr>
        <p:spPr>
          <a:xfrm>
            <a:off x="744934" y="882563"/>
            <a:ext cx="6968813" cy="3289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Corriendo aplicación CRUD base de datos fabrica</a:t>
            </a:r>
            <a:endParaRPr b="0" i="0" sz="17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744934" y="1427745"/>
            <a:ext cx="6968813" cy="5309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Se definen parámetros de conexión al puerto 3307 de mysql</a:t>
            </a:r>
            <a:endParaRPr b="1" i="0" sz="1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234" name="Google Shape;23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4934" y="1972928"/>
            <a:ext cx="3839699" cy="1789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61589" y="1857687"/>
            <a:ext cx="4103269" cy="2272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/>
        </p:nvSpPr>
        <p:spPr>
          <a:xfrm>
            <a:off x="106988" y="322022"/>
            <a:ext cx="9037013" cy="5309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Caso de estudio</a:t>
            </a:r>
            <a:endParaRPr b="0" i="0" sz="17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241" name="Google Shape;241;p39"/>
          <p:cNvSpPr txBox="1"/>
          <p:nvPr/>
        </p:nvSpPr>
        <p:spPr>
          <a:xfrm>
            <a:off x="744934" y="882563"/>
            <a:ext cx="6968813" cy="3289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Corriendo aplicación CRUD base de datos fabrica</a:t>
            </a:r>
            <a:endParaRPr b="0" i="0" sz="17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242" name="Google Shape;242;p39"/>
          <p:cNvSpPr txBox="1"/>
          <p:nvPr/>
        </p:nvSpPr>
        <p:spPr>
          <a:xfrm>
            <a:off x="744934" y="1390769"/>
            <a:ext cx="6968813" cy="5309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Se definen parámetros de conexión al puerto 3307 de mysql, en el motor</a:t>
            </a:r>
            <a:endParaRPr sz="500"/>
          </a:p>
        </p:txBody>
      </p:sp>
      <p:pic>
        <p:nvPicPr>
          <p:cNvPr id="243" name="Google Shape;24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4934" y="2179032"/>
            <a:ext cx="3491182" cy="1845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2480502"/>
            <a:ext cx="2646363" cy="1482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/>
        </p:nvSpPr>
        <p:spPr>
          <a:xfrm>
            <a:off x="106988" y="322022"/>
            <a:ext cx="9037013" cy="5309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Caso de estudio</a:t>
            </a:r>
            <a:endParaRPr b="0" i="0" sz="17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250" name="Google Shape;250;p40"/>
          <p:cNvSpPr txBox="1"/>
          <p:nvPr/>
        </p:nvSpPr>
        <p:spPr>
          <a:xfrm>
            <a:off x="744934" y="882563"/>
            <a:ext cx="6968813" cy="3289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Corriendo aplicación CRUD base de datos fabrica</a:t>
            </a:r>
            <a:endParaRPr b="0" i="0" sz="17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251" name="Google Shape;251;p40"/>
          <p:cNvSpPr txBox="1"/>
          <p:nvPr/>
        </p:nvSpPr>
        <p:spPr>
          <a:xfrm>
            <a:off x="744934" y="1390769"/>
            <a:ext cx="6968813" cy="3289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Se crea la red de conexión con springboot.</a:t>
            </a:r>
            <a:endParaRPr b="0" i="0" sz="17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252" name="Google Shape;25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634" y="2158661"/>
            <a:ext cx="4090248" cy="2431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64254" y="2158661"/>
            <a:ext cx="3611020" cy="936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64254" y="3189111"/>
            <a:ext cx="3593297" cy="609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64254" y="3931991"/>
            <a:ext cx="3593296" cy="800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/>
        </p:nvSpPr>
        <p:spPr>
          <a:xfrm>
            <a:off x="106988" y="322022"/>
            <a:ext cx="9037013" cy="5309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Caso de estudio</a:t>
            </a:r>
            <a:endParaRPr b="0" i="0" sz="17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261" name="Google Shape;261;p41"/>
          <p:cNvSpPr txBox="1"/>
          <p:nvPr/>
        </p:nvSpPr>
        <p:spPr>
          <a:xfrm>
            <a:off x="744934" y="882563"/>
            <a:ext cx="6968813" cy="3289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Corriendo aplicación CRUD base de datos fabrica</a:t>
            </a:r>
            <a:endParaRPr b="0" i="0" sz="17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262" name="Google Shape;26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194" y="2130516"/>
            <a:ext cx="2781769" cy="2322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23792" y="2130516"/>
            <a:ext cx="4763400" cy="189811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1"/>
          <p:cNvSpPr txBox="1"/>
          <p:nvPr/>
        </p:nvSpPr>
        <p:spPr>
          <a:xfrm>
            <a:off x="0" y="1523809"/>
            <a:ext cx="4570496" cy="49629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Con el comando se observa toda la información del contenedor</a:t>
            </a:r>
            <a:endParaRPr sz="500"/>
          </a:p>
        </p:txBody>
      </p:sp>
      <p:sp>
        <p:nvSpPr>
          <p:cNvPr id="265" name="Google Shape;265;p41"/>
          <p:cNvSpPr txBox="1"/>
          <p:nvPr/>
        </p:nvSpPr>
        <p:spPr>
          <a:xfrm>
            <a:off x="4110042" y="1523809"/>
            <a:ext cx="4570496" cy="265457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Contenedores creados</a:t>
            </a:r>
            <a:endParaRPr sz="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/>
        </p:nvSpPr>
        <p:spPr>
          <a:xfrm>
            <a:off x="106988" y="322022"/>
            <a:ext cx="9037013" cy="5309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Caso de estudio</a:t>
            </a:r>
            <a:endParaRPr b="0" i="0" sz="17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271" name="Google Shape;271;p42"/>
          <p:cNvSpPr txBox="1"/>
          <p:nvPr/>
        </p:nvSpPr>
        <p:spPr>
          <a:xfrm>
            <a:off x="744934" y="882563"/>
            <a:ext cx="6968813" cy="3289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FUNCIONAMIENTO</a:t>
            </a:r>
            <a:endParaRPr b="0" i="0" sz="17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272" name="Google Shape;27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5570" y="1510641"/>
            <a:ext cx="4887892" cy="2750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9720" y="1964987"/>
            <a:ext cx="3159578" cy="1009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/>
        </p:nvSpPr>
        <p:spPr>
          <a:xfrm>
            <a:off x="346744" y="800562"/>
            <a:ext cx="5504063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¿Qué es Docker?</a:t>
            </a:r>
            <a:endParaRPr b="1" i="0" sz="1700" u="none" cap="none" strike="noStrike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346744" y="1407714"/>
            <a:ext cx="8333400" cy="19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0" i="0" lang="es" sz="1700" u="none" cap="none" strike="noStrike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Es una plataforma de software </a:t>
            </a:r>
            <a:r>
              <a:rPr b="1" i="0" lang="es" sz="1700" u="none" cap="none" strike="noStrike">
                <a:solidFill>
                  <a:srgbClr val="3A3838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Open Source</a:t>
            </a:r>
            <a:r>
              <a:rPr b="1" i="0" lang="es" sz="1700" u="none" cap="none" strike="noStrike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</a:t>
            </a:r>
            <a:r>
              <a:rPr b="0" i="0" lang="es" sz="1700" u="none" cap="none" strike="noStrike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que permite crear, probar e implementar aplicaciones rápidamente. </a:t>
            </a:r>
            <a:endParaRPr sz="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7F7F7F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0" i="0" lang="es" sz="1700" u="none" cap="none" strike="noStrike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Empaqueta software en unidades estandarizadas llamadas </a:t>
            </a:r>
            <a:r>
              <a:rPr b="1" i="0" lang="es" sz="1700" u="none" cap="none" strike="noStrike">
                <a:solidFill>
                  <a:srgbClr val="3A3838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contenedores</a:t>
            </a:r>
            <a:r>
              <a:rPr b="0" i="0" lang="es" sz="1700" u="none" cap="none" strike="noStrike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que incluyen todo lo necesario para que el software se ejecute, incluida bibliotecas, herramientas de sistema, código y tiempo de ejecución.</a:t>
            </a:r>
            <a:endParaRPr sz="500"/>
          </a:p>
        </p:txBody>
      </p:sp>
      <p:pic>
        <p:nvPicPr>
          <p:cNvPr id="128" name="Google Shape;128;p25"/>
          <p:cNvPicPr preferRelativeResize="0"/>
          <p:nvPr/>
        </p:nvPicPr>
        <p:blipFill rotWithShape="1">
          <a:blip r:embed="rId4">
            <a:alphaModFix/>
          </a:blip>
          <a:srcRect b="30039" l="0" r="0" t="0"/>
          <a:stretch/>
        </p:blipFill>
        <p:spPr>
          <a:xfrm>
            <a:off x="5850811" y="3188991"/>
            <a:ext cx="2662912" cy="1564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183497" y="858763"/>
            <a:ext cx="5504063" cy="4847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s" sz="27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Que es un contenedor</a:t>
            </a:r>
            <a:endParaRPr b="0" i="0" sz="27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183497" y="1343500"/>
            <a:ext cx="4796756" cy="1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0" i="0" lang="es" sz="1500" u="none" cap="none" strike="noStrike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Un </a:t>
            </a:r>
            <a:r>
              <a:rPr b="0" i="0" lang="es" sz="1500" u="none" cap="none" strike="noStrik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contenedor</a:t>
            </a:r>
            <a:r>
              <a:rPr b="0" i="0" lang="es" sz="1500" u="none" cap="none" strike="noStrike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es una unidad estándar de software que empaqueta código y todas sus dependencias para que la aplicación se ejecute de manera rápida y confiable de un entorno informático a otro.</a:t>
            </a:r>
            <a:endParaRPr b="0" i="0" sz="1500" u="none" cap="none" strike="noStrike">
              <a:solidFill>
                <a:srgbClr val="7F7F7F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183497" y="2988124"/>
            <a:ext cx="4509335" cy="4847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s" sz="27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Que es una imagen</a:t>
            </a:r>
            <a:endParaRPr b="0" i="0" sz="27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183497" y="3375144"/>
            <a:ext cx="4388503" cy="9925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0" i="0" lang="es" sz="1500" u="none" cap="none" strike="noStrike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Una imagen de contenedor </a:t>
            </a:r>
            <a:r>
              <a:rPr b="0" i="0" lang="es" sz="1500" u="none" cap="none" strike="noStrik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Docker</a:t>
            </a:r>
            <a:r>
              <a:rPr b="0" i="0" lang="es" sz="1500" u="none" cap="none" strike="noStrike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es un paquete de software ejecutable, liviano e independiente que incluye todo lo necesario para ejecutar una aplicación.</a:t>
            </a:r>
            <a:endParaRPr b="0" i="0" sz="1500" u="none" cap="none" strike="noStrike">
              <a:solidFill>
                <a:srgbClr val="7F7F7F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descr="Arquitectura de Docker | DOCS by Mikel Goig" id="137" name="Google Shape;13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659" y="858763"/>
            <a:ext cx="3179161" cy="134093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5583902" y="2988125"/>
            <a:ext cx="3179100" cy="14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s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Dockerfile</a:t>
            </a:r>
            <a:r>
              <a:rPr lang="es" sz="2700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</a:t>
            </a:r>
            <a:endParaRPr sz="2700">
              <a:solidFill>
                <a:srgbClr val="7F7F7F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s" sz="1500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Es un archivo de texto plano que contiene una serie de instrucciones necesarias para crear una imagen</a:t>
            </a:r>
            <a:r>
              <a:rPr b="0" i="0" lang="es" sz="1500" u="none" cap="none" strike="noStrike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.</a:t>
            </a:r>
            <a:endParaRPr b="0" i="0" sz="1500" u="none" cap="none" strike="noStrike">
              <a:solidFill>
                <a:srgbClr val="7F7F7F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-1579933" y="546031"/>
            <a:ext cx="7987984" cy="105027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Docker características</a:t>
            </a:r>
            <a:endParaRPr b="0" i="0" sz="30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0" y="1192192"/>
            <a:ext cx="3802156" cy="29777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-21590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Los </a:t>
            </a:r>
            <a:r>
              <a:rPr b="1" i="0" lang="es" sz="1400" u="none" cap="none" strike="noStrike">
                <a:solidFill>
                  <a:srgbClr val="0C0C0C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contenedores Docker</a:t>
            </a:r>
            <a:r>
              <a:rPr b="1" i="0" lang="es" sz="1400" u="none" cap="none" strike="noStrike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</a:t>
            </a:r>
            <a:r>
              <a:rPr b="0" i="0" lang="es" sz="1400" u="none" cap="none" strike="noStrike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están en todas partes: Linux, Windows, centro de datos, nube</a:t>
            </a:r>
            <a:endParaRPr sz="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7F7F7F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21590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Los contenedores </a:t>
            </a:r>
            <a:r>
              <a:rPr b="1" i="0" lang="es" sz="1400" u="none" cap="none" strike="noStrike">
                <a:solidFill>
                  <a:srgbClr val="0C0C0C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aíslan el software </a:t>
            </a:r>
            <a:r>
              <a:rPr b="0" i="0" lang="es" sz="1400" u="none" cap="none" strike="noStrike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de su entorno y garantizan que funcione de manera uniforme a pesar de las diferencias, por ejemplo, entre desarrollo y puesta en escena.</a:t>
            </a:r>
            <a:endParaRPr sz="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7F7F7F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21590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" sz="1400" u="none" cap="none" strike="noStrike">
                <a:solidFill>
                  <a:srgbClr val="0C0C0C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Estándar</a:t>
            </a:r>
            <a:r>
              <a:rPr b="0" i="0" lang="es" sz="1400" u="none" cap="none" strike="noStrike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: Docker creó el estándar de la industria para contenedores, por lo que podrían ser portátiles en cualquier lugar.</a:t>
            </a:r>
            <a:endParaRPr sz="500"/>
          </a:p>
        </p:txBody>
      </p:sp>
      <p:sp>
        <p:nvSpPr>
          <p:cNvPr id="145" name="Google Shape;145;p27"/>
          <p:cNvSpPr txBox="1"/>
          <p:nvPr/>
        </p:nvSpPr>
        <p:spPr>
          <a:xfrm>
            <a:off x="4461062" y="1192193"/>
            <a:ext cx="4104064" cy="2527615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-21590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" sz="1400" u="none" cap="none" strike="noStrike">
                <a:solidFill>
                  <a:srgbClr val="0C0C0C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Ligero</a:t>
            </a:r>
            <a:r>
              <a:rPr b="0" i="0" lang="es" sz="1400" u="none" cap="none" strike="noStrike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: los contenedores </a:t>
            </a:r>
            <a:r>
              <a:rPr b="1" i="0" lang="es" sz="1400" u="none" cap="none" strike="noStrike">
                <a:solidFill>
                  <a:srgbClr val="0C0C0C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comparten el núcleo del sistema operativo de la máquina</a:t>
            </a:r>
            <a:r>
              <a:rPr b="0" i="0" lang="es" sz="1400" u="none" cap="none" strike="noStrike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y, por lo tanto, no requieren un sistema operativo por aplicación, lo que genera una mayor eficiencia del servidor y reduce los costos de servidor y licencias.</a:t>
            </a:r>
            <a:endParaRPr sz="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7F7F7F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21590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" sz="1400" u="none" cap="none" strike="noStrike">
                <a:solidFill>
                  <a:srgbClr val="0C0C0C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Seguro</a:t>
            </a:r>
            <a:r>
              <a:rPr b="0" i="0" lang="es" sz="1400" u="none" cap="none" strike="noStrike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: las aplicaciones son </a:t>
            </a:r>
            <a:r>
              <a:rPr b="1" i="0" lang="es" sz="1400" u="none" cap="none" strike="noStrike">
                <a:solidFill>
                  <a:srgbClr val="0C0C0C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más seguras en contenedores y Docker </a:t>
            </a:r>
            <a:r>
              <a:rPr b="0" i="0" lang="es" sz="1400" u="none" cap="none" strike="noStrike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proporciona las capacidades de aislamiento predeterminadas más sólidas de la industria.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-78650" y="585200"/>
            <a:ext cx="9451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0" lang="es" sz="30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Docker </a:t>
            </a:r>
            <a:r>
              <a:rPr lang="es" sz="3000">
                <a:latin typeface="Comfortaa"/>
                <a:ea typeface="Comfortaa"/>
                <a:cs typeface="Comfortaa"/>
                <a:sym typeface="Comfortaa"/>
              </a:rPr>
              <a:t>contenedor infraestructura</a:t>
            </a:r>
            <a:endParaRPr b="0" i="0" sz="17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51" name="Google Shape;151;p28"/>
          <p:cNvPicPr preferRelativeResize="0"/>
          <p:nvPr/>
        </p:nvPicPr>
        <p:blipFill rotWithShape="1">
          <a:blip r:embed="rId4">
            <a:alphaModFix/>
          </a:blip>
          <a:srcRect b="0" l="0" r="47611" t="0"/>
          <a:stretch/>
        </p:blipFill>
        <p:spPr>
          <a:xfrm>
            <a:off x="2349100" y="1377800"/>
            <a:ext cx="4295674" cy="35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/>
        </p:nvSpPr>
        <p:spPr>
          <a:xfrm>
            <a:off x="2831373" y="693111"/>
            <a:ext cx="7347857" cy="542456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3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CASO ESTUDIO </a:t>
            </a:r>
            <a:endParaRPr sz="500"/>
          </a:p>
        </p:txBody>
      </p:sp>
      <p:sp>
        <p:nvSpPr>
          <p:cNvPr id="157" name="Google Shape;157;p29"/>
          <p:cNvSpPr txBox="1"/>
          <p:nvPr/>
        </p:nvSpPr>
        <p:spPr>
          <a:xfrm>
            <a:off x="442612" y="2650169"/>
            <a:ext cx="45846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Creación aplicación java para permitir acciones de CRUD a base de datos de una </a:t>
            </a:r>
            <a:r>
              <a:rPr lang="es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fábrica</a:t>
            </a:r>
            <a:r>
              <a:rPr b="0" i="0" lang="es" sz="1400" u="none" cap="none" strike="noStrike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de creación de productos.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442599" y="2000077"/>
            <a:ext cx="4584600" cy="38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3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Objetivo</a:t>
            </a:r>
            <a:endParaRPr sz="500"/>
          </a:p>
        </p:txBody>
      </p:sp>
      <p:pic>
        <p:nvPicPr>
          <p:cNvPr descr="Cover image for How to use Appwrite cloud database in your Nuxt.js app" id="159" name="Google Shape;159;p29"/>
          <p:cNvPicPr preferRelativeResize="0"/>
          <p:nvPr/>
        </p:nvPicPr>
        <p:blipFill rotWithShape="1">
          <a:blip r:embed="rId3">
            <a:alphaModFix/>
          </a:blip>
          <a:srcRect b="5790" l="0" r="0" t="0"/>
          <a:stretch/>
        </p:blipFill>
        <p:spPr>
          <a:xfrm>
            <a:off x="5977108" y="3243586"/>
            <a:ext cx="2676438" cy="9037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tory - Free buildings icons" id="160" name="Google Shape;16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9036" y="1589254"/>
            <a:ext cx="1597046" cy="1597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/>
        </p:nvSpPr>
        <p:spPr>
          <a:xfrm>
            <a:off x="170319" y="1261659"/>
            <a:ext cx="8333100" cy="2712281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-17145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s" sz="1500" u="none" cap="none" strike="noStrike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La fábrica tiene varias máquinas. Cada uno de ellos es operado por varios trabajadores.</a:t>
            </a:r>
            <a:endParaRPr sz="500"/>
          </a:p>
          <a:p>
            <a:pPr indent="-762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7F7F7F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17145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s" sz="1500" u="none" cap="none" strike="noStrike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Un trabajador puede trabajar en más de una máquina.</a:t>
            </a:r>
            <a:endParaRPr sz="500"/>
          </a:p>
          <a:p>
            <a:pPr indent="-762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7F7F7F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17145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s" sz="1500" u="none" cap="none" strike="noStrike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En esta fábrica se producen varios productos (mesas, armarios, sillas, maletas, etc.) de diferentes tipos (carpintería, talabartería, cristalería, orfebrería, etc.).</a:t>
            </a:r>
            <a:endParaRPr sz="500"/>
          </a:p>
          <a:p>
            <a:pPr indent="-762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7F7F7F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17145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s" sz="1500" u="none" cap="none" strike="noStrike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Cada tipo de producto diferente se produce en una sola máquina. Pero la misma máquina puede producir más de un tipo de producto. Los productos tienen un identificador, un nombre y una descripción.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170319" y="648931"/>
            <a:ext cx="48589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300" u="none" cap="none" strike="noStrike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Requisitos base de datos.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/>
        </p:nvSpPr>
        <p:spPr>
          <a:xfrm>
            <a:off x="172759" y="914652"/>
            <a:ext cx="8507510" cy="3566361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-1778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" sz="1400" u="none" cap="none" strike="noStrike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Los productos del mismo tipo se fabrican todos con el mismo material (madera, caucho, cuero, cobre), los materiales tienen un identificador y un nombre.</a:t>
            </a:r>
            <a:endParaRPr sz="500"/>
          </a:p>
          <a:p>
            <a:pPr indent="-889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7F7F7F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1778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" sz="1400" u="none" cap="none" strike="noStrike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Los clientes pueden emitir órdenes de compra. La cual tiene una lista de los productos deseados, su cantidad y precio de venta en la compra.</a:t>
            </a:r>
            <a:endParaRPr sz="500"/>
          </a:p>
          <a:p>
            <a:pPr indent="-889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7F7F7F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1778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" sz="1400" u="none" cap="none" strike="noStrike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Para cada trabajador, se deben almacenar los siguientes datos en la base de datos: nombre (nombre y apellido), fecha de nacimiento, dirección y una lista de sus habilidades.</a:t>
            </a:r>
            <a:endParaRPr sz="500"/>
          </a:p>
          <a:p>
            <a:pPr indent="-889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7F7F7F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1778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" sz="1400" u="none" cap="none" strike="noStrike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Para cada máquina, se deben almacenar los siguientes datos: número de serie, marca, modelo y fecha de compra.</a:t>
            </a:r>
            <a:endParaRPr sz="500"/>
          </a:p>
          <a:p>
            <a:pPr indent="-889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7F7F7F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1778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" sz="1400" u="none" cap="none" strike="noStrike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Para cada cliente, se deben almacenar los siguientes datos: nombre, dirección, número de teléfono y nombre de la persona de contacto (si la hubiera).</a:t>
            </a:r>
            <a:endParaRPr sz="500"/>
          </a:p>
          <a:p>
            <a:pPr indent="-889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7F7F7F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1778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" sz="1400" u="none" cap="none" strike="noStrike">
                <a:solidFill>
                  <a:srgbClr val="7F7F7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Para cada orden de compra, se debe almacenar: número de orden, fecha en que se ha realizado, fecha de entrega esperada y real.</a:t>
            </a:r>
            <a:endParaRPr sz="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/>
        </p:nvSpPr>
        <p:spPr>
          <a:xfrm>
            <a:off x="2776799" y="1549852"/>
            <a:ext cx="77832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3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Implementación </a:t>
            </a:r>
            <a:endParaRPr b="1" sz="5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8726" y="1453000"/>
            <a:ext cx="2062550" cy="20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2"/>
          <p:cNvPicPr preferRelativeResize="0"/>
          <p:nvPr/>
        </p:nvPicPr>
        <p:blipFill rotWithShape="1">
          <a:blip r:embed="rId4">
            <a:alphaModFix/>
          </a:blip>
          <a:srcRect b="30040" l="0" r="0" t="0"/>
          <a:stretch/>
        </p:blipFill>
        <p:spPr>
          <a:xfrm>
            <a:off x="833799" y="1652513"/>
            <a:ext cx="2249750" cy="132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