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52038" autoAdjust="0"/>
  </p:normalViewPr>
  <p:slideViewPr>
    <p:cSldViewPr snapToGrid="0">
      <p:cViewPr varScale="1">
        <p:scale>
          <a:sx n="58" d="100"/>
          <a:sy n="58" d="100"/>
        </p:scale>
        <p:origin x="2640" y="6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PlaceHolder 1"/>
          <p:cNvSpPr>
            <a:spLocks noGrp="1" noRot="1" noChangeAspect="1"/>
          </p:cNvSpPr>
          <p:nvPr>
            <p:ph type="sldImg"/>
          </p:nvPr>
        </p:nvSpPr>
        <p:spPr>
          <a:xfrm>
            <a:off x="0" y="812520"/>
            <a:ext cx="0" cy="0"/>
          </a:xfrm>
          <a:prstGeom prst="rect">
            <a:avLst/>
          </a:prstGeom>
          <a:noFill/>
          <a:ln w="0">
            <a:noFill/>
          </a:ln>
        </p:spPr>
        <p:txBody>
          <a:bodyPr lIns="0" tIns="0" rIns="0" bIns="0" anchor="ctr">
            <a:noAutofit/>
          </a:bodyPr>
          <a:lstStyle/>
          <a:p>
            <a:r>
              <a:rPr lang="it-IT" sz="1800" b="0" u="none" strike="noStrike">
                <a:solidFill>
                  <a:schemeClr val="lt1"/>
                </a:solidFill>
                <a:uFillTx/>
                <a:latin typeface="Century Gothic"/>
              </a:rPr>
              <a:t>Click to move the slide</a:t>
            </a:r>
          </a:p>
        </p:txBody>
      </p:sp>
      <p:sp>
        <p:nvSpPr>
          <p:cNvPr id="29"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it-IT" sz="2000" b="0" u="none" strike="noStrike">
                <a:solidFill>
                  <a:srgbClr val="000000"/>
                </a:solidFill>
                <a:uFillTx/>
                <a:latin typeface="Arial"/>
              </a:rPr>
              <a:t>Click to edit the notes format</a:t>
            </a:r>
          </a:p>
        </p:txBody>
      </p:sp>
      <p:sp>
        <p:nvSpPr>
          <p:cNvPr id="30"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it-IT" sz="1400" b="0" u="none" strike="noStrike">
                <a:solidFill>
                  <a:srgbClr val="000000"/>
                </a:solidFill>
                <a:uFillTx/>
                <a:latin typeface="Times New Roman"/>
              </a:rPr>
              <a:t>&lt;header&gt;</a:t>
            </a:r>
          </a:p>
        </p:txBody>
      </p:sp>
      <p:sp>
        <p:nvSpPr>
          <p:cNvPr id="31" name="PlaceHolder 4"/>
          <p:cNvSpPr>
            <a:spLocks noGrp="1"/>
          </p:cNvSpPr>
          <p:nvPr>
            <p:ph type="dt" idx="7"/>
          </p:nvPr>
        </p:nvSpPr>
        <p:spPr>
          <a:xfrm>
            <a:off x="4278960" y="0"/>
            <a:ext cx="3280680" cy="534240"/>
          </a:xfrm>
          <a:prstGeom prst="rect">
            <a:avLst/>
          </a:prstGeom>
          <a:noFill/>
          <a:ln w="0">
            <a:noFill/>
          </a:ln>
        </p:spPr>
        <p:txBody>
          <a:bodyPr lIns="0" tIns="0" rIns="0" bIns="0" anchor="t">
            <a:noAutofit/>
          </a:bodyPr>
          <a:lstStyle>
            <a:lvl1pPr indent="0" algn="r">
              <a:buNone/>
              <a:defRPr lang="it-IT" sz="1400" b="0" u="none" strike="noStrike">
                <a:solidFill>
                  <a:srgbClr val="000000"/>
                </a:solidFill>
                <a:uFillTx/>
                <a:latin typeface="Times New Roman"/>
              </a:defRPr>
            </a:lvl1pPr>
          </a:lstStyle>
          <a:p>
            <a:pPr indent="0" algn="r">
              <a:buNone/>
            </a:pPr>
            <a:r>
              <a:rPr lang="it-IT" sz="1400" b="0" u="none" strike="noStrike">
                <a:solidFill>
                  <a:srgbClr val="000000"/>
                </a:solidFill>
                <a:uFillTx/>
                <a:latin typeface="Times New Roman"/>
              </a:rPr>
              <a:t>&lt;date/time&gt;</a:t>
            </a:r>
          </a:p>
        </p:txBody>
      </p:sp>
      <p:sp>
        <p:nvSpPr>
          <p:cNvPr id="32" name="PlaceHolder 5"/>
          <p:cNvSpPr>
            <a:spLocks noGrp="1"/>
          </p:cNvSpPr>
          <p:nvPr>
            <p:ph type="ftr" idx="8"/>
          </p:nvPr>
        </p:nvSpPr>
        <p:spPr>
          <a:xfrm>
            <a:off x="0" y="10157400"/>
            <a:ext cx="3280680" cy="534240"/>
          </a:xfrm>
          <a:prstGeom prst="rect">
            <a:avLst/>
          </a:prstGeom>
          <a:noFill/>
          <a:ln w="0">
            <a:noFill/>
          </a:ln>
        </p:spPr>
        <p:txBody>
          <a:bodyPr lIns="0" tIns="0" rIns="0" bIns="0" anchor="b">
            <a:noAutofit/>
          </a:bodyPr>
          <a:lstStyle>
            <a:lvl1pPr indent="0">
              <a:buNone/>
              <a:defRPr lang="it-IT" sz="1400" b="0" u="none" strike="noStrike">
                <a:solidFill>
                  <a:srgbClr val="000000"/>
                </a:solidFill>
                <a:uFillTx/>
                <a:latin typeface="Times New Roman"/>
              </a:defRPr>
            </a:lvl1pPr>
          </a:lstStyle>
          <a:p>
            <a:pPr indent="0">
              <a:buNone/>
            </a:pPr>
            <a:r>
              <a:rPr lang="it-IT" sz="1400" b="0" u="none" strike="noStrike">
                <a:solidFill>
                  <a:srgbClr val="000000"/>
                </a:solidFill>
                <a:uFillTx/>
                <a:latin typeface="Times New Roman"/>
              </a:rPr>
              <a:t>&lt;footer&gt;</a:t>
            </a:r>
          </a:p>
        </p:txBody>
      </p:sp>
      <p:sp>
        <p:nvSpPr>
          <p:cNvPr id="33" name="PlaceHolder 6"/>
          <p:cNvSpPr>
            <a:spLocks noGrp="1"/>
          </p:cNvSpPr>
          <p:nvPr>
            <p:ph type="sldNum" idx="9"/>
          </p:nvPr>
        </p:nvSpPr>
        <p:spPr>
          <a:xfrm>
            <a:off x="4278960" y="10157400"/>
            <a:ext cx="3280680" cy="534240"/>
          </a:xfrm>
          <a:prstGeom prst="rect">
            <a:avLst/>
          </a:prstGeom>
          <a:noFill/>
          <a:ln w="0">
            <a:noFill/>
          </a:ln>
        </p:spPr>
        <p:txBody>
          <a:bodyPr lIns="0" tIns="0" rIns="0" bIns="0" anchor="b">
            <a:noAutofit/>
          </a:bodyPr>
          <a:lstStyle>
            <a:lvl1pPr indent="0" algn="r">
              <a:buNone/>
              <a:defRPr lang="it-IT" sz="1400" b="0" u="none" strike="noStrike">
                <a:solidFill>
                  <a:srgbClr val="000000"/>
                </a:solidFill>
                <a:uFillTx/>
                <a:latin typeface="Times New Roman"/>
              </a:defRPr>
            </a:lvl1pPr>
          </a:lstStyle>
          <a:p>
            <a:pPr indent="0" algn="r">
              <a:buNone/>
            </a:pPr>
            <a:fld id="{35EC7F85-05D7-4585-BFAE-81872C1501D5}" type="slidenum">
              <a:rPr lang="it-IT" sz="1400" b="0" u="none" strike="noStrike">
                <a:solidFill>
                  <a:srgbClr val="000000"/>
                </a:solidFill>
                <a:uFillTx/>
                <a:latin typeface="Times New Roman"/>
              </a:rPr>
              <a:t>‹N›</a:t>
            </a:fld>
            <a:endParaRPr lang="it-IT" sz="14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noRot="1" noChangeAspect="1"/>
          </p:cNvSpPr>
          <p:nvPr>
            <p:ph type="sldImg"/>
          </p:nvPr>
        </p:nvSpPr>
        <p:spPr>
          <a:xfrm>
            <a:off x="685800" y="1143000"/>
            <a:ext cx="5485680" cy="3085560"/>
          </a:xfrm>
          <a:prstGeom prst="rect">
            <a:avLst/>
          </a:prstGeom>
          <a:ln w="0">
            <a:noFill/>
          </a:ln>
        </p:spPr>
      </p:sp>
      <p:sp>
        <p:nvSpPr>
          <p:cNvPr id="107"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u="none" strike="noStrike" dirty="0">
                <a:solidFill>
                  <a:srgbClr val="000000"/>
                </a:solidFill>
                <a:uFillTx/>
                <a:latin typeface="Arial"/>
              </a:rPr>
              <a:t>Good morning,</a:t>
            </a:r>
            <a:endParaRPr lang="it-IT" sz="2000" b="0" u="none" strike="noStrike" dirty="0">
              <a:solidFill>
                <a:srgbClr val="000000"/>
              </a:solidFill>
              <a:uFillTx/>
              <a:latin typeface="Arial"/>
            </a:endParaRPr>
          </a:p>
          <a:p>
            <a:pPr marL="216000" indent="0">
              <a:lnSpc>
                <a:spcPct val="100000"/>
              </a:lnSpc>
              <a:buNone/>
              <a:tabLst>
                <a:tab pos="0" algn="l"/>
              </a:tabLst>
            </a:pPr>
            <a:r>
              <a:rPr lang="en-US" sz="2000" b="0" u="none" strike="noStrike" dirty="0">
                <a:solidFill>
                  <a:srgbClr val="000000"/>
                </a:solidFill>
                <a:uFillTx/>
                <a:latin typeface="Arial"/>
              </a:rPr>
              <a:t>I'm going to present the project regarding Adversarial Attacks on </a:t>
            </a:r>
            <a:r>
              <a:rPr lang="en-US" sz="2000" b="0" u="none" strike="noStrike" dirty="0" err="1">
                <a:solidFill>
                  <a:srgbClr val="000000"/>
                </a:solidFill>
                <a:uFillTx/>
                <a:latin typeface="Arial"/>
              </a:rPr>
              <a:t>RobustBench</a:t>
            </a:r>
            <a:r>
              <a:rPr lang="en-US" sz="2000" b="0" u="none" strike="noStrike" dirty="0">
                <a:solidFill>
                  <a:srgbClr val="000000"/>
                </a:solidFill>
                <a:uFillTx/>
                <a:latin typeface="Arial"/>
              </a:rPr>
              <a:t> Models: A Comparative Evaluation of FMN and </a:t>
            </a:r>
            <a:r>
              <a:rPr lang="en-US" sz="2000" b="0" u="none" strike="noStrike" dirty="0" err="1">
                <a:solidFill>
                  <a:srgbClr val="000000"/>
                </a:solidFill>
                <a:uFillTx/>
                <a:latin typeface="Arial"/>
              </a:rPr>
              <a:t>AutoAttack</a:t>
            </a:r>
            <a:endParaRPr lang="it-IT" sz="2000" b="0" u="none" strike="noStrike" dirty="0">
              <a:solidFill>
                <a:srgbClr val="000000"/>
              </a:solidFill>
              <a:uFillTx/>
              <a:latin typeface="Arial"/>
            </a:endParaRPr>
          </a:p>
        </p:txBody>
      </p:sp>
      <p:sp>
        <p:nvSpPr>
          <p:cNvPr id="108" name="PlaceHolder 3"/>
          <p:cNvSpPr>
            <a:spLocks noGrp="1"/>
          </p:cNvSpPr>
          <p:nvPr>
            <p:ph type="sldNum" idx="12"/>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200" b="0" u="none" strike="noStrike">
                <a:solidFill>
                  <a:srgbClr val="000000"/>
                </a:solidFill>
                <a:uFillTx/>
                <a:latin typeface="Times New Roman"/>
                <a:ea typeface="+mn-ea"/>
              </a:defRPr>
            </a:lvl1pPr>
          </a:lstStyle>
          <a:p>
            <a:pPr indent="0" algn="r" defTabSz="914400">
              <a:lnSpc>
                <a:spcPct val="100000"/>
              </a:lnSpc>
              <a:buNone/>
              <a:tabLst>
                <a:tab pos="0" algn="l"/>
              </a:tabLst>
            </a:pPr>
            <a:fld id="{88EEA072-53DC-4946-A804-F2E0A26EC266}" type="slidenum">
              <a:rPr lang="en-US" sz="1200" b="0" u="none" strike="noStrike">
                <a:solidFill>
                  <a:srgbClr val="000000"/>
                </a:solidFill>
                <a:uFillTx/>
                <a:latin typeface="Times New Roman"/>
                <a:ea typeface="+mn-ea"/>
              </a:rPr>
              <a:t>1</a:t>
            </a:fld>
            <a:endParaRPr lang="it-IT" sz="1200" b="0" u="none" strike="noStrike">
              <a:solidFill>
                <a:srgbClr val="000000"/>
              </a:solidFill>
              <a:uFillTx/>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noRot="1" noChangeAspect="1"/>
          </p:cNvSpPr>
          <p:nvPr>
            <p:ph type="sldImg"/>
          </p:nvPr>
        </p:nvSpPr>
        <p:spPr>
          <a:xfrm>
            <a:off x="685800" y="1143000"/>
            <a:ext cx="5486400" cy="3086100"/>
          </a:xfrm>
          <a:prstGeom prst="rect">
            <a:avLst/>
          </a:prstGeom>
          <a:ln w="0">
            <a:noFill/>
          </a:ln>
        </p:spPr>
      </p:sp>
      <p:sp>
        <p:nvSpPr>
          <p:cNvPr id="134"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marL="216000" indent="0">
              <a:lnSpc>
                <a:spcPct val="100000"/>
              </a:lnSpc>
              <a:spcBef>
                <a:spcPts val="1191"/>
              </a:spcBef>
              <a:spcAft>
                <a:spcPts val="992"/>
              </a:spcAft>
              <a:buNone/>
              <a:tabLst>
                <a:tab pos="0" algn="l"/>
              </a:tabLst>
            </a:pP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is generally more successful at fooling models because it combines multiple attack strategies, increasing the likelihood of bypassing the model's defenses.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However, this comes at the expense of larger perturbations, making adversarial examples more detectable.</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FMN is faster (about 3x faster than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slightly less effective, but more efficient at minimizing perturbation norms. This makes its adversarial examples harder for humans to notice.</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attacks were conducted with L∞ norm constraints, which limit the maximum per-pixel change between the original and adversarial images.</a:t>
            </a:r>
          </a:p>
          <a:p>
            <a:pPr marL="216000" indent="0">
              <a:lnSpc>
                <a:spcPct val="100000"/>
              </a:lnSpc>
              <a:spcBef>
                <a:spcPts val="1191"/>
              </a:spcBef>
              <a:spcAft>
                <a:spcPts val="992"/>
              </a:spcAft>
              <a:buNone/>
              <a:tabLst>
                <a:tab pos="0" algn="l"/>
              </a:tabLst>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FMN's success depends on balancing three key hyperparameters: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Steps (500): More iterations means better accuracy but slower execution.</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Maximum step size (1.0): Controls how aggressively the attack updates the image.</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Gamma (0.05): Ensures gradual and stable updates. If we want to increase the success of the attack, we need to find the right balance between step count, perturbation size (ε) and step regulation (</a:t>
            </a:r>
            <a:r>
              <a:rPr lang="en-US" sz="2000" b="0" u="none" strike="noStrike" dirty="0" err="1">
                <a:solidFill>
                  <a:srgbClr val="000000"/>
                </a:solidFill>
                <a:uFillTx/>
                <a:latin typeface="Arial"/>
              </a:rPr>
              <a:t>max_stepsize</a:t>
            </a:r>
            <a:r>
              <a:rPr lang="en-US" sz="2000" b="0" u="none" strike="noStrike" dirty="0">
                <a:solidFill>
                  <a:srgbClr val="000000"/>
                </a:solidFill>
                <a:uFillTx/>
                <a:latin typeface="Arial"/>
              </a:rPr>
              <a:t>, range).</a:t>
            </a:r>
            <a:endParaRPr lang="it-IT" sz="2000" b="0" u="none" strike="noStrike" dirty="0">
              <a:solidFill>
                <a:srgbClr val="000000"/>
              </a:solidFill>
              <a:uFillTx/>
              <a:latin typeface="Arial"/>
            </a:endParaRPr>
          </a:p>
        </p:txBody>
      </p:sp>
      <p:sp>
        <p:nvSpPr>
          <p:cNvPr id="135" name="PlaceHolder 3"/>
          <p:cNvSpPr>
            <a:spLocks noGrp="1"/>
          </p:cNvSpPr>
          <p:nvPr>
            <p:ph type="sldNum" idx="21"/>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200" b="0" u="none" strike="noStrike">
                <a:solidFill>
                  <a:srgbClr val="000000"/>
                </a:solidFill>
                <a:uFillTx/>
                <a:latin typeface="Times New Roman"/>
                <a:ea typeface="+mn-ea"/>
              </a:defRPr>
            </a:lvl1pPr>
          </a:lstStyle>
          <a:p>
            <a:pPr indent="0" algn="r" defTabSz="914400">
              <a:lnSpc>
                <a:spcPct val="100000"/>
              </a:lnSpc>
              <a:buNone/>
              <a:tabLst>
                <a:tab pos="0" algn="l"/>
              </a:tabLst>
            </a:pPr>
            <a:fld id="{650D9385-E52A-47AA-B094-00F1F44B0101}" type="slidenum">
              <a:rPr lang="en-US" sz="1200" b="0" u="none" strike="noStrike">
                <a:solidFill>
                  <a:srgbClr val="000000"/>
                </a:solidFill>
                <a:uFillTx/>
                <a:latin typeface="Times New Roman"/>
                <a:ea typeface="+mn-ea"/>
              </a:rPr>
              <a:t>10</a:t>
            </a:fld>
            <a:endParaRPr lang="it-IT" sz="1200" b="0" u="none" strike="noStrike">
              <a:solidFill>
                <a:srgbClr val="000000"/>
              </a:solidFill>
              <a:uFillTx/>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noRot="1" noChangeAspect="1"/>
          </p:cNvSpPr>
          <p:nvPr>
            <p:ph type="sldImg"/>
          </p:nvPr>
        </p:nvSpPr>
        <p:spPr>
          <a:xfrm>
            <a:off x="685800" y="1143000"/>
            <a:ext cx="5486400" cy="3086100"/>
          </a:xfrm>
          <a:prstGeom prst="rect">
            <a:avLst/>
          </a:prstGeom>
          <a:ln w="0">
            <a:noFill/>
          </a:ln>
        </p:spPr>
      </p:sp>
      <p:sp>
        <p:nvSpPr>
          <p:cNvPr id="137"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By analyzing the results, I identified discordant samples, which are cases where one attack succeeded and the other failed.</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In the Ding2020MMA model, we found 5 discordant samples: 27, 28, 31, 43, and 57.</a:t>
            </a:r>
          </a:p>
          <a:p>
            <a:pPr marL="216000" indent="0">
              <a:lnSpc>
                <a:spcPct val="100000"/>
              </a:lnSpc>
              <a:spcBef>
                <a:spcPts val="1191"/>
              </a:spcBef>
              <a:spcAft>
                <a:spcPts val="992"/>
              </a:spcAft>
              <a:buNone/>
              <a:tabLst>
                <a:tab pos="0" algn="l"/>
              </a:tabLst>
            </a:pP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outperformed FMN in most cases because it applies a more aggressive perturbation strategy.</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In the Wong2020Fast model, we found 3 discordant samples: 5, 16, and 46.</a:t>
            </a:r>
          </a:p>
          <a:p>
            <a:pPr marL="216000" indent="0">
              <a:lnSpc>
                <a:spcPct val="100000"/>
              </a:lnSpc>
              <a:spcBef>
                <a:spcPts val="1191"/>
              </a:spcBef>
              <a:spcAft>
                <a:spcPts val="992"/>
              </a:spcAft>
              <a:buNone/>
              <a:tabLst>
                <a:tab pos="0" algn="l"/>
              </a:tabLst>
            </a:pP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performed better overall, which indicates that this model is more robust to small perturbations (like FMN) but more vulnerable to larger perturbations (like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For the other models, we found no discordant samples.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(This suggests that FMN and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had the same effect, meaning that these models are equally vulnerable to both types of attacks.)</a:t>
            </a:r>
            <a:endParaRPr lang="it-IT" sz="2000" b="0" u="none" strike="noStrike" dirty="0">
              <a:solidFill>
                <a:srgbClr val="000000"/>
              </a:solidFill>
              <a:uFillTx/>
              <a:latin typeface="Arial"/>
            </a:endParaRPr>
          </a:p>
        </p:txBody>
      </p:sp>
      <p:sp>
        <p:nvSpPr>
          <p:cNvPr id="138" name="PlaceHolder 3"/>
          <p:cNvSpPr>
            <a:spLocks noGrp="1"/>
          </p:cNvSpPr>
          <p:nvPr>
            <p:ph type="sldNum" idx="22"/>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200" b="0" u="none" strike="noStrike">
                <a:solidFill>
                  <a:srgbClr val="000000"/>
                </a:solidFill>
                <a:uFillTx/>
                <a:latin typeface="Times New Roman"/>
                <a:ea typeface="+mn-ea"/>
              </a:defRPr>
            </a:lvl1pPr>
          </a:lstStyle>
          <a:p>
            <a:pPr indent="0" algn="r" defTabSz="914400">
              <a:lnSpc>
                <a:spcPct val="100000"/>
              </a:lnSpc>
              <a:buNone/>
              <a:tabLst>
                <a:tab pos="0" algn="l"/>
              </a:tabLst>
            </a:pPr>
            <a:fld id="{B6D5B0D9-E900-4E95-AB89-46354681036E}" type="slidenum">
              <a:rPr lang="en-US" sz="1200" b="0" u="none" strike="noStrike">
                <a:solidFill>
                  <a:srgbClr val="000000"/>
                </a:solidFill>
                <a:uFillTx/>
                <a:latin typeface="Times New Roman"/>
                <a:ea typeface="+mn-ea"/>
              </a:rPr>
              <a:t>11</a:t>
            </a:fld>
            <a:endParaRPr lang="it-IT" sz="1200" b="0" u="none" strike="noStrike">
              <a:solidFill>
                <a:srgbClr val="000000"/>
              </a:solidFill>
              <a:uFillTx/>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noRot="1" noChangeAspect="1"/>
          </p:cNvSpPr>
          <p:nvPr>
            <p:ph type="sldImg"/>
          </p:nvPr>
        </p:nvSpPr>
        <p:spPr>
          <a:xfrm>
            <a:off x="685800" y="1143000"/>
            <a:ext cx="5486400" cy="3086100"/>
          </a:xfrm>
          <a:prstGeom prst="rect">
            <a:avLst/>
          </a:prstGeom>
          <a:ln w="0">
            <a:noFill/>
          </a:ln>
        </p:spPr>
      </p:sp>
      <p:sp>
        <p:nvSpPr>
          <p:cNvPr id="140"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Before we continue with the analysis of the results, it is essential to discuss an important concept in adversarial attacks: explainability.</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Adversarial attacks introduce subtle perturbations that can fool deep learning models.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To understand their impact, we need to analyze which pixels contribute the most to the model's decision before and after the attack.</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One of the most effective methods for this is Integrated Gradients (IG). Integrated Gradients works by:</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Tracing gradients from a base image (e.g., a black image) to the actual input.</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Accumulating these gradients to show which pixels influence the model's classification the most.</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This technique provides a clearer picture of the model's vulnerabilities and helps us interpret the effectiveness of the attack.</a:t>
            </a:r>
            <a:endParaRPr lang="it-IT" sz="2000" b="0" u="none" strike="noStrike" dirty="0">
              <a:solidFill>
                <a:srgbClr val="000000"/>
              </a:solidFill>
              <a:uFillTx/>
              <a:latin typeface="Arial"/>
            </a:endParaRPr>
          </a:p>
        </p:txBody>
      </p:sp>
      <p:sp>
        <p:nvSpPr>
          <p:cNvPr id="141" name="PlaceHolder 3"/>
          <p:cNvSpPr>
            <a:spLocks noGrp="1"/>
          </p:cNvSpPr>
          <p:nvPr>
            <p:ph type="sldNum" idx="23"/>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200" b="0" u="none" strike="noStrike">
                <a:solidFill>
                  <a:srgbClr val="000000"/>
                </a:solidFill>
                <a:uFillTx/>
                <a:latin typeface="Times New Roman"/>
                <a:ea typeface="+mn-ea"/>
              </a:defRPr>
            </a:lvl1pPr>
          </a:lstStyle>
          <a:p>
            <a:pPr indent="0" algn="r" defTabSz="914400">
              <a:lnSpc>
                <a:spcPct val="100000"/>
              </a:lnSpc>
              <a:buNone/>
              <a:tabLst>
                <a:tab pos="0" algn="l"/>
              </a:tabLst>
            </a:pPr>
            <a:fld id="{7D676A61-2076-4B97-9BC5-CD8AE933CA42}" type="slidenum">
              <a:rPr lang="en-US" sz="1200" b="0" u="none" strike="noStrike">
                <a:solidFill>
                  <a:srgbClr val="000000"/>
                </a:solidFill>
                <a:uFillTx/>
                <a:latin typeface="Times New Roman"/>
                <a:ea typeface="+mn-ea"/>
              </a:rPr>
              <a:t>12</a:t>
            </a:fld>
            <a:endParaRPr lang="it-IT" sz="1200" b="0" u="none" strike="noStrike">
              <a:solidFill>
                <a:srgbClr val="000000"/>
              </a:solidFill>
              <a:uFillTx/>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a:ln w="0">
            <a:noFill/>
          </a:ln>
        </p:spPr>
      </p:sp>
      <p:sp>
        <p:nvSpPr>
          <p:cNvPr id="143"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This slide provides an explainability-based comparison between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and FMN.</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At the top, we see three images: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On the left: the original image</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In the center: the adversarial image generated by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(AA)</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On the right: the adversarial image generated by Fast Minimum-Norm (FMN)</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At the bottom, we have perturbation maps and explainability heat maps (integrated gradients), showing which regions influenced the model's decision.</a:t>
            </a:r>
          </a:p>
          <a:p>
            <a:pPr marL="216000" indent="0">
              <a:lnSpc>
                <a:spcPct val="100000"/>
              </a:lnSpc>
              <a:spcBef>
                <a:spcPts val="1191"/>
              </a:spcBef>
              <a:spcAft>
                <a:spcPts val="992"/>
              </a:spcAft>
              <a:buNone/>
              <a:tabLst>
                <a:tab pos="0" algn="l"/>
              </a:tabLst>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tabLst>
                <a:tab pos="0" algn="l"/>
              </a:tabLst>
            </a:pP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Results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confidence score (0.4973) indicates that the model now assigns a probability of 49.73% to "straddle", meaning that the attack successfully changed the classification.</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perturbation map (L∞=0.0274) shows the intensity of the changes applied.</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explainability map highlights the most affected regions, showing how the attack changed the model's decision.</a:t>
            </a:r>
          </a:p>
          <a:p>
            <a:pPr marL="216000" indent="0">
              <a:lnSpc>
                <a:spcPct val="100000"/>
              </a:lnSpc>
              <a:spcBef>
                <a:spcPts val="1191"/>
              </a:spcBef>
              <a:spcAft>
                <a:spcPts val="992"/>
              </a:spcAft>
              <a:buNone/>
              <a:tabLst>
                <a:tab pos="0" algn="l"/>
              </a:tabLst>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FMN Results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model still classifies the image as "airplane" → Attack failed</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confidence score drops to 0.0493, showing that the attack had an effect but was not strong enough to fool the model</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perturbation (L∞=0.0314) is slightly higher than </a:t>
            </a:r>
            <a:r>
              <a:rPr lang="en-US" sz="2000" b="0" u="none" strike="noStrike" dirty="0" err="1">
                <a:solidFill>
                  <a:srgbClr val="000000"/>
                </a:solidFill>
                <a:uFillTx/>
                <a:latin typeface="Arial"/>
              </a:rPr>
              <a:t>AutoAttack's</a:t>
            </a:r>
            <a:r>
              <a:rPr lang="en-US" sz="2000" b="0" u="none" strike="noStrike" dirty="0">
                <a:solidFill>
                  <a:srgbClr val="000000"/>
                </a:solidFill>
                <a:uFillTx/>
                <a:latin typeface="Arial"/>
              </a:rPr>
              <a:t>, but less effective</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explainability heatmap shows that FMN changed fewer key features, meaning its impact on the classification was lower</a:t>
            </a:r>
          </a:p>
          <a:p>
            <a:pPr marL="216000" indent="0">
              <a:lnSpc>
                <a:spcPct val="100000"/>
              </a:lnSpc>
              <a:spcBef>
                <a:spcPts val="1191"/>
              </a:spcBef>
              <a:spcAft>
                <a:spcPts val="992"/>
              </a:spcAft>
              <a:buNone/>
              <a:tabLst>
                <a:tab pos="0" algn="l"/>
              </a:tabLst>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Finally,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managed to fool the model, showing that its aggressive perturbation approach is effective.</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FMN failed because it aims to minimize the perturbation, which sometimes results in insufficient changes to change the class.</a:t>
            </a:r>
          </a:p>
          <a:p>
            <a:pPr marL="216000" indent="0">
              <a:lnSpc>
                <a:spcPct val="100000"/>
              </a:lnSpc>
              <a:spcBef>
                <a:spcPts val="1191"/>
              </a:spcBef>
              <a:spcAft>
                <a:spcPts val="992"/>
              </a:spcAft>
              <a:buNone/>
              <a:tabLst>
                <a:tab pos="0" algn="l"/>
              </a:tabLst>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We need to ask why FMN failed?</a:t>
            </a:r>
          </a:p>
          <a:p>
            <a:pPr marL="216000" indent="0">
              <a:lnSpc>
                <a:spcPct val="100000"/>
              </a:lnSpc>
              <a:spcBef>
                <a:spcPts val="1191"/>
              </a:spcBef>
              <a:spcAft>
                <a:spcPts val="992"/>
              </a:spcAft>
              <a:buNone/>
              <a:tabLst>
                <a:tab pos="0" algn="l"/>
              </a:tabLst>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FMN may have found a local minimum and was unable to significantly change the image.</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model may be more robust to FMN perturbations than the stronger ones from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key regions modified by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and FMN are different, which leads to different classification impacts.</a:t>
            </a:r>
            <a:endParaRPr lang="it-IT" sz="2000" b="0" u="none" strike="noStrike" dirty="0">
              <a:solidFill>
                <a:srgbClr val="000000"/>
              </a:solidFill>
              <a:uFillTx/>
              <a:latin typeface="Arial"/>
            </a:endParaRPr>
          </a:p>
        </p:txBody>
      </p:sp>
      <p:sp>
        <p:nvSpPr>
          <p:cNvPr id="144" name="PlaceHolder 3"/>
          <p:cNvSpPr>
            <a:spLocks noGrp="1"/>
          </p:cNvSpPr>
          <p:nvPr>
            <p:ph type="sldNum" idx="24"/>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200" b="0" u="none" strike="noStrike">
                <a:solidFill>
                  <a:srgbClr val="000000"/>
                </a:solidFill>
                <a:uFillTx/>
                <a:latin typeface="Times New Roman"/>
                <a:ea typeface="+mn-ea"/>
              </a:defRPr>
            </a:lvl1pPr>
          </a:lstStyle>
          <a:p>
            <a:pPr indent="0" algn="r" defTabSz="914400">
              <a:lnSpc>
                <a:spcPct val="100000"/>
              </a:lnSpc>
              <a:buNone/>
              <a:tabLst>
                <a:tab pos="0" algn="l"/>
              </a:tabLst>
            </a:pPr>
            <a:fld id="{E60C94E3-6522-4281-8E9E-41382C9B5D52}" type="slidenum">
              <a:rPr lang="en-US" sz="1200" b="0" u="none" strike="noStrike">
                <a:solidFill>
                  <a:srgbClr val="000000"/>
                </a:solidFill>
                <a:uFillTx/>
                <a:latin typeface="Times New Roman"/>
                <a:ea typeface="+mn-ea"/>
              </a:rPr>
              <a:t>13</a:t>
            </a:fld>
            <a:endParaRPr lang="it-IT" sz="1200" b="0" u="none" strike="noStrike">
              <a:solidFill>
                <a:srgbClr val="000000"/>
              </a:solidFill>
              <a:uFillTx/>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685800" y="1143000"/>
            <a:ext cx="5486400" cy="3086100"/>
          </a:xfrm>
          <a:prstGeom prst="rect">
            <a:avLst/>
          </a:prstGeom>
          <a:ln w="0">
            <a:noFill/>
          </a:ln>
        </p:spPr>
      </p:sp>
      <p:sp>
        <p:nvSpPr>
          <p:cNvPr id="146"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This slide presents example 28, another interesting case where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and FMN show different results.</a:t>
            </a:r>
          </a:p>
          <a:p>
            <a:pPr marL="216000" indent="0">
              <a:lnSpc>
                <a:spcPct val="100000"/>
              </a:lnSpc>
              <a:spcBef>
                <a:spcPts val="1191"/>
              </a:spcBef>
              <a:spcAft>
                <a:spcPts val="992"/>
              </a:spcAft>
              <a:buNone/>
              <a:tabLst>
                <a:tab pos="0" algn="l"/>
              </a:tabLst>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In </a:t>
            </a:r>
            <a:r>
              <a:rPr lang="en-US" sz="2000" b="0" u="none" strike="noStrike" dirty="0" err="1">
                <a:solidFill>
                  <a:srgbClr val="000000"/>
                </a:solidFill>
                <a:uFillTx/>
                <a:latin typeface="Arial"/>
              </a:rPr>
              <a:t>AutoAttack's</a:t>
            </a:r>
            <a:r>
              <a:rPr lang="en-US" sz="2000" b="0" u="none" strike="noStrike" dirty="0">
                <a:solidFill>
                  <a:srgbClr val="000000"/>
                </a:solidFill>
                <a:uFillTx/>
                <a:latin typeface="Arial"/>
              </a:rPr>
              <a:t> analysis,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model assigned a probability of 10.31% to "cat", meaning that the attack partially confused the model, but the class change was not completely convincing.</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perturbation map (L∞=0.0314) shows how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altered specific areas of the image.</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explainability map highlights the most affected regions, showing which features contributed to the class change.</a:t>
            </a:r>
          </a:p>
          <a:p>
            <a:pPr marL="216000" indent="0">
              <a:lnSpc>
                <a:spcPct val="100000"/>
              </a:lnSpc>
              <a:spcBef>
                <a:spcPts val="1191"/>
              </a:spcBef>
              <a:spcAft>
                <a:spcPts val="992"/>
              </a:spcAft>
              <a:buNone/>
              <a:tabLst>
                <a:tab pos="0" algn="l"/>
              </a:tabLst>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In FMN's analysis,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model still classified the image as "truck" → The attack failed.</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confidence dropped to 42.38%, meaning that the model was less certain but not completely misled.</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magnitude of the perturbation (L∞=0.0314) is similar to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but the noise distribution is different, which likely explains why FMN was less effective. The explainability heatmap suggests that FMN did not alter the most influential regions, which is why the model maintained its classification.</a:t>
            </a:r>
          </a:p>
          <a:p>
            <a:pPr marL="216000" indent="0">
              <a:lnSpc>
                <a:spcPct val="100000"/>
              </a:lnSpc>
              <a:spcBef>
                <a:spcPts val="1191"/>
              </a:spcBef>
              <a:spcAft>
                <a:spcPts val="992"/>
              </a:spcAft>
              <a:buNone/>
              <a:tabLst>
                <a:tab pos="0" algn="l"/>
              </a:tabLst>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tabLst>
                <a:tab pos="0" algn="l"/>
              </a:tabLst>
            </a:pP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was partially successful: it reduced the model's confidence in the correct class, but did not fully convince it of the new one.</a:t>
            </a:r>
          </a:p>
          <a:p>
            <a:pPr marL="216000" indent="0">
              <a:lnSpc>
                <a:spcPct val="100000"/>
              </a:lnSpc>
              <a:spcBef>
                <a:spcPts val="1191"/>
              </a:spcBef>
              <a:spcAft>
                <a:spcPts val="992"/>
              </a:spcAft>
              <a:buNone/>
              <a:tabLst>
                <a:tab pos="0" algn="l"/>
              </a:tabLst>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FMN failed to cause a class switch, likely because it prioritizes the smallest perturbation, which may not be enough in some cases.</a:t>
            </a:r>
          </a:p>
          <a:p>
            <a:pPr marL="216000" indent="0">
              <a:lnSpc>
                <a:spcPct val="100000"/>
              </a:lnSpc>
              <a:spcBef>
                <a:spcPts val="1191"/>
              </a:spcBef>
              <a:spcAft>
                <a:spcPts val="992"/>
              </a:spcAft>
              <a:buNone/>
              <a:tabLst>
                <a:tab pos="0" algn="l"/>
              </a:tabLst>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This example further supports the idea that </a:t>
            </a:r>
            <a:r>
              <a:rPr lang="en-US" sz="2000" b="0" u="none" strike="noStrike" dirty="0" err="1">
                <a:solidFill>
                  <a:srgbClr val="000000"/>
                </a:solidFill>
                <a:uFillTx/>
                <a:latin typeface="Arial"/>
              </a:rPr>
              <a:t>AutoAttack's</a:t>
            </a:r>
            <a:r>
              <a:rPr lang="en-US" sz="2000" b="0" u="none" strike="noStrike" dirty="0">
                <a:solidFill>
                  <a:srgbClr val="000000"/>
                </a:solidFill>
                <a:uFillTx/>
                <a:latin typeface="Arial"/>
              </a:rPr>
              <a:t> broader, more aggressive strategy tends to outperform FMN in fooling deep learning models</a:t>
            </a:r>
            <a:endParaRPr lang="it-IT" sz="2000" b="0" u="none" strike="noStrike" dirty="0">
              <a:solidFill>
                <a:srgbClr val="000000"/>
              </a:solidFill>
              <a:uFillTx/>
              <a:latin typeface="Arial"/>
            </a:endParaRPr>
          </a:p>
        </p:txBody>
      </p:sp>
      <p:sp>
        <p:nvSpPr>
          <p:cNvPr id="147" name="PlaceHolder 3"/>
          <p:cNvSpPr>
            <a:spLocks noGrp="1"/>
          </p:cNvSpPr>
          <p:nvPr>
            <p:ph type="sldNum" idx="25"/>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200" b="0" u="none" strike="noStrike">
                <a:solidFill>
                  <a:srgbClr val="000000"/>
                </a:solidFill>
                <a:uFillTx/>
                <a:latin typeface="Times New Roman"/>
                <a:ea typeface="+mn-ea"/>
              </a:defRPr>
            </a:lvl1pPr>
          </a:lstStyle>
          <a:p>
            <a:pPr indent="0" algn="r" defTabSz="914400">
              <a:lnSpc>
                <a:spcPct val="100000"/>
              </a:lnSpc>
              <a:buNone/>
              <a:tabLst>
                <a:tab pos="0" algn="l"/>
              </a:tabLst>
            </a:pPr>
            <a:fld id="{EC0CE40B-A0E0-486D-94C4-DF28DA9B22F7}" type="slidenum">
              <a:rPr lang="en-US" sz="1200" b="0" u="none" strike="noStrike">
                <a:solidFill>
                  <a:srgbClr val="000000"/>
                </a:solidFill>
                <a:uFillTx/>
                <a:latin typeface="Times New Roman"/>
                <a:ea typeface="+mn-ea"/>
              </a:rPr>
              <a:t>14</a:t>
            </a:fld>
            <a:endParaRPr lang="it-IT" sz="1200" b="0" u="none" strike="noStrike">
              <a:solidFill>
                <a:srgbClr val="000000"/>
              </a:solidFill>
              <a:uFillTx/>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a:ln w="0">
            <a:noFill/>
          </a:ln>
        </p:spPr>
      </p:sp>
      <p:sp>
        <p:nvSpPr>
          <p:cNvPr id="149"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This slide presents an interesting case where FMN successfully fooled the model.</a:t>
            </a:r>
          </a:p>
          <a:p>
            <a:pPr marL="216000" indent="0">
              <a:lnSpc>
                <a:spcPct val="100000"/>
              </a:lnSpc>
              <a:spcBef>
                <a:spcPts val="1191"/>
              </a:spcBef>
              <a:spcAft>
                <a:spcPts val="992"/>
              </a:spcAft>
              <a:buNone/>
              <a:tabLst>
                <a:tab pos="0" algn="l"/>
              </a:tabLst>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adversarial images look almost identical to the original images, suggesting that FMN was able to fool the model without introducing any visible distortions.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perturbations look similar to those of previous models, but with slightly different color variations, which may have affected the model's decision making differently.</a:t>
            </a:r>
          </a:p>
          <a:p>
            <a:pPr marL="216000" indent="0">
              <a:lnSpc>
                <a:spcPct val="100000"/>
              </a:lnSpc>
              <a:spcBef>
                <a:spcPts val="1191"/>
              </a:spcBef>
              <a:spcAft>
                <a:spcPts val="992"/>
              </a:spcAft>
              <a:buNone/>
              <a:tabLst>
                <a:tab pos="0" algn="l"/>
              </a:tabLst>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explainability heatmap still highlights important regions in blue and red, meaning that the model relied on these regions to make its decision.</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This indicates that the attack successfully redirected the model's attention, leading to a misclassification.</a:t>
            </a:r>
          </a:p>
          <a:p>
            <a:pPr marL="216000" indent="0">
              <a:lnSpc>
                <a:spcPct val="100000"/>
              </a:lnSpc>
              <a:spcBef>
                <a:spcPts val="1191"/>
              </a:spcBef>
              <a:spcAft>
                <a:spcPts val="992"/>
              </a:spcAft>
              <a:buNone/>
              <a:tabLst>
                <a:tab pos="0" algn="l"/>
              </a:tabLst>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In essence, both models are vulnerable to adversarial attacks, demonstrating that even subtle changes can manipulate classification decisions.</a:t>
            </a:r>
            <a:endParaRPr lang="it-IT" sz="2000" b="0" u="none" strike="noStrike" dirty="0">
              <a:solidFill>
                <a:srgbClr val="000000"/>
              </a:solidFill>
              <a:uFillTx/>
              <a:latin typeface="Arial"/>
            </a:endParaRPr>
          </a:p>
        </p:txBody>
      </p:sp>
      <p:sp>
        <p:nvSpPr>
          <p:cNvPr id="150" name="PlaceHolder 3"/>
          <p:cNvSpPr>
            <a:spLocks noGrp="1"/>
          </p:cNvSpPr>
          <p:nvPr>
            <p:ph type="sldNum" idx="26"/>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200" b="0" u="none" strike="noStrike">
                <a:solidFill>
                  <a:srgbClr val="000000"/>
                </a:solidFill>
                <a:uFillTx/>
                <a:latin typeface="Times New Roman"/>
                <a:ea typeface="+mn-ea"/>
              </a:defRPr>
            </a:lvl1pPr>
          </a:lstStyle>
          <a:p>
            <a:pPr indent="0" algn="r" defTabSz="914400">
              <a:lnSpc>
                <a:spcPct val="100000"/>
              </a:lnSpc>
              <a:buNone/>
              <a:tabLst>
                <a:tab pos="0" algn="l"/>
              </a:tabLst>
            </a:pPr>
            <a:fld id="{F0F69F0F-2FC0-417C-AE39-B00F700EF4F0}" type="slidenum">
              <a:rPr lang="en-US" sz="1200" b="0" u="none" strike="noStrike">
                <a:solidFill>
                  <a:srgbClr val="000000"/>
                </a:solidFill>
                <a:uFillTx/>
                <a:latin typeface="Times New Roman"/>
                <a:ea typeface="+mn-ea"/>
              </a:rPr>
              <a:t>15</a:t>
            </a:fld>
            <a:endParaRPr lang="it-IT" sz="1200" b="0" u="none" strike="noStrike">
              <a:solidFill>
                <a:srgbClr val="000000"/>
              </a:solidFill>
              <a:uFillTx/>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685800" y="1143000"/>
            <a:ext cx="5486400" cy="3086100"/>
          </a:xfrm>
          <a:prstGeom prst="rect">
            <a:avLst/>
          </a:prstGeom>
          <a:ln w="0">
            <a:noFill/>
          </a:ln>
        </p:spPr>
      </p:sp>
      <p:sp>
        <p:nvSpPr>
          <p:cNvPr id="152"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Another way to analyze the impact of adversarial attacks is through convergence plots.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These plots help us visualize how confidence in a model evolves over the course of attack iterations.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Each plot shows: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Confidence in the original class (dashed green line)</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Confidence in the adversarial class (solid red line)</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X-axis represents iterations (more iterations generally lead to a more successful attack).</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Y-axis represents confidence, showing how much the model believes in a given class.</a:t>
            </a:r>
          </a:p>
          <a:p>
            <a:pPr marL="216000" indent="0">
              <a:lnSpc>
                <a:spcPct val="100000"/>
              </a:lnSpc>
              <a:spcBef>
                <a:spcPts val="1191"/>
              </a:spcBef>
              <a:spcAft>
                <a:spcPts val="992"/>
              </a:spcAft>
              <a:buNone/>
              <a:tabLst>
                <a:tab pos="0" algn="l"/>
              </a:tabLst>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Let's look at the analysis of sample #3</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Ding2020MMA model holds up for a few iterations before the attack starts working.</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Wong2020Fast's confidence in the adversarial class gradually increases.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Andriushchenko2020Understanding model's confidence in the original class slowly decreases, indicating greater robustness.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Sitawarin2020Improvement model initially holds up but eventually fails.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Cui2023Decoupled_WRN-28-10 model is the most vulnerable: its confidence in the original class drops almost immediately.</a:t>
            </a:r>
          </a:p>
          <a:p>
            <a:pPr marL="216000" indent="0">
              <a:lnSpc>
                <a:spcPct val="100000"/>
              </a:lnSpc>
              <a:spcBef>
                <a:spcPts val="1191"/>
              </a:spcBef>
              <a:spcAft>
                <a:spcPts val="992"/>
              </a:spcAft>
              <a:buNone/>
              <a:tabLst>
                <a:tab pos="0" algn="l"/>
              </a:tabLst>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robustness of the model varies significantly. Some models resist attacks better than others.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Andriushchenko2020Understanding appears to be the most robust, as its confidence drops slowly.</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Cui2023Decoupled_WRN-28-10 is the most vulnerable, as its confidence in the original class drops quickly.</a:t>
            </a:r>
            <a:endParaRPr lang="it-IT" sz="2000" b="0" u="none" strike="noStrike" dirty="0">
              <a:solidFill>
                <a:srgbClr val="000000"/>
              </a:solidFill>
              <a:uFillTx/>
              <a:latin typeface="Arial"/>
            </a:endParaRPr>
          </a:p>
        </p:txBody>
      </p:sp>
      <p:sp>
        <p:nvSpPr>
          <p:cNvPr id="153" name="PlaceHolder 3"/>
          <p:cNvSpPr>
            <a:spLocks noGrp="1"/>
          </p:cNvSpPr>
          <p:nvPr>
            <p:ph type="sldNum" idx="27"/>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200" b="0" u="none" strike="noStrike">
                <a:solidFill>
                  <a:srgbClr val="000000"/>
                </a:solidFill>
                <a:uFillTx/>
                <a:latin typeface="Times New Roman"/>
                <a:ea typeface="+mn-ea"/>
              </a:defRPr>
            </a:lvl1pPr>
          </a:lstStyle>
          <a:p>
            <a:pPr indent="0" algn="r" defTabSz="914400">
              <a:lnSpc>
                <a:spcPct val="100000"/>
              </a:lnSpc>
              <a:buNone/>
              <a:tabLst>
                <a:tab pos="0" algn="l"/>
              </a:tabLst>
            </a:pPr>
            <a:fld id="{13EC6249-2CE9-4669-BFE0-955AF27FB2F0}" type="slidenum">
              <a:rPr lang="en-US" sz="1200" b="0" u="none" strike="noStrike">
                <a:solidFill>
                  <a:srgbClr val="000000"/>
                </a:solidFill>
                <a:uFillTx/>
                <a:latin typeface="Times New Roman"/>
                <a:ea typeface="+mn-ea"/>
              </a:rPr>
              <a:t>16</a:t>
            </a:fld>
            <a:endParaRPr lang="it-IT" sz="1200" b="0" u="none" strike="noStrike">
              <a:solidFill>
                <a:srgbClr val="000000"/>
              </a:solidFill>
              <a:uFillTx/>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noRot="1" noChangeAspect="1"/>
          </p:cNvSpPr>
          <p:nvPr>
            <p:ph type="sldImg"/>
          </p:nvPr>
        </p:nvSpPr>
        <p:spPr>
          <a:xfrm>
            <a:off x="685800" y="1143000"/>
            <a:ext cx="5486400" cy="3086100"/>
          </a:xfrm>
          <a:prstGeom prst="rect">
            <a:avLst/>
          </a:prstGeom>
          <a:ln w="0">
            <a:noFill/>
          </a:ln>
        </p:spPr>
      </p:sp>
      <p:sp>
        <p:nvSpPr>
          <p:cNvPr id="155"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In </a:t>
            </a:r>
            <a:r>
              <a:rPr lang="en-US" sz="2000" b="0" u="none" strike="noStrike" dirty="0" err="1">
                <a:solidFill>
                  <a:srgbClr val="000000"/>
                </a:solidFill>
                <a:uFillTx/>
                <a:latin typeface="Arial"/>
              </a:rPr>
              <a:t>concluision</a:t>
            </a:r>
            <a:r>
              <a:rPr lang="en-US" sz="2000" b="0" u="none" strike="noStrike" dirty="0">
                <a:solidFill>
                  <a:srgbClr val="000000"/>
                </a:solidFill>
                <a:uFillTx/>
                <a:latin typeface="Arial"/>
              </a:rPr>
              <a:t>: we compared two adversarial attacks: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and FMN.</a:t>
            </a:r>
          </a:p>
          <a:p>
            <a:pPr marL="216000" indent="0">
              <a:lnSpc>
                <a:spcPct val="100000"/>
              </a:lnSpc>
              <a:spcBef>
                <a:spcPts val="1191"/>
              </a:spcBef>
              <a:spcAft>
                <a:spcPts val="992"/>
              </a:spcAft>
              <a:buNone/>
              <a:tabLst>
                <a:tab pos="0" algn="l"/>
              </a:tabLst>
            </a:pP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was more effective, achieving a higher success rate in fooling the models.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FMN was more efficient, requiring smaller perturbations, making the adversarial images less detectable.</a:t>
            </a:r>
          </a:p>
          <a:p>
            <a:pPr marL="216000" indent="0">
              <a:lnSpc>
                <a:spcPct val="100000"/>
              </a:lnSpc>
              <a:spcBef>
                <a:spcPts val="1191"/>
              </a:spcBef>
              <a:spcAft>
                <a:spcPts val="992"/>
              </a:spcAft>
              <a:buNone/>
              <a:tabLst>
                <a:tab pos="0" algn="l"/>
              </a:tabLst>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These results highlight a trade-off: stronger attacks versus less image distortion.</a:t>
            </a:r>
          </a:p>
          <a:p>
            <a:pPr marL="216000" indent="0">
              <a:lnSpc>
                <a:spcPct val="100000"/>
              </a:lnSpc>
              <a:spcBef>
                <a:spcPts val="1191"/>
              </a:spcBef>
              <a:spcAft>
                <a:spcPts val="992"/>
              </a:spcAft>
              <a:buNone/>
              <a:tabLst>
                <a:tab pos="0" algn="l"/>
              </a:tabLst>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choice of attack has a direct impact on the perception of the robustness of the model.</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If we evaluate a model with only one attack, we risk over- or underestimating its true security.</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A full evaluation requires multiple attacks to get a complete view of the robustness.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In summary: attacks must be powerful, but also realistic and less detectable.</a:t>
            </a:r>
          </a:p>
          <a:p>
            <a:pPr marL="216000" indent="0">
              <a:lnSpc>
                <a:spcPct val="100000"/>
              </a:lnSpc>
              <a:spcBef>
                <a:spcPts val="1191"/>
              </a:spcBef>
              <a:spcAft>
                <a:spcPts val="992"/>
              </a:spcAft>
              <a:buNone/>
              <a:tabLst>
                <a:tab pos="0" algn="l"/>
              </a:tabLst>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As a future development, we can improve FMN, aiming to increase its success rate while maintaining minimal perturbation.</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and integrate additional explainability techniques to better understand how models react to attacks and where vulnerabilities exist.</a:t>
            </a:r>
            <a:endParaRPr lang="it-IT" sz="2000" b="0" u="none" strike="noStrike" dirty="0">
              <a:solidFill>
                <a:srgbClr val="000000"/>
              </a:solidFill>
              <a:uFillTx/>
              <a:latin typeface="Arial"/>
            </a:endParaRPr>
          </a:p>
        </p:txBody>
      </p:sp>
      <p:sp>
        <p:nvSpPr>
          <p:cNvPr id="156" name="PlaceHolder 3"/>
          <p:cNvSpPr>
            <a:spLocks noGrp="1"/>
          </p:cNvSpPr>
          <p:nvPr>
            <p:ph type="sldNum" idx="28"/>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200" b="0" u="none" strike="noStrike">
                <a:solidFill>
                  <a:srgbClr val="000000"/>
                </a:solidFill>
                <a:uFillTx/>
                <a:latin typeface="Times New Roman"/>
                <a:ea typeface="+mn-ea"/>
              </a:defRPr>
            </a:lvl1pPr>
          </a:lstStyle>
          <a:p>
            <a:pPr indent="0" algn="r" defTabSz="914400">
              <a:lnSpc>
                <a:spcPct val="100000"/>
              </a:lnSpc>
              <a:buNone/>
              <a:tabLst>
                <a:tab pos="0" algn="l"/>
              </a:tabLst>
            </a:pPr>
            <a:fld id="{02D44ED0-DB8D-4FA1-8A4A-7D59A3C9E873}" type="slidenum">
              <a:rPr lang="en-US" sz="1200" b="0" u="none" strike="noStrike">
                <a:solidFill>
                  <a:srgbClr val="000000"/>
                </a:solidFill>
                <a:uFillTx/>
                <a:latin typeface="Times New Roman"/>
                <a:ea typeface="+mn-ea"/>
              </a:rPr>
              <a:t>17</a:t>
            </a:fld>
            <a:endParaRPr lang="it-IT" sz="1200" b="0" u="none" strike="noStrike">
              <a:solidFill>
                <a:srgbClr val="000000"/>
              </a:solidFill>
              <a:uFillTx/>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noRot="1" noChangeAspect="1"/>
          </p:cNvSpPr>
          <p:nvPr>
            <p:ph type="sldImg"/>
          </p:nvPr>
        </p:nvSpPr>
        <p:spPr>
          <a:xfrm>
            <a:off x="685800" y="1143000"/>
            <a:ext cx="5485680" cy="3085560"/>
          </a:xfrm>
          <a:prstGeom prst="rect">
            <a:avLst/>
          </a:prstGeom>
          <a:ln w="0">
            <a:noFill/>
          </a:ln>
        </p:spPr>
      </p:sp>
      <p:sp>
        <p:nvSpPr>
          <p:cNvPr id="158"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u="none" strike="noStrike" dirty="0">
                <a:solidFill>
                  <a:srgbClr val="000000"/>
                </a:solidFill>
                <a:uFillTx/>
                <a:latin typeface="Arial"/>
              </a:rPr>
              <a:t>So , the presentation is over,</a:t>
            </a:r>
            <a:endParaRPr lang="it-IT" sz="2000" b="0" u="none" strike="noStrike" dirty="0">
              <a:solidFill>
                <a:srgbClr val="000000"/>
              </a:solidFill>
              <a:uFillTx/>
              <a:latin typeface="Arial"/>
            </a:endParaRPr>
          </a:p>
          <a:p>
            <a:pPr marL="216000" indent="0">
              <a:lnSpc>
                <a:spcPct val="100000"/>
              </a:lnSpc>
              <a:buNone/>
              <a:tabLst>
                <a:tab pos="0" algn="l"/>
              </a:tabLst>
            </a:pPr>
            <a:r>
              <a:rPr lang="en-US" sz="2000" b="0" u="none" strike="noStrike" dirty="0">
                <a:solidFill>
                  <a:srgbClr val="000000"/>
                </a:solidFill>
                <a:uFillTx/>
                <a:latin typeface="Arial"/>
              </a:rPr>
              <a:t>Thank you for your attention!</a:t>
            </a:r>
            <a:endParaRPr lang="it-IT" sz="2000" b="0" u="none" strike="noStrike" dirty="0">
              <a:solidFill>
                <a:srgbClr val="000000"/>
              </a:solidFill>
              <a:uFillTx/>
              <a:latin typeface="Arial"/>
            </a:endParaRPr>
          </a:p>
          <a:p>
            <a:pPr marL="216000" indent="0">
              <a:lnSpc>
                <a:spcPct val="100000"/>
              </a:lnSpc>
              <a:buNone/>
              <a:tabLst>
                <a:tab pos="0" algn="l"/>
              </a:tabLst>
            </a:pPr>
            <a:r>
              <a:rPr lang="en-US" sz="2000" b="0" u="none" strike="noStrike" dirty="0">
                <a:solidFill>
                  <a:srgbClr val="000000"/>
                </a:solidFill>
                <a:uFillTx/>
                <a:latin typeface="Arial"/>
              </a:rPr>
              <a:t>If you have any questions, I am happy to answer.</a:t>
            </a:r>
            <a:endParaRPr lang="it-IT" sz="2000" b="0" u="none" strike="noStrike" dirty="0">
              <a:solidFill>
                <a:srgbClr val="000000"/>
              </a:solidFill>
              <a:uFillTx/>
              <a:latin typeface="Arial"/>
            </a:endParaRPr>
          </a:p>
          <a:p>
            <a:pPr marL="216000" indent="0">
              <a:lnSpc>
                <a:spcPct val="100000"/>
              </a:lnSpc>
              <a:spcBef>
                <a:spcPts val="1199"/>
              </a:spcBef>
              <a:spcAft>
                <a:spcPts val="1199"/>
              </a:spcAft>
              <a:buNone/>
              <a:tabLst>
                <a:tab pos="0" algn="l"/>
              </a:tabLst>
            </a:pPr>
            <a:endParaRPr lang="it-IT" sz="2000" b="0" u="none" strike="noStrike" dirty="0">
              <a:solidFill>
                <a:srgbClr val="000000"/>
              </a:solidFill>
              <a:uFillTx/>
              <a:latin typeface="Arial"/>
            </a:endParaRPr>
          </a:p>
        </p:txBody>
      </p:sp>
      <p:sp>
        <p:nvSpPr>
          <p:cNvPr id="159" name="PlaceHolder 3"/>
          <p:cNvSpPr>
            <a:spLocks noGrp="1"/>
          </p:cNvSpPr>
          <p:nvPr>
            <p:ph type="sldNum" idx="29"/>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200" b="0" u="none" strike="noStrike">
                <a:solidFill>
                  <a:srgbClr val="000000"/>
                </a:solidFill>
                <a:uFillTx/>
                <a:latin typeface="Times New Roman"/>
                <a:ea typeface="+mn-ea"/>
              </a:defRPr>
            </a:lvl1pPr>
          </a:lstStyle>
          <a:p>
            <a:pPr indent="0" algn="r" defTabSz="914400">
              <a:lnSpc>
                <a:spcPct val="100000"/>
              </a:lnSpc>
              <a:buNone/>
              <a:tabLst>
                <a:tab pos="0" algn="l"/>
              </a:tabLst>
            </a:pPr>
            <a:fld id="{3E1AD7F8-7DBA-4D00-8D92-6899BAB43574}" type="slidenum">
              <a:rPr lang="en-US" sz="1200" b="0" u="none" strike="noStrike">
                <a:solidFill>
                  <a:srgbClr val="000000"/>
                </a:solidFill>
                <a:uFillTx/>
                <a:latin typeface="Times New Roman"/>
                <a:ea typeface="+mn-ea"/>
              </a:rPr>
              <a:t>18</a:t>
            </a:fld>
            <a:endParaRPr lang="it-IT" sz="1200" b="0" u="none" strike="noStrike">
              <a:solidFill>
                <a:srgbClr val="000000"/>
              </a:solidFill>
              <a:uFillTx/>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noRot="1" noChangeAspect="1"/>
          </p:cNvSpPr>
          <p:nvPr>
            <p:ph type="sldImg"/>
          </p:nvPr>
        </p:nvSpPr>
        <p:spPr>
          <a:xfrm>
            <a:off x="685800" y="1143000"/>
            <a:ext cx="5486400" cy="3086100"/>
          </a:xfrm>
          <a:prstGeom prst="rect">
            <a:avLst/>
          </a:prstGeom>
          <a:ln w="0">
            <a:noFill/>
          </a:ln>
        </p:spPr>
      </p:sp>
      <p:sp>
        <p:nvSpPr>
          <p:cNvPr id="110"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In this presentation, we will explore the key motivations that led us to conduct this study, focusing on the importance of adversarial robustness in deep learning models.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We will then discuss the results obtained, comparing the effectiveness of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and FMN.</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Finally, we will highlight some limitations and challenges encountered during our analysis, providing insights into potential improvements and future research directions</a:t>
            </a:r>
            <a:endParaRPr lang="it-IT" sz="2000" b="0" u="none" strike="noStrike" dirty="0">
              <a:solidFill>
                <a:srgbClr val="000000"/>
              </a:solidFill>
              <a:uFillTx/>
              <a:latin typeface="Arial"/>
            </a:endParaRPr>
          </a:p>
        </p:txBody>
      </p:sp>
      <p:sp>
        <p:nvSpPr>
          <p:cNvPr id="111" name="PlaceHolder 3"/>
          <p:cNvSpPr>
            <a:spLocks noGrp="1"/>
          </p:cNvSpPr>
          <p:nvPr>
            <p:ph type="sldNum" idx="13"/>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200" b="0" u="none" strike="noStrike">
                <a:solidFill>
                  <a:srgbClr val="000000"/>
                </a:solidFill>
                <a:uFillTx/>
                <a:latin typeface="Times New Roman"/>
                <a:ea typeface="+mn-ea"/>
              </a:defRPr>
            </a:lvl1pPr>
          </a:lstStyle>
          <a:p>
            <a:pPr indent="0" algn="r" defTabSz="914400">
              <a:lnSpc>
                <a:spcPct val="100000"/>
              </a:lnSpc>
              <a:buNone/>
              <a:tabLst>
                <a:tab pos="0" algn="l"/>
              </a:tabLst>
            </a:pPr>
            <a:fld id="{C0BF44FB-B3AD-4229-8BBC-FCD6D7E32530}" type="slidenum">
              <a:rPr lang="en-US" sz="1200" b="0" u="none" strike="noStrike">
                <a:solidFill>
                  <a:srgbClr val="000000"/>
                </a:solidFill>
                <a:uFillTx/>
                <a:latin typeface="Times New Roman"/>
                <a:ea typeface="+mn-ea"/>
              </a:rPr>
              <a:t>2</a:t>
            </a:fld>
            <a:endParaRPr lang="it-IT" sz="1200" b="0" u="none" strike="noStrike">
              <a:solidFill>
                <a:srgbClr val="000000"/>
              </a:solidFill>
              <a:uFillTx/>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noRot="1" noChangeAspect="1"/>
          </p:cNvSpPr>
          <p:nvPr>
            <p:ph type="sldImg"/>
          </p:nvPr>
        </p:nvSpPr>
        <p:spPr>
          <a:xfrm>
            <a:off x="685800" y="1143000"/>
            <a:ext cx="5486400" cy="3086100"/>
          </a:xfrm>
          <a:prstGeom prst="rect">
            <a:avLst/>
          </a:prstGeom>
          <a:ln w="0">
            <a:noFill/>
          </a:ln>
        </p:spPr>
      </p:sp>
      <p:sp>
        <p:nvSpPr>
          <p:cNvPr id="113"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marL="216000" indent="0" defTabSz="914400">
              <a:lnSpc>
                <a:spcPct val="100000"/>
              </a:lnSpc>
              <a:spcBef>
                <a:spcPts val="1191"/>
              </a:spcBef>
              <a:spcAft>
                <a:spcPts val="992"/>
              </a:spcAft>
              <a:buNone/>
              <a:tabLst>
                <a:tab pos="0" algn="l"/>
              </a:tabLst>
            </a:pPr>
            <a:r>
              <a:rPr lang="en-US" sz="1200" b="0" u="none" strike="noStrike" dirty="0">
                <a:solidFill>
                  <a:schemeClr val="dk1"/>
                </a:solidFill>
                <a:uFillTx/>
                <a:latin typeface="+mn-lt"/>
                <a:ea typeface="+mn-ea"/>
              </a:rPr>
              <a:t>Neural networks have revolutionized deep learning, but they suffer from a critical vulnerability: small perturbations, known as adversarial examples, can completely mislead their predictions.</a:t>
            </a:r>
          </a:p>
          <a:p>
            <a:pPr marL="216000" indent="0" defTabSz="914400">
              <a:lnSpc>
                <a:spcPct val="100000"/>
              </a:lnSpc>
              <a:spcBef>
                <a:spcPts val="1191"/>
              </a:spcBef>
              <a:spcAft>
                <a:spcPts val="992"/>
              </a:spcAft>
              <a:buNone/>
              <a:tabLst>
                <a:tab pos="0" algn="l"/>
              </a:tabLst>
            </a:pPr>
            <a:r>
              <a:rPr lang="en-US" sz="1200" b="0" u="none" strike="noStrike" dirty="0">
                <a:solidFill>
                  <a:schemeClr val="dk1"/>
                </a:solidFill>
                <a:uFillTx/>
                <a:latin typeface="+mn-lt"/>
                <a:ea typeface="+mn-ea"/>
              </a:rPr>
              <a:t>This presents a major risk in real-world applications where safety and reliability are critical, such as cybersecurity, medical diagnosis, and autonomous driving.</a:t>
            </a:r>
          </a:p>
          <a:p>
            <a:pPr marL="216000" indent="0" defTabSz="914400">
              <a:lnSpc>
                <a:spcPct val="100000"/>
              </a:lnSpc>
              <a:spcBef>
                <a:spcPts val="1191"/>
              </a:spcBef>
              <a:spcAft>
                <a:spcPts val="992"/>
              </a:spcAft>
              <a:buNone/>
              <a:tabLst>
                <a:tab pos="0" algn="l"/>
              </a:tabLst>
            </a:pPr>
            <a:r>
              <a:rPr lang="en-US" sz="1200" b="0" u="none" strike="noStrike" dirty="0">
                <a:solidFill>
                  <a:schemeClr val="dk1"/>
                </a:solidFill>
                <a:uFillTx/>
                <a:latin typeface="+mn-lt"/>
                <a:ea typeface="+mn-ea"/>
              </a:rPr>
              <a:t>To better understand and combat this problem, researchers have developed adversarial attack methods to systematically study how these perturbations affect model performance. The robustness of deep learning models against such attacks is a crucial factor in ensuring their safety and reliability</a:t>
            </a:r>
            <a:endParaRPr lang="it-IT" sz="1200" b="0" u="none" strike="noStrike" dirty="0">
              <a:solidFill>
                <a:srgbClr val="000000"/>
              </a:solidFill>
              <a:uFillTx/>
              <a:latin typeface="Arial"/>
            </a:endParaRPr>
          </a:p>
        </p:txBody>
      </p:sp>
      <p:sp>
        <p:nvSpPr>
          <p:cNvPr id="114" name="PlaceHolder 3"/>
          <p:cNvSpPr>
            <a:spLocks noGrp="1"/>
          </p:cNvSpPr>
          <p:nvPr>
            <p:ph type="sldNum" idx="14"/>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200" b="0" u="none" strike="noStrike">
                <a:solidFill>
                  <a:srgbClr val="000000"/>
                </a:solidFill>
                <a:uFillTx/>
                <a:latin typeface="Times New Roman"/>
                <a:ea typeface="+mn-ea"/>
              </a:defRPr>
            </a:lvl1pPr>
          </a:lstStyle>
          <a:p>
            <a:pPr indent="0" algn="r" defTabSz="914400">
              <a:lnSpc>
                <a:spcPct val="100000"/>
              </a:lnSpc>
              <a:buNone/>
              <a:tabLst>
                <a:tab pos="0" algn="l"/>
              </a:tabLst>
            </a:pPr>
            <a:fld id="{9362B888-AA9F-451C-B027-A9CFE0535E9C}" type="slidenum">
              <a:rPr lang="en-US" sz="1200" b="0" u="none" strike="noStrike">
                <a:solidFill>
                  <a:srgbClr val="000000"/>
                </a:solidFill>
                <a:uFillTx/>
                <a:latin typeface="Times New Roman"/>
                <a:ea typeface="+mn-ea"/>
              </a:rPr>
              <a:t>3</a:t>
            </a:fld>
            <a:endParaRPr lang="it-IT" sz="1200" b="0" u="none" strike="noStrike">
              <a:solidFill>
                <a:srgbClr val="000000"/>
              </a:solidFill>
              <a:uFillTx/>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1"/>
          <p:cNvSpPr>
            <a:spLocks noGrp="1" noRot="1" noChangeAspect="1"/>
          </p:cNvSpPr>
          <p:nvPr>
            <p:ph type="sldImg"/>
          </p:nvPr>
        </p:nvSpPr>
        <p:spPr>
          <a:xfrm>
            <a:off x="685800" y="1143000"/>
            <a:ext cx="5486400" cy="3086100"/>
          </a:xfrm>
          <a:prstGeom prst="rect">
            <a:avLst/>
          </a:prstGeom>
          <a:ln w="0">
            <a:noFill/>
          </a:ln>
        </p:spPr>
      </p:sp>
      <p:sp>
        <p:nvSpPr>
          <p:cNvPr id="116"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project I am presenting today focuses on comparing two adversarial attack methods: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and Fast Minimum-Norm (FMN) on five models from </a:t>
            </a:r>
            <a:r>
              <a:rPr lang="en-US" sz="2000" b="0" u="none" strike="noStrike" dirty="0" err="1">
                <a:solidFill>
                  <a:srgbClr val="000000"/>
                </a:solidFill>
                <a:uFillTx/>
                <a:latin typeface="Arial"/>
              </a:rPr>
              <a:t>RobustBench</a:t>
            </a:r>
            <a:r>
              <a:rPr lang="en-US" sz="2000" b="0" u="none" strike="noStrike" dirty="0">
                <a:solidFill>
                  <a:srgbClr val="000000"/>
                </a:solidFill>
                <a:uFillTx/>
                <a:latin typeface="Arial"/>
              </a:rPr>
              <a:t>, which serves as a widely recognized benchmark for evaluating adversarial robustness.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Our goal is to identify cases where one attack succeeds while the other fails.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By analyzing these instances, we aim to understand the underlying factors that contribute to these differences.</a:t>
            </a:r>
            <a:endParaRPr lang="it-IT" sz="2000" b="0" u="none" strike="noStrike" dirty="0">
              <a:solidFill>
                <a:srgbClr val="000000"/>
              </a:solidFill>
              <a:uFillTx/>
              <a:latin typeface="Arial"/>
            </a:endParaRPr>
          </a:p>
        </p:txBody>
      </p:sp>
      <p:sp>
        <p:nvSpPr>
          <p:cNvPr id="117" name="PlaceHolder 3"/>
          <p:cNvSpPr>
            <a:spLocks noGrp="1"/>
          </p:cNvSpPr>
          <p:nvPr>
            <p:ph type="sldNum" idx="15"/>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200" b="0" u="none" strike="noStrike">
                <a:solidFill>
                  <a:srgbClr val="000000"/>
                </a:solidFill>
                <a:uFillTx/>
                <a:latin typeface="Times New Roman"/>
                <a:ea typeface="+mn-ea"/>
              </a:defRPr>
            </a:lvl1pPr>
          </a:lstStyle>
          <a:p>
            <a:pPr indent="0" algn="r" defTabSz="914400">
              <a:lnSpc>
                <a:spcPct val="100000"/>
              </a:lnSpc>
              <a:buNone/>
              <a:tabLst>
                <a:tab pos="0" algn="l"/>
              </a:tabLst>
            </a:pPr>
            <a:fld id="{36C4DB16-1C92-4FE8-AFAC-FB1C920FB8A3}" type="slidenum">
              <a:rPr lang="en-US" sz="1200" b="0" u="none" strike="noStrike">
                <a:solidFill>
                  <a:srgbClr val="000000"/>
                </a:solidFill>
                <a:uFillTx/>
                <a:latin typeface="Times New Roman"/>
                <a:ea typeface="+mn-ea"/>
              </a:rPr>
              <a:t>4</a:t>
            </a:fld>
            <a:endParaRPr lang="it-IT" sz="1200" b="0" u="none" strike="noStrike">
              <a:solidFill>
                <a:srgbClr val="000000"/>
              </a:solidFill>
              <a:uFillTx/>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noRot="1" noChangeAspect="1"/>
          </p:cNvSpPr>
          <p:nvPr>
            <p:ph type="sldImg"/>
          </p:nvPr>
        </p:nvSpPr>
        <p:spPr>
          <a:xfrm>
            <a:off x="685800" y="1143000"/>
            <a:ext cx="5486400" cy="3086100"/>
          </a:xfrm>
          <a:prstGeom prst="rect">
            <a:avLst/>
          </a:prstGeom>
          <a:ln w="0">
            <a:noFill/>
          </a:ln>
        </p:spPr>
      </p:sp>
      <p:sp>
        <p:nvSpPr>
          <p:cNvPr id="119"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marL="216000" indent="0">
              <a:lnSpc>
                <a:spcPct val="100000"/>
              </a:lnSpc>
              <a:spcBef>
                <a:spcPts val="1191"/>
              </a:spcBef>
              <a:spcAft>
                <a:spcPts val="992"/>
              </a:spcAft>
              <a:buNone/>
              <a:tabLst>
                <a:tab pos="0" algn="l"/>
              </a:tabLst>
            </a:pP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is an attack framework that consists of four different adversarial attacks, each designed to exploit different vulnerabilities in deep learning models.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PGD-CE and PGD-DLR are step-size-free versions of Projected Gradient Descent, designed to optimize attack success without requiring manual tuning.</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FAB attack is a norm minimization method that aims to find the smallest possible perturbation needed to fool a model.</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Square Attack is a query-efficient black-box attack, meaning it can fool models even without direct access to gradients.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main advantage of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is that it combines these different attack methods to provide a comprehensive assessment of a model's robustness. Because it does not require manual tuning of parameters, it produces standardized and reliable robustness assessments.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However, a major disadvantage is its computational cost.</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Running multiple attacks significantly increases the time required for evaluation, making it less practical for large-scale testing</a:t>
            </a:r>
            <a:endParaRPr lang="it-IT" sz="2000" b="0" u="none" strike="noStrike" dirty="0">
              <a:solidFill>
                <a:srgbClr val="000000"/>
              </a:solidFill>
              <a:uFillTx/>
              <a:latin typeface="Arial"/>
            </a:endParaRPr>
          </a:p>
        </p:txBody>
      </p:sp>
      <p:sp>
        <p:nvSpPr>
          <p:cNvPr id="120" name="PlaceHolder 3"/>
          <p:cNvSpPr>
            <a:spLocks noGrp="1"/>
          </p:cNvSpPr>
          <p:nvPr>
            <p:ph type="sldNum" idx="16"/>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200" b="0" u="none" strike="noStrike">
                <a:solidFill>
                  <a:srgbClr val="000000"/>
                </a:solidFill>
                <a:uFillTx/>
                <a:latin typeface="Times New Roman"/>
                <a:ea typeface="+mn-ea"/>
              </a:defRPr>
            </a:lvl1pPr>
          </a:lstStyle>
          <a:p>
            <a:pPr indent="0" algn="r" defTabSz="914400">
              <a:lnSpc>
                <a:spcPct val="100000"/>
              </a:lnSpc>
              <a:buNone/>
              <a:tabLst>
                <a:tab pos="0" algn="l"/>
              </a:tabLst>
            </a:pPr>
            <a:fld id="{0B9D9199-9E11-4E06-AA51-AFC3A3E23AFC}" type="slidenum">
              <a:rPr lang="en-US" sz="1200" b="0" u="none" strike="noStrike">
                <a:solidFill>
                  <a:srgbClr val="000000"/>
                </a:solidFill>
                <a:uFillTx/>
                <a:latin typeface="Times New Roman"/>
                <a:ea typeface="+mn-ea"/>
              </a:rPr>
              <a:t>5</a:t>
            </a:fld>
            <a:endParaRPr lang="it-IT" sz="1200" b="0" u="none" strike="noStrike">
              <a:solidFill>
                <a:srgbClr val="000000"/>
              </a:solidFill>
              <a:uFillTx/>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noRot="1" noChangeAspect="1"/>
          </p:cNvSpPr>
          <p:nvPr>
            <p:ph type="sldImg"/>
          </p:nvPr>
        </p:nvSpPr>
        <p:spPr>
          <a:xfrm>
            <a:off x="685800" y="1143000"/>
            <a:ext cx="5486400" cy="3086100"/>
          </a:xfrm>
          <a:prstGeom prst="rect">
            <a:avLst/>
          </a:prstGeom>
          <a:ln w="0">
            <a:noFill/>
          </a:ln>
        </p:spPr>
      </p:sp>
      <p:sp>
        <p:nvSpPr>
          <p:cNvPr id="122"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Fast Minimum-Norm (FMN) is an efficient adversarial attack that aims to generate the minimum possible perturbation needed to fool a deep learning model.</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It calculates the gradient of the loss function with respect to the input image.</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It perturbs the image in the direction that maximizes the model's loss, increasing the probability of misclassification.</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The size of this perturbation is controlled by epsilon (ε), which determines how much the final adversarial example will differ from the original.</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FMN is highly efficient because it converges quickly to local optima, requiring less computational effort than more complex attacks. It is also flexible because it works on different perturbation norms without requiring extensive tuning.</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However, it has some limitations.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While FMN is designed for minimum perturbation, it does not always find the strongest adversarial examples.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rPr>
              <a:t>In some cases,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is more effective at fooling the model due to its set of multiple attack methods</a:t>
            </a:r>
            <a:endParaRPr lang="it-IT" sz="2000" b="0" u="none" strike="noStrike" dirty="0">
              <a:solidFill>
                <a:srgbClr val="000000"/>
              </a:solidFill>
              <a:uFillTx/>
              <a:latin typeface="Arial"/>
            </a:endParaRPr>
          </a:p>
        </p:txBody>
      </p:sp>
      <p:sp>
        <p:nvSpPr>
          <p:cNvPr id="123" name="PlaceHolder 3"/>
          <p:cNvSpPr>
            <a:spLocks noGrp="1"/>
          </p:cNvSpPr>
          <p:nvPr>
            <p:ph type="sldNum" idx="17"/>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200" b="0" u="none" strike="noStrike">
                <a:solidFill>
                  <a:srgbClr val="000000"/>
                </a:solidFill>
                <a:uFillTx/>
                <a:latin typeface="Times New Roman"/>
                <a:ea typeface="+mn-ea"/>
              </a:defRPr>
            </a:lvl1pPr>
          </a:lstStyle>
          <a:p>
            <a:pPr indent="0" algn="r" defTabSz="914400">
              <a:lnSpc>
                <a:spcPct val="100000"/>
              </a:lnSpc>
              <a:buNone/>
              <a:tabLst>
                <a:tab pos="0" algn="l"/>
              </a:tabLst>
            </a:pPr>
            <a:fld id="{F37263D9-674B-48FF-B515-A1E3492BECA4}" type="slidenum">
              <a:rPr lang="en-US" sz="1200" b="0" u="none" strike="noStrike">
                <a:solidFill>
                  <a:srgbClr val="000000"/>
                </a:solidFill>
                <a:uFillTx/>
                <a:latin typeface="Times New Roman"/>
                <a:ea typeface="+mn-ea"/>
              </a:rPr>
              <a:t>6</a:t>
            </a:fld>
            <a:endParaRPr lang="it-IT" sz="1200" b="0" u="none" strike="noStrike">
              <a:solidFill>
                <a:srgbClr val="000000"/>
              </a:solidFill>
              <a:uFillTx/>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a:ln w="0">
            <a:noFill/>
          </a:ln>
        </p:spPr>
      </p:sp>
      <p:sp>
        <p:nvSpPr>
          <p:cNvPr id="125"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u="none" strike="noStrike">
                <a:solidFill>
                  <a:srgbClr val="000000"/>
                </a:solidFill>
                <a:uFillTx/>
                <a:latin typeface="Arial"/>
              </a:rPr>
              <a:t>This slide is just a little summary of the main differences between the two types of attack</a:t>
            </a:r>
            <a:endParaRPr lang="it-IT" sz="2000" b="0" u="none" strike="noStrike">
              <a:solidFill>
                <a:srgbClr val="000000"/>
              </a:solidFill>
              <a:uFillTx/>
              <a:latin typeface="Arial"/>
            </a:endParaRPr>
          </a:p>
        </p:txBody>
      </p:sp>
      <p:sp>
        <p:nvSpPr>
          <p:cNvPr id="126" name="PlaceHolder 3"/>
          <p:cNvSpPr>
            <a:spLocks noGrp="1"/>
          </p:cNvSpPr>
          <p:nvPr>
            <p:ph type="sldNum" idx="18"/>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200" b="0" u="none" strike="noStrike">
                <a:solidFill>
                  <a:srgbClr val="000000"/>
                </a:solidFill>
                <a:uFillTx/>
                <a:latin typeface="Times New Roman"/>
                <a:ea typeface="+mn-ea"/>
              </a:defRPr>
            </a:lvl1pPr>
          </a:lstStyle>
          <a:p>
            <a:pPr indent="0" algn="r" defTabSz="914400">
              <a:lnSpc>
                <a:spcPct val="100000"/>
              </a:lnSpc>
              <a:buNone/>
              <a:tabLst>
                <a:tab pos="0" algn="l"/>
              </a:tabLst>
            </a:pPr>
            <a:fld id="{06ACF8A0-7107-456A-87A2-E3C0EC4936C2}" type="slidenum">
              <a:rPr lang="en-US" sz="1200" b="0" u="none" strike="noStrike">
                <a:solidFill>
                  <a:srgbClr val="000000"/>
                </a:solidFill>
                <a:uFillTx/>
                <a:latin typeface="Times New Roman"/>
                <a:ea typeface="+mn-ea"/>
              </a:rPr>
              <a:t>7</a:t>
            </a:fld>
            <a:endParaRPr lang="it-IT" sz="1200" b="0" u="none" strike="noStrike">
              <a:solidFill>
                <a:srgbClr val="000000"/>
              </a:solidFill>
              <a:uFillTx/>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noRot="1" noChangeAspect="1"/>
          </p:cNvSpPr>
          <p:nvPr>
            <p:ph type="sldImg"/>
          </p:nvPr>
        </p:nvSpPr>
        <p:spPr>
          <a:xfrm>
            <a:off x="685800" y="1143000"/>
            <a:ext cx="5486400" cy="3086100"/>
          </a:xfrm>
          <a:prstGeom prst="rect">
            <a:avLst/>
          </a:prstGeom>
          <a:ln w="0">
            <a:noFill/>
          </a:ln>
        </p:spPr>
      </p:sp>
      <p:sp>
        <p:nvSpPr>
          <p:cNvPr id="128"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u="none" strike="noStrike">
                <a:solidFill>
                  <a:srgbClr val="000000"/>
                </a:solidFill>
                <a:uFillTx/>
                <a:latin typeface="Arial"/>
              </a:rPr>
              <a:t>The dataset used to compare attacks is CIFAR-10</a:t>
            </a:r>
            <a:endParaRPr lang="it-IT" sz="2000" b="0" u="none" strike="noStrike">
              <a:solidFill>
                <a:srgbClr val="000000"/>
              </a:solidFill>
              <a:uFillTx/>
              <a:latin typeface="Arial"/>
            </a:endParaRPr>
          </a:p>
          <a:p>
            <a:pPr marL="216000" indent="0">
              <a:lnSpc>
                <a:spcPct val="100000"/>
              </a:lnSpc>
              <a:buNone/>
              <a:tabLst>
                <a:tab pos="0" algn="l"/>
              </a:tabLst>
            </a:pPr>
            <a:r>
              <a:rPr lang="en-US" sz="2000" b="0" u="none" strike="noStrike">
                <a:solidFill>
                  <a:srgbClr val="000000"/>
                </a:solidFill>
                <a:uFillTx/>
                <a:latin typeface="Arial"/>
              </a:rPr>
              <a:t> CIFAR-10 is a widely used dataset in adversarial robustness research.</a:t>
            </a:r>
            <a:endParaRPr lang="it-IT" sz="2000" b="0" u="none" strike="noStrike">
              <a:solidFill>
                <a:srgbClr val="000000"/>
              </a:solidFill>
              <a:uFillTx/>
              <a:latin typeface="Arial"/>
            </a:endParaRPr>
          </a:p>
          <a:p>
            <a:pPr marL="216000" indent="0">
              <a:lnSpc>
                <a:spcPct val="100000"/>
              </a:lnSpc>
              <a:buNone/>
              <a:tabLst>
                <a:tab pos="0" algn="l"/>
              </a:tabLst>
            </a:pPr>
            <a:r>
              <a:rPr lang="en-US" sz="2000" b="0" u="none" strike="noStrike">
                <a:solidFill>
                  <a:srgbClr val="000000"/>
                </a:solidFill>
                <a:uFillTx/>
                <a:latin typeface="Arial"/>
              </a:rPr>
              <a:t> It consists of about 60,000 images (32x32 pixels) from 10 different classes.</a:t>
            </a:r>
            <a:endParaRPr lang="it-IT" sz="2000" b="0" u="none" strike="noStrike">
              <a:solidFill>
                <a:srgbClr val="000000"/>
              </a:solidFill>
              <a:uFillTx/>
              <a:latin typeface="Arial"/>
            </a:endParaRPr>
          </a:p>
          <a:p>
            <a:pPr marL="216000" indent="0">
              <a:lnSpc>
                <a:spcPct val="100000"/>
              </a:lnSpc>
              <a:buNone/>
              <a:tabLst>
                <a:tab pos="0" algn="l"/>
              </a:tabLst>
            </a:pPr>
            <a:r>
              <a:rPr lang="en-US" sz="2000" b="0" u="none" strike="noStrike">
                <a:solidFill>
                  <a:srgbClr val="000000"/>
                </a:solidFill>
                <a:uFillTx/>
                <a:latin typeface="Arial"/>
              </a:rPr>
              <a:t> It Commonly used in RobustBench to evaluate adversarial robustness.</a:t>
            </a:r>
            <a:endParaRPr lang="it-IT" sz="2000" b="0" u="none" strike="noStrike">
              <a:solidFill>
                <a:srgbClr val="000000"/>
              </a:solidFill>
              <a:uFillTx/>
              <a:latin typeface="Arial"/>
            </a:endParaRPr>
          </a:p>
          <a:p>
            <a:pPr marL="216000" indent="0">
              <a:lnSpc>
                <a:spcPct val="100000"/>
              </a:lnSpc>
              <a:buNone/>
              <a:tabLst>
                <a:tab pos="0" algn="l"/>
              </a:tabLst>
            </a:pPr>
            <a:r>
              <a:rPr lang="en-US" sz="2000" b="0" u="none" strike="noStrike">
                <a:solidFill>
                  <a:srgbClr val="000000"/>
                </a:solidFill>
                <a:uFillTx/>
                <a:latin typeface="Arial"/>
              </a:rPr>
              <a:t> The models I chose represent a different set of architectures.</a:t>
            </a:r>
            <a:endParaRPr lang="it-IT" sz="2000" b="0" u="none" strike="noStrike">
              <a:solidFill>
                <a:srgbClr val="000000"/>
              </a:solidFill>
              <a:uFillTx/>
              <a:latin typeface="Arial"/>
            </a:endParaRPr>
          </a:p>
          <a:p>
            <a:pPr marL="216000" indent="0">
              <a:lnSpc>
                <a:spcPct val="100000"/>
              </a:lnSpc>
              <a:buNone/>
              <a:tabLst>
                <a:tab pos="0" algn="l"/>
              </a:tabLst>
            </a:pPr>
            <a:r>
              <a:rPr lang="en-US" sz="2000" b="0" u="none" strike="noStrike">
                <a:solidFill>
                  <a:srgbClr val="000000"/>
                </a:solidFill>
                <a:uFillTx/>
                <a:latin typeface="Arial"/>
              </a:rPr>
              <a:t>They have different levels of robustness to adversarial attacks.</a:t>
            </a:r>
            <a:endParaRPr lang="it-IT" sz="2000" b="0" u="none" strike="noStrike">
              <a:solidFill>
                <a:srgbClr val="000000"/>
              </a:solidFill>
              <a:uFillTx/>
              <a:latin typeface="Arial"/>
            </a:endParaRPr>
          </a:p>
          <a:p>
            <a:pPr marL="216000" indent="0">
              <a:lnSpc>
                <a:spcPct val="100000"/>
              </a:lnSpc>
              <a:buNone/>
              <a:tabLst>
                <a:tab pos="0" algn="l"/>
              </a:tabLst>
            </a:pPr>
            <a:r>
              <a:rPr lang="en-US" sz="2000" b="0" u="none" strike="noStrike">
                <a:solidFill>
                  <a:srgbClr val="000000"/>
                </a:solidFill>
                <a:uFillTx/>
                <a:latin typeface="Arial"/>
              </a:rPr>
              <a:t>They have been evaluated in previous adversarial research, which makes them suitable for comparison.</a:t>
            </a:r>
            <a:endParaRPr lang="it-IT" sz="2000" b="0" u="none" strike="noStrike">
              <a:solidFill>
                <a:srgbClr val="000000"/>
              </a:solidFill>
              <a:uFillTx/>
              <a:latin typeface="Arial"/>
            </a:endParaRPr>
          </a:p>
        </p:txBody>
      </p:sp>
      <p:sp>
        <p:nvSpPr>
          <p:cNvPr id="129" name="PlaceHolder 3"/>
          <p:cNvSpPr>
            <a:spLocks noGrp="1"/>
          </p:cNvSpPr>
          <p:nvPr>
            <p:ph type="sldNum" idx="19"/>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200" b="0" u="none" strike="noStrike">
                <a:solidFill>
                  <a:srgbClr val="000000"/>
                </a:solidFill>
                <a:uFillTx/>
                <a:latin typeface="Times New Roman"/>
                <a:ea typeface="+mn-ea"/>
              </a:defRPr>
            </a:lvl1pPr>
          </a:lstStyle>
          <a:p>
            <a:pPr indent="0" algn="r" defTabSz="914400">
              <a:lnSpc>
                <a:spcPct val="100000"/>
              </a:lnSpc>
              <a:buNone/>
              <a:tabLst>
                <a:tab pos="0" algn="l"/>
              </a:tabLst>
            </a:pPr>
            <a:fld id="{F87E53A3-A0C3-4D1E-8BA1-D812C447D4FF}" type="slidenum">
              <a:rPr lang="en-US" sz="1200" b="0" u="none" strike="noStrike">
                <a:solidFill>
                  <a:srgbClr val="000000"/>
                </a:solidFill>
                <a:uFillTx/>
                <a:latin typeface="Times New Roman"/>
                <a:ea typeface="+mn-ea"/>
              </a:rPr>
              <a:t>8</a:t>
            </a:fld>
            <a:endParaRPr lang="it-IT" sz="1200" b="0" u="none" strike="noStrike">
              <a:solidFill>
                <a:srgbClr val="000000"/>
              </a:solidFill>
              <a:uFillTx/>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noRot="1" noChangeAspect="1"/>
          </p:cNvSpPr>
          <p:nvPr>
            <p:ph type="sldImg"/>
          </p:nvPr>
        </p:nvSpPr>
        <p:spPr>
          <a:xfrm>
            <a:off x="685800" y="1143000"/>
            <a:ext cx="5486400" cy="3086100"/>
          </a:xfrm>
          <a:prstGeom prst="rect">
            <a:avLst/>
          </a:prstGeom>
          <a:ln w="0">
            <a:noFill/>
          </a:ln>
        </p:spPr>
      </p:sp>
      <p:sp>
        <p:nvSpPr>
          <p:cNvPr id="131"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ea typeface="Calibri"/>
              </a:rPr>
              <a:t>To compare </a:t>
            </a:r>
            <a:r>
              <a:rPr lang="en-US" sz="2000" b="0" u="none" strike="noStrike" dirty="0" err="1">
                <a:solidFill>
                  <a:srgbClr val="000000"/>
                </a:solidFill>
                <a:uFillTx/>
                <a:latin typeface="Arial"/>
                <a:ea typeface="Calibri"/>
              </a:rPr>
              <a:t>AutoAttack</a:t>
            </a:r>
            <a:r>
              <a:rPr lang="en-US" sz="2000" b="0" u="none" strike="noStrike" dirty="0">
                <a:solidFill>
                  <a:srgbClr val="000000"/>
                </a:solidFill>
                <a:uFillTx/>
                <a:latin typeface="Arial"/>
                <a:ea typeface="Calibri"/>
              </a:rPr>
              <a:t> and FMN, I ran experiments on the first 64 samples of CIFAR-10.</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ea typeface="Calibri"/>
              </a:rPr>
              <a:t>The evaluation was structured around two main goals:</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ea typeface="Calibri"/>
              </a:rPr>
              <a:t>Identify samples where one attack succeeds while the other fails. Measure the size of the perturbation needed to fool the model.</a:t>
            </a:r>
          </a:p>
          <a:p>
            <a:pPr marL="216000" indent="0">
              <a:lnSpc>
                <a:spcPct val="100000"/>
              </a:lnSpc>
              <a:spcBef>
                <a:spcPts val="1191"/>
              </a:spcBef>
              <a:spcAft>
                <a:spcPts val="992"/>
              </a:spcAft>
              <a:buNone/>
              <a:tabLst>
                <a:tab pos="0" algn="l"/>
              </a:tabLst>
            </a:pPr>
            <a:r>
              <a:rPr lang="en-US" sz="2000" b="0" u="none" strike="noStrike" dirty="0">
                <a:solidFill>
                  <a:srgbClr val="000000"/>
                </a:solidFill>
                <a:uFillTx/>
                <a:latin typeface="Arial"/>
                <a:ea typeface="Calibri"/>
              </a:rPr>
              <a:t>Since FMN is designed to find the smallest possible perturbation, this comparison allows us to see how much distortion is needed for each attack to succeed.</a:t>
            </a:r>
            <a:endParaRPr lang="it-IT" sz="2000" b="0" u="none" strike="noStrike" dirty="0">
              <a:solidFill>
                <a:srgbClr val="000000"/>
              </a:solidFill>
              <a:uFillTx/>
              <a:latin typeface="Arial"/>
            </a:endParaRPr>
          </a:p>
        </p:txBody>
      </p:sp>
      <p:sp>
        <p:nvSpPr>
          <p:cNvPr id="132" name="PlaceHolder 3"/>
          <p:cNvSpPr>
            <a:spLocks noGrp="1"/>
          </p:cNvSpPr>
          <p:nvPr>
            <p:ph type="sldNum" idx="20"/>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200" b="0" u="none" strike="noStrike">
                <a:solidFill>
                  <a:srgbClr val="000000"/>
                </a:solidFill>
                <a:uFillTx/>
                <a:latin typeface="Times New Roman"/>
                <a:ea typeface="+mn-ea"/>
              </a:defRPr>
            </a:lvl1pPr>
          </a:lstStyle>
          <a:p>
            <a:pPr indent="0" algn="r" defTabSz="914400">
              <a:lnSpc>
                <a:spcPct val="100000"/>
              </a:lnSpc>
              <a:buNone/>
              <a:tabLst>
                <a:tab pos="0" algn="l"/>
              </a:tabLst>
            </a:pPr>
            <a:fld id="{CEBF1930-BB1A-4CF9-B1E0-F0D7B69E6EE0}" type="slidenum">
              <a:rPr lang="en-US" sz="1200" b="0" u="none" strike="noStrike">
                <a:solidFill>
                  <a:srgbClr val="000000"/>
                </a:solidFill>
                <a:uFillTx/>
                <a:latin typeface="Times New Roman"/>
                <a:ea typeface="+mn-ea"/>
              </a:rPr>
              <a:t>9</a:t>
            </a:fld>
            <a:endParaRPr lang="it-IT" sz="1200" b="0" u="none" strike="noStrike">
              <a:solidFill>
                <a:srgbClr val="000000"/>
              </a:solidFill>
              <a:uFillTx/>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it-IT" sz="1800" b="0" u="none" strike="noStrike">
              <a:solidFill>
                <a:schemeClr val="lt1"/>
              </a:solidFill>
              <a:uFillTx/>
              <a:latin typeface="Century Gothic"/>
            </a:endParaRPr>
          </a:p>
        </p:txBody>
      </p:sp>
      <p:sp>
        <p:nvSpPr>
          <p:cNvPr id="1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it-IT" sz="3200" b="0" u="none" strike="noStrike">
              <a:solidFill>
                <a:srgbClr val="FFFFFF"/>
              </a:solidFill>
              <a:uFillTx/>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76519F2B-2F5F-4E3B-B82A-7B36E5B24D60}" type="slidenum">
              <a:t>‹N›</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9680330A-E397-438A-A670-DBA1B73252CE}" type="slidenum">
              <a:t>‹N›</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10000">
              <a:srgbClr val="6BD1EC"/>
            </a:gs>
            <a:gs pos="100000">
              <a:srgbClr val="06588E"/>
            </a:gs>
          </a:gsLst>
          <a:lin ang="6120000"/>
        </a:gradFill>
        <a:effectLst/>
      </p:bgPr>
    </p:bg>
    <p:spTree>
      <p:nvGrpSpPr>
        <p:cNvPr id="1" name=""/>
        <p:cNvGrpSpPr/>
        <p:nvPr/>
      </p:nvGrpSpPr>
      <p:grpSpPr>
        <a:xfrm>
          <a:off x="0" y="0"/>
          <a:ext cx="0" cy="0"/>
          <a:chOff x="0" y="0"/>
          <a:chExt cx="0" cy="0"/>
        </a:xfrm>
      </p:grpSpPr>
      <p:grpSp>
        <p:nvGrpSpPr>
          <p:cNvPr id="15" name="Group 6"/>
          <p:cNvGrpSpPr/>
          <p:nvPr/>
        </p:nvGrpSpPr>
        <p:grpSpPr>
          <a:xfrm>
            <a:off x="9206640" y="2963160"/>
            <a:ext cx="2982240" cy="3209400"/>
            <a:chOff x="9206640" y="2963160"/>
            <a:chExt cx="2982240" cy="3209400"/>
          </a:xfrm>
        </p:grpSpPr>
        <p:cxnSp>
          <p:nvCxnSpPr>
            <p:cNvPr id="16" name="Straight Connector 7"/>
            <p:cNvCxnSpPr/>
            <p:nvPr/>
          </p:nvCxnSpPr>
          <p:spPr>
            <a:xfrm flipH="1">
              <a:off x="11275920" y="2963160"/>
              <a:ext cx="913320" cy="913680"/>
            </a:xfrm>
            <a:prstGeom prst="straightConnector1">
              <a:avLst/>
            </a:prstGeom>
            <a:ln w="9525" cap="rnd">
              <a:solidFill>
                <a:srgbClr val="FFFFFF"/>
              </a:solidFill>
              <a:round/>
            </a:ln>
          </p:spPr>
        </p:cxnSp>
        <p:cxnSp>
          <p:nvCxnSpPr>
            <p:cNvPr id="2" name="Straight Connector 8"/>
            <p:cNvCxnSpPr/>
            <p:nvPr/>
          </p:nvCxnSpPr>
          <p:spPr>
            <a:xfrm flipH="1">
              <a:off x="9206640" y="3190320"/>
              <a:ext cx="2982600" cy="2982600"/>
            </a:xfrm>
            <a:prstGeom prst="straightConnector1">
              <a:avLst/>
            </a:prstGeom>
            <a:ln w="9525" cap="rnd">
              <a:solidFill>
                <a:srgbClr val="FFFFFF"/>
              </a:solidFill>
              <a:round/>
            </a:ln>
          </p:spPr>
        </p:cxnSp>
        <p:cxnSp>
          <p:nvCxnSpPr>
            <p:cNvPr id="3" name="Straight Connector 9"/>
            <p:cNvCxnSpPr/>
            <p:nvPr/>
          </p:nvCxnSpPr>
          <p:spPr>
            <a:xfrm flipH="1">
              <a:off x="10292040" y="3285000"/>
              <a:ext cx="1897200" cy="1897200"/>
            </a:xfrm>
            <a:prstGeom prst="straightConnector1">
              <a:avLst/>
            </a:prstGeom>
            <a:ln w="9525" cap="rnd">
              <a:solidFill>
                <a:srgbClr val="FFFFFF"/>
              </a:solidFill>
              <a:round/>
            </a:ln>
          </p:spPr>
        </p:cxnSp>
        <p:cxnSp>
          <p:nvCxnSpPr>
            <p:cNvPr id="4" name="Straight Connector 10"/>
            <p:cNvCxnSpPr/>
            <p:nvPr/>
          </p:nvCxnSpPr>
          <p:spPr>
            <a:xfrm flipH="1">
              <a:off x="10442880" y="3130920"/>
              <a:ext cx="1746360" cy="1746360"/>
            </a:xfrm>
            <a:prstGeom prst="straightConnector1">
              <a:avLst/>
            </a:prstGeom>
            <a:ln w="28575" cap="rnd">
              <a:solidFill>
                <a:srgbClr val="FFFFFF"/>
              </a:solidFill>
              <a:round/>
            </a:ln>
          </p:spPr>
        </p:cxnSp>
        <p:cxnSp>
          <p:nvCxnSpPr>
            <p:cNvPr id="5" name="Straight Connector 11"/>
            <p:cNvCxnSpPr/>
            <p:nvPr/>
          </p:nvCxnSpPr>
          <p:spPr>
            <a:xfrm flipH="1">
              <a:off x="10918800" y="3682800"/>
              <a:ext cx="1270440" cy="1270800"/>
            </a:xfrm>
            <a:prstGeom prst="straightConnector1">
              <a:avLst/>
            </a:prstGeom>
            <a:ln w="28575" cap="rnd">
              <a:solidFill>
                <a:srgbClr val="FFFFFF"/>
              </a:solidFill>
              <a:round/>
            </a:ln>
          </p:spPr>
        </p:cxnSp>
      </p:grpSp>
      <p:cxnSp>
        <p:nvCxnSpPr>
          <p:cNvPr id="6" name="Straight Connector 15"/>
          <p:cNvCxnSpPr/>
          <p:nvPr/>
        </p:nvCxnSpPr>
        <p:spPr>
          <a:xfrm flipH="1">
            <a:off x="8227800" y="8280"/>
            <a:ext cx="3810600" cy="3810600"/>
          </a:xfrm>
          <a:prstGeom prst="straightConnector1">
            <a:avLst/>
          </a:prstGeom>
          <a:ln w="12700" cap="rnd">
            <a:solidFill>
              <a:srgbClr val="FFFFFF"/>
            </a:solidFill>
            <a:round/>
          </a:ln>
        </p:spPr>
      </p:cxnSp>
      <p:cxnSp>
        <p:nvCxnSpPr>
          <p:cNvPr id="7" name="Straight Connector 16"/>
          <p:cNvCxnSpPr/>
          <p:nvPr/>
        </p:nvCxnSpPr>
        <p:spPr>
          <a:xfrm flipH="1">
            <a:off x="6108120" y="91440"/>
            <a:ext cx="6081120" cy="6081480"/>
          </a:xfrm>
          <a:prstGeom prst="straightConnector1">
            <a:avLst/>
          </a:prstGeom>
          <a:ln w="12700" cap="rnd">
            <a:solidFill>
              <a:srgbClr val="FFFFFF"/>
            </a:solidFill>
            <a:round/>
          </a:ln>
        </p:spPr>
      </p:cxnSp>
      <p:cxnSp>
        <p:nvCxnSpPr>
          <p:cNvPr id="8" name="Straight Connector 18"/>
          <p:cNvCxnSpPr/>
          <p:nvPr/>
        </p:nvCxnSpPr>
        <p:spPr>
          <a:xfrm flipH="1">
            <a:off x="7235640" y="228600"/>
            <a:ext cx="4953600" cy="4953600"/>
          </a:xfrm>
          <a:prstGeom prst="straightConnector1">
            <a:avLst/>
          </a:prstGeom>
          <a:ln w="12700" cap="rnd">
            <a:solidFill>
              <a:srgbClr val="FFFFFF"/>
            </a:solidFill>
            <a:round/>
          </a:ln>
        </p:spPr>
      </p:cxnSp>
      <p:cxnSp>
        <p:nvCxnSpPr>
          <p:cNvPr id="9" name="Straight Connector 20"/>
          <p:cNvCxnSpPr/>
          <p:nvPr/>
        </p:nvCxnSpPr>
        <p:spPr>
          <a:xfrm flipH="1">
            <a:off x="7335720" y="32040"/>
            <a:ext cx="4853520" cy="4853880"/>
          </a:xfrm>
          <a:prstGeom prst="straightConnector1">
            <a:avLst/>
          </a:prstGeom>
          <a:ln w="31750" cap="rnd">
            <a:solidFill>
              <a:srgbClr val="FFFFFF"/>
            </a:solidFill>
            <a:round/>
          </a:ln>
        </p:spPr>
      </p:cxnSp>
      <p:cxnSp>
        <p:nvCxnSpPr>
          <p:cNvPr id="10" name="Straight Connector 22"/>
          <p:cNvCxnSpPr/>
          <p:nvPr/>
        </p:nvCxnSpPr>
        <p:spPr>
          <a:xfrm flipH="1">
            <a:off x="7845120" y="609480"/>
            <a:ext cx="4344120" cy="4344120"/>
          </a:xfrm>
          <a:prstGeom prst="straightConnector1">
            <a:avLst/>
          </a:prstGeom>
          <a:ln w="31750" cap="rnd">
            <a:solidFill>
              <a:srgbClr val="FFFFFF"/>
            </a:solidFill>
            <a:round/>
          </a:ln>
        </p:spPr>
      </p:cxnSp>
      <p:sp>
        <p:nvSpPr>
          <p:cNvPr id="11" name="PlaceHolder 1"/>
          <p:cNvSpPr>
            <a:spLocks noGrp="1"/>
          </p:cNvSpPr>
          <p:nvPr>
            <p:ph type="title"/>
          </p:nvPr>
        </p:nvSpPr>
        <p:spPr>
          <a:xfrm>
            <a:off x="684360" y="4487400"/>
            <a:ext cx="8533800" cy="1506240"/>
          </a:xfrm>
          <a:prstGeom prst="rect">
            <a:avLst/>
          </a:prstGeom>
          <a:noFill/>
          <a:ln w="0">
            <a:noFill/>
          </a:ln>
        </p:spPr>
        <p:txBody>
          <a:bodyPr lIns="0" tIns="0" rIns="0" bIns="0" anchor="ctr">
            <a:noAutofit/>
          </a:bodyPr>
          <a:lstStyle/>
          <a:p>
            <a:pPr indent="0">
              <a:buNone/>
            </a:pPr>
            <a:r>
              <a:rPr lang="it-IT" sz="4400" b="0" u="none" strike="noStrike">
                <a:solidFill>
                  <a:schemeClr val="lt1"/>
                </a:solidFill>
                <a:uFillTx/>
                <a:latin typeface="Century Gothic"/>
              </a:rPr>
              <a:t>Click to edit the title text format</a:t>
            </a:r>
          </a:p>
        </p:txBody>
      </p:sp>
      <p:sp>
        <p:nvSpPr>
          <p:cNvPr id="12" name="PlaceHolder 2"/>
          <p:cNvSpPr>
            <a:spLocks noGrp="1"/>
          </p:cNvSpPr>
          <p:nvPr>
            <p:ph type="ftr" idx="1"/>
          </p:nvPr>
        </p:nvSpPr>
        <p:spPr>
          <a:xfrm>
            <a:off x="684360" y="6172200"/>
            <a:ext cx="7543080" cy="364320"/>
          </a:xfrm>
          <a:prstGeom prst="rect">
            <a:avLst/>
          </a:prstGeom>
          <a:noFill/>
          <a:ln w="0">
            <a:noFill/>
          </a:ln>
        </p:spPr>
        <p:txBody>
          <a:bodyPr lIns="91440" tIns="45720" rIns="91440" bIns="45720" anchor="t">
            <a:noAutofit/>
          </a:bodyPr>
          <a:lstStyle>
            <a:lvl1pPr indent="0" algn="ctr" defTabSz="914400">
              <a:lnSpc>
                <a:spcPct val="100000"/>
              </a:lnSpc>
              <a:buNone/>
              <a:tabLst>
                <a:tab pos="0" algn="l"/>
              </a:tabLst>
              <a:defRPr lang="it-IT" sz="1400" b="0" u="none" strike="noStrike">
                <a:solidFill>
                  <a:srgbClr val="FFFFFF"/>
                </a:solidFill>
                <a:uFillTx/>
                <a:latin typeface="Times New Roman"/>
              </a:defRPr>
            </a:lvl1pPr>
          </a:lstStyle>
          <a:p>
            <a:pPr indent="0" algn="ctr" defTabSz="914400">
              <a:lnSpc>
                <a:spcPct val="100000"/>
              </a:lnSpc>
              <a:buNone/>
              <a:tabLst>
                <a:tab pos="0" algn="l"/>
              </a:tabLst>
            </a:pPr>
            <a:r>
              <a:rPr lang="it-IT" sz="1400" b="0" u="none" strike="noStrike">
                <a:solidFill>
                  <a:srgbClr val="FFFFFF"/>
                </a:solidFill>
                <a:uFillTx/>
                <a:latin typeface="Times New Roman"/>
              </a:rPr>
              <a:t>&lt;footer&gt;</a:t>
            </a:r>
          </a:p>
        </p:txBody>
      </p:sp>
      <p:sp>
        <p:nvSpPr>
          <p:cNvPr id="13" name="PlaceHolder 3"/>
          <p:cNvSpPr>
            <a:spLocks noGrp="1"/>
          </p:cNvSpPr>
          <p:nvPr>
            <p:ph type="sldNum" idx="2"/>
          </p:nvPr>
        </p:nvSpPr>
        <p:spPr>
          <a:xfrm>
            <a:off x="10363320" y="5578560"/>
            <a:ext cx="1141560" cy="6692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3200" b="0" u="none" strike="noStrike">
                <a:solidFill>
                  <a:schemeClr val="dk2">
                    <a:lumMod val="50000"/>
                  </a:schemeClr>
                </a:solidFill>
                <a:uFillTx/>
                <a:latin typeface="Century Gothic"/>
              </a:defRPr>
            </a:lvl1pPr>
          </a:lstStyle>
          <a:p>
            <a:pPr indent="0" algn="r" defTabSz="914400">
              <a:lnSpc>
                <a:spcPct val="100000"/>
              </a:lnSpc>
              <a:buNone/>
              <a:tabLst>
                <a:tab pos="0" algn="l"/>
              </a:tabLst>
            </a:pPr>
            <a:fld id="{54660354-5A73-4ED1-BD0B-8294E6D81B7F}" type="slidenum">
              <a:rPr lang="en-US" sz="3200" b="0" u="none" strike="noStrike">
                <a:solidFill>
                  <a:schemeClr val="dk2">
                    <a:lumMod val="50000"/>
                  </a:schemeClr>
                </a:solidFill>
                <a:uFillTx/>
                <a:latin typeface="Century Gothic"/>
              </a:rPr>
              <a:t>‹N›</a:t>
            </a:fld>
            <a:endParaRPr lang="it-IT" sz="3200" b="0" u="none" strike="noStrike">
              <a:solidFill>
                <a:srgbClr val="FFFFFF"/>
              </a:solidFill>
              <a:uFillTx/>
              <a:latin typeface="Times New Roman"/>
            </a:endParaRPr>
          </a:p>
        </p:txBody>
      </p:sp>
      <p:sp>
        <p:nvSpPr>
          <p:cNvPr id="14" name="PlaceHolder 4"/>
          <p:cNvSpPr>
            <a:spLocks noGrp="1"/>
          </p:cNvSpPr>
          <p:nvPr>
            <p:ph type="dt" idx="3"/>
          </p:nvPr>
        </p:nvSpPr>
        <p:spPr>
          <a:xfrm>
            <a:off x="9904320" y="6172200"/>
            <a:ext cx="1599480" cy="364320"/>
          </a:xfrm>
          <a:prstGeom prst="rect">
            <a:avLst/>
          </a:prstGeom>
          <a:noFill/>
          <a:ln w="0">
            <a:noFill/>
          </a:ln>
        </p:spPr>
        <p:txBody>
          <a:bodyPr lIns="91440" tIns="45720" rIns="91440" bIns="45720" anchor="t">
            <a:noAutofit/>
          </a:bodyPr>
          <a:lstStyle>
            <a:lvl1pPr indent="0">
              <a:buNone/>
              <a:defRPr lang="it-IT" sz="1400" b="0" u="none" strike="noStrike">
                <a:solidFill>
                  <a:srgbClr val="FFFFFF"/>
                </a:solidFill>
                <a:uFillTx/>
                <a:latin typeface="Times New Roman"/>
              </a:defRPr>
            </a:lvl1pPr>
          </a:lstStyle>
          <a:p>
            <a:pPr indent="0">
              <a:buNone/>
            </a:pPr>
            <a:r>
              <a:rPr lang="it-IT" sz="1400" b="0" u="none" strike="noStrike">
                <a:solidFill>
                  <a:srgbClr val="FFFFFF"/>
                </a:solidFill>
                <a:uFillTx/>
                <a:latin typeface="Times New Roman"/>
              </a:rPr>
              <a:t>&lt;date/time&gt;</a:t>
            </a:r>
          </a:p>
        </p:txBody>
      </p:sp>
    </p:spTree>
  </p:cSld>
  <p:clrMap bg1="dk1" tx1="lt1" bg2="dk2" tx2="lt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10000">
              <a:srgbClr val="6BD1EC"/>
            </a:gs>
            <a:gs pos="100000">
              <a:srgbClr val="06588E"/>
            </a:gs>
          </a:gsLst>
          <a:lin ang="6120000"/>
        </a:gradFill>
        <a:effectLst/>
      </p:bgPr>
    </p:bg>
    <p:spTree>
      <p:nvGrpSpPr>
        <p:cNvPr id="1" name=""/>
        <p:cNvGrpSpPr/>
        <p:nvPr/>
      </p:nvGrpSpPr>
      <p:grpSpPr>
        <a:xfrm>
          <a:off x="0" y="0"/>
          <a:ext cx="0" cy="0"/>
          <a:chOff x="0" y="0"/>
          <a:chExt cx="0" cy="0"/>
        </a:xfrm>
      </p:grpSpPr>
      <p:grpSp>
        <p:nvGrpSpPr>
          <p:cNvPr id="17" name="Group 6"/>
          <p:cNvGrpSpPr/>
          <p:nvPr/>
        </p:nvGrpSpPr>
        <p:grpSpPr>
          <a:xfrm>
            <a:off x="9206640" y="2963160"/>
            <a:ext cx="2982240" cy="3209400"/>
            <a:chOff x="9206640" y="2963160"/>
            <a:chExt cx="2982240" cy="3209400"/>
          </a:xfrm>
        </p:grpSpPr>
        <p:cxnSp>
          <p:nvCxnSpPr>
            <p:cNvPr id="18" name="Straight Connector 7"/>
            <p:cNvCxnSpPr/>
            <p:nvPr/>
          </p:nvCxnSpPr>
          <p:spPr>
            <a:xfrm flipH="1">
              <a:off x="11275920" y="2963160"/>
              <a:ext cx="913320" cy="913680"/>
            </a:xfrm>
            <a:prstGeom prst="straightConnector1">
              <a:avLst/>
            </a:prstGeom>
            <a:ln w="9525" cap="rnd">
              <a:solidFill>
                <a:srgbClr val="FFFFFF"/>
              </a:solidFill>
              <a:round/>
            </a:ln>
          </p:spPr>
        </p:cxnSp>
        <p:cxnSp>
          <p:nvCxnSpPr>
            <p:cNvPr id="19" name="Straight Connector 8"/>
            <p:cNvCxnSpPr/>
            <p:nvPr/>
          </p:nvCxnSpPr>
          <p:spPr>
            <a:xfrm flipH="1">
              <a:off x="9206640" y="3190320"/>
              <a:ext cx="2982600" cy="2982600"/>
            </a:xfrm>
            <a:prstGeom prst="straightConnector1">
              <a:avLst/>
            </a:prstGeom>
            <a:ln w="9525" cap="rnd">
              <a:solidFill>
                <a:srgbClr val="FFFFFF"/>
              </a:solidFill>
              <a:round/>
            </a:ln>
          </p:spPr>
        </p:cxnSp>
        <p:cxnSp>
          <p:nvCxnSpPr>
            <p:cNvPr id="20" name="Straight Connector 9"/>
            <p:cNvCxnSpPr/>
            <p:nvPr/>
          </p:nvCxnSpPr>
          <p:spPr>
            <a:xfrm flipH="1">
              <a:off x="10292040" y="3285000"/>
              <a:ext cx="1897200" cy="1897200"/>
            </a:xfrm>
            <a:prstGeom prst="straightConnector1">
              <a:avLst/>
            </a:prstGeom>
            <a:ln w="9525" cap="rnd">
              <a:solidFill>
                <a:srgbClr val="FFFFFF"/>
              </a:solidFill>
              <a:round/>
            </a:ln>
          </p:spPr>
        </p:cxnSp>
        <p:cxnSp>
          <p:nvCxnSpPr>
            <p:cNvPr id="21" name="Straight Connector 10"/>
            <p:cNvCxnSpPr/>
            <p:nvPr/>
          </p:nvCxnSpPr>
          <p:spPr>
            <a:xfrm flipH="1">
              <a:off x="10442880" y="3130920"/>
              <a:ext cx="1746360" cy="1746360"/>
            </a:xfrm>
            <a:prstGeom prst="straightConnector1">
              <a:avLst/>
            </a:prstGeom>
            <a:ln w="28575" cap="rnd">
              <a:solidFill>
                <a:srgbClr val="FFFFFF"/>
              </a:solidFill>
              <a:round/>
            </a:ln>
          </p:spPr>
        </p:cxnSp>
        <p:cxnSp>
          <p:nvCxnSpPr>
            <p:cNvPr id="22" name="Straight Connector 11"/>
            <p:cNvCxnSpPr/>
            <p:nvPr/>
          </p:nvCxnSpPr>
          <p:spPr>
            <a:xfrm flipH="1">
              <a:off x="10918800" y="3682800"/>
              <a:ext cx="1270440" cy="1270800"/>
            </a:xfrm>
            <a:prstGeom prst="straightConnector1">
              <a:avLst/>
            </a:prstGeom>
            <a:ln w="28575" cap="rnd">
              <a:solidFill>
                <a:srgbClr val="FFFFFF"/>
              </a:solidFill>
              <a:round/>
            </a:ln>
          </p:spPr>
        </p:cxnSp>
      </p:grpSp>
      <p:sp>
        <p:nvSpPr>
          <p:cNvPr id="23" name="PlaceHolder 1"/>
          <p:cNvSpPr>
            <a:spLocks noGrp="1"/>
          </p:cNvSpPr>
          <p:nvPr>
            <p:ph type="ftr" idx="4"/>
          </p:nvPr>
        </p:nvSpPr>
        <p:spPr>
          <a:xfrm>
            <a:off x="684360" y="6172200"/>
            <a:ext cx="7543080" cy="364320"/>
          </a:xfrm>
          <a:prstGeom prst="rect">
            <a:avLst/>
          </a:prstGeom>
          <a:noFill/>
          <a:ln w="0">
            <a:noFill/>
          </a:ln>
        </p:spPr>
        <p:txBody>
          <a:bodyPr lIns="91440" tIns="45720" rIns="91440" bIns="45720" anchor="t">
            <a:noAutofit/>
          </a:bodyPr>
          <a:lstStyle>
            <a:lvl1pPr indent="0" algn="ctr" defTabSz="914400">
              <a:lnSpc>
                <a:spcPct val="100000"/>
              </a:lnSpc>
              <a:buNone/>
              <a:tabLst>
                <a:tab pos="0" algn="l"/>
              </a:tabLst>
              <a:defRPr lang="it-IT" sz="1400" b="0" u="none" strike="noStrike">
                <a:solidFill>
                  <a:srgbClr val="FFFFFF"/>
                </a:solidFill>
                <a:uFillTx/>
                <a:latin typeface="Times New Roman"/>
              </a:defRPr>
            </a:lvl1pPr>
          </a:lstStyle>
          <a:p>
            <a:pPr indent="0" algn="ctr" defTabSz="914400">
              <a:lnSpc>
                <a:spcPct val="100000"/>
              </a:lnSpc>
              <a:buNone/>
              <a:tabLst>
                <a:tab pos="0" algn="l"/>
              </a:tabLst>
            </a:pPr>
            <a:r>
              <a:rPr lang="it-IT" sz="1400" b="0" u="none" strike="noStrike">
                <a:solidFill>
                  <a:srgbClr val="FFFFFF"/>
                </a:solidFill>
                <a:uFillTx/>
                <a:latin typeface="Times New Roman"/>
              </a:rPr>
              <a:t>&lt;footer&gt;</a:t>
            </a:r>
          </a:p>
        </p:txBody>
      </p:sp>
      <p:sp>
        <p:nvSpPr>
          <p:cNvPr id="24" name="PlaceHolder 2"/>
          <p:cNvSpPr>
            <a:spLocks noGrp="1"/>
          </p:cNvSpPr>
          <p:nvPr>
            <p:ph type="sldNum" idx="5"/>
          </p:nvPr>
        </p:nvSpPr>
        <p:spPr>
          <a:xfrm>
            <a:off x="10363320" y="5578560"/>
            <a:ext cx="1141560" cy="6692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3200" b="0" u="none" strike="noStrike">
                <a:solidFill>
                  <a:schemeClr val="dk2">
                    <a:lumMod val="50000"/>
                  </a:schemeClr>
                </a:solidFill>
                <a:uFillTx/>
                <a:latin typeface="Century Gothic"/>
              </a:defRPr>
            </a:lvl1pPr>
          </a:lstStyle>
          <a:p>
            <a:pPr indent="0" algn="r" defTabSz="914400">
              <a:lnSpc>
                <a:spcPct val="100000"/>
              </a:lnSpc>
              <a:buNone/>
              <a:tabLst>
                <a:tab pos="0" algn="l"/>
              </a:tabLst>
            </a:pPr>
            <a:fld id="{7E515039-DA4C-4080-9CC1-8609BE2EC0AE}" type="slidenum">
              <a:rPr lang="en-US" sz="3200" b="0" u="none" strike="noStrike">
                <a:solidFill>
                  <a:schemeClr val="dk2">
                    <a:lumMod val="50000"/>
                  </a:schemeClr>
                </a:solidFill>
                <a:uFillTx/>
                <a:latin typeface="Century Gothic"/>
              </a:rPr>
              <a:t>‹N›</a:t>
            </a:fld>
            <a:endParaRPr lang="it-IT" sz="3200" b="0" u="none" strike="noStrike">
              <a:solidFill>
                <a:srgbClr val="FFFFFF"/>
              </a:solidFill>
              <a:uFillTx/>
              <a:latin typeface="Times New Roman"/>
            </a:endParaRPr>
          </a:p>
        </p:txBody>
      </p:sp>
      <p:sp>
        <p:nvSpPr>
          <p:cNvPr id="25" name="PlaceHolder 3"/>
          <p:cNvSpPr>
            <a:spLocks noGrp="1"/>
          </p:cNvSpPr>
          <p:nvPr>
            <p:ph type="dt" idx="6"/>
          </p:nvPr>
        </p:nvSpPr>
        <p:spPr>
          <a:xfrm>
            <a:off x="9904320" y="6172200"/>
            <a:ext cx="1599480" cy="364320"/>
          </a:xfrm>
          <a:prstGeom prst="rect">
            <a:avLst/>
          </a:prstGeom>
          <a:noFill/>
          <a:ln w="0">
            <a:noFill/>
          </a:ln>
        </p:spPr>
        <p:txBody>
          <a:bodyPr lIns="91440" tIns="45720" rIns="91440" bIns="45720" anchor="t">
            <a:noAutofit/>
          </a:bodyPr>
          <a:lstStyle>
            <a:lvl1pPr indent="0">
              <a:buNone/>
              <a:defRPr lang="it-IT" sz="1400" b="0" u="none" strike="noStrike">
                <a:solidFill>
                  <a:srgbClr val="FFFFFF"/>
                </a:solidFill>
                <a:uFillTx/>
                <a:latin typeface="Times New Roman"/>
              </a:defRPr>
            </a:lvl1pPr>
          </a:lstStyle>
          <a:p>
            <a:pPr indent="0">
              <a:buNone/>
            </a:pPr>
            <a:r>
              <a:rPr lang="it-IT" sz="1400" b="0" u="none" strike="noStrike">
                <a:solidFill>
                  <a:srgbClr val="FFFFFF"/>
                </a:solidFill>
                <a:uFillTx/>
                <a:latin typeface="Times New Roman"/>
              </a:rPr>
              <a:t>&lt;date/time&gt;</a:t>
            </a:r>
          </a:p>
        </p:txBody>
      </p:sp>
      <p:sp>
        <p:nvSpPr>
          <p:cNvPr id="26"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r>
              <a:rPr lang="it-IT" sz="1800" b="0" u="none" strike="noStrike">
                <a:solidFill>
                  <a:schemeClr val="lt1"/>
                </a:solidFill>
                <a:uFillTx/>
                <a:latin typeface="Century Gothic"/>
              </a:rPr>
              <a:t>Click to edit the title text format</a:t>
            </a:r>
          </a:p>
        </p:txBody>
      </p:sp>
      <p:sp>
        <p:nvSpPr>
          <p:cNvPr id="27"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FFFFFF"/>
              </a:buClr>
              <a:buSzPct val="45000"/>
              <a:buFont typeface="Wingdings" charset="2"/>
              <a:buChar char=""/>
            </a:pPr>
            <a:r>
              <a:rPr lang="it-IT" sz="2800" b="0" u="none" strike="noStrike">
                <a:solidFill>
                  <a:schemeClr val="lt1"/>
                </a:solidFill>
                <a:uFillTx/>
                <a:latin typeface="Century Gothic"/>
              </a:rPr>
              <a:t>Click to edit the outline text format</a:t>
            </a:r>
          </a:p>
          <a:p>
            <a:pPr marL="864000" lvl="1" indent="-324000">
              <a:lnSpc>
                <a:spcPct val="90000"/>
              </a:lnSpc>
              <a:spcBef>
                <a:spcPts val="1134"/>
              </a:spcBef>
              <a:buClr>
                <a:srgbClr val="FFFFFF"/>
              </a:buClr>
              <a:buSzPct val="75000"/>
              <a:buFont typeface="Symbol" charset="2"/>
              <a:buChar char=""/>
            </a:pPr>
            <a:r>
              <a:rPr lang="it-IT" sz="2000" b="0" u="none" strike="noStrike">
                <a:solidFill>
                  <a:schemeClr val="lt1"/>
                </a:solidFill>
                <a:uFillTx/>
                <a:latin typeface="Century Gothic"/>
              </a:rPr>
              <a:t>Second Outline Level</a:t>
            </a:r>
          </a:p>
          <a:p>
            <a:pPr marL="1296000" lvl="2" indent="-288000">
              <a:lnSpc>
                <a:spcPct val="90000"/>
              </a:lnSpc>
              <a:spcBef>
                <a:spcPts val="850"/>
              </a:spcBef>
              <a:buClr>
                <a:srgbClr val="FFFFFF"/>
              </a:buClr>
              <a:buSzPct val="45000"/>
              <a:buFont typeface="Wingdings" charset="2"/>
              <a:buChar char=""/>
            </a:pPr>
            <a:r>
              <a:rPr lang="it-IT" sz="1800" b="0" u="none" strike="noStrike">
                <a:solidFill>
                  <a:schemeClr val="lt1"/>
                </a:solidFill>
                <a:uFillTx/>
                <a:latin typeface="Century Gothic"/>
              </a:rPr>
              <a:t>Third Outline Level</a:t>
            </a:r>
          </a:p>
          <a:p>
            <a:pPr marL="1728000" lvl="3" indent="-216000">
              <a:lnSpc>
                <a:spcPct val="90000"/>
              </a:lnSpc>
              <a:spcBef>
                <a:spcPts val="567"/>
              </a:spcBef>
              <a:buClr>
                <a:srgbClr val="FFFFFF"/>
              </a:buClr>
              <a:buSzPct val="75000"/>
              <a:buFont typeface="Symbol" charset="2"/>
              <a:buChar char=""/>
            </a:pPr>
            <a:r>
              <a:rPr lang="it-IT" sz="1800" b="0" u="none" strike="noStrike">
                <a:solidFill>
                  <a:schemeClr val="lt1"/>
                </a:solidFill>
                <a:uFillTx/>
                <a:latin typeface="Century Gothic"/>
              </a:rPr>
              <a:t>Fourth Outline Level</a:t>
            </a:r>
          </a:p>
          <a:p>
            <a:pPr marL="2160000" lvl="4" indent="-216000">
              <a:lnSpc>
                <a:spcPct val="90000"/>
              </a:lnSpc>
              <a:spcBef>
                <a:spcPts val="283"/>
              </a:spcBef>
              <a:buClr>
                <a:srgbClr val="FFFFFF"/>
              </a:buClr>
              <a:buSzPct val="45000"/>
              <a:buFont typeface="Wingdings" charset="2"/>
              <a:buChar char=""/>
            </a:pPr>
            <a:r>
              <a:rPr lang="it-IT" sz="2000" b="0" u="none" strike="noStrike">
                <a:solidFill>
                  <a:schemeClr val="lt1"/>
                </a:solidFill>
                <a:uFillTx/>
                <a:latin typeface="Century Gothic"/>
              </a:rPr>
              <a:t>Fifth Outline Level</a:t>
            </a:r>
          </a:p>
          <a:p>
            <a:pPr marL="2592000" lvl="5" indent="-216000">
              <a:lnSpc>
                <a:spcPct val="90000"/>
              </a:lnSpc>
              <a:spcBef>
                <a:spcPts val="283"/>
              </a:spcBef>
              <a:buClr>
                <a:srgbClr val="FFFFFF"/>
              </a:buClr>
              <a:buSzPct val="45000"/>
              <a:buFont typeface="Wingdings" charset="2"/>
              <a:buChar char=""/>
            </a:pPr>
            <a:r>
              <a:rPr lang="it-IT" sz="2000" b="0" u="none" strike="noStrike">
                <a:solidFill>
                  <a:schemeClr val="lt1"/>
                </a:solidFill>
                <a:uFillTx/>
                <a:latin typeface="Century Gothic"/>
              </a:rPr>
              <a:t>Sixth Outline Level</a:t>
            </a:r>
          </a:p>
          <a:p>
            <a:pPr marL="3024000" lvl="6" indent="-216000">
              <a:lnSpc>
                <a:spcPct val="90000"/>
              </a:lnSpc>
              <a:spcBef>
                <a:spcPts val="283"/>
              </a:spcBef>
              <a:buClr>
                <a:srgbClr val="FFFFFF"/>
              </a:buClr>
              <a:buSzPct val="45000"/>
              <a:buFont typeface="Wingdings" charset="2"/>
              <a:buChar char=""/>
            </a:pPr>
            <a:r>
              <a:rPr lang="it-IT" sz="2000" b="0" u="none" strike="noStrike">
                <a:solidFill>
                  <a:schemeClr val="lt1"/>
                </a:solidFill>
                <a:uFillTx/>
                <a:latin typeface="Century Gothic"/>
              </a:rPr>
              <a:t>Seventh Outline Level</a:t>
            </a:r>
          </a:p>
        </p:txBody>
      </p: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asellaDiTesto 7"/>
          <p:cNvSpPr/>
          <p:nvPr/>
        </p:nvSpPr>
        <p:spPr>
          <a:xfrm>
            <a:off x="1175400" y="2868480"/>
            <a:ext cx="9866160" cy="1999080"/>
          </a:xfrm>
          <a:prstGeom prst="rect">
            <a:avLst/>
          </a:prstGeom>
          <a:noFill/>
          <a:ln w="0">
            <a:noFill/>
          </a:ln>
        </p:spPr>
        <p:style>
          <a:lnRef idx="0">
            <a:scrgbClr r="0" g="0" b="0"/>
          </a:lnRef>
          <a:fillRef idx="0">
            <a:scrgbClr r="0" g="0" b="0"/>
          </a:fillRef>
          <a:effectRef idx="0">
            <a:scrgbClr r="0" g="0" b="0"/>
          </a:effectRef>
          <a:fontRef idx="minor"/>
        </p:style>
        <p:txBody>
          <a:bodyPr horzOverflow="overflow" lIns="90000" tIns="45000" rIns="90000" bIns="45000" numCol="1" spcCol="0" anchor="b">
            <a:noAutofit/>
          </a:bodyPr>
          <a:lstStyle/>
          <a:p>
            <a:pPr algn="ctr" defTabSz="914400">
              <a:lnSpc>
                <a:spcPct val="100000"/>
              </a:lnSpc>
              <a:spcBef>
                <a:spcPts val="1001"/>
              </a:spcBef>
            </a:pPr>
            <a:r>
              <a:rPr lang="en-US" sz="2200" b="1" u="none" strike="noStrike" cap="all" spc="300">
                <a:solidFill>
                  <a:schemeClr val="lt1"/>
                </a:solidFill>
                <a:uFillTx/>
                <a:latin typeface="Century Gothic"/>
              </a:rPr>
              <a:t>Course: Machine Learning </a:t>
            </a:r>
            <a:r>
              <a:rPr lang="en-US" sz="2200" b="1" u="none" strike="noStrike" cap="all" spc="300">
                <a:solidFill>
                  <a:schemeClr val="lt1"/>
                </a:solidFill>
                <a:uFillTx/>
                <a:latin typeface="Century Gothic"/>
                <a:ea typeface="Century Gothic"/>
              </a:rPr>
              <a:t>Security </a:t>
            </a:r>
            <a:endParaRPr lang="it-IT" sz="2200" b="0" u="none" strike="noStrike">
              <a:solidFill>
                <a:srgbClr val="FFFFFF"/>
              </a:solidFill>
              <a:uFillTx/>
              <a:latin typeface="Arial"/>
            </a:endParaRPr>
          </a:p>
          <a:p>
            <a:pPr algn="ctr" defTabSz="914400">
              <a:lnSpc>
                <a:spcPct val="100000"/>
              </a:lnSpc>
              <a:spcBef>
                <a:spcPts val="1001"/>
              </a:spcBef>
            </a:pPr>
            <a:r>
              <a:rPr lang="en-US" sz="2200" b="1" u="none" strike="noStrike" cap="all" spc="300">
                <a:solidFill>
                  <a:schemeClr val="lt1"/>
                </a:solidFill>
                <a:uFillTx/>
                <a:latin typeface="Century Gothic"/>
                <a:ea typeface="Century Gothic"/>
              </a:rPr>
              <a:t>project # 1</a:t>
            </a:r>
            <a:endParaRPr lang="it-IT" sz="2200" b="0" u="none" strike="noStrike">
              <a:solidFill>
                <a:srgbClr val="FFFFFF"/>
              </a:solidFill>
              <a:uFillTx/>
              <a:latin typeface="Arial"/>
            </a:endParaRPr>
          </a:p>
          <a:p>
            <a:pPr algn="ctr" defTabSz="914400">
              <a:lnSpc>
                <a:spcPct val="100000"/>
              </a:lnSpc>
              <a:spcBef>
                <a:spcPts val="1001"/>
              </a:spcBef>
            </a:pPr>
            <a:r>
              <a:rPr lang="en-US" sz="2400" b="0" u="none" strike="noStrike">
                <a:solidFill>
                  <a:schemeClr val="lt1"/>
                </a:solidFill>
                <a:uFillTx/>
                <a:latin typeface="Century Gothic"/>
                <a:ea typeface="Century Gothic"/>
              </a:rPr>
              <a:t>Adversarial Attacks on RobustBench Models: A Comparative Evaluation of FMN and AutoAttack</a:t>
            </a:r>
            <a:endParaRPr lang="it-IT" sz="2400" b="0" u="none" strike="noStrike">
              <a:solidFill>
                <a:srgbClr val="FFFFFF"/>
              </a:solidFill>
              <a:uFillTx/>
              <a:latin typeface="Arial"/>
            </a:endParaRPr>
          </a:p>
        </p:txBody>
      </p:sp>
      <p:sp>
        <p:nvSpPr>
          <p:cNvPr id="35" name="CasellaDiTesto 8"/>
          <p:cNvSpPr/>
          <p:nvPr/>
        </p:nvSpPr>
        <p:spPr>
          <a:xfrm>
            <a:off x="807480" y="4759560"/>
            <a:ext cx="10583640" cy="1335600"/>
          </a:xfrm>
          <a:prstGeom prst="rect">
            <a:avLst/>
          </a:prstGeom>
          <a:noFill/>
          <a:ln w="0">
            <a:noFill/>
          </a:ln>
        </p:spPr>
        <p:style>
          <a:lnRef idx="0">
            <a:scrgbClr r="0" g="0" b="0"/>
          </a:lnRef>
          <a:fillRef idx="0">
            <a:scrgbClr r="0" g="0" b="0"/>
          </a:fillRef>
          <a:effectRef idx="0">
            <a:scrgbClr r="0" g="0" b="0"/>
          </a:effectRef>
          <a:fontRef idx="minor"/>
        </p:style>
        <p:txBody>
          <a:bodyPr horzOverflow="overflow" lIns="90000" tIns="45000" rIns="90000" bIns="45000" numCol="1" spcCol="0" anchor="t">
            <a:normAutofit/>
          </a:bodyPr>
          <a:lstStyle/>
          <a:p>
            <a:pPr defTabSz="914400">
              <a:lnSpc>
                <a:spcPct val="120000"/>
              </a:lnSpc>
              <a:spcBef>
                <a:spcPts val="1001"/>
              </a:spcBef>
            </a:pPr>
            <a:endParaRPr lang="it-IT" sz="1700" b="0" u="none" strike="noStrike">
              <a:solidFill>
                <a:srgbClr val="FFFFFF"/>
              </a:solidFill>
              <a:uFillTx/>
              <a:latin typeface="Arial"/>
            </a:endParaRPr>
          </a:p>
          <a:p>
            <a:pPr defTabSz="914400">
              <a:lnSpc>
                <a:spcPct val="120000"/>
              </a:lnSpc>
              <a:spcBef>
                <a:spcPts val="1001"/>
              </a:spcBef>
            </a:pPr>
            <a:r>
              <a:rPr lang="en-US" sz="1700" b="1" u="none" strike="noStrike">
                <a:solidFill>
                  <a:schemeClr val="lt1"/>
                </a:solidFill>
                <a:uFillTx/>
                <a:latin typeface="Century Gothic"/>
              </a:rPr>
              <a:t>Supervisor: Prof. Battista Biggio</a:t>
            </a:r>
            <a:endParaRPr lang="it-IT" sz="1700" b="0" u="none" strike="noStrike">
              <a:solidFill>
                <a:srgbClr val="FFFFFF"/>
              </a:solidFill>
              <a:uFillTx/>
              <a:latin typeface="Arial"/>
            </a:endParaRPr>
          </a:p>
          <a:p>
            <a:pPr algn="r" defTabSz="914400">
              <a:lnSpc>
                <a:spcPct val="120000"/>
              </a:lnSpc>
              <a:spcBef>
                <a:spcPts val="1001"/>
              </a:spcBef>
            </a:pPr>
            <a:r>
              <a:rPr lang="en-US" sz="1700" b="1" u="none" strike="noStrike" cap="all">
                <a:solidFill>
                  <a:schemeClr val="lt1"/>
                </a:solidFill>
                <a:uFillTx/>
                <a:latin typeface="Century Gothic"/>
              </a:rPr>
              <a:t>Author</a:t>
            </a:r>
            <a:r>
              <a:rPr lang="en-US" sz="1700" b="0" u="none" strike="noStrike" cap="all">
                <a:solidFill>
                  <a:schemeClr val="lt1"/>
                </a:solidFill>
                <a:uFillTx/>
                <a:latin typeface="Century Gothic"/>
              </a:rPr>
              <a:t>: </a:t>
            </a:r>
            <a:r>
              <a:rPr lang="en-US" sz="1700" b="0" u="none" strike="noStrike">
                <a:solidFill>
                  <a:schemeClr val="lt1"/>
                </a:solidFill>
                <a:uFillTx/>
                <a:latin typeface="Century Gothic"/>
              </a:rPr>
              <a:t>Lello Molinario: 70/90/00369</a:t>
            </a:r>
            <a:endParaRPr lang="it-IT" sz="1700" b="0" u="none" strike="noStrike">
              <a:solidFill>
                <a:srgbClr val="FFFFFF"/>
              </a:solidFill>
              <a:uFillTx/>
              <a:latin typeface="Arial"/>
            </a:endParaRPr>
          </a:p>
        </p:txBody>
      </p:sp>
      <p:sp>
        <p:nvSpPr>
          <p:cNvPr id="36" name="PlaceHolder 1"/>
          <p:cNvSpPr>
            <a:spLocks noGrp="1"/>
          </p:cNvSpPr>
          <p:nvPr>
            <p:ph type="dt" idx="10"/>
          </p:nvPr>
        </p:nvSpPr>
        <p:spPr>
          <a:xfrm>
            <a:off x="9904320" y="6172200"/>
            <a:ext cx="1599480" cy="364320"/>
          </a:xfrm>
          <a:prstGeom prst="rect">
            <a:avLst/>
          </a:prstGeom>
          <a:noFill/>
          <a:ln w="0">
            <a:noFill/>
          </a:ln>
        </p:spPr>
        <p:txBody>
          <a:bodyPr lIns="91440" tIns="45720" rIns="91440" bIns="45720" anchor="t">
            <a:noAutofit/>
          </a:bodyPr>
          <a:lstStyle>
            <a:lvl1pPr indent="0" algn="r" defTabSz="914400">
              <a:lnSpc>
                <a:spcPct val="100000"/>
              </a:lnSpc>
              <a:spcAft>
                <a:spcPts val="601"/>
              </a:spcAft>
              <a:buNone/>
              <a:tabLst>
                <a:tab pos="0" algn="l"/>
              </a:tabLst>
              <a:defRPr lang="en-US" sz="1000" b="0" u="none" strike="noStrike">
                <a:solidFill>
                  <a:schemeClr val="dk2">
                    <a:lumMod val="50000"/>
                  </a:schemeClr>
                </a:solidFill>
                <a:uFillTx/>
                <a:latin typeface="Century Gothic"/>
              </a:defRPr>
            </a:lvl1pPr>
          </a:lstStyle>
          <a:p>
            <a:pPr indent="0" algn="r" defTabSz="914400">
              <a:lnSpc>
                <a:spcPct val="100000"/>
              </a:lnSpc>
              <a:spcAft>
                <a:spcPts val="601"/>
              </a:spcAft>
              <a:buNone/>
              <a:tabLst>
                <a:tab pos="0" algn="l"/>
              </a:tabLst>
            </a:pPr>
            <a:fld id="{4C666301-4FEF-4E56-9C3E-013468AD0028}" type="datetime1">
              <a:rPr lang="en-US" sz="1000" b="0" u="none" strike="noStrike">
                <a:solidFill>
                  <a:schemeClr val="dk2">
                    <a:lumMod val="50000"/>
                  </a:schemeClr>
                </a:solidFill>
                <a:uFillTx/>
                <a:latin typeface="Century Gothic"/>
              </a:rPr>
              <a:t>3/10/2025</a:t>
            </a:fld>
            <a:endParaRPr lang="it-IT" sz="1000" b="0" u="none" strike="noStrike">
              <a:solidFill>
                <a:srgbClr val="FFFFFF"/>
              </a:solidFill>
              <a:uFillTx/>
              <a:latin typeface="Times New Roman"/>
            </a:endParaRPr>
          </a:p>
        </p:txBody>
      </p:sp>
      <p:sp>
        <p:nvSpPr>
          <p:cNvPr id="37" name="PlaceHolder 2"/>
          <p:cNvSpPr>
            <a:spLocks noGrp="1"/>
          </p:cNvSpPr>
          <p:nvPr>
            <p:ph type="ftr" idx="11"/>
          </p:nvPr>
        </p:nvSpPr>
        <p:spPr>
          <a:xfrm>
            <a:off x="684360" y="6172200"/>
            <a:ext cx="7543080" cy="364320"/>
          </a:xfrm>
          <a:prstGeom prst="rect">
            <a:avLst/>
          </a:prstGeom>
          <a:noFill/>
          <a:ln w="0">
            <a:noFill/>
          </a:ln>
        </p:spPr>
        <p:txBody>
          <a:bodyPr lIns="91440" tIns="45720" rIns="91440" bIns="45720" anchor="t">
            <a:noAutofit/>
          </a:bodyPr>
          <a:lstStyle>
            <a:lvl1pPr indent="0" algn="ctr" defTabSz="914400">
              <a:lnSpc>
                <a:spcPct val="100000"/>
              </a:lnSpc>
              <a:buNone/>
              <a:tabLst>
                <a:tab pos="0" algn="l"/>
              </a:tabLst>
              <a:defRPr lang="en-US" sz="1000" b="0" u="none" strike="noStrike">
                <a:solidFill>
                  <a:srgbClr val="FFFFFF"/>
                </a:solidFill>
                <a:uFillTx/>
                <a:latin typeface="Times New Roman"/>
              </a:defRPr>
            </a:lvl1pPr>
          </a:lstStyle>
          <a:p>
            <a:pPr indent="0" algn="ctr" defTabSz="914400">
              <a:lnSpc>
                <a:spcPct val="100000"/>
              </a:lnSpc>
              <a:buNone/>
              <a:tabLst>
                <a:tab pos="0" algn="l"/>
              </a:tabLst>
            </a:pPr>
            <a:endParaRPr lang="it-IT" sz="1000" b="0" u="none" strike="noStrike">
              <a:solidFill>
                <a:srgbClr val="FFFFFF"/>
              </a:solidFill>
              <a:uFillTx/>
              <a:latin typeface="Times New Roman"/>
            </a:endParaRPr>
          </a:p>
          <a:p>
            <a:pPr indent="0" algn="ctr" defTabSz="914400">
              <a:lnSpc>
                <a:spcPct val="100000"/>
              </a:lnSpc>
              <a:spcAft>
                <a:spcPts val="601"/>
              </a:spcAft>
              <a:buNone/>
              <a:tabLst>
                <a:tab pos="0" algn="l"/>
              </a:tabLst>
            </a:pPr>
            <a:r>
              <a:rPr lang="en-US" sz="1000" b="0" u="none" strike="noStrike">
                <a:solidFill>
                  <a:schemeClr val="dk2">
                    <a:lumMod val="50000"/>
                  </a:schemeClr>
                </a:solidFill>
                <a:uFillTx/>
                <a:latin typeface="Century Gothic"/>
              </a:rPr>
              <a:t>              </a:t>
            </a:r>
            <a:endParaRPr lang="it-IT" sz="1000" b="0" u="none" strike="noStrike">
              <a:solidFill>
                <a:srgbClr val="FFFFFF"/>
              </a:solidFill>
              <a:uFillTx/>
              <a:latin typeface="Times New Roman"/>
            </a:endParaRPr>
          </a:p>
        </p:txBody>
      </p:sp>
      <p:sp>
        <p:nvSpPr>
          <p:cNvPr id="38" name="CasellaDiTesto 3"/>
          <p:cNvSpPr/>
          <p:nvPr/>
        </p:nvSpPr>
        <p:spPr>
          <a:xfrm>
            <a:off x="1163880" y="458640"/>
            <a:ext cx="9863280" cy="821160"/>
          </a:xfrm>
          <a:prstGeom prst="rect">
            <a:avLst/>
          </a:prstGeom>
          <a:noFill/>
          <a:ln w="0">
            <a:noFill/>
          </a:ln>
        </p:spPr>
        <p:style>
          <a:lnRef idx="0">
            <a:scrgbClr r="0" g="0" b="0"/>
          </a:lnRef>
          <a:fillRef idx="0">
            <a:scrgbClr r="0" g="0" b="0"/>
          </a:fillRef>
          <a:effectRef idx="0">
            <a:scrgbClr r="0" g="0" b="0"/>
          </a:effectRef>
          <a:fontRef idx="minor"/>
        </p:style>
        <p:txBody>
          <a:bodyPr horzOverflow="overflow" lIns="90000" tIns="45000" rIns="90000" bIns="45000" numCol="1" spcCol="0" anchor="t">
            <a:spAutoFit/>
          </a:bodyPr>
          <a:lstStyle/>
          <a:p>
            <a:pPr algn="ctr" defTabSz="914400">
              <a:lnSpc>
                <a:spcPct val="100000"/>
              </a:lnSpc>
            </a:pPr>
            <a:r>
              <a:rPr lang="en-US" sz="2400" b="1" u="none" strike="noStrike">
                <a:solidFill>
                  <a:schemeClr val="lt1"/>
                </a:solidFill>
                <a:uFillTx/>
                <a:latin typeface="Century Gothic"/>
              </a:rPr>
              <a:t>Master's degree in Computer Engineering, Cybersecurity and Artificial Intelligence - University of Cagliari</a:t>
            </a:r>
            <a:endParaRPr lang="it-IT" sz="2400" b="0" u="none" strike="noStrike">
              <a:solidFill>
                <a:srgbClr val="FFFFFF"/>
              </a:solidFill>
              <a:uFillTx/>
              <a:latin typeface="Arial"/>
            </a:endParaRPr>
          </a:p>
        </p:txBody>
      </p:sp>
      <p:sp>
        <p:nvSpPr>
          <p:cNvPr id="39" name="CasellaDiTesto 1"/>
          <p:cNvSpPr/>
          <p:nvPr/>
        </p:nvSpPr>
        <p:spPr>
          <a:xfrm>
            <a:off x="809280" y="5845680"/>
            <a:ext cx="7936200" cy="638280"/>
          </a:xfrm>
          <a:prstGeom prst="rect">
            <a:avLst/>
          </a:prstGeom>
          <a:noFill/>
          <a:ln w="0">
            <a:noFill/>
          </a:ln>
        </p:spPr>
        <p:style>
          <a:lnRef idx="0">
            <a:scrgbClr r="0" g="0" b="0"/>
          </a:lnRef>
          <a:fillRef idx="0">
            <a:scrgbClr r="0" g="0" b="0"/>
          </a:fillRef>
          <a:effectRef idx="0">
            <a:scrgbClr r="0" g="0" b="0"/>
          </a:effectRef>
          <a:fontRef idx="minor"/>
        </p:style>
        <p:txBody>
          <a:bodyPr horzOverflow="overflow" lIns="90000" tIns="45000" rIns="90000" bIns="45000" numCol="1" spcCol="0" anchor="t">
            <a:spAutoFit/>
          </a:bodyPr>
          <a:lstStyle/>
          <a:p>
            <a:pPr defTabSz="914400">
              <a:lnSpc>
                <a:spcPct val="100000"/>
              </a:lnSpc>
            </a:pPr>
            <a:r>
              <a:rPr lang="en-US" sz="1800" b="0" u="none" strike="noStrike">
                <a:solidFill>
                  <a:schemeClr val="lt1"/>
                </a:solidFill>
                <a:uFillTx/>
                <a:latin typeface="Century Gothic"/>
              </a:rPr>
              <a:t>Link at the project code:</a:t>
            </a:r>
            <a:endParaRPr lang="it-IT" sz="1800" b="0" u="none" strike="noStrike">
              <a:solidFill>
                <a:srgbClr val="FFFFFF"/>
              </a:solidFill>
              <a:uFillTx/>
              <a:latin typeface="Arial"/>
            </a:endParaRPr>
          </a:p>
          <a:p>
            <a:pPr defTabSz="914400">
              <a:lnSpc>
                <a:spcPct val="100000"/>
              </a:lnSpc>
            </a:pPr>
            <a:r>
              <a:rPr lang="en-US" sz="1800" b="0" u="none" strike="noStrike">
                <a:solidFill>
                  <a:schemeClr val="lt1"/>
                </a:solidFill>
                <a:uFillTx/>
                <a:latin typeface="Century Gothic"/>
              </a:rPr>
              <a:t>https://github.com/lmolinario/ML_Sec_project.git</a:t>
            </a:r>
            <a:endParaRPr lang="it-IT" sz="1800" b="0" u="none" strike="noStrike">
              <a:solidFill>
                <a:srgbClr val="FFFFFF"/>
              </a:solidFill>
              <a:uFillTx/>
              <a:latin typeface="Arial"/>
            </a:endParaRPr>
          </a:p>
        </p:txBody>
      </p:sp>
      <p:pic>
        <p:nvPicPr>
          <p:cNvPr id="40" name="Picture 11" descr="A black and white logo&#10;&#10;Description automatically generated"/>
          <p:cNvPicPr/>
          <p:nvPr/>
        </p:nvPicPr>
        <p:blipFill>
          <a:blip r:embed="rId3"/>
          <a:stretch/>
        </p:blipFill>
        <p:spPr>
          <a:xfrm>
            <a:off x="5411880" y="1498320"/>
            <a:ext cx="1367280" cy="136728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613800" y="107640"/>
            <a:ext cx="10774080" cy="1506240"/>
          </a:xfrm>
          <a:prstGeom prst="rect">
            <a:avLst/>
          </a:prstGeom>
          <a:noFill/>
          <a:ln w="0">
            <a:noFill/>
          </a:ln>
        </p:spPr>
        <p:txBody>
          <a:bodyPr lIns="91440" tIns="45720" rIns="91440" bIns="45720" anchor="ctr">
            <a:noAutofit/>
          </a:bodyPr>
          <a:lstStyle/>
          <a:p>
            <a:pPr indent="0" defTabSz="457200">
              <a:lnSpc>
                <a:spcPct val="100000"/>
              </a:lnSpc>
              <a:buNone/>
              <a:tabLst>
                <a:tab pos="0" algn="l"/>
              </a:tabLst>
            </a:pPr>
            <a:r>
              <a:rPr lang="en-US" sz="3600" b="0" u="none" strike="noStrike" cap="all">
                <a:solidFill>
                  <a:schemeClr val="lt1"/>
                </a:solidFill>
                <a:uFillTx/>
                <a:latin typeface="Century Gothic"/>
                <a:ea typeface="Century Gothic"/>
              </a:rPr>
              <a:t>Results: Autoattack VS FMN</a:t>
            </a:r>
            <a:endParaRPr lang="it-IT" sz="3600" b="0" u="none" strike="noStrike">
              <a:solidFill>
                <a:schemeClr val="lt1"/>
              </a:solidFill>
              <a:uFillTx/>
              <a:latin typeface="Century Gothic"/>
            </a:endParaRPr>
          </a:p>
        </p:txBody>
      </p:sp>
      <p:graphicFrame>
        <p:nvGraphicFramePr>
          <p:cNvPr id="72" name="Tabella 2"/>
          <p:cNvGraphicFramePr/>
          <p:nvPr/>
        </p:nvGraphicFramePr>
        <p:xfrm>
          <a:off x="707040" y="2407680"/>
          <a:ext cx="10681200" cy="2651760"/>
        </p:xfrm>
        <a:graphic>
          <a:graphicData uri="http://schemas.openxmlformats.org/drawingml/2006/table">
            <a:tbl>
              <a:tblPr/>
              <a:tblGrid>
                <a:gridCol w="2330640">
                  <a:extLst>
                    <a:ext uri="{9D8B030D-6E8A-4147-A177-3AD203B41FA5}">
                      <a16:colId xmlns:a16="http://schemas.microsoft.com/office/drawing/2014/main" val="20000"/>
                    </a:ext>
                  </a:extLst>
                </a:gridCol>
                <a:gridCol w="4153320">
                  <a:extLst>
                    <a:ext uri="{9D8B030D-6E8A-4147-A177-3AD203B41FA5}">
                      <a16:colId xmlns:a16="http://schemas.microsoft.com/office/drawing/2014/main" val="20001"/>
                    </a:ext>
                  </a:extLst>
                </a:gridCol>
                <a:gridCol w="2495160">
                  <a:extLst>
                    <a:ext uri="{9D8B030D-6E8A-4147-A177-3AD203B41FA5}">
                      <a16:colId xmlns:a16="http://schemas.microsoft.com/office/drawing/2014/main" val="20002"/>
                    </a:ext>
                  </a:extLst>
                </a:gridCol>
                <a:gridCol w="1702080">
                  <a:extLst>
                    <a:ext uri="{9D8B030D-6E8A-4147-A177-3AD203B41FA5}">
                      <a16:colId xmlns:a16="http://schemas.microsoft.com/office/drawing/2014/main" val="20003"/>
                    </a:ext>
                  </a:extLst>
                </a:gridCol>
              </a:tblGrid>
              <a:tr h="370800">
                <a:tc>
                  <a:txBody>
                    <a:bodyPr/>
                    <a:lstStyle/>
                    <a:p>
                      <a:pPr defTabSz="457200">
                        <a:lnSpc>
                          <a:spcPct val="100000"/>
                        </a:lnSpc>
                      </a:pPr>
                      <a:r>
                        <a:rPr lang="en-US" sz="1800" b="0" u="none" strike="noStrike">
                          <a:solidFill>
                            <a:schemeClr val="lt1"/>
                          </a:solidFill>
                          <a:uFillTx/>
                          <a:latin typeface="Century Gothic"/>
                        </a:rPr>
                        <a:t>Hyperparameters</a:t>
                      </a:r>
                      <a:endParaRPr lang="it-IT" sz="1800" b="0" u="none" strike="noStrike">
                        <a:solidFill>
                          <a:srgbClr val="FFFFFF"/>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defTabSz="457200">
                        <a:lnSpc>
                          <a:spcPct val="100000"/>
                        </a:lnSpc>
                      </a:pPr>
                      <a:r>
                        <a:rPr lang="it-IT" sz="1800" b="0" u="none" strike="noStrike">
                          <a:solidFill>
                            <a:schemeClr val="lt1"/>
                          </a:solidFill>
                          <a:uFillTx/>
                          <a:latin typeface="Century Gothic"/>
                        </a:rPr>
                        <a:t>Model</a:t>
                      </a:r>
                      <a:endParaRPr lang="it-IT" sz="1800" b="0" u="none" strike="noStrike">
                        <a:solidFill>
                          <a:srgbClr val="FFFFFF"/>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defTabSz="457200">
                        <a:lnSpc>
                          <a:spcPct val="100000"/>
                        </a:lnSpc>
                      </a:pPr>
                      <a:r>
                        <a:rPr lang="it-IT" sz="1800" b="0" u="none" strike="noStrike">
                          <a:solidFill>
                            <a:schemeClr val="lt1"/>
                          </a:solidFill>
                          <a:uFillTx/>
                          <a:latin typeface="Century Gothic"/>
                        </a:rPr>
                        <a:t>Autoattack</a:t>
                      </a:r>
                      <a:endParaRPr lang="it-IT" sz="1800" b="0" u="none" strike="noStrike">
                        <a:solidFill>
                          <a:srgbClr val="FFFFFF"/>
                        </a:solidFill>
                        <a:uFillTx/>
                        <a:latin typeface="Arial"/>
                      </a:endParaRPr>
                    </a:p>
                    <a:p>
                      <a:pPr defTabSz="457200">
                        <a:lnSpc>
                          <a:spcPct val="100000"/>
                        </a:lnSpc>
                      </a:pPr>
                      <a:r>
                        <a:rPr lang="it-IT" sz="1800" b="0" u="none" strike="noStrike">
                          <a:solidFill>
                            <a:schemeClr val="lt1"/>
                          </a:solidFill>
                          <a:uFillTx/>
                          <a:latin typeface="Century Gothic"/>
                        </a:rPr>
                        <a:t>Robust Accuracy</a:t>
                      </a:r>
                      <a:endParaRPr lang="it-IT" sz="1800" b="0" u="none" strike="noStrike">
                        <a:solidFill>
                          <a:srgbClr val="FFFFFF"/>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defTabSz="457200">
                        <a:lnSpc>
                          <a:spcPct val="100000"/>
                        </a:lnSpc>
                      </a:pPr>
                      <a:r>
                        <a:rPr lang="it-IT" sz="1800" b="0" u="none" strike="noStrike">
                          <a:solidFill>
                            <a:schemeClr val="lt1"/>
                          </a:solidFill>
                          <a:uFillTx/>
                          <a:latin typeface="Century Gothic"/>
                        </a:rPr>
                        <a:t>FMN Robust Accuracy</a:t>
                      </a:r>
                      <a:endParaRPr lang="it-IT" sz="1800" b="0" u="none" strike="noStrike">
                        <a:solidFill>
                          <a:srgbClr val="FFFFFF"/>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370800">
                <a:tc rowSpan="5">
                  <a:txBody>
                    <a:bodyPr/>
                    <a:lstStyle/>
                    <a:p>
                      <a:pPr defTabSz="457200">
                        <a:lnSpc>
                          <a:spcPct val="100000"/>
                        </a:lnSpc>
                      </a:pPr>
                      <a:r>
                        <a:rPr lang="it-IT" sz="1800" b="0" u="none" strike="noStrike">
                          <a:solidFill>
                            <a:srgbClr val="000000"/>
                          </a:solidFill>
                          <a:uFillTx/>
                          <a:latin typeface="Century Gothic"/>
                        </a:rPr>
                        <a:t>norm='Linf’</a:t>
                      </a:r>
                      <a:endParaRPr lang="it-IT" sz="1800" b="0" u="none" strike="noStrike">
                        <a:solidFill>
                          <a:srgbClr val="000000"/>
                        </a:solidFill>
                        <a:uFillTx/>
                        <a:latin typeface="Arial"/>
                      </a:endParaRPr>
                    </a:p>
                    <a:p>
                      <a:pPr defTabSz="457200">
                        <a:lnSpc>
                          <a:spcPct val="100000"/>
                        </a:lnSpc>
                      </a:pPr>
                      <a:r>
                        <a:rPr lang="it-IT" sz="1800" b="0" u="none" strike="noStrike">
                          <a:solidFill>
                            <a:srgbClr val="000000"/>
                          </a:solidFill>
                          <a:uFillTx/>
                          <a:latin typeface="Century Gothic"/>
                        </a:rPr>
                        <a:t>eps=8 / 255</a:t>
                      </a:r>
                      <a:endParaRPr lang="it-IT" sz="1800" b="0" u="none" strike="noStrike">
                        <a:solidFill>
                          <a:srgbClr val="000000"/>
                        </a:solidFill>
                        <a:uFillTx/>
                        <a:latin typeface="Arial"/>
                      </a:endParaRPr>
                    </a:p>
                    <a:p>
                      <a:pPr defTabSz="457200">
                        <a:lnSpc>
                          <a:spcPct val="100000"/>
                        </a:lnSpc>
                      </a:pPr>
                      <a:r>
                        <a:rPr lang="it-IT" sz="1800" b="0" u="none" strike="noStrike">
                          <a:solidFill>
                            <a:srgbClr val="000000"/>
                          </a:solidFill>
                          <a:uFillTx/>
                          <a:latin typeface="Century Gothic"/>
                        </a:rPr>
                        <a:t>*****************</a:t>
                      </a:r>
                      <a:endParaRPr lang="it-IT" sz="1800" b="0" u="none" strike="noStrike">
                        <a:solidFill>
                          <a:srgbClr val="000000"/>
                        </a:solidFill>
                        <a:uFillTx/>
                        <a:latin typeface="Arial"/>
                      </a:endParaRPr>
                    </a:p>
                    <a:p>
                      <a:pPr defTabSz="457200">
                        <a:lnSpc>
                          <a:spcPct val="100000"/>
                        </a:lnSpc>
                      </a:pPr>
                      <a:r>
                        <a:rPr lang="it-IT" sz="1800" b="1" u="none" strike="noStrike">
                          <a:solidFill>
                            <a:srgbClr val="000000"/>
                          </a:solidFill>
                          <a:uFillTx/>
                          <a:latin typeface="Century Gothic"/>
                        </a:rPr>
                        <a:t>Only for FMN</a:t>
                      </a:r>
                      <a:endParaRPr lang="it-IT" sz="1800" b="0" u="none" strike="noStrike">
                        <a:solidFill>
                          <a:srgbClr val="000000"/>
                        </a:solidFill>
                        <a:uFillTx/>
                        <a:latin typeface="Arial"/>
                      </a:endParaRPr>
                    </a:p>
                    <a:p>
                      <a:pPr defTabSz="457200">
                        <a:lnSpc>
                          <a:spcPct val="100000"/>
                        </a:lnSpc>
                      </a:pPr>
                      <a:r>
                        <a:rPr lang="it-IT" sz="1800" b="0" u="none" strike="noStrike">
                          <a:solidFill>
                            <a:srgbClr val="000000"/>
                          </a:solidFill>
                          <a:uFillTx/>
                          <a:latin typeface="Century Gothic"/>
                        </a:rPr>
                        <a:t>steps: 500</a:t>
                      </a:r>
                      <a:endParaRPr lang="it-IT" sz="1800" b="0" u="none" strike="noStrike">
                        <a:solidFill>
                          <a:srgbClr val="000000"/>
                        </a:solidFill>
                        <a:uFillTx/>
                        <a:latin typeface="Arial"/>
                      </a:endParaRPr>
                    </a:p>
                    <a:p>
                      <a:pPr defTabSz="457200">
                        <a:lnSpc>
                          <a:spcPct val="100000"/>
                        </a:lnSpc>
                      </a:pPr>
                      <a:r>
                        <a:rPr lang="it-IT" sz="1800" b="0" u="none" strike="noStrike">
                          <a:solidFill>
                            <a:srgbClr val="000000"/>
                          </a:solidFill>
                          <a:uFillTx/>
                          <a:latin typeface="Century Gothic"/>
                        </a:rPr>
                        <a:t>max_stepsize: 1.0</a:t>
                      </a:r>
                      <a:endParaRPr lang="it-IT" sz="1800" b="0" u="none" strike="noStrike">
                        <a:solidFill>
                          <a:srgbClr val="000000"/>
                        </a:solidFill>
                        <a:uFillTx/>
                        <a:latin typeface="Arial"/>
                      </a:endParaRPr>
                    </a:p>
                    <a:p>
                      <a:pPr defTabSz="457200">
                        <a:lnSpc>
                          <a:spcPct val="100000"/>
                        </a:lnSpc>
                      </a:pPr>
                      <a:r>
                        <a:rPr lang="it-IT" sz="1800" b="0" u="none" strike="noStrike">
                          <a:solidFill>
                            <a:srgbClr val="000000"/>
                          </a:solidFill>
                          <a:uFillTx/>
                          <a:latin typeface="Century Gothic"/>
                        </a:rPr>
                        <a:t>gamma: 0.05</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rgbClr val="000000"/>
                          </a:solidFill>
                          <a:uFillTx/>
                          <a:latin typeface="Century Gothic"/>
                        </a:rPr>
                        <a:t>Ding2020MMA</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onsolas"/>
                        </a:rPr>
                        <a:t>31.25 %</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entury Gothic"/>
                        </a:rPr>
                        <a:t>39.06 %</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chemeClr val="accent1">
                        <a:tint val="40000"/>
                      </a:schemeClr>
                    </a:solidFill>
                  </a:tcPr>
                </a:tc>
                <a:extLst>
                  <a:ext uri="{0D108BD9-81ED-4DB2-BD59-A6C34878D82A}">
                    <a16:rowId xmlns:a16="http://schemas.microsoft.com/office/drawing/2014/main" val="10001"/>
                  </a:ext>
                </a:extLst>
              </a:tr>
              <a:tr h="370800">
                <a:tc vMerge="1">
                  <a:txBody>
                    <a:bodyPr/>
                    <a:lstStyle/>
                    <a:p>
                      <a:endParaRPr lang="it-IT" sz="1800" b="0" u="none" strike="noStrike">
                        <a:solidFill>
                          <a:srgbClr val="000000"/>
                        </a:solidFill>
                        <a:uFillTx/>
                        <a:latin typeface="Arial"/>
                      </a:endParaRPr>
                    </a:p>
                  </a:txBody>
                  <a:tcPr marL="90000" marR="90000">
                    <a:lnL>
                      <a:noFill/>
                    </a:lnL>
                    <a:lnR>
                      <a:noFill/>
                    </a:lnR>
                    <a:lnT>
                      <a:noFill/>
                    </a:lnT>
                    <a:lnB>
                      <a:noFill/>
                    </a:lnB>
                    <a:solidFill>
                      <a:srgbClr val="729FCF"/>
                    </a:solidFill>
                  </a:tcPr>
                </a:tc>
                <a:tc>
                  <a:txBody>
                    <a:bodyPr/>
                    <a:lstStyle/>
                    <a:p>
                      <a:pPr defTabSz="457200">
                        <a:lnSpc>
                          <a:spcPct val="100000"/>
                        </a:lnSpc>
                      </a:pPr>
                      <a:r>
                        <a:rPr lang="it-IT" sz="1800" b="0" u="none" strike="noStrike">
                          <a:solidFill>
                            <a:srgbClr val="000000"/>
                          </a:solidFill>
                          <a:uFillTx/>
                          <a:latin typeface="Century Gothic"/>
                        </a:rPr>
                        <a:t>Wong2020Fast</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it-IT" sz="1800" b="0" u="none" strike="noStrike">
                          <a:solidFill>
                            <a:schemeClr val="dk1"/>
                          </a:solidFill>
                          <a:uFillTx/>
                          <a:latin typeface="Consolas"/>
                        </a:rPr>
                        <a:t>37.50 %</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it-IT" sz="1800" b="0" u="none" strike="noStrike">
                          <a:solidFill>
                            <a:schemeClr val="dk1"/>
                          </a:solidFill>
                          <a:uFillTx/>
                          <a:latin typeface="Century Gothic"/>
                        </a:rPr>
                        <a:t>42.19 %</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extLst>
                  <a:ext uri="{0D108BD9-81ED-4DB2-BD59-A6C34878D82A}">
                    <a16:rowId xmlns:a16="http://schemas.microsoft.com/office/drawing/2014/main" val="10002"/>
                  </a:ext>
                </a:extLst>
              </a:tr>
              <a:tr h="370800">
                <a:tc vMerge="1">
                  <a:txBody>
                    <a:bodyPr/>
                    <a:lstStyle/>
                    <a:p>
                      <a:endParaRPr lang="it-IT" sz="1800" b="0" u="none" strike="noStrike">
                        <a:solidFill>
                          <a:srgbClr val="000000"/>
                        </a:solidFill>
                        <a:uFillTx/>
                        <a:latin typeface="Arial"/>
                      </a:endParaRPr>
                    </a:p>
                  </a:txBody>
                  <a:tcPr marL="90000" marR="90000">
                    <a:lnL>
                      <a:noFill/>
                    </a:lnL>
                    <a:lnR>
                      <a:noFill/>
                    </a:lnR>
                    <a:lnT>
                      <a:noFill/>
                    </a:lnT>
                    <a:lnB>
                      <a:noFill/>
                    </a:lnB>
                    <a:solidFill>
                      <a:srgbClr val="729FCF"/>
                    </a:solidFill>
                  </a:tcPr>
                </a:tc>
                <a:tc>
                  <a:txBody>
                    <a:bodyPr/>
                    <a:lstStyle/>
                    <a:p>
                      <a:pPr defTabSz="457200">
                        <a:lnSpc>
                          <a:spcPct val="100000"/>
                        </a:lnSpc>
                      </a:pPr>
                      <a:r>
                        <a:rPr lang="it-IT" sz="1800" b="0" u="none" strike="noStrike">
                          <a:solidFill>
                            <a:srgbClr val="000000"/>
                          </a:solidFill>
                          <a:uFillTx/>
                          <a:latin typeface="Century Gothic"/>
                        </a:rPr>
                        <a:t>Andriushchenko2020Understanding</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onsolas"/>
                        </a:rPr>
                        <a:t>43.75 %</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onsolas"/>
                        </a:rPr>
                        <a:t>43.75 %</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extLst>
                  <a:ext uri="{0D108BD9-81ED-4DB2-BD59-A6C34878D82A}">
                    <a16:rowId xmlns:a16="http://schemas.microsoft.com/office/drawing/2014/main" val="10003"/>
                  </a:ext>
                </a:extLst>
              </a:tr>
              <a:tr h="370800">
                <a:tc vMerge="1">
                  <a:txBody>
                    <a:bodyPr/>
                    <a:lstStyle/>
                    <a:p>
                      <a:endParaRPr lang="it-IT" sz="1800" b="0" u="none" strike="noStrike">
                        <a:solidFill>
                          <a:srgbClr val="000000"/>
                        </a:solidFill>
                        <a:uFillTx/>
                        <a:latin typeface="Arial"/>
                      </a:endParaRPr>
                    </a:p>
                  </a:txBody>
                  <a:tcPr marL="90000" marR="90000">
                    <a:lnL>
                      <a:noFill/>
                    </a:lnL>
                    <a:lnR>
                      <a:noFill/>
                    </a:lnR>
                    <a:lnT>
                      <a:noFill/>
                    </a:lnT>
                    <a:lnB>
                      <a:noFill/>
                    </a:lnB>
                    <a:solidFill>
                      <a:srgbClr val="729FCF"/>
                    </a:solidFill>
                  </a:tcPr>
                </a:tc>
                <a:tc>
                  <a:txBody>
                    <a:bodyPr/>
                    <a:lstStyle/>
                    <a:p>
                      <a:pPr defTabSz="457200">
                        <a:lnSpc>
                          <a:spcPct val="100000"/>
                        </a:lnSpc>
                      </a:pPr>
                      <a:r>
                        <a:rPr lang="it-IT" sz="1800" b="0" u="none" strike="noStrike">
                          <a:solidFill>
                            <a:srgbClr val="000000"/>
                          </a:solidFill>
                          <a:uFillTx/>
                          <a:latin typeface="Century Gothic"/>
                        </a:rPr>
                        <a:t>Sitawarin2020Improving</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it-IT" sz="1800" b="0" u="none" strike="noStrike">
                          <a:solidFill>
                            <a:schemeClr val="dk1"/>
                          </a:solidFill>
                          <a:uFillTx/>
                          <a:latin typeface="Consolas"/>
                        </a:rPr>
                        <a:t>39.06 %</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it-IT" sz="1800" b="0" u="none" strike="noStrike">
                          <a:solidFill>
                            <a:schemeClr val="dk1"/>
                          </a:solidFill>
                          <a:uFillTx/>
                          <a:latin typeface="Consolas"/>
                        </a:rPr>
                        <a:t>39.06 %</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extLst>
                  <a:ext uri="{0D108BD9-81ED-4DB2-BD59-A6C34878D82A}">
                    <a16:rowId xmlns:a16="http://schemas.microsoft.com/office/drawing/2014/main" val="10004"/>
                  </a:ext>
                </a:extLst>
              </a:tr>
              <a:tr h="0">
                <a:tc vMerge="1">
                  <a:txBody>
                    <a:bodyPr/>
                    <a:lstStyle/>
                    <a:p>
                      <a:endParaRPr lang="it-IT" sz="1800" b="0" u="none" strike="noStrike">
                        <a:solidFill>
                          <a:srgbClr val="000000"/>
                        </a:solidFill>
                        <a:uFillTx/>
                        <a:latin typeface="Arial"/>
                      </a:endParaRPr>
                    </a:p>
                  </a:txBody>
                  <a:tcPr marL="90000" marR="90000">
                    <a:lnL>
                      <a:noFill/>
                    </a:lnL>
                    <a:lnR>
                      <a:noFill/>
                    </a:lnR>
                    <a:lnT>
                      <a:noFill/>
                    </a:lnT>
                    <a:lnB>
                      <a:noFill/>
                    </a:lnB>
                    <a:solidFill>
                      <a:srgbClr val="729FCF"/>
                    </a:solidFill>
                  </a:tcPr>
                </a:tc>
                <a:tc>
                  <a:txBody>
                    <a:bodyPr/>
                    <a:lstStyle/>
                    <a:p>
                      <a:pPr defTabSz="457200">
                        <a:lnSpc>
                          <a:spcPct val="100000"/>
                        </a:lnSpc>
                      </a:pPr>
                      <a:r>
                        <a:rPr lang="it-IT" sz="1800" b="0" u="none" strike="noStrike">
                          <a:solidFill>
                            <a:srgbClr val="000000"/>
                          </a:solidFill>
                          <a:uFillTx/>
                          <a:latin typeface="Century Gothic"/>
                        </a:rPr>
                        <a:t>Cui2023Decoupled_WRN-28-10</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onsolas"/>
                        </a:rPr>
                        <a:t>67.19 %</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onsolas"/>
                        </a:rPr>
                        <a:t>67.19 %</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707040" y="155880"/>
            <a:ext cx="10774080" cy="1506240"/>
          </a:xfrm>
          <a:prstGeom prst="rect">
            <a:avLst/>
          </a:prstGeom>
          <a:noFill/>
          <a:ln w="0">
            <a:noFill/>
          </a:ln>
        </p:spPr>
        <p:txBody>
          <a:bodyPr lIns="91440" tIns="45720" rIns="91440" bIns="45720" anchor="ctr">
            <a:normAutofit/>
          </a:bodyPr>
          <a:lstStyle/>
          <a:p>
            <a:pPr indent="0" algn="just" defTabSz="457200">
              <a:lnSpc>
                <a:spcPct val="100000"/>
              </a:lnSpc>
              <a:spcBef>
                <a:spcPts val="1191"/>
              </a:spcBef>
              <a:spcAft>
                <a:spcPts val="992"/>
              </a:spcAft>
              <a:buNone/>
              <a:tabLst>
                <a:tab pos="0" algn="l"/>
              </a:tabLst>
            </a:pPr>
            <a:r>
              <a:rPr lang="en-US" sz="3700" b="0" u="none" strike="noStrike" cap="all">
                <a:solidFill>
                  <a:schemeClr val="lt1"/>
                </a:solidFill>
                <a:uFillTx/>
                <a:latin typeface="Century Gothic"/>
                <a:ea typeface="Century Gothic"/>
              </a:rPr>
              <a:t>Analyzing Discordant Samples in RobustBench Models</a:t>
            </a:r>
            <a:endParaRPr lang="it-IT" sz="3700" b="0" u="none" strike="noStrike">
              <a:solidFill>
                <a:schemeClr val="lt1"/>
              </a:solidFill>
              <a:uFillTx/>
              <a:latin typeface="Century Gothic"/>
            </a:endParaRPr>
          </a:p>
        </p:txBody>
      </p:sp>
      <p:pic>
        <p:nvPicPr>
          <p:cNvPr id="74" name="Immagine 5"/>
          <p:cNvPicPr/>
          <p:nvPr/>
        </p:nvPicPr>
        <p:blipFill>
          <a:blip r:embed="rId3"/>
          <a:srcRect b="11261"/>
          <a:stretch/>
        </p:blipFill>
        <p:spPr>
          <a:xfrm>
            <a:off x="1112040" y="1548000"/>
            <a:ext cx="10369080" cy="2205360"/>
          </a:xfrm>
          <a:prstGeom prst="rect">
            <a:avLst/>
          </a:prstGeom>
          <a:ln w="0">
            <a:noFill/>
          </a:ln>
        </p:spPr>
      </p:pic>
      <p:pic>
        <p:nvPicPr>
          <p:cNvPr id="75" name="Immagine 8"/>
          <p:cNvPicPr/>
          <p:nvPr/>
        </p:nvPicPr>
        <p:blipFill>
          <a:blip r:embed="rId4"/>
          <a:srcRect b="20790"/>
          <a:stretch/>
        </p:blipFill>
        <p:spPr>
          <a:xfrm>
            <a:off x="522000" y="3818520"/>
            <a:ext cx="6062760" cy="1506240"/>
          </a:xfrm>
          <a:prstGeom prst="rect">
            <a:avLst/>
          </a:prstGeom>
          <a:ln w="0">
            <a:noFill/>
          </a:ln>
        </p:spPr>
      </p:pic>
      <p:pic>
        <p:nvPicPr>
          <p:cNvPr id="76" name="Immagine 10"/>
          <p:cNvPicPr/>
          <p:nvPr/>
        </p:nvPicPr>
        <p:blipFill>
          <a:blip r:embed="rId5"/>
          <a:srcRect b="25522"/>
          <a:stretch/>
        </p:blipFill>
        <p:spPr>
          <a:xfrm>
            <a:off x="5715000" y="5361120"/>
            <a:ext cx="6011640" cy="114588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707040" y="495360"/>
            <a:ext cx="10774080" cy="1506240"/>
          </a:xfrm>
          <a:prstGeom prst="rect">
            <a:avLst/>
          </a:prstGeom>
          <a:noFill/>
          <a:ln w="0">
            <a:noFill/>
          </a:ln>
        </p:spPr>
        <p:txBody>
          <a:bodyPr lIns="91440" tIns="45720" rIns="91440" bIns="45720" anchor="ctr">
            <a:noAutofit/>
          </a:bodyPr>
          <a:lstStyle/>
          <a:p>
            <a:pPr indent="0" defTabSz="457200">
              <a:lnSpc>
                <a:spcPct val="100000"/>
              </a:lnSpc>
              <a:spcBef>
                <a:spcPts val="1191"/>
              </a:spcBef>
              <a:spcAft>
                <a:spcPts val="992"/>
              </a:spcAft>
              <a:buNone/>
              <a:tabLst>
                <a:tab pos="0" algn="l"/>
              </a:tabLst>
            </a:pPr>
            <a:r>
              <a:rPr lang="en-US" sz="3600" b="0" u="none" strike="noStrike" cap="all">
                <a:solidFill>
                  <a:schemeClr val="lt1"/>
                </a:solidFill>
                <a:uFillTx/>
                <a:latin typeface="Century Gothic"/>
                <a:ea typeface="Century Gothic"/>
              </a:rPr>
              <a:t>Explainability in Adversarial Attacks</a:t>
            </a:r>
            <a:endParaRPr lang="it-IT" sz="3600" b="0" u="none" strike="noStrike">
              <a:solidFill>
                <a:schemeClr val="lt1"/>
              </a:solidFill>
              <a:uFillTx/>
              <a:latin typeface="Century Gothic"/>
            </a:endParaRPr>
          </a:p>
        </p:txBody>
      </p:sp>
      <p:sp>
        <p:nvSpPr>
          <p:cNvPr id="78" name="CasellaDiTesto 6"/>
          <p:cNvSpPr/>
          <p:nvPr/>
        </p:nvSpPr>
        <p:spPr>
          <a:xfrm>
            <a:off x="704160" y="2219400"/>
            <a:ext cx="10870560" cy="912600"/>
          </a:xfrm>
          <a:prstGeom prst="rect">
            <a:avLst/>
          </a:prstGeom>
          <a:noFill/>
          <a:ln w="0">
            <a:noFill/>
          </a:ln>
        </p:spPr>
        <p:style>
          <a:lnRef idx="0">
            <a:scrgbClr r="0" g="0" b="0"/>
          </a:lnRef>
          <a:fillRef idx="0">
            <a:scrgbClr r="0" g="0" b="0"/>
          </a:fillRef>
          <a:effectRef idx="0">
            <a:scrgbClr r="0" g="0" b="0"/>
          </a:effectRef>
          <a:fontRef idx="minor"/>
        </p:style>
        <p:txBody>
          <a:bodyPr horzOverflow="overflow" lIns="90000" tIns="45000" rIns="90000" bIns="45000" numCol="1" spcCol="0" anchor="t">
            <a:spAutoFit/>
          </a:bodyPr>
          <a:lstStyle/>
          <a:p>
            <a:pPr defTabSz="914400">
              <a:lnSpc>
                <a:spcPct val="100000"/>
              </a:lnSpc>
            </a:pPr>
            <a:r>
              <a:rPr lang="en-US" sz="1800" b="0" u="none" strike="noStrike">
                <a:solidFill>
                  <a:schemeClr val="lt1"/>
                </a:solidFill>
                <a:uFillTx/>
                <a:latin typeface="Century Gothic"/>
                <a:ea typeface="Century Gothic"/>
              </a:rPr>
              <a:t>It improves the linear approximation by referring to a counterfactual baseline inputs.</a:t>
            </a:r>
            <a:endParaRPr lang="it-IT" sz="1800" b="0" u="none" strike="noStrike">
              <a:solidFill>
                <a:srgbClr val="FFFFFF"/>
              </a:solidFill>
              <a:uFillTx/>
              <a:latin typeface="Arial"/>
            </a:endParaRPr>
          </a:p>
          <a:p>
            <a:pPr defTabSz="914400">
              <a:lnSpc>
                <a:spcPct val="100000"/>
              </a:lnSpc>
            </a:pPr>
            <a:r>
              <a:rPr lang="en-US" sz="1800" b="0" u="none" strike="noStrike">
                <a:solidFill>
                  <a:schemeClr val="lt1"/>
                </a:solidFill>
                <a:uFillTx/>
                <a:latin typeface="Century Gothic"/>
                <a:ea typeface="Century Gothic"/>
              </a:rPr>
              <a:t>This implements a method for local explanation of predictions via attribution of relevance to each feature.</a:t>
            </a:r>
            <a:endParaRPr lang="it-IT" sz="1800" b="0" u="none" strike="noStrike">
              <a:solidFill>
                <a:srgbClr val="FFFFFF"/>
              </a:solidFill>
              <a:uFillTx/>
              <a:latin typeface="Arial"/>
            </a:endParaRPr>
          </a:p>
        </p:txBody>
      </p:sp>
      <p:pic>
        <p:nvPicPr>
          <p:cNvPr id="79" name="Immagine 4"/>
          <p:cNvPicPr/>
          <p:nvPr/>
        </p:nvPicPr>
        <p:blipFill>
          <a:blip r:embed="rId3"/>
          <a:stretch/>
        </p:blipFill>
        <p:spPr>
          <a:xfrm>
            <a:off x="2769840" y="3429000"/>
            <a:ext cx="6354000" cy="1236960"/>
          </a:xfrm>
          <a:prstGeom prst="rect">
            <a:avLst/>
          </a:prstGeom>
          <a:ln w="0">
            <a:noFill/>
          </a:ln>
        </p:spPr>
      </p:pic>
      <p:sp>
        <p:nvSpPr>
          <p:cNvPr id="80" name="CasellaDiTesto 7"/>
          <p:cNvSpPr/>
          <p:nvPr/>
        </p:nvSpPr>
        <p:spPr>
          <a:xfrm>
            <a:off x="923040" y="4874040"/>
            <a:ext cx="6112080" cy="11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1800" b="0" u="none" strike="noStrike">
                <a:solidFill>
                  <a:schemeClr val="lt1"/>
                </a:solidFill>
                <a:uFillTx/>
                <a:latin typeface="Century Gothic"/>
              </a:rPr>
              <a:t>where:</a:t>
            </a:r>
            <a:endParaRPr lang="it-IT" sz="1800" b="0" u="none" strike="noStrike">
              <a:solidFill>
                <a:srgbClr val="FFFFFF"/>
              </a:solidFill>
              <a:uFillTx/>
              <a:latin typeface="Arial"/>
            </a:endParaRPr>
          </a:p>
          <a:p>
            <a:pPr indent="-216000" defTabSz="914400">
              <a:lnSpc>
                <a:spcPct val="100000"/>
              </a:lnSpc>
              <a:buClr>
                <a:srgbClr val="FFFFFF"/>
              </a:buClr>
              <a:buFont typeface="Arial"/>
              <a:buChar char="•"/>
            </a:pPr>
            <a:r>
              <a:rPr lang="en-US" sz="1800" b="0" u="none" strike="noStrike">
                <a:solidFill>
                  <a:schemeClr val="lt1"/>
                </a:solidFill>
                <a:uFillTx/>
                <a:latin typeface="Century Gothic"/>
              </a:rPr>
              <a:t>x = input image,</a:t>
            </a:r>
            <a:endParaRPr lang="it-IT" sz="1800" b="0" u="none" strike="noStrike">
              <a:solidFill>
                <a:srgbClr val="FFFFFF"/>
              </a:solidFill>
              <a:uFillTx/>
              <a:latin typeface="Arial"/>
            </a:endParaRPr>
          </a:p>
          <a:p>
            <a:pPr indent="-216000" defTabSz="914400">
              <a:lnSpc>
                <a:spcPct val="100000"/>
              </a:lnSpc>
              <a:buClr>
                <a:srgbClr val="FFFFFF"/>
              </a:buClr>
              <a:buFont typeface="Arial"/>
              <a:buChar char="•"/>
            </a:pPr>
            <a:r>
              <a:rPr lang="en-US" sz="1800" b="0" u="none" strike="noStrike">
                <a:solidFill>
                  <a:schemeClr val="lt1"/>
                </a:solidFill>
                <a:uFillTx/>
                <a:latin typeface="Century Gothic"/>
              </a:rPr>
              <a:t>x′ = baseline image (e.g., all zeros),</a:t>
            </a:r>
            <a:endParaRPr lang="it-IT" sz="1800" b="0" u="none" strike="noStrike">
              <a:solidFill>
                <a:srgbClr val="FFFFFF"/>
              </a:solidFill>
              <a:uFillTx/>
              <a:latin typeface="Arial"/>
            </a:endParaRPr>
          </a:p>
          <a:p>
            <a:pPr indent="-216000" defTabSz="914400">
              <a:lnSpc>
                <a:spcPct val="100000"/>
              </a:lnSpc>
              <a:buClr>
                <a:srgbClr val="FFFFFF"/>
              </a:buClr>
              <a:buFont typeface="Arial"/>
              <a:buChar char="•"/>
            </a:pPr>
            <a:r>
              <a:rPr lang="en-US" sz="1800" b="0" u="none" strike="noStrike">
                <a:solidFill>
                  <a:schemeClr val="lt1"/>
                </a:solidFill>
                <a:uFillTx/>
                <a:latin typeface="Century Gothic"/>
              </a:rPr>
              <a:t>F(x) = model’s prediction function.</a:t>
            </a:r>
            <a:endParaRPr lang="it-IT" sz="1800" b="0" u="none" strike="noStrike">
              <a:solidFill>
                <a:srgbClr val="FFFFFF"/>
              </a:solidFill>
              <a:uFillTx/>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160200" y="-230760"/>
            <a:ext cx="10774080" cy="1506240"/>
          </a:xfrm>
          <a:prstGeom prst="rect">
            <a:avLst/>
          </a:prstGeom>
          <a:noFill/>
          <a:ln w="0">
            <a:noFill/>
          </a:ln>
        </p:spPr>
        <p:txBody>
          <a:bodyPr lIns="91440" tIns="45720" rIns="91440" bIns="45720" anchor="ctr">
            <a:noAutofit/>
          </a:bodyPr>
          <a:lstStyle/>
          <a:p>
            <a:pPr indent="0" defTabSz="457200">
              <a:lnSpc>
                <a:spcPct val="100000"/>
              </a:lnSpc>
              <a:spcBef>
                <a:spcPts val="1191"/>
              </a:spcBef>
              <a:spcAft>
                <a:spcPts val="992"/>
              </a:spcAft>
              <a:buNone/>
              <a:tabLst>
                <a:tab pos="0" algn="l"/>
              </a:tabLst>
            </a:pPr>
            <a:r>
              <a:rPr lang="en-US" sz="3600" b="0" u="none" strike="noStrike" cap="all">
                <a:solidFill>
                  <a:schemeClr val="lt1"/>
                </a:solidFill>
                <a:uFillTx/>
                <a:latin typeface="Century Gothic"/>
                <a:ea typeface="Century Gothic"/>
              </a:rPr>
              <a:t>Explainability Comparison – </a:t>
            </a:r>
            <a:br>
              <a:rPr sz="3600"/>
            </a:br>
            <a:r>
              <a:rPr lang="en-US" sz="3600" b="0" u="none" strike="noStrike" cap="all">
                <a:solidFill>
                  <a:schemeClr val="lt1"/>
                </a:solidFill>
                <a:uFillTx/>
                <a:latin typeface="Century Gothic"/>
                <a:ea typeface="Century Gothic"/>
              </a:rPr>
              <a:t>AutoAttack vs FMN</a:t>
            </a:r>
            <a:endParaRPr lang="it-IT" sz="3600" b="0" u="none" strike="noStrike">
              <a:solidFill>
                <a:schemeClr val="lt1"/>
              </a:solidFill>
              <a:uFillTx/>
              <a:latin typeface="Century Gothic"/>
            </a:endParaRPr>
          </a:p>
        </p:txBody>
      </p:sp>
      <p:pic>
        <p:nvPicPr>
          <p:cNvPr id="82" name="Immagine 4" descr="Immagine che contiene schermata, testo, grafica, design&#10;&#10;Descrizione generata automaticamente"/>
          <p:cNvPicPr/>
          <p:nvPr/>
        </p:nvPicPr>
        <p:blipFill>
          <a:blip r:embed="rId3"/>
          <a:srcRect l="12436" r="9367" b="9541"/>
          <a:stretch/>
        </p:blipFill>
        <p:spPr>
          <a:xfrm>
            <a:off x="308160" y="1355400"/>
            <a:ext cx="5707800" cy="5282640"/>
          </a:xfrm>
          <a:prstGeom prst="rect">
            <a:avLst/>
          </a:prstGeom>
          <a:ln w="0">
            <a:noFill/>
          </a:ln>
        </p:spPr>
      </p:pic>
      <p:sp>
        <p:nvSpPr>
          <p:cNvPr id="83" name="Ovale 3"/>
          <p:cNvSpPr/>
          <p:nvPr/>
        </p:nvSpPr>
        <p:spPr>
          <a:xfrm>
            <a:off x="2502000" y="3355920"/>
            <a:ext cx="1320120" cy="358200"/>
          </a:xfrm>
          <a:prstGeom prst="ellipse">
            <a:avLst/>
          </a:prstGeom>
          <a:noFill/>
          <a:ln w="28575" cap="rnd">
            <a:solidFill>
              <a:srgbClr val="FF0000"/>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u="none" strike="noStrike">
              <a:solidFill>
                <a:schemeClr val="lt1"/>
              </a:solidFill>
              <a:uFillTx/>
              <a:latin typeface="Century Gothic"/>
            </a:endParaRPr>
          </a:p>
        </p:txBody>
      </p:sp>
      <p:sp>
        <p:nvSpPr>
          <p:cNvPr id="84" name="Ovale 6"/>
          <p:cNvSpPr/>
          <p:nvPr/>
        </p:nvSpPr>
        <p:spPr>
          <a:xfrm>
            <a:off x="4405320" y="3340440"/>
            <a:ext cx="1320120" cy="358200"/>
          </a:xfrm>
          <a:prstGeom prst="ellipse">
            <a:avLst/>
          </a:prstGeom>
          <a:noFill/>
          <a:ln w="28575" cap="rnd">
            <a:solidFill>
              <a:srgbClr val="FF0000"/>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u="none" strike="noStrike">
              <a:solidFill>
                <a:schemeClr val="lt1"/>
              </a:solidFill>
              <a:uFillTx/>
              <a:latin typeface="Century Gothic"/>
            </a:endParaRPr>
          </a:p>
        </p:txBody>
      </p:sp>
      <p:sp>
        <p:nvSpPr>
          <p:cNvPr id="85" name="Ovale 9"/>
          <p:cNvSpPr/>
          <p:nvPr/>
        </p:nvSpPr>
        <p:spPr>
          <a:xfrm>
            <a:off x="2502000" y="1713960"/>
            <a:ext cx="1320120" cy="358200"/>
          </a:xfrm>
          <a:prstGeom prst="ellipse">
            <a:avLst/>
          </a:prstGeom>
          <a:noFill/>
          <a:ln w="28575" cap="rnd">
            <a:solidFill>
              <a:srgbClr val="FF0000"/>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u="none" strike="noStrike">
              <a:solidFill>
                <a:schemeClr val="lt1"/>
              </a:solidFill>
              <a:uFillTx/>
              <a:latin typeface="Century Gothic"/>
            </a:endParaRPr>
          </a:p>
        </p:txBody>
      </p:sp>
      <p:sp>
        <p:nvSpPr>
          <p:cNvPr id="86" name="Ovale 11"/>
          <p:cNvSpPr/>
          <p:nvPr/>
        </p:nvSpPr>
        <p:spPr>
          <a:xfrm>
            <a:off x="4405320" y="1743840"/>
            <a:ext cx="1320120" cy="358200"/>
          </a:xfrm>
          <a:prstGeom prst="ellipse">
            <a:avLst/>
          </a:prstGeom>
          <a:noFill/>
          <a:ln w="28575" cap="rnd">
            <a:solidFill>
              <a:srgbClr val="FF0000"/>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u="none" strike="noStrike">
              <a:solidFill>
                <a:schemeClr val="lt1"/>
              </a:solidFill>
              <a:uFillTx/>
              <a:latin typeface="Century Gothic"/>
            </a:endParaRPr>
          </a:p>
        </p:txBody>
      </p:sp>
      <p:pic>
        <p:nvPicPr>
          <p:cNvPr id="87" name="Immagine 8"/>
          <p:cNvPicPr/>
          <p:nvPr/>
        </p:nvPicPr>
        <p:blipFill>
          <a:blip r:embed="rId4"/>
          <a:srcRect b="47105"/>
          <a:stretch/>
        </p:blipFill>
        <p:spPr>
          <a:xfrm>
            <a:off x="6235200" y="1714320"/>
            <a:ext cx="5762880" cy="199980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160200" y="-230760"/>
            <a:ext cx="10774080" cy="1506240"/>
          </a:xfrm>
          <a:prstGeom prst="rect">
            <a:avLst/>
          </a:prstGeom>
          <a:noFill/>
          <a:ln w="0">
            <a:noFill/>
          </a:ln>
        </p:spPr>
        <p:txBody>
          <a:bodyPr lIns="91440" tIns="45720" rIns="91440" bIns="45720" anchor="ctr">
            <a:noAutofit/>
          </a:bodyPr>
          <a:lstStyle/>
          <a:p>
            <a:pPr indent="0" defTabSz="457200">
              <a:lnSpc>
                <a:spcPct val="100000"/>
              </a:lnSpc>
              <a:spcBef>
                <a:spcPts val="1191"/>
              </a:spcBef>
              <a:spcAft>
                <a:spcPts val="992"/>
              </a:spcAft>
              <a:buNone/>
              <a:tabLst>
                <a:tab pos="0" algn="l"/>
              </a:tabLst>
            </a:pPr>
            <a:r>
              <a:rPr lang="en-US" sz="3600" b="0" u="none" strike="noStrike" cap="all">
                <a:solidFill>
                  <a:schemeClr val="lt1"/>
                </a:solidFill>
                <a:uFillTx/>
                <a:latin typeface="Century Gothic"/>
                <a:ea typeface="Century Gothic"/>
              </a:rPr>
              <a:t>Explainability Comparison – Example 28</a:t>
            </a:r>
            <a:endParaRPr lang="it-IT" sz="3600" b="0" u="none" strike="noStrike">
              <a:solidFill>
                <a:schemeClr val="lt1"/>
              </a:solidFill>
              <a:uFillTx/>
              <a:latin typeface="Century Gothic"/>
            </a:endParaRPr>
          </a:p>
        </p:txBody>
      </p:sp>
      <p:pic>
        <p:nvPicPr>
          <p:cNvPr id="89" name="Immagine 7" descr="Immagine che contiene testo, schermata, collage, arte&#10;&#10;Descrizione generata automaticamente"/>
          <p:cNvPicPr/>
          <p:nvPr/>
        </p:nvPicPr>
        <p:blipFill>
          <a:blip r:embed="rId3"/>
          <a:srcRect l="12827" r="9273" b="10302"/>
          <a:stretch/>
        </p:blipFill>
        <p:spPr>
          <a:xfrm>
            <a:off x="160200" y="942120"/>
            <a:ext cx="6062400" cy="5584680"/>
          </a:xfrm>
          <a:prstGeom prst="rect">
            <a:avLst/>
          </a:prstGeom>
          <a:ln w="0">
            <a:noFill/>
          </a:ln>
        </p:spPr>
      </p:pic>
      <p:sp>
        <p:nvSpPr>
          <p:cNvPr id="90" name="Ovale 3"/>
          <p:cNvSpPr/>
          <p:nvPr/>
        </p:nvSpPr>
        <p:spPr>
          <a:xfrm>
            <a:off x="2404440" y="3067560"/>
            <a:ext cx="1320120" cy="358200"/>
          </a:xfrm>
          <a:prstGeom prst="ellipse">
            <a:avLst/>
          </a:prstGeom>
          <a:noFill/>
          <a:ln w="28575" cap="rnd">
            <a:solidFill>
              <a:srgbClr val="FF0000"/>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u="none" strike="noStrike">
              <a:solidFill>
                <a:schemeClr val="lt1"/>
              </a:solidFill>
              <a:uFillTx/>
              <a:latin typeface="Century Gothic"/>
            </a:endParaRPr>
          </a:p>
        </p:txBody>
      </p:sp>
      <p:sp>
        <p:nvSpPr>
          <p:cNvPr id="91" name="Ovale 6"/>
          <p:cNvSpPr/>
          <p:nvPr/>
        </p:nvSpPr>
        <p:spPr>
          <a:xfrm>
            <a:off x="4547880" y="3067560"/>
            <a:ext cx="1320120" cy="358200"/>
          </a:xfrm>
          <a:prstGeom prst="ellipse">
            <a:avLst/>
          </a:prstGeom>
          <a:noFill/>
          <a:ln w="28575" cap="rnd">
            <a:solidFill>
              <a:srgbClr val="FF0000"/>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u="none" strike="noStrike">
              <a:solidFill>
                <a:schemeClr val="lt1"/>
              </a:solidFill>
              <a:uFillTx/>
              <a:latin typeface="Century Gothic"/>
            </a:endParaRPr>
          </a:p>
        </p:txBody>
      </p:sp>
      <p:sp>
        <p:nvSpPr>
          <p:cNvPr id="92" name="Ovale 9"/>
          <p:cNvSpPr/>
          <p:nvPr/>
        </p:nvSpPr>
        <p:spPr>
          <a:xfrm>
            <a:off x="2476080" y="1355400"/>
            <a:ext cx="1320120" cy="358200"/>
          </a:xfrm>
          <a:prstGeom prst="ellipse">
            <a:avLst/>
          </a:prstGeom>
          <a:noFill/>
          <a:ln w="28575" cap="rnd">
            <a:solidFill>
              <a:srgbClr val="FF0000"/>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u="none" strike="noStrike">
              <a:solidFill>
                <a:schemeClr val="lt1"/>
              </a:solidFill>
              <a:uFillTx/>
              <a:latin typeface="Century Gothic"/>
            </a:endParaRPr>
          </a:p>
        </p:txBody>
      </p:sp>
      <p:sp>
        <p:nvSpPr>
          <p:cNvPr id="93" name="Ovale 11"/>
          <p:cNvSpPr/>
          <p:nvPr/>
        </p:nvSpPr>
        <p:spPr>
          <a:xfrm>
            <a:off x="4547880" y="1355400"/>
            <a:ext cx="1320120" cy="358200"/>
          </a:xfrm>
          <a:prstGeom prst="ellipse">
            <a:avLst/>
          </a:prstGeom>
          <a:noFill/>
          <a:ln w="28575" cap="rnd">
            <a:solidFill>
              <a:srgbClr val="FF0000"/>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u="none" strike="noStrike">
              <a:solidFill>
                <a:schemeClr val="lt1"/>
              </a:solidFill>
              <a:uFillTx/>
              <a:latin typeface="Century Gothic"/>
            </a:endParaRPr>
          </a:p>
        </p:txBody>
      </p:sp>
      <p:pic>
        <p:nvPicPr>
          <p:cNvPr id="94" name="Immagine 5"/>
          <p:cNvPicPr/>
          <p:nvPr/>
        </p:nvPicPr>
        <p:blipFill>
          <a:blip r:embed="rId4"/>
          <a:srcRect t="55440"/>
          <a:stretch/>
        </p:blipFill>
        <p:spPr>
          <a:xfrm>
            <a:off x="6377040" y="1919520"/>
            <a:ext cx="5650200" cy="1651680"/>
          </a:xfrm>
          <a:prstGeom prst="rect">
            <a:avLst/>
          </a:prstGeom>
          <a:ln w="0">
            <a:noFill/>
          </a:ln>
        </p:spPr>
      </p:pic>
      <p:pic>
        <p:nvPicPr>
          <p:cNvPr id="95" name="Immagine 10"/>
          <p:cNvPicPr/>
          <p:nvPr/>
        </p:nvPicPr>
        <p:blipFill>
          <a:blip r:embed="rId4"/>
          <a:srcRect b="89387"/>
          <a:stretch/>
        </p:blipFill>
        <p:spPr>
          <a:xfrm>
            <a:off x="6377040" y="1572120"/>
            <a:ext cx="5650200" cy="39276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916560" y="-112680"/>
            <a:ext cx="10774080" cy="1506240"/>
          </a:xfrm>
          <a:prstGeom prst="rect">
            <a:avLst/>
          </a:prstGeom>
          <a:noFill/>
          <a:ln w="0">
            <a:noFill/>
          </a:ln>
        </p:spPr>
        <p:txBody>
          <a:bodyPr lIns="91440" tIns="45720" rIns="91440" bIns="45720" anchor="ctr">
            <a:noAutofit/>
          </a:bodyPr>
          <a:lstStyle/>
          <a:p>
            <a:pPr indent="0" defTabSz="457200">
              <a:lnSpc>
                <a:spcPct val="100000"/>
              </a:lnSpc>
              <a:spcBef>
                <a:spcPts val="1191"/>
              </a:spcBef>
              <a:spcAft>
                <a:spcPts val="992"/>
              </a:spcAft>
              <a:buNone/>
              <a:tabLst>
                <a:tab pos="0" algn="l"/>
              </a:tabLst>
            </a:pPr>
            <a:r>
              <a:rPr lang="en-US" sz="3600" b="0" u="none" strike="noStrike" cap="all">
                <a:solidFill>
                  <a:schemeClr val="lt1"/>
                </a:solidFill>
                <a:uFillTx/>
                <a:latin typeface="Century Gothic"/>
                <a:ea typeface="Century Gothic"/>
              </a:rPr>
              <a:t>When FMN Succeeds – A Successful Minimal Perturbation Attack</a:t>
            </a:r>
            <a:endParaRPr lang="it-IT" sz="3600" b="0" u="none" strike="noStrike">
              <a:solidFill>
                <a:schemeClr val="lt1"/>
              </a:solidFill>
              <a:uFillTx/>
              <a:latin typeface="Century Gothic"/>
            </a:endParaRPr>
          </a:p>
        </p:txBody>
      </p:sp>
      <p:pic>
        <p:nvPicPr>
          <p:cNvPr id="97" name="Immagine 2" descr="Immagine che contiene testo, schermata, collage, gatto&#10;&#10;Il contenuto generato dall&amp;#39;intelligenza artificiale potrebbe non essere corretto."/>
          <p:cNvPicPr/>
          <p:nvPr/>
        </p:nvPicPr>
        <p:blipFill>
          <a:blip r:embed="rId3"/>
          <a:stretch/>
        </p:blipFill>
        <p:spPr>
          <a:xfrm>
            <a:off x="916560" y="1393920"/>
            <a:ext cx="5117760" cy="5105880"/>
          </a:xfrm>
          <a:prstGeom prst="rect">
            <a:avLst/>
          </a:prstGeom>
          <a:ln w="0">
            <a:noFill/>
          </a:ln>
        </p:spPr>
      </p:pic>
      <p:pic>
        <p:nvPicPr>
          <p:cNvPr id="98" name="Immagine 4" descr="Immagine che contiene testo, schermata, collage, grafica&#10;&#10;Il contenuto generato dall&amp;#39;intelligenza artificiale potrebbe non essere corretto."/>
          <p:cNvPicPr/>
          <p:nvPr/>
        </p:nvPicPr>
        <p:blipFill>
          <a:blip r:embed="rId4"/>
          <a:stretch/>
        </p:blipFill>
        <p:spPr>
          <a:xfrm>
            <a:off x="6572880" y="1373760"/>
            <a:ext cx="5117760" cy="510588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570240" y="208440"/>
            <a:ext cx="10774080" cy="1506240"/>
          </a:xfrm>
          <a:prstGeom prst="rect">
            <a:avLst/>
          </a:prstGeom>
          <a:noFill/>
          <a:ln w="0">
            <a:noFill/>
          </a:ln>
        </p:spPr>
        <p:txBody>
          <a:bodyPr lIns="91440" tIns="45720" rIns="91440" bIns="45720" anchor="ctr">
            <a:noAutofit/>
          </a:bodyPr>
          <a:lstStyle/>
          <a:p>
            <a:pPr indent="0" defTabSz="457200">
              <a:lnSpc>
                <a:spcPct val="100000"/>
              </a:lnSpc>
              <a:spcBef>
                <a:spcPts val="1191"/>
              </a:spcBef>
              <a:spcAft>
                <a:spcPts val="992"/>
              </a:spcAft>
              <a:buNone/>
              <a:tabLst>
                <a:tab pos="0" algn="l"/>
              </a:tabLst>
            </a:pPr>
            <a:r>
              <a:rPr lang="en-US" sz="3600" b="0" u="none" strike="noStrike" cap="all">
                <a:solidFill>
                  <a:schemeClr val="lt1"/>
                </a:solidFill>
                <a:uFillTx/>
                <a:latin typeface="Century Gothic"/>
                <a:ea typeface="Century Gothic"/>
              </a:rPr>
              <a:t>Understanding Adversarial Attacks with Convergence Plots</a:t>
            </a:r>
            <a:endParaRPr lang="it-IT" sz="3600" b="0" u="none" strike="noStrike">
              <a:solidFill>
                <a:schemeClr val="lt1"/>
              </a:solidFill>
              <a:uFillTx/>
              <a:latin typeface="Century Gothic"/>
            </a:endParaRPr>
          </a:p>
        </p:txBody>
      </p:sp>
      <p:pic>
        <p:nvPicPr>
          <p:cNvPr id="100" name="Immagine 4" descr="Immagine che contiene testo, diagramma, Diagramma, linea&#10;&#10;Il contenuto generato dall&amp;#39;intelligenza artificiale potrebbe non essere corretto."/>
          <p:cNvPicPr/>
          <p:nvPr/>
        </p:nvPicPr>
        <p:blipFill>
          <a:blip r:embed="rId3"/>
          <a:stretch/>
        </p:blipFill>
        <p:spPr>
          <a:xfrm>
            <a:off x="570240" y="4906080"/>
            <a:ext cx="11133360" cy="1502280"/>
          </a:xfrm>
          <a:prstGeom prst="rect">
            <a:avLst/>
          </a:prstGeom>
          <a:ln w="0">
            <a:noFill/>
          </a:ln>
        </p:spPr>
      </p:pic>
      <p:pic>
        <p:nvPicPr>
          <p:cNvPr id="101" name="Immagine 5" descr="Immagine che contiene testo, diagramma, schermata, Carattere&#10;&#10;Il contenuto generato dall&amp;#39;intelligenza artificiale potrebbe non essere corretto."/>
          <p:cNvPicPr/>
          <p:nvPr/>
        </p:nvPicPr>
        <p:blipFill>
          <a:blip r:embed="rId4"/>
          <a:stretch/>
        </p:blipFill>
        <p:spPr>
          <a:xfrm>
            <a:off x="570240" y="3227400"/>
            <a:ext cx="11133360" cy="1502280"/>
          </a:xfrm>
          <a:prstGeom prst="rect">
            <a:avLst/>
          </a:prstGeom>
          <a:ln w="0">
            <a:noFill/>
          </a:ln>
        </p:spPr>
      </p:pic>
      <p:pic>
        <p:nvPicPr>
          <p:cNvPr id="102" name="Immagine 6" descr="Immagine che contiene testo, diagramma, schermata, Diagramma&#10;&#10;Il contenuto generato dall&amp;#39;intelligenza artificiale potrebbe non essere corretto."/>
          <p:cNvPicPr/>
          <p:nvPr/>
        </p:nvPicPr>
        <p:blipFill>
          <a:blip r:embed="rId5"/>
          <a:stretch/>
        </p:blipFill>
        <p:spPr>
          <a:xfrm>
            <a:off x="570240" y="1549080"/>
            <a:ext cx="11133360" cy="150228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707040" y="155880"/>
            <a:ext cx="10774080" cy="1506240"/>
          </a:xfrm>
          <a:prstGeom prst="rect">
            <a:avLst/>
          </a:prstGeom>
          <a:noFill/>
          <a:ln w="0">
            <a:noFill/>
          </a:ln>
        </p:spPr>
        <p:txBody>
          <a:bodyPr lIns="91440" tIns="45720" rIns="91440" bIns="45720" anchor="ctr">
            <a:noAutofit/>
          </a:bodyPr>
          <a:lstStyle/>
          <a:p>
            <a:pPr indent="0" defTabSz="457200">
              <a:lnSpc>
                <a:spcPct val="100000"/>
              </a:lnSpc>
              <a:spcBef>
                <a:spcPts val="1191"/>
              </a:spcBef>
              <a:spcAft>
                <a:spcPts val="992"/>
              </a:spcAft>
              <a:buNone/>
              <a:tabLst>
                <a:tab pos="0" algn="l"/>
              </a:tabLst>
            </a:pPr>
            <a:r>
              <a:rPr lang="en-US" sz="3600" b="0" u="none" strike="noStrike" cap="all">
                <a:solidFill>
                  <a:schemeClr val="lt1"/>
                </a:solidFill>
                <a:uFillTx/>
                <a:latin typeface="Century Gothic"/>
                <a:ea typeface="Century Gothic"/>
              </a:rPr>
              <a:t>Conclusion &amp; Future Directions</a:t>
            </a:r>
            <a:endParaRPr lang="it-IT" sz="3600" b="0" u="none" strike="noStrike">
              <a:solidFill>
                <a:schemeClr val="lt1"/>
              </a:solidFill>
              <a:uFillTx/>
              <a:latin typeface="Century Gothic"/>
            </a:endParaRPr>
          </a:p>
        </p:txBody>
      </p:sp>
      <p:sp>
        <p:nvSpPr>
          <p:cNvPr id="104" name="Rectangle 8"/>
          <p:cNvSpPr/>
          <p:nvPr/>
        </p:nvSpPr>
        <p:spPr>
          <a:xfrm>
            <a:off x="707040" y="1550160"/>
            <a:ext cx="10774080" cy="40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1" spcCol="0" anchor="ctr">
            <a:spAutoFit/>
          </a:bodyPr>
          <a:lstStyle/>
          <a:p>
            <a:pPr defTabSz="914400">
              <a:lnSpc>
                <a:spcPct val="100000"/>
              </a:lnSpc>
              <a:tabLst>
                <a:tab pos="0" algn="l"/>
              </a:tabLst>
            </a:pPr>
            <a:r>
              <a:rPr lang="en-US" sz="2000" b="1" u="none" strike="noStrike">
                <a:solidFill>
                  <a:schemeClr val="lt1"/>
                </a:solidFill>
                <a:uFillTx/>
                <a:latin typeface="Arial"/>
              </a:rPr>
              <a:t>AutoAttack vs. FMN</a:t>
            </a:r>
            <a:endParaRPr lang="it-IT" sz="2000" b="0" u="none" strike="noStrike">
              <a:solidFill>
                <a:srgbClr val="FFFFFF"/>
              </a:solidFill>
              <a:uFillTx/>
              <a:latin typeface="Arial"/>
            </a:endParaRPr>
          </a:p>
          <a:p>
            <a:pPr marL="343080" indent="-343080" defTabSz="914400">
              <a:lnSpc>
                <a:spcPct val="100000"/>
              </a:lnSpc>
              <a:buClr>
                <a:srgbClr val="FFFFFF"/>
              </a:buClr>
              <a:buFont typeface="Arial"/>
              <a:buChar char="•"/>
              <a:tabLst>
                <a:tab pos="0" algn="l"/>
              </a:tabLst>
            </a:pPr>
            <a:r>
              <a:rPr lang="en-US" sz="2000" b="0" u="none" strike="noStrike">
                <a:solidFill>
                  <a:schemeClr val="lt1"/>
                </a:solidFill>
                <a:uFillTx/>
                <a:latin typeface="Arial"/>
              </a:rPr>
              <a:t>AutoAttack showed a higher success rate, but with larger perturbations.</a:t>
            </a:r>
            <a:endParaRPr lang="it-IT" sz="2000" b="0" u="none" strike="noStrike">
              <a:solidFill>
                <a:srgbClr val="FFFFFF"/>
              </a:solidFill>
              <a:uFillTx/>
              <a:latin typeface="Arial"/>
            </a:endParaRPr>
          </a:p>
          <a:p>
            <a:pPr marL="343080" indent="-343080" defTabSz="914400">
              <a:lnSpc>
                <a:spcPct val="100000"/>
              </a:lnSpc>
              <a:buClr>
                <a:srgbClr val="FFFFFF"/>
              </a:buClr>
              <a:buFont typeface="Arial"/>
              <a:buChar char="•"/>
              <a:tabLst>
                <a:tab pos="0" algn="l"/>
              </a:tabLst>
            </a:pPr>
            <a:r>
              <a:rPr lang="en-US" sz="2000" b="0" u="none" strike="noStrike">
                <a:solidFill>
                  <a:schemeClr val="lt1"/>
                </a:solidFill>
                <a:uFillTx/>
                <a:latin typeface="Arial"/>
              </a:rPr>
              <a:t>FMN was more efficient in terms of minimal perturbation, but with a lower success rate.</a:t>
            </a:r>
            <a:endParaRPr lang="it-IT" sz="2000" b="0" u="none" strike="noStrike">
              <a:solidFill>
                <a:srgbClr val="FFFFFF"/>
              </a:solidFill>
              <a:uFillTx/>
              <a:latin typeface="Arial"/>
            </a:endParaRPr>
          </a:p>
          <a:p>
            <a:pPr defTabSz="914400">
              <a:lnSpc>
                <a:spcPct val="100000"/>
              </a:lnSpc>
              <a:tabLst>
                <a:tab pos="0" algn="l"/>
              </a:tabLst>
            </a:pPr>
            <a:endParaRPr lang="it-IT" sz="2000" b="0" u="none" strike="noStrike">
              <a:solidFill>
                <a:srgbClr val="FFFFFF"/>
              </a:solidFill>
              <a:uFillTx/>
              <a:latin typeface="Arial"/>
            </a:endParaRPr>
          </a:p>
          <a:p>
            <a:pPr defTabSz="914400">
              <a:lnSpc>
                <a:spcPct val="100000"/>
              </a:lnSpc>
              <a:tabLst>
                <a:tab pos="0" algn="l"/>
              </a:tabLst>
            </a:pPr>
            <a:r>
              <a:rPr lang="en-US" sz="2000" b="1" u="none" strike="noStrike">
                <a:solidFill>
                  <a:schemeClr val="lt1"/>
                </a:solidFill>
                <a:uFillTx/>
                <a:latin typeface="Arial"/>
              </a:rPr>
              <a:t>Implications for Robustness</a:t>
            </a:r>
            <a:endParaRPr lang="it-IT" sz="2000" b="0" u="none" strike="noStrike">
              <a:solidFill>
                <a:srgbClr val="FFFFFF"/>
              </a:solidFill>
              <a:uFillTx/>
              <a:latin typeface="Arial"/>
            </a:endParaRPr>
          </a:p>
          <a:p>
            <a:pPr marL="343080" indent="-343080" defTabSz="914400">
              <a:lnSpc>
                <a:spcPct val="100000"/>
              </a:lnSpc>
              <a:buClr>
                <a:srgbClr val="FFFFFF"/>
              </a:buClr>
              <a:buFont typeface="Arial"/>
              <a:buChar char="•"/>
              <a:tabLst>
                <a:tab pos="0" algn="l"/>
              </a:tabLst>
            </a:pPr>
            <a:r>
              <a:rPr lang="en-US" sz="2000" b="0" u="none" strike="noStrike">
                <a:solidFill>
                  <a:schemeClr val="lt1"/>
                </a:solidFill>
                <a:uFillTx/>
                <a:latin typeface="Arial"/>
              </a:rPr>
              <a:t>Attack choices influence the security ratings of deep learning models.</a:t>
            </a:r>
            <a:endParaRPr lang="it-IT" sz="2000" b="0" u="none" strike="noStrike">
              <a:solidFill>
                <a:srgbClr val="FFFFFF"/>
              </a:solidFill>
              <a:uFillTx/>
              <a:latin typeface="Arial"/>
            </a:endParaRPr>
          </a:p>
          <a:p>
            <a:pPr marL="343080" indent="-343080" defTabSz="914400">
              <a:lnSpc>
                <a:spcPct val="100000"/>
              </a:lnSpc>
              <a:buClr>
                <a:srgbClr val="FFFFFF"/>
              </a:buClr>
              <a:buFont typeface="Arial"/>
              <a:buChar char="•"/>
              <a:tabLst>
                <a:tab pos="0" algn="l"/>
              </a:tabLst>
            </a:pPr>
            <a:r>
              <a:rPr lang="en-US" sz="2000" b="0" u="none" strike="noStrike">
                <a:solidFill>
                  <a:schemeClr val="lt1"/>
                </a:solidFill>
                <a:uFillTx/>
                <a:latin typeface="Arial"/>
              </a:rPr>
              <a:t>The trade-off between effectiveness (success rate) and efficiency (minimal perturbation) is crucial.</a:t>
            </a:r>
            <a:endParaRPr lang="it-IT" sz="2000" b="0" u="none" strike="noStrike">
              <a:solidFill>
                <a:srgbClr val="FFFFFF"/>
              </a:solidFill>
              <a:uFillTx/>
              <a:latin typeface="Arial"/>
            </a:endParaRPr>
          </a:p>
          <a:p>
            <a:pPr defTabSz="914400">
              <a:lnSpc>
                <a:spcPct val="100000"/>
              </a:lnSpc>
              <a:tabLst>
                <a:tab pos="0" algn="l"/>
              </a:tabLst>
            </a:pPr>
            <a:endParaRPr lang="it-IT" sz="2000" b="0" u="none" strike="noStrike">
              <a:solidFill>
                <a:srgbClr val="FFFFFF"/>
              </a:solidFill>
              <a:uFillTx/>
              <a:latin typeface="Arial"/>
            </a:endParaRPr>
          </a:p>
          <a:p>
            <a:pPr defTabSz="914400">
              <a:lnSpc>
                <a:spcPct val="100000"/>
              </a:lnSpc>
              <a:tabLst>
                <a:tab pos="0" algn="l"/>
              </a:tabLst>
            </a:pPr>
            <a:r>
              <a:rPr lang="en-US" sz="2000" b="1" u="none" strike="noStrike">
                <a:solidFill>
                  <a:schemeClr val="lt1"/>
                </a:solidFill>
                <a:uFillTx/>
                <a:latin typeface="Arial"/>
              </a:rPr>
              <a:t>Future Developments</a:t>
            </a:r>
            <a:endParaRPr lang="it-IT" sz="2000" b="0" u="none" strike="noStrike">
              <a:solidFill>
                <a:srgbClr val="FFFFFF"/>
              </a:solidFill>
              <a:uFillTx/>
              <a:latin typeface="Arial"/>
            </a:endParaRPr>
          </a:p>
          <a:p>
            <a:pPr marL="343080" indent="-343080" defTabSz="914400">
              <a:lnSpc>
                <a:spcPct val="100000"/>
              </a:lnSpc>
              <a:buClr>
                <a:srgbClr val="FFFFFF"/>
              </a:buClr>
              <a:buFont typeface="Arial"/>
              <a:buChar char="•"/>
              <a:tabLst>
                <a:tab pos="0" algn="l"/>
              </a:tabLst>
            </a:pPr>
            <a:r>
              <a:rPr lang="en-US" sz="2000" b="0" u="none" strike="noStrike">
                <a:solidFill>
                  <a:schemeClr val="lt1"/>
                </a:solidFill>
                <a:uFillTx/>
                <a:latin typeface="Arial"/>
              </a:rPr>
              <a:t>Expand testing on more models and datasets.</a:t>
            </a:r>
            <a:endParaRPr lang="it-IT" sz="2000" b="0" u="none" strike="noStrike">
              <a:solidFill>
                <a:srgbClr val="FFFFFF"/>
              </a:solidFill>
              <a:uFillTx/>
              <a:latin typeface="Arial"/>
            </a:endParaRPr>
          </a:p>
          <a:p>
            <a:pPr marL="343080" indent="-343080" defTabSz="914400">
              <a:lnSpc>
                <a:spcPct val="100000"/>
              </a:lnSpc>
              <a:buClr>
                <a:srgbClr val="FFFFFF"/>
              </a:buClr>
              <a:buFont typeface="Arial"/>
              <a:buChar char="•"/>
              <a:tabLst>
                <a:tab pos="0" algn="l"/>
              </a:tabLst>
            </a:pPr>
            <a:r>
              <a:rPr lang="en-US" sz="2000" b="0" u="none" strike="noStrike">
                <a:solidFill>
                  <a:schemeClr val="lt1"/>
                </a:solidFill>
                <a:uFillTx/>
                <a:latin typeface="Arial"/>
              </a:rPr>
              <a:t>Optimize FMN to be more effective without increasing the perturbation.</a:t>
            </a:r>
            <a:endParaRPr lang="it-IT" sz="2000" b="0" u="none" strike="noStrike">
              <a:solidFill>
                <a:srgbClr val="FFFFFF"/>
              </a:solidFill>
              <a:uFillTx/>
              <a:latin typeface="Arial"/>
            </a:endParaRPr>
          </a:p>
          <a:p>
            <a:pPr marL="343080" indent="-343080" defTabSz="914400">
              <a:lnSpc>
                <a:spcPct val="100000"/>
              </a:lnSpc>
              <a:buClr>
                <a:srgbClr val="FFFFFF"/>
              </a:buClr>
              <a:buFont typeface="Arial"/>
              <a:buChar char="•"/>
              <a:tabLst>
                <a:tab pos="0" algn="l"/>
              </a:tabLst>
            </a:pPr>
            <a:r>
              <a:rPr lang="en-US" sz="2000" b="0" u="none" strike="noStrike">
                <a:solidFill>
                  <a:schemeClr val="lt1"/>
                </a:solidFill>
                <a:uFillTx/>
                <a:latin typeface="Arial"/>
              </a:rPr>
              <a:t>Integrate other explainability methods to improve attack understanding.</a:t>
            </a:r>
            <a:endParaRPr lang="it-IT" sz="2000" b="0" u="none" strike="noStrike">
              <a:solidFill>
                <a:srgbClr val="FFFFFF"/>
              </a:solidFill>
              <a:uFillTx/>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2949120" y="2159640"/>
            <a:ext cx="7850520" cy="1506240"/>
          </a:xfrm>
          <a:prstGeom prst="rect">
            <a:avLst/>
          </a:prstGeom>
          <a:noFill/>
          <a:ln w="0">
            <a:noFill/>
          </a:ln>
        </p:spPr>
        <p:txBody>
          <a:bodyPr lIns="91440" tIns="45720" rIns="91440" bIns="45720" anchor="ctr">
            <a:noAutofit/>
          </a:bodyPr>
          <a:lstStyle/>
          <a:p>
            <a:pPr indent="0" defTabSz="457200">
              <a:lnSpc>
                <a:spcPct val="100000"/>
              </a:lnSpc>
              <a:buNone/>
              <a:tabLst>
                <a:tab pos="0" algn="l"/>
              </a:tabLst>
            </a:pPr>
            <a:r>
              <a:rPr lang="en-US" sz="3600" b="0" u="none" strike="noStrike" cap="all">
                <a:solidFill>
                  <a:schemeClr val="lt1"/>
                </a:solidFill>
                <a:uFillTx/>
                <a:latin typeface="Century Gothic"/>
                <a:ea typeface="Century Gothic"/>
              </a:rPr>
              <a:t>Thanks for the attention</a:t>
            </a:r>
            <a:endParaRPr lang="it-IT" sz="3600" b="0" u="none" strike="noStrike">
              <a:solidFill>
                <a:schemeClr val="lt1"/>
              </a:solidFill>
              <a:uFillTx/>
              <a:latin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707040" y="495360"/>
            <a:ext cx="10774080" cy="1506240"/>
          </a:xfrm>
          <a:prstGeom prst="rect">
            <a:avLst/>
          </a:prstGeom>
          <a:noFill/>
          <a:ln w="0">
            <a:noFill/>
          </a:ln>
        </p:spPr>
        <p:txBody>
          <a:bodyPr lIns="91440" tIns="45720" rIns="91440" bIns="45720" anchor="ctr">
            <a:noAutofit/>
          </a:bodyPr>
          <a:lstStyle/>
          <a:p>
            <a:pPr indent="0" defTabSz="457200">
              <a:lnSpc>
                <a:spcPct val="100000"/>
              </a:lnSpc>
              <a:spcBef>
                <a:spcPts val="1191"/>
              </a:spcBef>
              <a:spcAft>
                <a:spcPts val="992"/>
              </a:spcAft>
              <a:buNone/>
              <a:tabLst>
                <a:tab pos="0" algn="l"/>
              </a:tabLst>
            </a:pPr>
            <a:r>
              <a:rPr lang="en-US" sz="3600" b="0" u="none" strike="noStrike" cap="all">
                <a:solidFill>
                  <a:schemeClr val="lt1"/>
                </a:solidFill>
                <a:uFillTx/>
                <a:latin typeface="Century Gothic"/>
                <a:ea typeface="Century Gothic"/>
              </a:rPr>
              <a:t>Presentation Overview</a:t>
            </a:r>
            <a:endParaRPr lang="it-IT" sz="3600" b="0" u="none" strike="noStrike">
              <a:solidFill>
                <a:schemeClr val="lt1"/>
              </a:solidFill>
              <a:uFillTx/>
              <a:latin typeface="Century Gothic"/>
            </a:endParaRPr>
          </a:p>
        </p:txBody>
      </p:sp>
      <p:sp>
        <p:nvSpPr>
          <p:cNvPr id="42" name="CasellaDiTesto 6"/>
          <p:cNvSpPr/>
          <p:nvPr/>
        </p:nvSpPr>
        <p:spPr>
          <a:xfrm>
            <a:off x="707040" y="2002320"/>
            <a:ext cx="6316200" cy="3107160"/>
          </a:xfrm>
          <a:prstGeom prst="rect">
            <a:avLst/>
          </a:prstGeom>
          <a:noFill/>
          <a:ln w="0">
            <a:noFill/>
          </a:ln>
        </p:spPr>
        <p:style>
          <a:lnRef idx="0">
            <a:scrgbClr r="0" g="0" b="0"/>
          </a:lnRef>
          <a:fillRef idx="0">
            <a:scrgbClr r="0" g="0" b="0"/>
          </a:fillRef>
          <a:effectRef idx="0">
            <a:scrgbClr r="0" g="0" b="0"/>
          </a:effectRef>
          <a:fontRef idx="minor"/>
        </p:style>
        <p:txBody>
          <a:bodyPr horzOverflow="overflow" lIns="90000" tIns="45000" rIns="90000" bIns="45000" numCol="1" spcCol="0" anchor="t">
            <a:spAutoFit/>
          </a:bodyPr>
          <a:lstStyle/>
          <a:p>
            <a:pPr defTabSz="914400">
              <a:lnSpc>
                <a:spcPct val="100000"/>
              </a:lnSpc>
            </a:pPr>
            <a:r>
              <a:rPr lang="en-US" sz="1800" b="0" u="none" strike="noStrike">
                <a:solidFill>
                  <a:schemeClr val="lt1"/>
                </a:solidFill>
                <a:uFillTx/>
                <a:latin typeface="Century Gothic"/>
              </a:rPr>
              <a:t>• Introduction</a:t>
            </a:r>
            <a:endParaRPr lang="it-IT" sz="1800" b="0" u="none" strike="noStrike">
              <a:solidFill>
                <a:srgbClr val="FFFFFF"/>
              </a:solidFill>
              <a:uFillTx/>
              <a:latin typeface="Arial"/>
            </a:endParaRPr>
          </a:p>
          <a:p>
            <a:pPr defTabSz="914400">
              <a:lnSpc>
                <a:spcPct val="100000"/>
              </a:lnSpc>
            </a:pPr>
            <a:endParaRPr lang="it-IT" sz="1800" b="0" u="none" strike="noStrike">
              <a:solidFill>
                <a:srgbClr val="FFFFFF"/>
              </a:solidFill>
              <a:uFillTx/>
              <a:latin typeface="Arial"/>
            </a:endParaRPr>
          </a:p>
          <a:p>
            <a:pPr defTabSz="914400">
              <a:lnSpc>
                <a:spcPct val="100000"/>
              </a:lnSpc>
            </a:pPr>
            <a:r>
              <a:rPr lang="en-US" sz="1800" b="0" u="none" strike="noStrike">
                <a:solidFill>
                  <a:schemeClr val="lt1"/>
                </a:solidFill>
                <a:uFillTx/>
                <a:latin typeface="Century Gothic"/>
              </a:rPr>
              <a:t>• Adversarial Attacks: AutoAttack and FMN</a:t>
            </a:r>
            <a:endParaRPr lang="it-IT" sz="1800" b="0" u="none" strike="noStrike">
              <a:solidFill>
                <a:srgbClr val="FFFFFF"/>
              </a:solidFill>
              <a:uFillTx/>
              <a:latin typeface="Arial"/>
            </a:endParaRPr>
          </a:p>
          <a:p>
            <a:pPr defTabSz="914400">
              <a:lnSpc>
                <a:spcPct val="100000"/>
              </a:lnSpc>
            </a:pPr>
            <a:endParaRPr lang="it-IT" sz="1800" b="0" u="none" strike="noStrike">
              <a:solidFill>
                <a:srgbClr val="FFFFFF"/>
              </a:solidFill>
              <a:uFillTx/>
              <a:latin typeface="Arial"/>
            </a:endParaRPr>
          </a:p>
          <a:p>
            <a:pPr defTabSz="914400">
              <a:lnSpc>
                <a:spcPct val="100000"/>
              </a:lnSpc>
            </a:pPr>
            <a:r>
              <a:rPr lang="en-US" sz="1800" b="0" u="none" strike="noStrike">
                <a:solidFill>
                  <a:schemeClr val="lt1"/>
                </a:solidFill>
                <a:uFillTx/>
                <a:latin typeface="Century Gothic"/>
              </a:rPr>
              <a:t>• Setup for our project</a:t>
            </a:r>
            <a:endParaRPr lang="it-IT" sz="1800" b="0" u="none" strike="noStrike">
              <a:solidFill>
                <a:srgbClr val="FFFFFF"/>
              </a:solidFill>
              <a:uFillTx/>
              <a:latin typeface="Arial"/>
            </a:endParaRPr>
          </a:p>
          <a:p>
            <a:pPr defTabSz="914400">
              <a:lnSpc>
                <a:spcPct val="100000"/>
              </a:lnSpc>
            </a:pPr>
            <a:endParaRPr lang="it-IT" sz="1800" b="0" u="none" strike="noStrike">
              <a:solidFill>
                <a:srgbClr val="FFFFFF"/>
              </a:solidFill>
              <a:uFillTx/>
              <a:latin typeface="Arial"/>
            </a:endParaRPr>
          </a:p>
          <a:p>
            <a:pPr defTabSz="914400">
              <a:lnSpc>
                <a:spcPct val="100000"/>
              </a:lnSpc>
            </a:pPr>
            <a:r>
              <a:rPr lang="en-US" sz="1800" b="0" u="none" strike="noStrike">
                <a:solidFill>
                  <a:schemeClr val="lt1"/>
                </a:solidFill>
                <a:uFillTx/>
                <a:latin typeface="Century Gothic"/>
              </a:rPr>
              <a:t>• Results and Analysis</a:t>
            </a:r>
            <a:endParaRPr lang="it-IT" sz="1800" b="0" u="none" strike="noStrike">
              <a:solidFill>
                <a:srgbClr val="FFFFFF"/>
              </a:solidFill>
              <a:uFillTx/>
              <a:latin typeface="Arial"/>
            </a:endParaRPr>
          </a:p>
          <a:p>
            <a:pPr defTabSz="914400">
              <a:lnSpc>
                <a:spcPct val="100000"/>
              </a:lnSpc>
            </a:pPr>
            <a:endParaRPr lang="it-IT" sz="1800" b="0" u="none" strike="noStrike">
              <a:solidFill>
                <a:srgbClr val="FFFFFF"/>
              </a:solidFill>
              <a:uFillTx/>
              <a:latin typeface="Arial"/>
            </a:endParaRPr>
          </a:p>
          <a:p>
            <a:pPr defTabSz="914400">
              <a:lnSpc>
                <a:spcPct val="100000"/>
              </a:lnSpc>
            </a:pPr>
            <a:r>
              <a:rPr lang="en-US" sz="1800" b="0" u="none" strike="noStrike">
                <a:solidFill>
                  <a:schemeClr val="lt1"/>
                </a:solidFill>
                <a:uFillTx/>
                <a:latin typeface="Century Gothic"/>
              </a:rPr>
              <a:t>• Explainability: Integrated Gradients</a:t>
            </a:r>
            <a:endParaRPr lang="it-IT" sz="1800" b="0" u="none" strike="noStrike">
              <a:solidFill>
                <a:srgbClr val="FFFFFF"/>
              </a:solidFill>
              <a:uFillTx/>
              <a:latin typeface="Arial"/>
            </a:endParaRPr>
          </a:p>
          <a:p>
            <a:pPr defTabSz="914400">
              <a:lnSpc>
                <a:spcPct val="100000"/>
              </a:lnSpc>
            </a:pPr>
            <a:endParaRPr lang="it-IT" sz="1800" b="0" u="none" strike="noStrike">
              <a:solidFill>
                <a:srgbClr val="FFFFFF"/>
              </a:solidFill>
              <a:uFillTx/>
              <a:latin typeface="Arial"/>
            </a:endParaRPr>
          </a:p>
          <a:p>
            <a:pPr defTabSz="914400">
              <a:lnSpc>
                <a:spcPct val="100000"/>
              </a:lnSpc>
            </a:pPr>
            <a:r>
              <a:rPr lang="en-US" sz="1800" b="0" u="none" strike="noStrike">
                <a:solidFill>
                  <a:schemeClr val="lt1"/>
                </a:solidFill>
                <a:uFillTx/>
                <a:latin typeface="Century Gothic"/>
              </a:rPr>
              <a:t>• Conclusions and possible Future Developments</a:t>
            </a:r>
            <a:endParaRPr lang="it-IT" sz="1800" b="0" u="none" strike="noStrike">
              <a:solidFill>
                <a:srgbClr val="FFFFFF"/>
              </a:solidFill>
              <a:uFillTx/>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707040" y="495360"/>
            <a:ext cx="10774080" cy="1506240"/>
          </a:xfrm>
          <a:prstGeom prst="rect">
            <a:avLst/>
          </a:prstGeom>
          <a:noFill/>
          <a:ln w="0">
            <a:noFill/>
          </a:ln>
        </p:spPr>
        <p:txBody>
          <a:bodyPr lIns="91440" tIns="45720" rIns="91440" bIns="45720" anchor="ctr">
            <a:noAutofit/>
          </a:bodyPr>
          <a:lstStyle/>
          <a:p>
            <a:pPr indent="0" defTabSz="457200">
              <a:lnSpc>
                <a:spcPct val="100000"/>
              </a:lnSpc>
              <a:spcBef>
                <a:spcPts val="1191"/>
              </a:spcBef>
              <a:spcAft>
                <a:spcPts val="992"/>
              </a:spcAft>
              <a:buNone/>
              <a:tabLst>
                <a:tab pos="0" algn="l"/>
              </a:tabLst>
            </a:pPr>
            <a:r>
              <a:rPr lang="en-US" sz="3600" b="0" u="none" strike="noStrike" cap="all">
                <a:solidFill>
                  <a:schemeClr val="lt1"/>
                </a:solidFill>
                <a:uFillTx/>
                <a:latin typeface="Century Gothic"/>
                <a:ea typeface="Century Gothic"/>
              </a:rPr>
              <a:t>Neural Networks and Adversarial Attacks</a:t>
            </a:r>
            <a:endParaRPr lang="it-IT" sz="3600" b="0" u="none" strike="noStrike">
              <a:solidFill>
                <a:schemeClr val="lt1"/>
              </a:solidFill>
              <a:uFillTx/>
              <a:latin typeface="Century Gothic"/>
            </a:endParaRPr>
          </a:p>
        </p:txBody>
      </p:sp>
      <p:sp>
        <p:nvSpPr>
          <p:cNvPr id="44" name="CasellaDiTesto 6"/>
          <p:cNvSpPr/>
          <p:nvPr/>
        </p:nvSpPr>
        <p:spPr>
          <a:xfrm>
            <a:off x="707040" y="2002320"/>
            <a:ext cx="5355360" cy="2284200"/>
          </a:xfrm>
          <a:prstGeom prst="rect">
            <a:avLst/>
          </a:prstGeom>
          <a:noFill/>
          <a:ln w="0">
            <a:noFill/>
          </a:ln>
        </p:spPr>
        <p:style>
          <a:lnRef idx="0">
            <a:scrgbClr r="0" g="0" b="0"/>
          </a:lnRef>
          <a:fillRef idx="0">
            <a:scrgbClr r="0" g="0" b="0"/>
          </a:fillRef>
          <a:effectRef idx="0">
            <a:scrgbClr r="0" g="0" b="0"/>
          </a:effectRef>
          <a:fontRef idx="minor"/>
        </p:style>
        <p:txBody>
          <a:bodyPr horzOverflow="overflow" lIns="90000" tIns="45000" rIns="90000" bIns="45000" numCol="1" spcCol="0" anchor="t">
            <a:spAutoFit/>
          </a:bodyPr>
          <a:lstStyle/>
          <a:p>
            <a:pPr defTabSz="914400">
              <a:lnSpc>
                <a:spcPct val="100000"/>
              </a:lnSpc>
            </a:pPr>
            <a:r>
              <a:rPr lang="en-US" sz="1800" b="0" u="none" strike="noStrike">
                <a:solidFill>
                  <a:schemeClr val="lt1"/>
                </a:solidFill>
                <a:uFillTx/>
                <a:latin typeface="Century Gothic"/>
              </a:rPr>
              <a:t>Problem: Deep learning models are vulnerable to adversarial attacks.</a:t>
            </a:r>
            <a:endParaRPr lang="it-IT" sz="1800" b="0" u="none" strike="noStrike">
              <a:solidFill>
                <a:srgbClr val="FFFFFF"/>
              </a:solidFill>
              <a:uFillTx/>
              <a:latin typeface="Arial"/>
            </a:endParaRPr>
          </a:p>
          <a:p>
            <a:pPr defTabSz="914400">
              <a:lnSpc>
                <a:spcPct val="100000"/>
              </a:lnSpc>
            </a:pPr>
            <a:endParaRPr lang="it-IT" sz="1800" b="0" u="none" strike="noStrike">
              <a:solidFill>
                <a:srgbClr val="FFFFFF"/>
              </a:solidFill>
              <a:uFillTx/>
              <a:latin typeface="Arial"/>
            </a:endParaRPr>
          </a:p>
          <a:p>
            <a:pPr defTabSz="914400">
              <a:lnSpc>
                <a:spcPct val="100000"/>
              </a:lnSpc>
            </a:pPr>
            <a:r>
              <a:rPr lang="en-US" sz="1800" b="0" u="none" strike="noStrike">
                <a:solidFill>
                  <a:schemeClr val="lt1"/>
                </a:solidFill>
                <a:uFillTx/>
                <a:latin typeface="Century Gothic"/>
              </a:rPr>
              <a:t>Goal: Evaluate the robustness of RobustBench models by comparing FMN and AutoAttack.</a:t>
            </a:r>
            <a:endParaRPr lang="it-IT" sz="1800" b="0" u="none" strike="noStrike">
              <a:solidFill>
                <a:srgbClr val="FFFFFF"/>
              </a:solidFill>
              <a:uFillTx/>
              <a:latin typeface="Arial"/>
            </a:endParaRPr>
          </a:p>
          <a:p>
            <a:pPr defTabSz="914400">
              <a:lnSpc>
                <a:spcPct val="100000"/>
              </a:lnSpc>
            </a:pPr>
            <a:endParaRPr lang="it-IT" sz="1800" b="0" u="none" strike="noStrike">
              <a:solidFill>
                <a:srgbClr val="FFFFFF"/>
              </a:solidFill>
              <a:uFillTx/>
              <a:latin typeface="Arial"/>
            </a:endParaRPr>
          </a:p>
          <a:p>
            <a:pPr defTabSz="914400">
              <a:lnSpc>
                <a:spcPct val="100000"/>
              </a:lnSpc>
            </a:pPr>
            <a:r>
              <a:rPr lang="en-US" sz="1800" b="0" u="none" strike="noStrike">
                <a:solidFill>
                  <a:schemeClr val="lt1"/>
                </a:solidFill>
                <a:uFillTx/>
                <a:latin typeface="Century Gothic"/>
              </a:rPr>
              <a:t>Challenge: Some attacks are more effective than others under certain conditions.</a:t>
            </a:r>
            <a:endParaRPr lang="it-IT" sz="1800" b="0" u="none" strike="noStrike">
              <a:solidFill>
                <a:srgbClr val="FFFFFF"/>
              </a:solidFill>
              <a:uFillTx/>
              <a:latin typeface="Arial"/>
            </a:endParaRPr>
          </a:p>
        </p:txBody>
      </p:sp>
      <p:pic>
        <p:nvPicPr>
          <p:cNvPr id="45" name="Picture 2"/>
          <p:cNvPicPr/>
          <p:nvPr/>
        </p:nvPicPr>
        <p:blipFill>
          <a:blip r:embed="rId3"/>
          <a:stretch/>
        </p:blipFill>
        <p:spPr>
          <a:xfrm>
            <a:off x="6251400" y="1715040"/>
            <a:ext cx="5413320" cy="3093120"/>
          </a:xfrm>
          <a:prstGeom prst="rect">
            <a:avLst/>
          </a:prstGeom>
          <a:ln w="0">
            <a:noFill/>
          </a:ln>
        </p:spPr>
      </p:pic>
      <p:sp>
        <p:nvSpPr>
          <p:cNvPr id="46" name="TextBox 4"/>
          <p:cNvSpPr/>
          <p:nvPr/>
        </p:nvSpPr>
        <p:spPr>
          <a:xfrm>
            <a:off x="704880" y="6181560"/>
            <a:ext cx="7923960" cy="363960"/>
          </a:xfrm>
          <a:prstGeom prst="rect">
            <a:avLst/>
          </a:prstGeom>
          <a:noFill/>
          <a:ln w="0">
            <a:noFill/>
          </a:ln>
        </p:spPr>
        <p:style>
          <a:lnRef idx="0">
            <a:scrgbClr r="0" g="0" b="0"/>
          </a:lnRef>
          <a:fillRef idx="0">
            <a:scrgbClr r="0" g="0" b="0"/>
          </a:fillRef>
          <a:effectRef idx="0">
            <a:scrgbClr r="0" g="0" b="0"/>
          </a:effectRef>
          <a:fontRef idx="minor"/>
        </p:style>
        <p:txBody>
          <a:bodyPr horzOverflow="overflow" lIns="90000" tIns="45000" rIns="90000" bIns="45000" numCol="1" spcCol="0" anchor="t">
            <a:spAutoFit/>
          </a:bodyPr>
          <a:lstStyle/>
          <a:p>
            <a:pPr defTabSz="914400">
              <a:lnSpc>
                <a:spcPct val="100000"/>
              </a:lnSpc>
            </a:pPr>
            <a:r>
              <a:rPr lang="en-US" sz="1800" b="0" u="none" strike="noStrike">
                <a:solidFill>
                  <a:schemeClr val="lt1"/>
                </a:solidFill>
                <a:uFillTx/>
                <a:latin typeface="Century Gothic"/>
              </a:rPr>
              <a:t>https://www.educba.com/adversarial-machine-learning/</a:t>
            </a:r>
            <a:endParaRPr lang="it-IT" sz="1800" b="0" u="none" strike="noStrike">
              <a:solidFill>
                <a:srgbClr val="FFFFFF"/>
              </a:solidFill>
              <a:uFillTx/>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707040" y="495360"/>
            <a:ext cx="10774080" cy="1506240"/>
          </a:xfrm>
          <a:prstGeom prst="rect">
            <a:avLst/>
          </a:prstGeom>
          <a:noFill/>
          <a:ln w="0">
            <a:noFill/>
          </a:ln>
        </p:spPr>
        <p:txBody>
          <a:bodyPr lIns="91440" tIns="45720" rIns="91440" bIns="45720" anchor="ctr">
            <a:noAutofit/>
          </a:bodyPr>
          <a:lstStyle/>
          <a:p>
            <a:pPr indent="0" defTabSz="457200">
              <a:lnSpc>
                <a:spcPct val="100000"/>
              </a:lnSpc>
              <a:spcBef>
                <a:spcPts val="1191"/>
              </a:spcBef>
              <a:spcAft>
                <a:spcPts val="992"/>
              </a:spcAft>
              <a:buNone/>
              <a:tabLst>
                <a:tab pos="0" algn="l"/>
              </a:tabLst>
            </a:pPr>
            <a:r>
              <a:rPr lang="en-US" sz="3600" b="0" u="none" strike="noStrike" cap="all">
                <a:solidFill>
                  <a:schemeClr val="lt1"/>
                </a:solidFill>
                <a:uFillTx/>
                <a:latin typeface="Century Gothic"/>
              </a:rPr>
              <a:t>Project Overview – Comparing Adversarial Attacks</a:t>
            </a:r>
            <a:endParaRPr lang="it-IT" sz="3600" b="0" u="none" strike="noStrike">
              <a:solidFill>
                <a:schemeClr val="lt1"/>
              </a:solidFill>
              <a:uFillTx/>
              <a:latin typeface="Century Gothic"/>
            </a:endParaRPr>
          </a:p>
        </p:txBody>
      </p:sp>
      <p:pic>
        <p:nvPicPr>
          <p:cNvPr id="48" name="Picture 3"/>
          <p:cNvPicPr/>
          <p:nvPr/>
        </p:nvPicPr>
        <p:blipFill>
          <a:blip r:embed="rId3"/>
          <a:stretch/>
        </p:blipFill>
        <p:spPr>
          <a:xfrm>
            <a:off x="8091360" y="3152520"/>
            <a:ext cx="2733120" cy="713520"/>
          </a:xfrm>
          <a:prstGeom prst="rect">
            <a:avLst/>
          </a:prstGeom>
          <a:ln w="0">
            <a:noFill/>
          </a:ln>
        </p:spPr>
      </p:pic>
      <p:pic>
        <p:nvPicPr>
          <p:cNvPr id="49" name="Picture 4"/>
          <p:cNvPicPr/>
          <p:nvPr/>
        </p:nvPicPr>
        <p:blipFill>
          <a:blip r:embed="rId4"/>
          <a:srcRect r="11651" b="11900"/>
          <a:stretch/>
        </p:blipFill>
        <p:spPr>
          <a:xfrm>
            <a:off x="7434360" y="4492080"/>
            <a:ext cx="4047120" cy="343080"/>
          </a:xfrm>
          <a:prstGeom prst="rect">
            <a:avLst/>
          </a:prstGeom>
          <a:ln w="0">
            <a:noFill/>
          </a:ln>
        </p:spPr>
      </p:pic>
      <p:sp>
        <p:nvSpPr>
          <p:cNvPr id="50" name="TextBox 8"/>
          <p:cNvSpPr/>
          <p:nvPr/>
        </p:nvSpPr>
        <p:spPr>
          <a:xfrm>
            <a:off x="317160" y="2355480"/>
            <a:ext cx="6811200" cy="2284200"/>
          </a:xfrm>
          <a:prstGeom prst="rect">
            <a:avLst/>
          </a:prstGeom>
          <a:noFill/>
          <a:ln w="0">
            <a:noFill/>
          </a:ln>
        </p:spPr>
        <p:style>
          <a:lnRef idx="0">
            <a:scrgbClr r="0" g="0" b="0"/>
          </a:lnRef>
          <a:fillRef idx="0">
            <a:scrgbClr r="0" g="0" b="0"/>
          </a:fillRef>
          <a:effectRef idx="0">
            <a:scrgbClr r="0" g="0" b="0"/>
          </a:effectRef>
          <a:fontRef idx="minor"/>
        </p:style>
        <p:txBody>
          <a:bodyPr horzOverflow="overflow" lIns="90000" tIns="45000" rIns="90000" bIns="45000" numCol="1" spcCol="0" anchor="t">
            <a:spAutoFit/>
          </a:bodyPr>
          <a:lstStyle/>
          <a:p>
            <a:pPr defTabSz="914400">
              <a:lnSpc>
                <a:spcPct val="100000"/>
              </a:lnSpc>
            </a:pPr>
            <a:r>
              <a:rPr lang="en-US" sz="1800" b="0" u="none" strike="noStrike">
                <a:solidFill>
                  <a:schemeClr val="lt1"/>
                </a:solidFill>
                <a:uFillTx/>
                <a:latin typeface="Century Gothic"/>
              </a:rPr>
              <a:t>INSTRUCTION:</a:t>
            </a:r>
            <a:endParaRPr lang="it-IT" sz="1800" b="0" u="none" strike="noStrike">
              <a:solidFill>
                <a:srgbClr val="FFFFFF"/>
              </a:solidFill>
              <a:uFillTx/>
              <a:latin typeface="Arial"/>
            </a:endParaRPr>
          </a:p>
          <a:p>
            <a:pPr defTabSz="914400">
              <a:lnSpc>
                <a:spcPct val="100000"/>
              </a:lnSpc>
            </a:pPr>
            <a:endParaRPr lang="it-IT" sz="1800" b="0" u="none" strike="noStrike">
              <a:solidFill>
                <a:srgbClr val="FFFFFF"/>
              </a:solidFill>
              <a:uFillTx/>
              <a:latin typeface="Arial"/>
            </a:endParaRPr>
          </a:p>
          <a:p>
            <a:pPr defTabSz="914400">
              <a:lnSpc>
                <a:spcPct val="100000"/>
              </a:lnSpc>
            </a:pPr>
            <a:endParaRPr lang="it-IT" sz="1800" b="0" u="none" strike="noStrike">
              <a:solidFill>
                <a:srgbClr val="FFFFFF"/>
              </a:solidFill>
              <a:uFillTx/>
              <a:latin typeface="Arial"/>
            </a:endParaRPr>
          </a:p>
          <a:p>
            <a:pPr defTabSz="914400">
              <a:lnSpc>
                <a:spcPct val="100000"/>
              </a:lnSpc>
            </a:pPr>
            <a:r>
              <a:rPr lang="en-US" sz="1800" b="0" u="none" strike="noStrike">
                <a:solidFill>
                  <a:schemeClr val="lt1"/>
                </a:solidFill>
                <a:uFillTx/>
                <a:latin typeface="Century Gothic"/>
              </a:rPr>
              <a:t>Re-evaluate 5 RobustBench models with another attack algorithm (e.g., FMN) and identify samples for which one attack works and the other doesn’t. Explain the results - i.e., provide some motivations on why one of the attacks did not work properly, while the other did.</a:t>
            </a:r>
            <a:endParaRPr lang="it-IT" sz="1800" b="0" u="none" strike="noStrike">
              <a:solidFill>
                <a:srgbClr val="FFFFFF"/>
              </a:solidFill>
              <a:uFillTx/>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707040" y="495360"/>
            <a:ext cx="10774080" cy="1506240"/>
          </a:xfrm>
          <a:prstGeom prst="rect">
            <a:avLst/>
          </a:prstGeom>
          <a:noFill/>
          <a:ln w="0">
            <a:noFill/>
          </a:ln>
        </p:spPr>
        <p:txBody>
          <a:bodyPr lIns="91440" tIns="45720" rIns="91440" bIns="45720" anchor="ctr">
            <a:noAutofit/>
          </a:bodyPr>
          <a:lstStyle/>
          <a:p>
            <a:pPr indent="0" defTabSz="457200">
              <a:lnSpc>
                <a:spcPct val="100000"/>
              </a:lnSpc>
              <a:spcBef>
                <a:spcPts val="1191"/>
              </a:spcBef>
              <a:spcAft>
                <a:spcPts val="992"/>
              </a:spcAft>
              <a:buNone/>
              <a:tabLst>
                <a:tab pos="0" algn="l"/>
              </a:tabLst>
            </a:pPr>
            <a:r>
              <a:rPr lang="en-US" sz="3600" b="0" u="none" strike="noStrike" cap="all">
                <a:solidFill>
                  <a:schemeClr val="lt1"/>
                </a:solidFill>
                <a:uFillTx/>
                <a:latin typeface="Century Gothic"/>
              </a:rPr>
              <a:t>AutoAttack: A Comprehensive Adversarial Evaluation</a:t>
            </a:r>
            <a:br>
              <a:rPr sz="3600"/>
            </a:br>
            <a:endParaRPr lang="it-IT" sz="3600" b="0" u="none" strike="noStrike">
              <a:solidFill>
                <a:schemeClr val="lt1"/>
              </a:solidFill>
              <a:uFillTx/>
              <a:latin typeface="Century Gothic"/>
            </a:endParaRPr>
          </a:p>
        </p:txBody>
      </p:sp>
      <p:sp>
        <p:nvSpPr>
          <p:cNvPr id="52" name="CasellaDiTesto 5"/>
          <p:cNvSpPr/>
          <p:nvPr/>
        </p:nvSpPr>
        <p:spPr>
          <a:xfrm>
            <a:off x="176040" y="4671000"/>
            <a:ext cx="5423040" cy="363960"/>
          </a:xfrm>
          <a:prstGeom prst="rect">
            <a:avLst/>
          </a:prstGeom>
          <a:noFill/>
          <a:ln w="0">
            <a:noFill/>
          </a:ln>
        </p:spPr>
        <p:style>
          <a:lnRef idx="0">
            <a:scrgbClr r="0" g="0" b="0"/>
          </a:lnRef>
          <a:fillRef idx="0">
            <a:scrgbClr r="0" g="0" b="0"/>
          </a:fillRef>
          <a:effectRef idx="0">
            <a:scrgbClr r="0" g="0" b="0"/>
          </a:effectRef>
          <a:fontRef idx="minor"/>
        </p:style>
        <p:txBody>
          <a:bodyPr horzOverflow="overflow" lIns="90000" tIns="45000" rIns="90000" bIns="45000" numCol="1" spcCol="0" anchor="t">
            <a:spAutoFit/>
          </a:bodyPr>
          <a:lstStyle/>
          <a:p>
            <a:pPr defTabSz="914400">
              <a:lnSpc>
                <a:spcPct val="100000"/>
              </a:lnSpc>
            </a:pPr>
            <a:r>
              <a:rPr lang="en-US" sz="1800" b="0" u="none" strike="noStrike">
                <a:solidFill>
                  <a:schemeClr val="lt1"/>
                </a:solidFill>
                <a:uFillTx/>
                <a:latin typeface="Century Gothic"/>
                <a:ea typeface="Century Gothic"/>
              </a:rPr>
              <a:t>AutoAttack is a set of 4 attacks:</a:t>
            </a:r>
            <a:endParaRPr lang="it-IT" sz="1800" b="0" u="none" strike="noStrike">
              <a:solidFill>
                <a:srgbClr val="FFFFFF"/>
              </a:solidFill>
              <a:uFillTx/>
              <a:latin typeface="Arial"/>
            </a:endParaRPr>
          </a:p>
        </p:txBody>
      </p:sp>
      <p:sp>
        <p:nvSpPr>
          <p:cNvPr id="53" name="CasellaDiTesto 8"/>
          <p:cNvSpPr/>
          <p:nvPr/>
        </p:nvSpPr>
        <p:spPr>
          <a:xfrm>
            <a:off x="176040" y="6505560"/>
            <a:ext cx="8130240" cy="242280"/>
          </a:xfrm>
          <a:prstGeom prst="rect">
            <a:avLst/>
          </a:prstGeom>
          <a:noFill/>
          <a:ln w="0">
            <a:noFill/>
          </a:ln>
        </p:spPr>
        <p:style>
          <a:lnRef idx="0">
            <a:scrgbClr r="0" g="0" b="0"/>
          </a:lnRef>
          <a:fillRef idx="0">
            <a:scrgbClr r="0" g="0" b="0"/>
          </a:fillRef>
          <a:effectRef idx="0">
            <a:scrgbClr r="0" g="0" b="0"/>
          </a:effectRef>
          <a:fontRef idx="minor"/>
        </p:style>
        <p:txBody>
          <a:bodyPr horzOverflow="overflow" lIns="90000" tIns="45000" rIns="90000" bIns="45000" numCol="1" spcCol="0" anchor="t">
            <a:spAutoFit/>
          </a:bodyPr>
          <a:lstStyle/>
          <a:p>
            <a:pPr defTabSz="914400">
              <a:lnSpc>
                <a:spcPct val="100000"/>
              </a:lnSpc>
            </a:pPr>
            <a:r>
              <a:rPr lang="en-US" sz="1000" b="0" u="none" strike="noStrike">
                <a:solidFill>
                  <a:schemeClr val="lt1"/>
                </a:solidFill>
                <a:uFillTx/>
                <a:latin typeface="Century Gothic"/>
                <a:ea typeface="Century Gothic"/>
              </a:rPr>
              <a:t>https://github.com/fra31/auto-attack</a:t>
            </a:r>
            <a:endParaRPr lang="it-IT" sz="1000" b="0" u="none" strike="noStrike">
              <a:solidFill>
                <a:srgbClr val="FFFFFF"/>
              </a:solidFill>
              <a:uFillTx/>
              <a:latin typeface="Arial"/>
            </a:endParaRPr>
          </a:p>
        </p:txBody>
      </p:sp>
      <p:sp>
        <p:nvSpPr>
          <p:cNvPr id="54" name="CasellaDiTesto 9"/>
          <p:cNvSpPr/>
          <p:nvPr/>
        </p:nvSpPr>
        <p:spPr>
          <a:xfrm>
            <a:off x="5319360" y="4855680"/>
            <a:ext cx="5718600" cy="1186920"/>
          </a:xfrm>
          <a:prstGeom prst="rect">
            <a:avLst/>
          </a:prstGeom>
          <a:noFill/>
          <a:ln w="0">
            <a:noFill/>
          </a:ln>
        </p:spPr>
        <p:style>
          <a:lnRef idx="0">
            <a:scrgbClr r="0" g="0" b="0"/>
          </a:lnRef>
          <a:fillRef idx="0">
            <a:scrgbClr r="0" g="0" b="0"/>
          </a:fillRef>
          <a:effectRef idx="0">
            <a:scrgbClr r="0" g="0" b="0"/>
          </a:effectRef>
          <a:fontRef idx="minor"/>
        </p:style>
        <p:txBody>
          <a:bodyPr horzOverflow="overflow" lIns="90000" tIns="45000" rIns="90000" bIns="45000" numCol="1" spcCol="0" anchor="t">
            <a:spAutoFit/>
          </a:bodyPr>
          <a:lstStyle/>
          <a:p>
            <a:pPr marL="285840" indent="-285840" defTabSz="914400">
              <a:lnSpc>
                <a:spcPct val="100000"/>
              </a:lnSpc>
              <a:buClr>
                <a:srgbClr val="FFFFFF"/>
              </a:buClr>
              <a:buFont typeface="Arial"/>
              <a:buChar char="•"/>
            </a:pPr>
            <a:r>
              <a:rPr lang="en-US" sz="1800" b="0" u="none" strike="noStrike">
                <a:solidFill>
                  <a:schemeClr val="lt1"/>
                </a:solidFill>
                <a:uFillTx/>
                <a:latin typeface="Century Gothic"/>
                <a:ea typeface="Century Gothic"/>
              </a:rPr>
              <a:t>APGD-CE: PGD variant based on Cross-Entropy</a:t>
            </a:r>
            <a:endParaRPr lang="it-IT" sz="1800" b="0" u="none" strike="noStrike">
              <a:solidFill>
                <a:srgbClr val="FFFFFF"/>
              </a:solidFill>
              <a:uFillTx/>
              <a:latin typeface="Arial"/>
            </a:endParaRPr>
          </a:p>
          <a:p>
            <a:pPr marL="285840" indent="-285840" defTabSz="914400">
              <a:lnSpc>
                <a:spcPct val="100000"/>
              </a:lnSpc>
              <a:buClr>
                <a:srgbClr val="FFFFFF"/>
              </a:buClr>
              <a:buFont typeface="Arial"/>
              <a:buChar char="•"/>
            </a:pPr>
            <a:r>
              <a:rPr lang="en-US" sz="1800" b="0" u="none" strike="noStrike">
                <a:solidFill>
                  <a:schemeClr val="lt1"/>
                </a:solidFill>
                <a:uFillTx/>
                <a:latin typeface="Century Gothic"/>
                <a:ea typeface="Century Gothic"/>
              </a:rPr>
              <a:t>APGD-DLR: PGD variant with DLR Loss</a:t>
            </a:r>
            <a:endParaRPr lang="it-IT" sz="1800" b="0" u="none" strike="noStrike">
              <a:solidFill>
                <a:srgbClr val="FFFFFF"/>
              </a:solidFill>
              <a:uFillTx/>
              <a:latin typeface="Arial"/>
            </a:endParaRPr>
          </a:p>
          <a:p>
            <a:pPr marL="285840" indent="-285840" defTabSz="914400">
              <a:lnSpc>
                <a:spcPct val="100000"/>
              </a:lnSpc>
              <a:buClr>
                <a:srgbClr val="FFFFFF"/>
              </a:buClr>
              <a:buFont typeface="Arial"/>
              <a:buChar char="•"/>
            </a:pPr>
            <a:r>
              <a:rPr lang="en-US" sz="1800" b="0" u="none" strike="noStrike">
                <a:solidFill>
                  <a:schemeClr val="lt1"/>
                </a:solidFill>
                <a:uFillTx/>
                <a:latin typeface="Century Gothic"/>
                <a:ea typeface="Century Gothic"/>
              </a:rPr>
              <a:t>FAB: Minimize the perturbation norm</a:t>
            </a:r>
            <a:endParaRPr lang="it-IT" sz="1800" b="0" u="none" strike="noStrike">
              <a:solidFill>
                <a:srgbClr val="FFFFFF"/>
              </a:solidFill>
              <a:uFillTx/>
              <a:latin typeface="Arial"/>
            </a:endParaRPr>
          </a:p>
          <a:p>
            <a:pPr marL="285840" indent="-285840" defTabSz="914400">
              <a:lnSpc>
                <a:spcPct val="100000"/>
              </a:lnSpc>
              <a:buClr>
                <a:srgbClr val="FFFFFF"/>
              </a:buClr>
              <a:buFont typeface="Arial"/>
              <a:buChar char="•"/>
            </a:pPr>
            <a:r>
              <a:rPr lang="en-US" sz="1800" b="0" u="none" strike="noStrike">
                <a:solidFill>
                  <a:schemeClr val="lt1"/>
                </a:solidFill>
                <a:uFillTx/>
                <a:latin typeface="Century Gothic"/>
                <a:ea typeface="Century Gothic"/>
              </a:rPr>
              <a:t>Square Attack: Query-efficient black-box attack</a:t>
            </a:r>
            <a:endParaRPr lang="it-IT" sz="1800" b="0" u="none" strike="noStrike">
              <a:solidFill>
                <a:srgbClr val="FFFFFF"/>
              </a:solidFill>
              <a:uFillTx/>
              <a:latin typeface="Arial"/>
            </a:endParaRPr>
          </a:p>
        </p:txBody>
      </p:sp>
      <p:pic>
        <p:nvPicPr>
          <p:cNvPr id="55" name="Immagine 3" descr="Immagine che contiene testo, schermata, Carattere, numero&#10;&#10;Il contenuto generato dall&amp;#39;intelligenza artificiale potrebbe non essere corretto."/>
          <p:cNvPicPr/>
          <p:nvPr/>
        </p:nvPicPr>
        <p:blipFill>
          <a:blip r:embed="rId3"/>
          <a:stretch/>
        </p:blipFill>
        <p:spPr>
          <a:xfrm>
            <a:off x="2520000" y="1620000"/>
            <a:ext cx="7095240" cy="293508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707040" y="495360"/>
            <a:ext cx="7212600" cy="1506240"/>
          </a:xfrm>
          <a:prstGeom prst="rect">
            <a:avLst/>
          </a:prstGeom>
          <a:noFill/>
          <a:ln w="0">
            <a:noFill/>
          </a:ln>
        </p:spPr>
        <p:txBody>
          <a:bodyPr lIns="91440" tIns="45720" rIns="91440" bIns="45720" anchor="ctr">
            <a:noAutofit/>
          </a:bodyPr>
          <a:lstStyle/>
          <a:p>
            <a:pPr indent="0" defTabSz="457200">
              <a:lnSpc>
                <a:spcPct val="100000"/>
              </a:lnSpc>
              <a:spcBef>
                <a:spcPts val="1191"/>
              </a:spcBef>
              <a:spcAft>
                <a:spcPts val="992"/>
              </a:spcAft>
              <a:buNone/>
              <a:tabLst>
                <a:tab pos="0" algn="l"/>
              </a:tabLst>
            </a:pPr>
            <a:r>
              <a:rPr lang="en-US" sz="3200" b="1" u="none" strike="noStrike" cap="all">
                <a:solidFill>
                  <a:schemeClr val="lt1"/>
                </a:solidFill>
                <a:uFillTx/>
                <a:latin typeface="Century Gothic"/>
                <a:ea typeface="Century Gothic"/>
              </a:rPr>
              <a:t>FMN: Efficient and Minimal Perturbation Attack</a:t>
            </a:r>
            <a:endParaRPr lang="it-IT" sz="3200" b="0" u="none" strike="noStrike">
              <a:solidFill>
                <a:schemeClr val="lt1"/>
              </a:solidFill>
              <a:uFillTx/>
              <a:latin typeface="Century Gothic"/>
            </a:endParaRPr>
          </a:p>
        </p:txBody>
      </p:sp>
      <p:sp>
        <p:nvSpPr>
          <p:cNvPr id="57" name="CasellaDiTesto 5"/>
          <p:cNvSpPr/>
          <p:nvPr/>
        </p:nvSpPr>
        <p:spPr>
          <a:xfrm>
            <a:off x="430200" y="1999080"/>
            <a:ext cx="5423040" cy="2306870"/>
          </a:xfrm>
          <a:prstGeom prst="rect">
            <a:avLst/>
          </a:prstGeom>
          <a:noFill/>
          <a:ln w="0">
            <a:noFill/>
          </a:ln>
        </p:spPr>
        <p:style>
          <a:lnRef idx="0">
            <a:scrgbClr r="0" g="0" b="0"/>
          </a:lnRef>
          <a:fillRef idx="0">
            <a:scrgbClr r="0" g="0" b="0"/>
          </a:fillRef>
          <a:effectRef idx="0">
            <a:scrgbClr r="0" g="0" b="0"/>
          </a:effectRef>
          <a:fontRef idx="minor"/>
        </p:style>
        <p:txBody>
          <a:bodyPr horzOverflow="overflow" lIns="90000" tIns="45000" rIns="90000" bIns="45000" numCol="1" spcCol="0" anchor="t">
            <a:spAutoFit/>
          </a:bodyPr>
          <a:lstStyle/>
          <a:p>
            <a:pPr defTabSz="914400">
              <a:lnSpc>
                <a:spcPct val="100000"/>
              </a:lnSpc>
            </a:pPr>
            <a:r>
              <a:rPr lang="en-US" sz="1800" b="0" u="none" strike="noStrike" dirty="0">
                <a:solidFill>
                  <a:schemeClr val="lt1"/>
                </a:solidFill>
                <a:uFillTx/>
                <a:latin typeface="Century Gothic"/>
              </a:rPr>
              <a:t>FMN Attack</a:t>
            </a:r>
            <a:endParaRPr lang="it-IT" sz="1800" b="0" u="none" strike="noStrike" dirty="0">
              <a:solidFill>
                <a:srgbClr val="FFFFFF"/>
              </a:solidFill>
              <a:uFillTx/>
              <a:latin typeface="Arial"/>
            </a:endParaRPr>
          </a:p>
          <a:p>
            <a:pPr defTabSz="914400">
              <a:lnSpc>
                <a:spcPct val="100000"/>
              </a:lnSpc>
            </a:pPr>
            <a:r>
              <a:rPr lang="en-US" sz="1800" b="0" u="none" strike="noStrike" dirty="0">
                <a:solidFill>
                  <a:schemeClr val="lt1"/>
                </a:solidFill>
                <a:uFillTx/>
                <a:latin typeface="Century Gothic"/>
              </a:rPr>
              <a:t>Goal: Fool the model with the least possible perturbation.</a:t>
            </a:r>
            <a:endParaRPr lang="it-IT" sz="1800" b="0" u="none" strike="noStrike" dirty="0">
              <a:solidFill>
                <a:srgbClr val="FFFFFF"/>
              </a:solidFill>
              <a:uFillTx/>
              <a:latin typeface="Arial"/>
            </a:endParaRPr>
          </a:p>
          <a:p>
            <a:pPr defTabSz="914400">
              <a:lnSpc>
                <a:spcPct val="100000"/>
              </a:lnSpc>
            </a:pPr>
            <a:endParaRPr lang="it-IT" sz="1800" b="0" u="none" strike="noStrike" dirty="0">
              <a:solidFill>
                <a:srgbClr val="FFFFFF"/>
              </a:solidFill>
              <a:uFillTx/>
              <a:latin typeface="Arial"/>
            </a:endParaRPr>
          </a:p>
          <a:p>
            <a:pPr defTabSz="914400">
              <a:lnSpc>
                <a:spcPct val="100000"/>
              </a:lnSpc>
            </a:pPr>
            <a:r>
              <a:rPr lang="en-US" sz="1800" b="0" u="none" strike="noStrike" dirty="0">
                <a:solidFill>
                  <a:schemeClr val="lt1"/>
                </a:solidFill>
                <a:uFillTx/>
                <a:latin typeface="Century Gothic"/>
              </a:rPr>
              <a:t>Advantages:</a:t>
            </a:r>
            <a:endParaRPr lang="it-IT" sz="1800" b="0" u="none" strike="noStrike" dirty="0">
              <a:solidFill>
                <a:srgbClr val="FFFFFF"/>
              </a:solidFill>
              <a:uFillTx/>
              <a:latin typeface="Arial"/>
            </a:endParaRPr>
          </a:p>
          <a:p>
            <a:pPr marL="285840" indent="-285840" defTabSz="914400">
              <a:lnSpc>
                <a:spcPct val="100000"/>
              </a:lnSpc>
              <a:buClr>
                <a:srgbClr val="FFFFFF"/>
              </a:buClr>
              <a:buFont typeface="Arial"/>
              <a:buChar char="•"/>
            </a:pPr>
            <a:r>
              <a:rPr lang="en-US" sz="1800" b="0" u="none" strike="noStrike" dirty="0">
                <a:solidFill>
                  <a:schemeClr val="lt1"/>
                </a:solidFill>
                <a:uFillTx/>
                <a:latin typeface="Century Gothic"/>
              </a:rPr>
              <a:t>Fast convergence</a:t>
            </a:r>
            <a:endParaRPr lang="it-IT" sz="1800" b="0" u="none" strike="noStrike" dirty="0">
              <a:solidFill>
                <a:srgbClr val="FFFFFF"/>
              </a:solidFill>
              <a:uFillTx/>
              <a:latin typeface="Arial"/>
            </a:endParaRPr>
          </a:p>
          <a:p>
            <a:pPr marL="285840" indent="-285840" defTabSz="914400">
              <a:lnSpc>
                <a:spcPct val="100000"/>
              </a:lnSpc>
              <a:buClr>
                <a:srgbClr val="FFFFFF"/>
              </a:buClr>
              <a:buFont typeface="Arial"/>
              <a:buChar char="•"/>
            </a:pPr>
            <a:r>
              <a:rPr lang="en-US" sz="1800" b="0" u="none" strike="noStrike" dirty="0">
                <a:solidFill>
                  <a:schemeClr val="lt1"/>
                </a:solidFill>
                <a:uFillTx/>
                <a:latin typeface="Century Gothic"/>
              </a:rPr>
              <a:t>Works with different norms</a:t>
            </a:r>
            <a:endParaRPr lang="it-IT" sz="1800" b="0" u="none" strike="noStrike" dirty="0">
              <a:solidFill>
                <a:srgbClr val="FFFFFF"/>
              </a:solidFill>
              <a:uFillTx/>
              <a:latin typeface="Arial"/>
            </a:endParaRPr>
          </a:p>
          <a:p>
            <a:pPr marL="285840" indent="-285840" defTabSz="914400">
              <a:lnSpc>
                <a:spcPct val="100000"/>
              </a:lnSpc>
              <a:buClr>
                <a:srgbClr val="FFFFFF"/>
              </a:buClr>
              <a:buFont typeface="Arial"/>
              <a:buChar char="•"/>
            </a:pPr>
            <a:r>
              <a:rPr lang="en-US" sz="1800" b="0" u="none" strike="noStrike" dirty="0">
                <a:solidFill>
                  <a:schemeClr val="lt1"/>
                </a:solidFill>
                <a:uFillTx/>
                <a:latin typeface="Century Gothic"/>
              </a:rPr>
              <a:t>Easy to optimize</a:t>
            </a:r>
            <a:endParaRPr lang="it-IT" sz="1800" b="0" u="none" strike="noStrike" dirty="0">
              <a:solidFill>
                <a:srgbClr val="FFFFFF"/>
              </a:solidFill>
              <a:uFillTx/>
              <a:latin typeface="Arial"/>
            </a:endParaRPr>
          </a:p>
        </p:txBody>
      </p:sp>
      <p:pic>
        <p:nvPicPr>
          <p:cNvPr id="58" name="Immagine 6" descr="adversarial example generation"/>
          <p:cNvPicPr/>
          <p:nvPr/>
        </p:nvPicPr>
        <p:blipFill>
          <a:blip r:embed="rId3"/>
          <a:stretch/>
        </p:blipFill>
        <p:spPr>
          <a:xfrm>
            <a:off x="4722840" y="4131360"/>
            <a:ext cx="4885560" cy="1875600"/>
          </a:xfrm>
          <a:prstGeom prst="rect">
            <a:avLst/>
          </a:prstGeom>
          <a:ln w="0">
            <a:noFill/>
          </a:ln>
        </p:spPr>
      </p:pic>
      <p:sp>
        <p:nvSpPr>
          <p:cNvPr id="59" name="CasellaDiTesto 17"/>
          <p:cNvSpPr/>
          <p:nvPr/>
        </p:nvSpPr>
        <p:spPr>
          <a:xfrm>
            <a:off x="236520" y="6561360"/>
            <a:ext cx="1171800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800" b="0" u="none" strike="noStrike">
                <a:solidFill>
                  <a:schemeClr val="lt1"/>
                </a:solidFill>
                <a:uFillTx/>
                <a:latin typeface="Century Gothic"/>
              </a:rPr>
              <a:t>https://neptune.ai/blog/adversarial-attacks-on-neural-networks-exploring-the-fast-gradient-sign-method</a:t>
            </a:r>
            <a:endParaRPr lang="it-IT" sz="800" b="0" u="none" strike="noStrike">
              <a:solidFill>
                <a:srgbClr val="FFFFFF"/>
              </a:solidFill>
              <a:uFillTx/>
              <a:latin typeface="Arial"/>
            </a:endParaRPr>
          </a:p>
        </p:txBody>
      </p:sp>
      <p:sp>
        <p:nvSpPr>
          <p:cNvPr id="60" name="CasellaDiTesto 8"/>
          <p:cNvSpPr/>
          <p:nvPr/>
        </p:nvSpPr>
        <p:spPr>
          <a:xfrm>
            <a:off x="236520" y="6346080"/>
            <a:ext cx="8130240" cy="211320"/>
          </a:xfrm>
          <a:prstGeom prst="rect">
            <a:avLst/>
          </a:prstGeom>
          <a:noFill/>
          <a:ln w="0">
            <a:noFill/>
          </a:ln>
        </p:spPr>
        <p:style>
          <a:lnRef idx="0">
            <a:scrgbClr r="0" g="0" b="0"/>
          </a:lnRef>
          <a:fillRef idx="0">
            <a:scrgbClr r="0" g="0" b="0"/>
          </a:fillRef>
          <a:effectRef idx="0">
            <a:scrgbClr r="0" g="0" b="0"/>
          </a:effectRef>
          <a:fontRef idx="minor"/>
        </p:style>
        <p:txBody>
          <a:bodyPr horzOverflow="overflow" lIns="90000" tIns="45000" rIns="90000" bIns="45000" numCol="1" spcCol="0" anchor="t">
            <a:spAutoFit/>
          </a:bodyPr>
          <a:lstStyle/>
          <a:p>
            <a:pPr defTabSz="914400">
              <a:lnSpc>
                <a:spcPct val="100000"/>
              </a:lnSpc>
            </a:pPr>
            <a:r>
              <a:rPr lang="en-US" sz="800" b="0" u="none" strike="noStrike">
                <a:solidFill>
                  <a:schemeClr val="lt1"/>
                </a:solidFill>
                <a:uFillTx/>
                <a:latin typeface="Century Gothic"/>
              </a:rPr>
              <a:t>https://github.com/pralab/Fast-Minimum-Norm-FMN-Attack</a:t>
            </a:r>
            <a:endParaRPr lang="it-IT" sz="800" b="0" u="none" strike="noStrike">
              <a:solidFill>
                <a:srgbClr val="FFFFFF"/>
              </a:solidFill>
              <a:uFillTx/>
              <a:latin typeface="Arial"/>
            </a:endParaRPr>
          </a:p>
        </p:txBody>
      </p:sp>
      <p:pic>
        <p:nvPicPr>
          <p:cNvPr id="61" name="Immagine 10" descr="Immagine che contiene linea, schermata&#10;&#10;Il contenuto generato dall&amp;#39;intelligenza artificiale potrebbe non essere corretto."/>
          <p:cNvPicPr/>
          <p:nvPr/>
        </p:nvPicPr>
        <p:blipFill>
          <a:blip r:embed="rId4"/>
          <a:stretch/>
        </p:blipFill>
        <p:spPr>
          <a:xfrm>
            <a:off x="8136720" y="546840"/>
            <a:ext cx="3344400" cy="324540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473760" y="208440"/>
            <a:ext cx="10774080" cy="1506240"/>
          </a:xfrm>
          <a:prstGeom prst="rect">
            <a:avLst/>
          </a:prstGeom>
          <a:noFill/>
          <a:ln w="0">
            <a:noFill/>
          </a:ln>
        </p:spPr>
        <p:txBody>
          <a:bodyPr lIns="91440" tIns="45720" rIns="91440" bIns="45720" anchor="ctr">
            <a:noAutofit/>
          </a:bodyPr>
          <a:lstStyle/>
          <a:p>
            <a:pPr indent="0" defTabSz="457200">
              <a:lnSpc>
                <a:spcPct val="100000"/>
              </a:lnSpc>
              <a:buNone/>
              <a:tabLst>
                <a:tab pos="0" algn="l"/>
              </a:tabLst>
            </a:pPr>
            <a:r>
              <a:rPr lang="en-US" sz="3600" b="1" u="none" strike="noStrike" cap="all">
                <a:solidFill>
                  <a:schemeClr val="lt1"/>
                </a:solidFill>
                <a:uFillTx/>
                <a:latin typeface="Century Gothic"/>
              </a:rPr>
              <a:t>Overview of the FMN vs. AutoAttack Comparison</a:t>
            </a:r>
            <a:endParaRPr lang="it-IT" sz="3600" b="0" u="none" strike="noStrike">
              <a:solidFill>
                <a:schemeClr val="lt1"/>
              </a:solidFill>
              <a:uFillTx/>
              <a:latin typeface="Century Gothic"/>
            </a:endParaRPr>
          </a:p>
        </p:txBody>
      </p:sp>
      <p:graphicFrame>
        <p:nvGraphicFramePr>
          <p:cNvPr id="63" name="Tabella 12"/>
          <p:cNvGraphicFramePr/>
          <p:nvPr/>
        </p:nvGraphicFramePr>
        <p:xfrm>
          <a:off x="1797480" y="2003040"/>
          <a:ext cx="8127000" cy="3139200"/>
        </p:xfrm>
        <a:graphic>
          <a:graphicData uri="http://schemas.openxmlformats.org/drawingml/2006/table">
            <a:tbl>
              <a:tblPr/>
              <a:tblGrid>
                <a:gridCol w="2709000">
                  <a:extLst>
                    <a:ext uri="{9D8B030D-6E8A-4147-A177-3AD203B41FA5}">
                      <a16:colId xmlns:a16="http://schemas.microsoft.com/office/drawing/2014/main" val="20000"/>
                    </a:ext>
                  </a:extLst>
                </a:gridCol>
                <a:gridCol w="2709000">
                  <a:extLst>
                    <a:ext uri="{9D8B030D-6E8A-4147-A177-3AD203B41FA5}">
                      <a16:colId xmlns:a16="http://schemas.microsoft.com/office/drawing/2014/main" val="20001"/>
                    </a:ext>
                  </a:extLst>
                </a:gridCol>
                <a:gridCol w="2709000">
                  <a:extLst>
                    <a:ext uri="{9D8B030D-6E8A-4147-A177-3AD203B41FA5}">
                      <a16:colId xmlns:a16="http://schemas.microsoft.com/office/drawing/2014/main" val="20002"/>
                    </a:ext>
                  </a:extLst>
                </a:gridCol>
              </a:tblGrid>
              <a:tr h="370800">
                <a:tc>
                  <a:txBody>
                    <a:bodyPr/>
                    <a:lstStyle/>
                    <a:p>
                      <a:pPr defTabSz="457200">
                        <a:lnSpc>
                          <a:spcPct val="100000"/>
                        </a:lnSpc>
                      </a:pPr>
                      <a:r>
                        <a:rPr lang="en-US" sz="1800" b="1" u="none" strike="noStrike">
                          <a:solidFill>
                            <a:schemeClr val="lt1"/>
                          </a:solidFill>
                          <a:uFillTx/>
                          <a:latin typeface="Century Gothic"/>
                        </a:rPr>
                        <a:t>Feature</a:t>
                      </a:r>
                      <a:endParaRPr lang="it-IT" sz="1800" b="0" u="none" strike="noStrike">
                        <a:solidFill>
                          <a:srgbClr val="FFFFFF"/>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defTabSz="457200">
                        <a:lnSpc>
                          <a:spcPct val="100000"/>
                        </a:lnSpc>
                      </a:pPr>
                      <a:r>
                        <a:rPr lang="it-IT" sz="1800" b="1" u="none" strike="noStrike">
                          <a:solidFill>
                            <a:schemeClr val="lt1"/>
                          </a:solidFill>
                          <a:uFillTx/>
                          <a:latin typeface="Century Gothic"/>
                        </a:rPr>
                        <a:t>AutoAttack</a:t>
                      </a:r>
                      <a:endParaRPr lang="it-IT" sz="1800" b="0" u="none" strike="noStrike">
                        <a:solidFill>
                          <a:srgbClr val="FFFFFF"/>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defTabSz="457200">
                        <a:lnSpc>
                          <a:spcPct val="100000"/>
                        </a:lnSpc>
                      </a:pPr>
                      <a:r>
                        <a:rPr lang="it-IT" sz="1800" b="1" u="none" strike="noStrike">
                          <a:solidFill>
                            <a:schemeClr val="lt1"/>
                          </a:solidFill>
                          <a:uFillTx/>
                          <a:latin typeface="Century Gothic"/>
                        </a:rPr>
                        <a:t>FMN</a:t>
                      </a:r>
                      <a:endParaRPr lang="it-IT" sz="1800" b="0" u="none" strike="noStrike">
                        <a:solidFill>
                          <a:srgbClr val="FFFFFF"/>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370800">
                <a:tc>
                  <a:txBody>
                    <a:bodyPr/>
                    <a:lstStyle/>
                    <a:p>
                      <a:pPr defTabSz="457200">
                        <a:lnSpc>
                          <a:spcPct val="100000"/>
                        </a:lnSpc>
                      </a:pPr>
                      <a:r>
                        <a:rPr lang="it-IT" sz="1800" b="1" u="none" strike="noStrike">
                          <a:solidFill>
                            <a:schemeClr val="dk1"/>
                          </a:solidFill>
                          <a:uFillTx/>
                          <a:latin typeface="Century Gothic"/>
                        </a:rPr>
                        <a:t>Attack Type</a:t>
                      </a:r>
                      <a:endParaRPr lang="it-IT"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entury Gothic"/>
                        </a:rPr>
                        <a:t>Ensemble of 4 attacks</a:t>
                      </a:r>
                      <a:endParaRPr lang="it-IT"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entury Gothic"/>
                        </a:rPr>
                        <a:t>Single attack</a:t>
                      </a:r>
                      <a:endParaRPr lang="it-IT"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chemeClr val="accent1">
                        <a:tint val="40000"/>
                      </a:schemeClr>
                    </a:solidFill>
                  </a:tcPr>
                </a:tc>
                <a:extLst>
                  <a:ext uri="{0D108BD9-81ED-4DB2-BD59-A6C34878D82A}">
                    <a16:rowId xmlns:a16="http://schemas.microsoft.com/office/drawing/2014/main" val="10001"/>
                  </a:ext>
                </a:extLst>
              </a:tr>
              <a:tr h="370800">
                <a:tc>
                  <a:txBody>
                    <a:bodyPr/>
                    <a:lstStyle/>
                    <a:p>
                      <a:pPr defTabSz="457200">
                        <a:lnSpc>
                          <a:spcPct val="100000"/>
                        </a:lnSpc>
                      </a:pPr>
                      <a:r>
                        <a:rPr lang="it-IT" sz="1800" b="1" u="none" strike="noStrike">
                          <a:solidFill>
                            <a:schemeClr val="dk1"/>
                          </a:solidFill>
                          <a:uFillTx/>
                          <a:latin typeface="Century Gothic"/>
                        </a:rPr>
                        <a:t>Objective</a:t>
                      </a:r>
                      <a:endParaRPr lang="it-IT"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it-IT" sz="1800" b="0" u="none" strike="noStrike">
                          <a:solidFill>
                            <a:schemeClr val="dk1"/>
                          </a:solidFill>
                          <a:uFillTx/>
                          <a:latin typeface="Century Gothic"/>
                        </a:rPr>
                        <a:t>Robust evaluation</a:t>
                      </a:r>
                      <a:endParaRPr lang="it-IT"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it-IT" sz="1800" b="0" u="none" strike="noStrike">
                          <a:solidFill>
                            <a:schemeClr val="dk1"/>
                          </a:solidFill>
                          <a:uFillTx/>
                          <a:latin typeface="Century Gothic"/>
                        </a:rPr>
                        <a:t>Minimal perturbation</a:t>
                      </a:r>
                      <a:endParaRPr lang="it-IT"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extLst>
                  <a:ext uri="{0D108BD9-81ED-4DB2-BD59-A6C34878D82A}">
                    <a16:rowId xmlns:a16="http://schemas.microsoft.com/office/drawing/2014/main" val="10002"/>
                  </a:ext>
                </a:extLst>
              </a:tr>
              <a:tr h="370800">
                <a:tc>
                  <a:txBody>
                    <a:bodyPr/>
                    <a:lstStyle/>
                    <a:p>
                      <a:pPr defTabSz="457200">
                        <a:lnSpc>
                          <a:spcPct val="100000"/>
                        </a:lnSpc>
                      </a:pPr>
                      <a:r>
                        <a:rPr lang="it-IT" sz="1800" b="1" u="none" strike="noStrike">
                          <a:solidFill>
                            <a:schemeClr val="dk1"/>
                          </a:solidFill>
                          <a:uFillTx/>
                          <a:latin typeface="Century Gothic"/>
                        </a:rPr>
                        <a:t>Efficiency</a:t>
                      </a:r>
                      <a:endParaRPr lang="it-IT"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entury Gothic"/>
                        </a:rPr>
                        <a:t>Slower but precise</a:t>
                      </a:r>
                      <a:endParaRPr lang="it-IT"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entury Gothic"/>
                        </a:rPr>
                        <a:t>Faster</a:t>
                      </a:r>
                      <a:endParaRPr lang="it-IT"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extLst>
                  <a:ext uri="{0D108BD9-81ED-4DB2-BD59-A6C34878D82A}">
                    <a16:rowId xmlns:a16="http://schemas.microsoft.com/office/drawing/2014/main" val="10003"/>
                  </a:ext>
                </a:extLst>
              </a:tr>
              <a:tr h="370800">
                <a:tc>
                  <a:txBody>
                    <a:bodyPr/>
                    <a:lstStyle/>
                    <a:p>
                      <a:pPr defTabSz="457200">
                        <a:lnSpc>
                          <a:spcPct val="100000"/>
                        </a:lnSpc>
                      </a:pPr>
                      <a:r>
                        <a:rPr lang="it-IT" sz="1800" b="1" u="none" strike="noStrike">
                          <a:solidFill>
                            <a:schemeClr val="dk1"/>
                          </a:solidFill>
                          <a:uFillTx/>
                          <a:latin typeface="Century Gothic"/>
                        </a:rPr>
                        <a:t>Hyperparameter-free</a:t>
                      </a:r>
                      <a:endParaRPr lang="it-IT"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it-IT" sz="1800" b="0" u="none" strike="noStrike">
                          <a:solidFill>
                            <a:schemeClr val="dk1"/>
                          </a:solidFill>
                          <a:uFillTx/>
                          <a:latin typeface="Century Gothic"/>
                        </a:rPr>
                        <a:t>Yes</a:t>
                      </a:r>
                      <a:endParaRPr lang="it-IT"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it-IT" sz="1800" b="0" u="none" strike="noStrike">
                          <a:solidFill>
                            <a:schemeClr val="dk1"/>
                          </a:solidFill>
                          <a:uFillTx/>
                          <a:latin typeface="Century Gothic"/>
                        </a:rPr>
                        <a:t>Yes</a:t>
                      </a:r>
                      <a:endParaRPr lang="it-IT"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extLst>
                  <a:ext uri="{0D108BD9-81ED-4DB2-BD59-A6C34878D82A}">
                    <a16:rowId xmlns:a16="http://schemas.microsoft.com/office/drawing/2014/main" val="10004"/>
                  </a:ext>
                </a:extLst>
              </a:tr>
              <a:tr h="370800">
                <a:tc>
                  <a:txBody>
                    <a:bodyPr/>
                    <a:lstStyle/>
                    <a:p>
                      <a:pPr defTabSz="457200">
                        <a:lnSpc>
                          <a:spcPct val="100000"/>
                        </a:lnSpc>
                      </a:pPr>
                      <a:r>
                        <a:rPr lang="it-IT" sz="1800" b="1" u="none" strike="noStrike">
                          <a:solidFill>
                            <a:schemeClr val="dk1"/>
                          </a:solidFill>
                          <a:uFillTx/>
                          <a:latin typeface="Century Gothic"/>
                        </a:rPr>
                        <a:t>Norm Used</a:t>
                      </a:r>
                      <a:endParaRPr lang="it-IT"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entury Gothic"/>
                        </a:rPr>
                        <a:t>L∞​</a:t>
                      </a:r>
                      <a:endParaRPr lang="it-IT"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entury Gothic"/>
                        </a:rPr>
                        <a:t>various norms</a:t>
                      </a:r>
                      <a:endParaRPr lang="it-IT"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extLst>
                  <a:ext uri="{0D108BD9-81ED-4DB2-BD59-A6C34878D82A}">
                    <a16:rowId xmlns:a16="http://schemas.microsoft.com/office/drawing/2014/main" val="10005"/>
                  </a:ext>
                </a:extLst>
              </a:tr>
              <a:tr h="370800">
                <a:tc>
                  <a:txBody>
                    <a:bodyPr/>
                    <a:lstStyle/>
                    <a:p>
                      <a:pPr defTabSz="457200">
                        <a:lnSpc>
                          <a:spcPct val="100000"/>
                        </a:lnSpc>
                      </a:pPr>
                      <a:r>
                        <a:rPr lang="it-IT" sz="1800" b="0" u="none" strike="noStrike">
                          <a:solidFill>
                            <a:schemeClr val="dk1"/>
                          </a:solidFill>
                          <a:uFillTx/>
                          <a:latin typeface="Century Gothic"/>
                        </a:rPr>
                        <a:t>Application</a:t>
                      </a:r>
                      <a:endParaRPr lang="it-IT"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en-US" sz="1800" b="0" u="none" strike="noStrike">
                          <a:solidFill>
                            <a:schemeClr val="dk1"/>
                          </a:solidFill>
                          <a:uFillTx/>
                          <a:latin typeface="Century Gothic"/>
                        </a:rPr>
                        <a:t>Primarily used for robustness testing</a:t>
                      </a:r>
                      <a:endParaRPr lang="it-IT"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en-US" sz="1800" b="0" u="none" strike="noStrike">
                          <a:solidFill>
                            <a:schemeClr val="dk1"/>
                          </a:solidFill>
                          <a:uFillTx/>
                          <a:latin typeface="Century Gothic"/>
                        </a:rPr>
                        <a:t>Used for inducing adversarial perturbations</a:t>
                      </a:r>
                      <a:endParaRPr lang="it-IT"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473760" y="208440"/>
            <a:ext cx="10774080" cy="1506240"/>
          </a:xfrm>
          <a:prstGeom prst="rect">
            <a:avLst/>
          </a:prstGeom>
          <a:noFill/>
          <a:ln w="0">
            <a:noFill/>
          </a:ln>
        </p:spPr>
        <p:txBody>
          <a:bodyPr lIns="91440" tIns="45720" rIns="91440" bIns="45720" anchor="ctr">
            <a:noAutofit/>
          </a:bodyPr>
          <a:lstStyle/>
          <a:p>
            <a:pPr indent="0" defTabSz="457200">
              <a:lnSpc>
                <a:spcPct val="100000"/>
              </a:lnSpc>
              <a:buNone/>
              <a:tabLst>
                <a:tab pos="0" algn="l"/>
              </a:tabLst>
            </a:pPr>
            <a:r>
              <a:rPr lang="en-US" sz="3600" b="1" u="none" strike="noStrike" cap="all">
                <a:solidFill>
                  <a:schemeClr val="lt1"/>
                </a:solidFill>
                <a:uFillTx/>
                <a:latin typeface="Century Gothic"/>
              </a:rPr>
              <a:t>Dataset – CIFAR-10 </a:t>
            </a:r>
            <a:br>
              <a:rPr sz="3600"/>
            </a:br>
            <a:r>
              <a:rPr lang="en-US" sz="3600" b="0" u="none" strike="noStrike" cap="all">
                <a:solidFill>
                  <a:schemeClr val="lt1"/>
                </a:solidFill>
                <a:uFillTx/>
                <a:latin typeface="Century Gothic"/>
              </a:rPr>
              <a:t>Models Selected from RobustBench</a:t>
            </a:r>
            <a:endParaRPr lang="it-IT" sz="3600" b="0" u="none" strike="noStrike">
              <a:solidFill>
                <a:schemeClr val="lt1"/>
              </a:solidFill>
              <a:uFillTx/>
              <a:latin typeface="Century Gothic"/>
            </a:endParaRPr>
          </a:p>
        </p:txBody>
      </p:sp>
      <p:graphicFrame>
        <p:nvGraphicFramePr>
          <p:cNvPr id="65" name="Tabella 4"/>
          <p:cNvGraphicFramePr/>
          <p:nvPr/>
        </p:nvGraphicFramePr>
        <p:xfrm>
          <a:off x="1922040" y="2044800"/>
          <a:ext cx="8348040" cy="481680"/>
        </p:xfrm>
        <a:graphic>
          <a:graphicData uri="http://schemas.openxmlformats.org/drawingml/2006/table">
            <a:tbl>
              <a:tblPr/>
              <a:tblGrid>
                <a:gridCol w="8348040">
                  <a:extLst>
                    <a:ext uri="{9D8B030D-6E8A-4147-A177-3AD203B41FA5}">
                      <a16:colId xmlns:a16="http://schemas.microsoft.com/office/drawing/2014/main" val="20000"/>
                    </a:ext>
                  </a:extLst>
                </a:gridCol>
              </a:tblGrid>
              <a:tr h="481680">
                <a:tc>
                  <a:txBody>
                    <a:bodyPr/>
                    <a:lstStyle/>
                    <a:p>
                      <a:pPr defTabSz="457200">
                        <a:lnSpc>
                          <a:spcPts val="2350"/>
                        </a:lnSpc>
                      </a:pPr>
                      <a:r>
                        <a:rPr lang="en-US" sz="1800" b="0" u="none" strike="noStrike">
                          <a:solidFill>
                            <a:schemeClr val="dk1"/>
                          </a:solidFill>
                          <a:uFillTx/>
                          <a:latin typeface="Century Gothic"/>
                        </a:rPr>
                        <a:t>Dataset: CIFAR-10,  L∞, eps=8/255</a:t>
                      </a:r>
                      <a:endParaRPr lang="it-IT" sz="1800" b="0" u="none" strike="noStrike">
                        <a:solidFill>
                          <a:srgbClr val="000000"/>
                        </a:solidFill>
                        <a:uFillTx/>
                        <a:latin typeface="Arial"/>
                      </a:endParaRPr>
                    </a:p>
                  </a:txBody>
                  <a:tcPr marL="99360" marR="99360">
                    <a:lnL w="12240">
                      <a:solidFill>
                        <a:srgbClr val="C3F7ED"/>
                      </a:solidFill>
                      <a:prstDash val="solid"/>
                    </a:lnL>
                    <a:lnR w="12240">
                      <a:solidFill>
                        <a:srgbClr val="C3F7ED"/>
                      </a:solidFill>
                      <a:prstDash val="solid"/>
                    </a:lnR>
                    <a:lnT w="12240">
                      <a:solidFill>
                        <a:srgbClr val="C3F7ED"/>
                      </a:solidFill>
                      <a:prstDash val="solid"/>
                    </a:lnT>
                    <a:lnB w="12240">
                      <a:solidFill>
                        <a:srgbClr val="C3F7ED"/>
                      </a:solidFill>
                      <a:prstDash val="solid"/>
                    </a:lnB>
                    <a:solidFill>
                      <a:schemeClr val="lt2">
                        <a:lumMod val="40000"/>
                        <a:lumOff val="60000"/>
                      </a:schemeClr>
                    </a:solidFill>
                  </a:tcPr>
                </a:tc>
                <a:extLst>
                  <a:ext uri="{0D108BD9-81ED-4DB2-BD59-A6C34878D82A}">
                    <a16:rowId xmlns:a16="http://schemas.microsoft.com/office/drawing/2014/main" val="10000"/>
                  </a:ext>
                </a:extLst>
              </a:tr>
            </a:tbl>
          </a:graphicData>
        </a:graphic>
      </p:graphicFrame>
      <p:sp>
        <p:nvSpPr>
          <p:cNvPr id="66" name="CasellaDiTesto 3"/>
          <p:cNvSpPr/>
          <p:nvPr/>
        </p:nvSpPr>
        <p:spPr>
          <a:xfrm>
            <a:off x="367560" y="6248520"/>
            <a:ext cx="6489720" cy="363960"/>
          </a:xfrm>
          <a:prstGeom prst="rect">
            <a:avLst/>
          </a:prstGeom>
          <a:noFill/>
          <a:ln w="0">
            <a:noFill/>
          </a:ln>
        </p:spPr>
        <p:style>
          <a:lnRef idx="0">
            <a:scrgbClr r="0" g="0" b="0"/>
          </a:lnRef>
          <a:fillRef idx="0">
            <a:scrgbClr r="0" g="0" b="0"/>
          </a:fillRef>
          <a:effectRef idx="0">
            <a:scrgbClr r="0" g="0" b="0"/>
          </a:effectRef>
          <a:fontRef idx="minor"/>
        </p:style>
        <p:txBody>
          <a:bodyPr horzOverflow="overflow" lIns="90000" tIns="45000" rIns="90000" bIns="45000" numCol="1" spcCol="0" anchor="t">
            <a:spAutoFit/>
          </a:bodyPr>
          <a:lstStyle/>
          <a:p>
            <a:pPr defTabSz="914400">
              <a:lnSpc>
                <a:spcPct val="100000"/>
              </a:lnSpc>
            </a:pPr>
            <a:r>
              <a:rPr lang="en-US" sz="1800" b="0" u="none" strike="noStrike">
                <a:solidFill>
                  <a:schemeClr val="lt1"/>
                </a:solidFill>
                <a:uFillTx/>
                <a:latin typeface="Century Gothic"/>
              </a:rPr>
              <a:t>https://github.com/RobustBench/robustbench</a:t>
            </a:r>
            <a:endParaRPr lang="it-IT" sz="1800" b="0" u="none" strike="noStrike">
              <a:solidFill>
                <a:srgbClr val="FFFFFF"/>
              </a:solidFill>
              <a:uFillTx/>
              <a:latin typeface="Arial"/>
            </a:endParaRPr>
          </a:p>
        </p:txBody>
      </p:sp>
      <p:graphicFrame>
        <p:nvGraphicFramePr>
          <p:cNvPr id="67" name="Tabella 5"/>
          <p:cNvGraphicFramePr/>
          <p:nvPr/>
        </p:nvGraphicFramePr>
        <p:xfrm>
          <a:off x="1922040" y="2526480"/>
          <a:ext cx="8348040" cy="2494080"/>
        </p:xfrm>
        <a:graphic>
          <a:graphicData uri="http://schemas.openxmlformats.org/drawingml/2006/table">
            <a:tbl>
              <a:tblPr/>
              <a:tblGrid>
                <a:gridCol w="4114800">
                  <a:extLst>
                    <a:ext uri="{9D8B030D-6E8A-4147-A177-3AD203B41FA5}">
                      <a16:colId xmlns:a16="http://schemas.microsoft.com/office/drawing/2014/main" val="20000"/>
                    </a:ext>
                  </a:extLst>
                </a:gridCol>
                <a:gridCol w="149004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00">
                <a:tc>
                  <a:txBody>
                    <a:bodyPr/>
                    <a:lstStyle/>
                    <a:p>
                      <a:pPr defTabSz="457200">
                        <a:lnSpc>
                          <a:spcPct val="100000"/>
                        </a:lnSpc>
                      </a:pPr>
                      <a:r>
                        <a:rPr lang="en-US" sz="1800" b="0" u="none" strike="noStrike">
                          <a:solidFill>
                            <a:schemeClr val="lt1"/>
                          </a:solidFill>
                          <a:uFillTx/>
                          <a:latin typeface="Century Gothic"/>
                        </a:rPr>
                        <a:t>Model</a:t>
                      </a:r>
                      <a:endParaRPr lang="it-IT" sz="1800" b="0" u="none" strike="noStrike">
                        <a:solidFill>
                          <a:srgbClr val="FFFFFF"/>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defTabSz="457200">
                        <a:lnSpc>
                          <a:spcPct val="100000"/>
                        </a:lnSpc>
                      </a:pPr>
                      <a:r>
                        <a:rPr lang="it-IT" sz="1800" b="0" u="none" strike="noStrike">
                          <a:solidFill>
                            <a:schemeClr val="lt1"/>
                          </a:solidFill>
                          <a:uFillTx/>
                          <a:latin typeface="Century Gothic"/>
                        </a:rPr>
                        <a:t>Clean Accuracy</a:t>
                      </a:r>
                      <a:endParaRPr lang="it-IT" sz="1800" b="0" u="none" strike="noStrike">
                        <a:solidFill>
                          <a:srgbClr val="FFFFFF"/>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defTabSz="457200">
                        <a:lnSpc>
                          <a:spcPct val="100000"/>
                        </a:lnSpc>
                      </a:pPr>
                      <a:r>
                        <a:rPr lang="it-IT" sz="1800" b="0" u="none" strike="noStrike">
                          <a:solidFill>
                            <a:schemeClr val="lt1"/>
                          </a:solidFill>
                          <a:uFillTx/>
                          <a:latin typeface="Century Gothic"/>
                        </a:rPr>
                        <a:t>Architecture</a:t>
                      </a:r>
                      <a:endParaRPr lang="it-IT" sz="1800" b="0" u="none" strike="noStrike">
                        <a:solidFill>
                          <a:srgbClr val="FFFFFF"/>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370800">
                <a:tc>
                  <a:txBody>
                    <a:bodyPr/>
                    <a:lstStyle/>
                    <a:p>
                      <a:pPr defTabSz="457200">
                        <a:lnSpc>
                          <a:spcPct val="100000"/>
                        </a:lnSpc>
                      </a:pPr>
                      <a:r>
                        <a:rPr lang="it-IT" sz="1800" b="0" u="none" strike="noStrike">
                          <a:solidFill>
                            <a:schemeClr val="dk1"/>
                          </a:solidFill>
                          <a:uFillTx/>
                          <a:latin typeface="Century Gothic"/>
                        </a:rPr>
                        <a:t>Ding2020MMA</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entury Gothic"/>
                        </a:rPr>
                        <a:t>84.36%</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rgbClr val="000000"/>
                          </a:solidFill>
                          <a:uFillTx/>
                          <a:latin typeface="Century Gothic"/>
                        </a:rPr>
                        <a:t>WideResNet-28-4</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chemeClr val="accent1">
                        <a:tint val="40000"/>
                      </a:schemeClr>
                    </a:solidFill>
                  </a:tcPr>
                </a:tc>
                <a:extLst>
                  <a:ext uri="{0D108BD9-81ED-4DB2-BD59-A6C34878D82A}">
                    <a16:rowId xmlns:a16="http://schemas.microsoft.com/office/drawing/2014/main" val="10001"/>
                  </a:ext>
                </a:extLst>
              </a:tr>
              <a:tr h="370800">
                <a:tc>
                  <a:txBody>
                    <a:bodyPr/>
                    <a:lstStyle/>
                    <a:p>
                      <a:pPr defTabSz="457200">
                        <a:lnSpc>
                          <a:spcPct val="100000"/>
                        </a:lnSpc>
                      </a:pPr>
                      <a:r>
                        <a:rPr lang="it-IT" sz="1800" b="0" u="none" strike="noStrike">
                          <a:solidFill>
                            <a:schemeClr val="dk1"/>
                          </a:solidFill>
                          <a:uFillTx/>
                          <a:latin typeface="Century Gothic"/>
                        </a:rPr>
                        <a:t>Wong2020Fast</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it-IT" sz="1800" b="0" u="none" strike="noStrike">
                          <a:solidFill>
                            <a:schemeClr val="dk1"/>
                          </a:solidFill>
                          <a:uFillTx/>
                          <a:latin typeface="Century Gothic"/>
                        </a:rPr>
                        <a:t>83.34%</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it-IT" sz="1800" b="0" u="none" strike="noStrike">
                          <a:solidFill>
                            <a:schemeClr val="dk1"/>
                          </a:solidFill>
                          <a:uFillTx/>
                          <a:latin typeface="Century Gothic"/>
                        </a:rPr>
                        <a:t>PreActResNet-18</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extLst>
                  <a:ext uri="{0D108BD9-81ED-4DB2-BD59-A6C34878D82A}">
                    <a16:rowId xmlns:a16="http://schemas.microsoft.com/office/drawing/2014/main" val="10002"/>
                  </a:ext>
                </a:extLst>
              </a:tr>
              <a:tr h="370800">
                <a:tc>
                  <a:txBody>
                    <a:bodyPr/>
                    <a:lstStyle/>
                    <a:p>
                      <a:pPr defTabSz="457200">
                        <a:lnSpc>
                          <a:spcPct val="100000"/>
                        </a:lnSpc>
                      </a:pPr>
                      <a:r>
                        <a:rPr lang="it-IT" sz="1800" b="0" u="none" strike="noStrike">
                          <a:solidFill>
                            <a:schemeClr val="dk1"/>
                          </a:solidFill>
                          <a:uFillTx/>
                          <a:latin typeface="Century Gothic"/>
                        </a:rPr>
                        <a:t>Andriushchenko2020Understanding</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entury Gothic"/>
                        </a:rPr>
                        <a:t>79.84%</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entury Gothic"/>
                        </a:rPr>
                        <a:t>PreActResNet-18</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extLst>
                  <a:ext uri="{0D108BD9-81ED-4DB2-BD59-A6C34878D82A}">
                    <a16:rowId xmlns:a16="http://schemas.microsoft.com/office/drawing/2014/main" val="10003"/>
                  </a:ext>
                </a:extLst>
              </a:tr>
              <a:tr h="370800">
                <a:tc>
                  <a:txBody>
                    <a:bodyPr/>
                    <a:lstStyle/>
                    <a:p>
                      <a:pPr defTabSz="457200">
                        <a:lnSpc>
                          <a:spcPct val="100000"/>
                        </a:lnSpc>
                      </a:pPr>
                      <a:r>
                        <a:rPr lang="it-IT" sz="1800" b="0" u="none" strike="noStrike">
                          <a:solidFill>
                            <a:schemeClr val="dk1"/>
                          </a:solidFill>
                          <a:uFillTx/>
                          <a:latin typeface="Century Gothic"/>
                        </a:rPr>
                        <a:t>Sitawarin2020Improving</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it-IT" sz="1800" b="0" u="none" strike="noStrike">
                          <a:solidFill>
                            <a:schemeClr val="dk1"/>
                          </a:solidFill>
                          <a:uFillTx/>
                          <a:latin typeface="Century Gothic"/>
                        </a:rPr>
                        <a:t>86.84%</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it-IT" sz="1800" b="0" u="none" strike="noStrike">
                          <a:solidFill>
                            <a:schemeClr val="dk1"/>
                          </a:solidFill>
                          <a:uFillTx/>
                          <a:latin typeface="Century Gothic"/>
                        </a:rPr>
                        <a:t>WideResNet-34-10</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extLst>
                  <a:ext uri="{0D108BD9-81ED-4DB2-BD59-A6C34878D82A}">
                    <a16:rowId xmlns:a16="http://schemas.microsoft.com/office/drawing/2014/main" val="10004"/>
                  </a:ext>
                </a:extLst>
              </a:tr>
              <a:tr h="370800">
                <a:tc>
                  <a:txBody>
                    <a:bodyPr/>
                    <a:lstStyle/>
                    <a:p>
                      <a:pPr defTabSz="457200">
                        <a:lnSpc>
                          <a:spcPct val="100000"/>
                        </a:lnSpc>
                      </a:pPr>
                      <a:r>
                        <a:rPr lang="it-IT" sz="1800" b="0" u="none" strike="noStrike">
                          <a:solidFill>
                            <a:schemeClr val="dk1"/>
                          </a:solidFill>
                          <a:uFillTx/>
                          <a:latin typeface="Century Gothic"/>
                        </a:rPr>
                        <a:t>Cui2023Decoupled_WRN-28-10</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entury Gothic"/>
                        </a:rPr>
                        <a:t>92.16%</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entury Gothic"/>
                        </a:rPr>
                        <a:t>WideResNet-28-10</a:t>
                      </a:r>
                      <a:endParaRPr lang="it-IT"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473760" y="208440"/>
            <a:ext cx="6005880" cy="1506240"/>
          </a:xfrm>
          <a:prstGeom prst="rect">
            <a:avLst/>
          </a:prstGeom>
          <a:noFill/>
          <a:ln w="0">
            <a:noFill/>
          </a:ln>
        </p:spPr>
        <p:txBody>
          <a:bodyPr lIns="91440" tIns="45720" rIns="91440" bIns="45720" anchor="ctr">
            <a:noAutofit/>
          </a:bodyPr>
          <a:lstStyle/>
          <a:p>
            <a:pPr indent="0" defTabSz="457200">
              <a:lnSpc>
                <a:spcPct val="100000"/>
              </a:lnSpc>
              <a:spcBef>
                <a:spcPts val="1191"/>
              </a:spcBef>
              <a:spcAft>
                <a:spcPts val="992"/>
              </a:spcAft>
              <a:buNone/>
              <a:tabLst>
                <a:tab pos="0" algn="l"/>
              </a:tabLst>
            </a:pPr>
            <a:r>
              <a:rPr lang="en-US" sz="3600" b="1" u="none" strike="noStrike" cap="all">
                <a:solidFill>
                  <a:schemeClr val="lt1"/>
                </a:solidFill>
                <a:uFillTx/>
                <a:latin typeface="Century Gothic"/>
              </a:rPr>
              <a:t>Experiment Setup – Attack Evaluation</a:t>
            </a:r>
            <a:endParaRPr lang="it-IT" sz="3600" b="0" u="none" strike="noStrike">
              <a:solidFill>
                <a:schemeClr val="lt1"/>
              </a:solidFill>
              <a:uFillTx/>
              <a:latin typeface="Century Gothic"/>
            </a:endParaRPr>
          </a:p>
        </p:txBody>
      </p:sp>
      <p:sp>
        <p:nvSpPr>
          <p:cNvPr id="69" name="CasellaDiTesto 6"/>
          <p:cNvSpPr/>
          <p:nvPr/>
        </p:nvSpPr>
        <p:spPr>
          <a:xfrm>
            <a:off x="473760" y="2459160"/>
            <a:ext cx="9871560" cy="2832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1800" b="1" u="none" strike="noStrike">
                <a:solidFill>
                  <a:schemeClr val="lt1"/>
                </a:solidFill>
                <a:uFillTx/>
                <a:latin typeface="Century Gothic"/>
              </a:rPr>
              <a:t>How Were the Attacks Tested?</a:t>
            </a:r>
            <a:endParaRPr lang="it-IT" sz="1800" b="0" u="none" strike="noStrike">
              <a:solidFill>
                <a:srgbClr val="FFFFFF"/>
              </a:solidFill>
              <a:uFillTx/>
              <a:latin typeface="Arial"/>
            </a:endParaRPr>
          </a:p>
          <a:p>
            <a:pPr defTabSz="914400">
              <a:lnSpc>
                <a:spcPct val="100000"/>
              </a:lnSpc>
            </a:pPr>
            <a:endParaRPr lang="it-IT" sz="1800" b="0" u="none" strike="noStrike">
              <a:solidFill>
                <a:srgbClr val="FFFFFF"/>
              </a:solidFill>
              <a:uFillTx/>
              <a:latin typeface="Arial"/>
            </a:endParaRPr>
          </a:p>
          <a:p>
            <a:pPr indent="-216000" defTabSz="914400">
              <a:lnSpc>
                <a:spcPct val="100000"/>
              </a:lnSpc>
              <a:buClr>
                <a:srgbClr val="FFFFFF"/>
              </a:buClr>
              <a:buFont typeface="Arial"/>
              <a:buChar char="•"/>
            </a:pPr>
            <a:r>
              <a:rPr lang="en-US" sz="1800" b="0" u="none" strike="noStrike">
                <a:solidFill>
                  <a:schemeClr val="lt1"/>
                </a:solidFill>
                <a:uFillTx/>
                <a:latin typeface="Century Gothic"/>
              </a:rPr>
              <a:t>Each attack (AutoAttack and FMN) was run on </a:t>
            </a:r>
            <a:r>
              <a:rPr lang="en-US" sz="1800" b="1" u="none" strike="noStrike">
                <a:solidFill>
                  <a:schemeClr val="lt1"/>
                </a:solidFill>
                <a:uFillTx/>
                <a:latin typeface="Century Gothic"/>
              </a:rPr>
              <a:t>the first 64 samples</a:t>
            </a:r>
            <a:r>
              <a:rPr lang="en-US" sz="1800" b="0" u="none" strike="noStrike">
                <a:solidFill>
                  <a:schemeClr val="lt1"/>
                </a:solidFill>
                <a:uFillTx/>
                <a:latin typeface="Century Gothic"/>
              </a:rPr>
              <a:t> of CIFAR-10.</a:t>
            </a:r>
            <a:endParaRPr lang="it-IT" sz="1800" b="0" u="none" strike="noStrike">
              <a:solidFill>
                <a:srgbClr val="FFFFFF"/>
              </a:solidFill>
              <a:uFillTx/>
              <a:latin typeface="Arial"/>
            </a:endParaRPr>
          </a:p>
          <a:p>
            <a:pPr defTabSz="914400">
              <a:lnSpc>
                <a:spcPct val="100000"/>
              </a:lnSpc>
            </a:pPr>
            <a:endParaRPr lang="it-IT" sz="1800" b="0" u="none" strike="noStrike">
              <a:solidFill>
                <a:srgbClr val="FFFFFF"/>
              </a:solidFill>
              <a:uFillTx/>
              <a:latin typeface="Arial"/>
            </a:endParaRPr>
          </a:p>
          <a:p>
            <a:pPr defTabSz="914400">
              <a:lnSpc>
                <a:spcPct val="100000"/>
              </a:lnSpc>
            </a:pPr>
            <a:r>
              <a:rPr lang="en-US" sz="1800" b="1" u="none" strike="noStrike">
                <a:solidFill>
                  <a:schemeClr val="lt1"/>
                </a:solidFill>
                <a:uFillTx/>
                <a:latin typeface="Century Gothic"/>
                <a:ea typeface="Calibri"/>
              </a:rPr>
              <a:t>The evaluation focused on identifying the samples for which one attack works and the other does not and on the size of the perturbation.</a:t>
            </a:r>
            <a:endParaRPr lang="it-IT" sz="1800" b="0" u="none" strike="noStrike">
              <a:solidFill>
                <a:srgbClr val="FFFFFF"/>
              </a:solidFill>
              <a:uFillTx/>
              <a:latin typeface="Arial"/>
            </a:endParaRPr>
          </a:p>
          <a:p>
            <a:pPr defTabSz="914400">
              <a:lnSpc>
                <a:spcPct val="100000"/>
              </a:lnSpc>
            </a:pPr>
            <a:endParaRPr lang="it-IT" sz="1800" b="0" u="none" strike="noStrike">
              <a:solidFill>
                <a:srgbClr val="FFFFFF"/>
              </a:solidFill>
              <a:uFillTx/>
              <a:latin typeface="Arial"/>
            </a:endParaRPr>
          </a:p>
          <a:p>
            <a:pPr indent="-216000" defTabSz="914400">
              <a:lnSpc>
                <a:spcPct val="100000"/>
              </a:lnSpc>
              <a:buClr>
                <a:srgbClr val="FFFFFF"/>
              </a:buClr>
              <a:buFont typeface="Arial"/>
              <a:buChar char="•"/>
            </a:pPr>
            <a:r>
              <a:rPr lang="en-US" sz="1800" b="0" u="none" strike="noStrike">
                <a:solidFill>
                  <a:schemeClr val="lt1"/>
                </a:solidFill>
                <a:uFillTx/>
                <a:latin typeface="Century Gothic"/>
                <a:ea typeface="Calibri"/>
              </a:rPr>
              <a:t>The comparison highlights:</a:t>
            </a:r>
            <a:endParaRPr lang="it-IT" sz="1800" b="0" u="none" strike="noStrike">
              <a:solidFill>
                <a:srgbClr val="FFFFFF"/>
              </a:solidFill>
              <a:uFillTx/>
              <a:latin typeface="Arial"/>
            </a:endParaRPr>
          </a:p>
          <a:p>
            <a:pPr marL="743040" lvl="1" indent="-285840" defTabSz="914400">
              <a:lnSpc>
                <a:spcPct val="100000"/>
              </a:lnSpc>
              <a:buClr>
                <a:srgbClr val="FFFFFF"/>
              </a:buClr>
              <a:buFont typeface="Arial"/>
              <a:buChar char="•"/>
            </a:pPr>
            <a:r>
              <a:rPr lang="en-US" sz="1800" b="1" u="none" strike="noStrike">
                <a:solidFill>
                  <a:schemeClr val="lt1"/>
                </a:solidFill>
                <a:uFillTx/>
                <a:latin typeface="Century Gothic"/>
                <a:ea typeface="Calibri"/>
              </a:rPr>
              <a:t>Effectiveness</a:t>
            </a:r>
            <a:r>
              <a:rPr lang="en-US" sz="1800" b="0" u="none" strike="noStrike">
                <a:solidFill>
                  <a:schemeClr val="lt1"/>
                </a:solidFill>
                <a:uFillTx/>
                <a:latin typeface="Century Gothic"/>
                <a:ea typeface="Calibri"/>
              </a:rPr>
              <a:t>: </a:t>
            </a:r>
            <a:r>
              <a:rPr lang="en-US" sz="1800" b="1" u="none" strike="noStrike">
                <a:solidFill>
                  <a:schemeClr val="lt1"/>
                </a:solidFill>
                <a:uFillTx/>
                <a:latin typeface="Century Gothic"/>
                <a:ea typeface="Calibri"/>
              </a:rPr>
              <a:t>which attack manages to fool the model</a:t>
            </a:r>
            <a:r>
              <a:rPr lang="en-US" sz="1800" b="0" u="none" strike="noStrike">
                <a:solidFill>
                  <a:schemeClr val="lt1"/>
                </a:solidFill>
                <a:uFillTx/>
                <a:latin typeface="Century Gothic"/>
                <a:ea typeface="Calibri"/>
              </a:rPr>
              <a:t>.</a:t>
            </a:r>
            <a:endParaRPr lang="it-IT" sz="1800" b="0" u="none" strike="noStrike">
              <a:solidFill>
                <a:srgbClr val="FFFFFF"/>
              </a:solidFill>
              <a:uFillTx/>
              <a:latin typeface="Arial"/>
            </a:endParaRPr>
          </a:p>
          <a:p>
            <a:pPr marL="743040" lvl="1" indent="-285840" defTabSz="914400">
              <a:lnSpc>
                <a:spcPct val="100000"/>
              </a:lnSpc>
              <a:buClr>
                <a:srgbClr val="FFFFFF"/>
              </a:buClr>
              <a:buFont typeface="Arial"/>
              <a:buChar char="•"/>
            </a:pPr>
            <a:r>
              <a:rPr lang="en-US" sz="1800" b="1" u="none" strike="noStrike">
                <a:solidFill>
                  <a:schemeClr val="lt1"/>
                </a:solidFill>
                <a:uFillTx/>
                <a:latin typeface="Century Gothic"/>
                <a:ea typeface="Calibri"/>
              </a:rPr>
              <a:t>Efficiency</a:t>
            </a:r>
            <a:r>
              <a:rPr lang="en-US" sz="1800" b="0" u="none" strike="noStrike">
                <a:solidFill>
                  <a:schemeClr val="lt1"/>
                </a:solidFill>
                <a:uFillTx/>
                <a:latin typeface="Century Gothic"/>
                <a:ea typeface="Calibri"/>
              </a:rPr>
              <a:t>: How small the required perturbation is.</a:t>
            </a:r>
            <a:endParaRPr lang="it-IT" sz="1800" b="0" u="none" strike="noStrike">
              <a:solidFill>
                <a:srgbClr val="FFFFFF"/>
              </a:solidFill>
              <a:uFillTx/>
              <a:latin typeface="Arial"/>
            </a:endParaRPr>
          </a:p>
        </p:txBody>
      </p:sp>
      <p:pic>
        <p:nvPicPr>
          <p:cNvPr id="70" name="Picture 2"/>
          <p:cNvPicPr/>
          <p:nvPr/>
        </p:nvPicPr>
        <p:blipFill>
          <a:blip r:embed="rId3"/>
          <a:stretch/>
        </p:blipFill>
        <p:spPr>
          <a:xfrm>
            <a:off x="6836400" y="510480"/>
            <a:ext cx="4411440" cy="2156760"/>
          </a:xfrm>
          <a:prstGeom prst="rect">
            <a:avLst/>
          </a:prstGeom>
          <a:ln w="0">
            <a:noFill/>
          </a:ln>
        </p:spPr>
      </p:pic>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majorFont>
      <a:minorFont>
        <a:latin typeface="Century Gothic" panose="020B0502020202020204"/>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a:gradFill>
        <a:gradFill>
          <a:gsLst>
            <a:gs pos="0">
              <a:schemeClr val="phClr">
                <a:tint val="98000"/>
                <a:lumMod val="128000"/>
              </a:schemeClr>
            </a:gs>
            <a:gs pos="100000">
              <a:schemeClr val="phClr">
                <a:shade val="94000"/>
                <a:lumMod val="88000"/>
              </a:schemeClr>
            </a:gs>
          </a:gsLst>
          <a:lin ang="5400000" scaled="0"/>
          <a:tileRect/>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a:gradFill>
        <a:gradFill>
          <a:gsLst>
            <a:gs pos="0">
              <a:schemeClr val="phClr">
                <a:tint val="97000"/>
                <a:lumMod val="164000"/>
              </a:schemeClr>
            </a:gs>
            <a:gs pos="100000">
              <a:schemeClr val="phClr">
                <a:shade val="96000"/>
                <a:lumMod val="90000"/>
              </a:schemeClr>
            </a:gs>
          </a:gsLst>
          <a:path path="circle">
            <a:fillToRect b="100000"/>
          </a:path>
          <a:tileRect/>
        </a:gradFill>
      </a:bgFillStyleLst>
    </a:fmtScheme>
  </a:themeElements>
  <a:objectDefaults/>
  <a:extraClrSchemeLst/>
</a:theme>
</file>

<file path=ppt/theme/theme2.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majorFont>
      <a:minorFont>
        <a:latin typeface="Century Gothic" panose="020B0502020202020204"/>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a:gradFill>
        <a:gradFill>
          <a:gsLst>
            <a:gs pos="0">
              <a:schemeClr val="phClr">
                <a:tint val="98000"/>
                <a:lumMod val="128000"/>
              </a:schemeClr>
            </a:gs>
            <a:gs pos="100000">
              <a:schemeClr val="phClr">
                <a:shade val="94000"/>
                <a:lumMod val="88000"/>
              </a:schemeClr>
            </a:gs>
          </a:gsLst>
          <a:lin ang="5400000" scaled="0"/>
          <a:tileRect/>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a:gradFill>
        <a:gradFill>
          <a:gsLst>
            <a:gs pos="0">
              <a:schemeClr val="phClr">
                <a:tint val="97000"/>
                <a:lumMod val="164000"/>
              </a:schemeClr>
            </a:gs>
            <a:gs pos="100000">
              <a:schemeClr val="phClr">
                <a:shade val="96000"/>
                <a:lumMod val="90000"/>
              </a:schemeClr>
            </a:gs>
          </a:gsLst>
          <a:path path="circle">
            <a:fillToRect b="100000"/>
          </a:path>
          <a:tileRect/>
        </a:gradFill>
      </a:bgFillStyleLst>
    </a:fmtScheme>
  </a:themeElements>
  <a:objectDefaults/>
  <a:extraClrSchemeLst/>
</a:theme>
</file>

<file path=ppt/theme/theme3.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401</TotalTime>
  <Words>3094</Words>
  <Application>Microsoft Office PowerPoint</Application>
  <PresentationFormat>Widescreen</PresentationFormat>
  <Paragraphs>325</Paragraphs>
  <Slides>18</Slides>
  <Notes>18</Notes>
  <HiddenSlides>0</HiddenSlides>
  <MMClips>0</MMClips>
  <ScaleCrop>false</ScaleCrop>
  <HeadingPairs>
    <vt:vector size="6" baseType="variant">
      <vt:variant>
        <vt:lpstr>Caratteri utilizzati</vt:lpstr>
      </vt:variant>
      <vt:variant>
        <vt:i4>6</vt:i4>
      </vt:variant>
      <vt:variant>
        <vt:lpstr>Tema</vt:lpstr>
      </vt:variant>
      <vt:variant>
        <vt:i4>2</vt:i4>
      </vt:variant>
      <vt:variant>
        <vt:lpstr>Titoli diapositive</vt:lpstr>
      </vt:variant>
      <vt:variant>
        <vt:i4>18</vt:i4>
      </vt:variant>
    </vt:vector>
  </HeadingPairs>
  <TitlesOfParts>
    <vt:vector size="26" baseType="lpstr">
      <vt:lpstr>Arial</vt:lpstr>
      <vt:lpstr>Century Gothic</vt:lpstr>
      <vt:lpstr>Consolas</vt:lpstr>
      <vt:lpstr>Symbol</vt:lpstr>
      <vt:lpstr>Times New Roman</vt:lpstr>
      <vt:lpstr>Wingdings</vt:lpstr>
      <vt:lpstr>Slice</vt:lpstr>
      <vt:lpstr>Slice</vt:lpstr>
      <vt:lpstr>Presentazione standard di PowerPoint</vt:lpstr>
      <vt:lpstr>Presentation Overview</vt:lpstr>
      <vt:lpstr>Neural Networks and Adversarial Attacks</vt:lpstr>
      <vt:lpstr>Project Overview – Comparing Adversarial Attacks</vt:lpstr>
      <vt:lpstr>AutoAttack: A Comprehensive Adversarial Evaluation </vt:lpstr>
      <vt:lpstr>FMN: Efficient and Minimal Perturbation Attack</vt:lpstr>
      <vt:lpstr>Overview of the FMN vs. AutoAttack Comparison</vt:lpstr>
      <vt:lpstr>Dataset – CIFAR-10  Models Selected from RobustBench</vt:lpstr>
      <vt:lpstr>Experiment Setup – Attack Evaluation</vt:lpstr>
      <vt:lpstr>Results: Autoattack VS FMN</vt:lpstr>
      <vt:lpstr>Analyzing Discordant Samples in RobustBench Models</vt:lpstr>
      <vt:lpstr>Explainability in Adversarial Attacks</vt:lpstr>
      <vt:lpstr>Explainability Comparison –  AutoAttack vs FMN</vt:lpstr>
      <vt:lpstr>Explainability Comparison – Example 28</vt:lpstr>
      <vt:lpstr>When FMN Succeeds – A Successful Minimal Perturbation Attack</vt:lpstr>
      <vt:lpstr>Understanding Adversarial Attacks with Convergence Plots</vt:lpstr>
      <vt:lpstr>Conclusion &amp; Future Directions</vt:lpstr>
      <vt:lpstr>Thanks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Lello Molinario</cp:lastModifiedBy>
  <cp:revision>123</cp:revision>
  <dcterms:created xsi:type="dcterms:W3CDTF">2025-01-12T10:31:31Z</dcterms:created>
  <dcterms:modified xsi:type="dcterms:W3CDTF">2025-03-10T14:33:36Z</dcterms:modified>
  <dc:language>it-IT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18</vt:i4>
  </property>
  <property fmtid="{D5CDD505-2E9C-101B-9397-08002B2CF9AE}" pid="3" name="PresentationFormat">
    <vt:lpwstr>Widescreen</vt:lpwstr>
  </property>
  <property fmtid="{D5CDD505-2E9C-101B-9397-08002B2CF9AE}" pid="4" name="Slides">
    <vt:i4>18</vt:i4>
  </property>
</Properties>
</file>