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034" autoAdjust="0"/>
  </p:normalViewPr>
  <p:slideViewPr>
    <p:cSldViewPr snapToGrid="0">
      <p:cViewPr varScale="1">
        <p:scale>
          <a:sx n="60" d="100"/>
          <a:sy n="60" d="100"/>
        </p:scale>
        <p:origin x="78" y="168"/>
      </p:cViewPr>
      <p:guideLst/>
    </p:cSldViewPr>
  </p:slideViewPr>
  <p:notesTextViewPr>
    <p:cViewPr>
      <p:scale>
        <a:sx n="150" d="100"/>
        <a:sy n="150" d="100"/>
      </p:scale>
      <p:origin x="0" y="-14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800" b="0" u="none" strike="noStrike">
                <a:solidFill>
                  <a:schemeClr val="lt1"/>
                </a:solidFill>
                <a:uFillTx/>
                <a:latin typeface="Century Gothic"/>
              </a:rPr>
              <a:t>Click to move the slide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it-I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it-I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2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it-I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it-I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5EC7F85-05D7-4585-BFAE-81872C1501D5}" type="slidenum"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‹N›</a:t>
            </a:fld>
            <a:endParaRPr lang="it-IT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Buongiorno,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Oggi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presenterò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il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progetto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riguardante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Adversarial Attacks on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RobustBench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Models: A Comparative Evaluation of FMN and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8EEA072-53DC-4946-A804-F2E0A26EC266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ha generalmente più successo nell'ingannare i modelli perché combina più strategie di attacco, aumentando la probabilità di aggirare le difese del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Tuttavia, ciò avviene a scapito di perturbazioni più grandi, rendendo gli esempi avversari più rilevabili.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FMN è più veloce (circa 3 volte più veloce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), leggermente meno efficace, ma più efficiente nel minimizzare le norme di perturbazione. Ciò rende i suoi esempi avversari più difficili da notare per gli esseri umani.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Gli attacchi sono stati condotti con vincoli di norma L∞, che limitano la variazione massima per pixel tra l'immagine originale e quella avversaria.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successo di FMN dipende dal bilanciamento di tre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iperparametri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chiave: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Steps (500): più iterazioni significano una migliore precisione ma un'esecuzione più lenta.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Dimensione massima del step (1,0): controlla l'aggressività con cui l'attacco aggiorna l'immagine.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Gamma (0,05): assicura aggiornamenti graduali e stabili. Se vogliamo aumentare il successo dell'attacco, dobbiamo trovare il giusto equilibrio tra conteggio dei passi, dimensione della perturbazione (ε) e regolazione dei passi (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max_stepsize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, range).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50D9385-E52A-47AA-B094-00F1F44B0101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10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Analizzando i risultati, ho identificato campioni discordanti, ovvero casi in cui un attacco ha avuto successo e l'altro ha fallito.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Nel modello Ding2020MMA, abbiamo trovato 5 campioni discordanti: 27, 28, 31, 43 e 57.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ha superato FMN nella maggior parte dei casi perché applica una strategia di perturbazione più aggressiva.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Nel modello Wong2020Fast, abbiamo trovato 3 campioni discordanti: 5, 16 e 46.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ha avuto prestazioni migliori nel complesso, il che indica che questo modello è più resistente a piccole perturbazioni (come FMN) ma più vulnerabile a perturbazioni più forti (come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).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Per gli altri modelli, non abbiamo trovato campioni discordanti. 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(Ciò suggerisce che FMN e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hanno avuto lo stesso effetto, il che significa che questi modelli sono ugualmente vulnerabili a entrambi i tipi di attacchi.)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6D5B0D9-E900-4E95-AB89-46354681036E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11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Prima di continuare con l'analisi dei risultati, è fondamentale discutere un concetto importante negli attacchi avversari: la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Gli attacchi avversari introducono perturbazioni sottili che possono ingannare i modelli di apprendimento profondo.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Per comprenderne l'impatto, dobbiamo analizzare quali pixel contribuiscono maggiormente alla decisione del modello prima e dopo l'attacco.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Uno dei metodi più efficaci per questo è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Integrated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Gradients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(IG).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Integrated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Gradients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 funziona: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Tracciando i gradienti da un'immagine di base (ad esempio, un'immagine nera) all'input effettivo.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Accumulando questi gradienti per mostrare quali pixel influenzano maggiormente la classificazione del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Questa tecnica fornisce un quadro più chiaro delle vulnerabilità del modello e ci aiuta a interpretare l'efficacia dell'attacco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D676A61-2076-4B97-9BC5-CD8AE933CA42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12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Questa diapositiva fornisce un confronto basato sulla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tra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 FMN.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 alto, vediamo tre immagini: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 sinistra: l'immagine originale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Al centro: l'immagine avversaria generata da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(AA)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 destra: l'immagine avversaria generata da Fast Minimum-Norm (FMN)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 basso, abbiamo mappe di perturbazione e mappe di calore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(gradienti integrati), che mostrano quali regioni hanno influenzato la decisione del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Risultati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punteggio di confidenza (0,4973) indica che il modello ora assegna una probabilità del 49,73% a "cavallo", il che significa che l'attacco ha modificato con successo la classificazione.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mappa di perturbazione (L∞=0,0274) mostra l'intensità delle modifiche applicate.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mappa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evidenzia le regioni più colpite, mostrando come l'attacco ha modificato la decisione del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Risultati FMN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modello classifica ancora l'immagine come "aeroplano" → Attacco fallito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punteggio di confidenza scende a 0,0493, dimostrando che l'attacco ha avuto un effetto ma non è stato abbastanza forte da ingannare il modello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perturbazione (L∞=0,0314) è leggermente superiore a quella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, ma meno efficace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mappa di calore della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mostra che FMN ha modificato meno caratteristiche chiave, il che significa che il suo impatto sulla classificazione è stato inferiore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Infine,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è riuscito a ingannare il modello, dimostrando che il suo approccio aggressivo alla perturbazione è efficace.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FMN ha fallito perché mira a minimizzare la perturbazione, il che a volte si traduce in modifiche insufficienti per cambiare la classe.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Dobbiamo chiederci perché FMN ha fallito?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FMN potrebbe aver trovato un minimo locale e non è stato in grado di modificare significativamente l'immagine.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modello potrebbe essere più robusto alle perturbazioni FMN rispetto a quelle più forti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Le regioni chiave modificate da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 FMN sono diverse, il che comporta impatti di classificazione diversi.</a:t>
            </a:r>
          </a:p>
        </p:txBody>
      </p:sp>
      <p:sp>
        <p:nvSpPr>
          <p:cNvPr id="1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60C94E3-6522-4281-8E9E-41382C9B5D52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13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Questa diapositiva presenta l'esempio 28, un altro caso interessante in cui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 FMN mostrano risultati diversi.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Nell'analisi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modello ha assegnato una probabilità del 10,31% a "gatto", il che significa che l'attacco ha parzialmente confuso il modello, ma il cambiamento di classe non è stato del tutto convincente.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mappa di perturbazione (L∞=0,0314) mostra come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ha alterato aree specifiche dell'immagine.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mappa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evidenzia le regioni più colpite, mostrando quali caratteristiche hanno contribuito al cambiamento di classe.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Nell'analisi di FMN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modello ha comunque classificato l'immagine come "camion" → L'attacco è fallito.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fiducia è scesa al 42,38%, il che significa che il modello era meno certo ma non completamente fuorviato.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L'entità della perturbazione (L∞=0,0314) è simile ad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, ma la distribuzione del rumore è diversa, il che probabilmente spiega perché FMN è stato meno efficace. La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heatmap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suggerisce che FMN non ha alterato le regioni più influenti, motivo per cui il modello ha mantenuto la sua classificazione.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ha avuto un successo parziale: ha ridotto la fiducia del modello nella classe corretta, ma non lo ha convinto completamente di quella nuova.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FMN non è riuscito a causare un cambio di classe, probabilmente perché dà la priorità alla perturbazione più piccola, che potrebbe non essere sufficiente in alcuni casi.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Questo esempio supporta ulteriormente l'idea che la strategia più ampia e aggressiva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tende a superare FMN nell'ingannare i modelli di deep learning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C0CE40B-A0E0-486D-94C4-DF28DA9B22F7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14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Questa diapositiva presenta un caso interessante in cui FMN ha ingannato con successo il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Le immagini avversarie sembrano quasi identiche alle immagini originali, il che suggerisce che FMN è stato in grado di ingannare il modello senza introdurre distorsioni visibili.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Le perturbazioni sembrano simili a quelle dei modelli precedenti, ma con variazioni di colore leggermente diverse, che potrebbero aver influenzato in modo diverso il processo decisionale del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mappa di calore della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evidenzia ancora regioni importanti in blu e rosso, il che significa che il modello si è basato su queste regioni per prendere la sua decisione.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Ciò indica che l'attacco ha reindirizzato con successo l'attenzione del modello, portando a una classificazione errata.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 sostanza, entrambi i modelli sono vulnerabili agli attacchi avversari, dimostrando che anche cambiamenti impercettibili possono manipolare le decisioni di classificazione.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0F69F0F-2FC0-417C-AE39-B00F700EF4F0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15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Un altro modo per analizzare l'impatto degli attacchi avversari è attraverso i grafici di convergenza. 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Questi grafici ci aiutano a visualizzare come la fiducia in un modello si evolve nel corso delle iterazioni di attacco.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Ogni grafico mostra: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Fiducia nella classe originale (linea verde tratteggiata)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Fiducia nella classe avversaria (linea rossa continua)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L'asse X rappresenta le iterazioni (più iterazioni generalmente portano a un attacco più riuscito).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L'asse Y rappresenta la fiducia, mostrando quanto il modello creda in una data classe.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Prendiamo in esame l’analisi del campione n. 3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modello Ding2020MMA regge per alcune iterazioni prima che l'attacco inizi a funzionare.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Wong2020Fast la fiducia nella classe avversaria aumenta gradualmente.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fiducia del modello Andriushchenko2020Understanding nella classe originale diminuisce lentamente, indicando una maggiore robustezza.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modello Sitawarin2020Improvement inizialmente regge ma alla fine fallisce. 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modello Cui2023Decoupled_WRN-28-10 è il più vulnerabile: la sua fiducia nella classe originale cala quasi immediatamente.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robustezza del modello varia in modo significativo. Alcuni modelli resistono agli attacchi meglio di altri.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Andriushchenko2020Understanding sembra essere il più robusto, poiché la sua fiducia degrada lentamente.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Cui2023Decoupled_WRN-28-10 è il più vulnerabile, poiché la sua fiducia nella classe originale cala rapidamente.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3EC6249-2CE9-4669-BFE0-955AF27FB2F0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16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Abbiamo confrontato due attacchi avversari: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 FMN.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è stato più efficace, ottenendo un tasso di successo più elevato nell'ingannare i modelli.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FMN è stato più efficiente, richiedendo perturbazioni minori, rendendo le immagini avversarie meno rilevabili.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Questi risultati evidenziano un compromesso: attacchi più forti contro una minore distorsione delle immagini.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>
                <a:solidFill>
                  <a:srgbClr val="000000"/>
                </a:solidFill>
                <a:uFillTx/>
                <a:latin typeface="Arial"/>
              </a:rPr>
              <a:t>Concludendo: La 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scelta dell'attacco ha un impatto diretto sulla percezione della robustezza del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Se valutiamo un modello con un solo attacco, rischiamo di sopravvalutare o sottostimare la sua vera sicurezza.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Una valutazione completa richiede più attacchi per ottenere una visione completa della robustezza.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 sintesi: gli attacchi devono essere potenti, ma anche realistici e meno rilevabili.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Come sviluppi futuri è possibile migliorare FMN, puntando ad aumentare il suo tasso di successo mantenendo una perturbazione minima.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e integrare ulteriori tecniche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spiegabilità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per comprendere meglio come i modelli reagiscono agli attacchi e dove esistono vulnerabilità.</a:t>
            </a:r>
          </a:p>
        </p:txBody>
      </p:sp>
      <p:sp>
        <p:nvSpPr>
          <p:cNvPr id="1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D44ED0-DB8D-4FA1-8A4A-7D59A3C9E873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17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Quindi, la presentazione è finita,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Grazie per l'attenzione!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000" b="0" u="none" strike="noStrike">
                <a:solidFill>
                  <a:srgbClr val="000000"/>
                </a:solidFill>
                <a:uFillTx/>
                <a:latin typeface="Arial"/>
              </a:rPr>
              <a:t>Se avete domande, sarò felice di rispondere.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E1AD7F8-7DBA-4D00-8D92-6899BAB43574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18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 questa presentazione, esploreremo le motivazioni chiave che ci hanno portato a condurre questo studio, concentrandoci sull'importanza della robustezza avversaria nei modelli di apprendimento profondo.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Discuteremo quindi i risultati ottenuti, confrontando l'efficacia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 FMN.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Infine, evidenzieremo alcune limitazioni e sfide incontrate durante la nostra analisi, fornendo spunti su potenziali miglioramenti e future direzioni di ricerca</a:t>
            </a:r>
          </a:p>
        </p:txBody>
      </p:sp>
      <p:sp>
        <p:nvSpPr>
          <p:cNvPr id="1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BF44FB-B3AD-4229-8BBC-FCD6D7E32530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2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1200" b="0" u="none" strike="noStrike" dirty="0">
                <a:solidFill>
                  <a:schemeClr val="dk1"/>
                </a:solidFill>
                <a:uFillTx/>
                <a:latin typeface="+mn-lt"/>
                <a:ea typeface="+mn-ea"/>
              </a:rPr>
              <a:t>Le reti neurali hanno rivoluzionato il deep learning, tuttavia, soffrono di una vulnerabilità critica: piccole perturbazioni, note come esempi avversari, possono fuorviare completamente le loro previsioni.</a:t>
            </a:r>
          </a:p>
          <a:p>
            <a:pPr marL="216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1200" b="0" u="none" strike="noStrike" dirty="0">
                <a:solidFill>
                  <a:schemeClr val="dk1"/>
                </a:solidFill>
                <a:uFillTx/>
                <a:latin typeface="+mn-lt"/>
                <a:ea typeface="+mn-ea"/>
              </a:rPr>
              <a:t>Ciò presenta un rischio importante nelle applicazioni del mondo reale in cui sicurezza e affidabilità sono fondamentali, come la sicurezza informatica, la diagnosi medica e la guida autonoma.</a:t>
            </a:r>
          </a:p>
          <a:p>
            <a:pPr marL="216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1200" b="0" u="none" strike="noStrike" dirty="0">
                <a:solidFill>
                  <a:schemeClr val="dk1"/>
                </a:solidFill>
                <a:uFillTx/>
                <a:latin typeface="+mn-lt"/>
                <a:ea typeface="+mn-ea"/>
              </a:rPr>
              <a:t>Per comprendere meglio e contrastare questo problema, i ricercatori hanno sviluppato metodi di attacco avversari per studiare sistematicamente come queste perturbazioni influenzano le prestazioni del modello. La robustezza dei modelli di deep learning contro tali attacchi è un fattore cruciale per garantire la loro sicurezza e affidabilità</a:t>
            </a:r>
            <a:endParaRPr lang="it-IT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362B888-AA9F-451C-B027-A9CFE0535E9C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3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progetto che presento oggi si concentra sul confronto di due metodi di attacco avversari: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e Fast Minimum-Norm (FMN) su cinque modelli da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RobustBench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, che funge da benchmark ampiamente riconosciuto per la valutazione della robustezza avversaria.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nostro obiettivo è identificare i casi in cui un attacco ha successo mentre l'altro fallisce.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Analizzando queste istanze, miriamo a comprendere i fattori sottostanti che contribuiscono a queste differenze.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6C4DB16-1C92-4FE8-AFAC-FB1C920FB8A3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4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è un framework di attacco che consiste in quattro diversi attacchi avversari, ciascuno progettato per sfruttare diverse vulnerabilità nei modelli di apprendimento profondo.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PGD-CE e PGD-DLR sono versioni senza step size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Projected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Gradient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Descent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, progettate per ottimizzare il successo dell'attacco senza richiedere una messa a punto manuale.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L'attacco FAB è un metodo di minimizzazione delle norme che mira a trovare la minima perturbazione possibile necessaria per ingannare un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Square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Attack è un attacco black-box efficiente in termini di query, il che significa che può ingannare i modelli anche senza accesso diretto ai gradienti.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Il vantaggio principale di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è che combina questi diversi metodi di attacco per fornire una valutazione completa della robustezza di un modello. Poiché non richiede la messa a punto manuale dei parametri, produce valutazioni di robustezza standardizzate e affidabili.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Tuttavia, uno svantaggio importante è il suo costo computazionale.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L'esecuzione di più attacchi aumenta significativamente il tempo necessario per la valutazione, rendendolo meno pratico per i test su larga scala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B9D9199-9E11-4E06-AA51-AFC3A3E23AFC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5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Fast Minimum-Norm (FMN) è un attacco avversario efficiente che mira a generare la minima perturbazione possibile necessaria per ingannare un modello di apprendimento profondo.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Esso calcola il gradiente della funzione di perdita rispetto all'immagine di input.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Perturba l'immagine nella direzione che massimizza la perdita del modello, aumentando la probabilità di una classificazione errata.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La dimensione di questa perturbazione è controllata da epsilon (ε), che determina quanto l'esempio avversario finale differirà dall'originale.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FMN è altamente efficiente perché converge rapidamente agli ottimi locali, richiedendo meno sforzo computazionale rispetto ad attacchi più complessi. Inoltre, è flessibile poiché funziona su diverse norme di perturbazione senza richiedere una messa a punto estesa.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Tuttavia, ha alcune limitazioni.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Mentre FMN è progettato per la minima perturbazione, non trova sempre gli esempi avversari più forti.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In alcuni casi,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</a:rPr>
              <a:t> è più efficace nell'ingannare il modello grazie al suo insieme di metodi di attacco multipli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37263D9-674B-48FF-B515-A1E3492BECA4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6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This slide is just a little summary of the main differences between the two types of attack</a:t>
            </a:r>
            <a:endParaRPr lang="it-I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6ACF8A0-7107-456A-87A2-E3C0EC4936C2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7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The dataset used to compare attacks is CIFAR-10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 CIFAR-10 is a widely used dataset in adversarial robustness research.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 It consists of about 60,000 images (32x32 pixels) from 10 different classes.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 It Commonly used in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RobustBench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to evaluate adversarial robustness.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 The models I chose represent a different set of architectures.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They have different levels of robustness to adversarial attacks.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They have been evaluated in previous adversarial research, which makes them suitable for comparison.</a:t>
            </a:r>
            <a:endParaRPr lang="it-I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87E53A3-A0C3-4D1E-8BA1-D812C447D4FF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8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  <a:ea typeface="Calibri"/>
              </a:rPr>
              <a:t>Per confrontare </a:t>
            </a:r>
            <a:r>
              <a:rPr lang="it-IT" sz="2000" b="0" u="none" strike="noStrike" dirty="0" err="1">
                <a:solidFill>
                  <a:srgbClr val="000000"/>
                </a:solidFill>
                <a:uFillTx/>
                <a:latin typeface="Arial"/>
                <a:ea typeface="Calibri"/>
              </a:rPr>
              <a:t>AutoAttack</a:t>
            </a: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  <a:ea typeface="Calibri"/>
              </a:rPr>
              <a:t> e FMN, ho condotto esperimenti sui primi 64 campioni di CIFAR-10.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  <a:ea typeface="Calibri"/>
              </a:rPr>
              <a:t>La valutazione è stata strutturata attorno a due obiettivi principali: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  <a:ea typeface="Calibri"/>
              </a:rPr>
              <a:t>Identificare campioni in cui un attacco ha successo mentre l'altro fallisce. Misurare la dimensione della perturbazione necessaria per ingannare il modello.</a:t>
            </a: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000" b="0" u="none" strike="noStrike" dirty="0">
                <a:solidFill>
                  <a:srgbClr val="000000"/>
                </a:solidFill>
                <a:uFillTx/>
                <a:latin typeface="Arial"/>
                <a:ea typeface="Calibri"/>
              </a:rPr>
              <a:t>Poiché FMN è progettato per trovare la più piccola perturbazione possibile, questo confronto ci consente di vedere quanta distorsione è necessaria affinché ogni attacco abbia successo.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EBF1930-BB1A-4CF9-B1E0-F0D7B69E6EE0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9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519F2B-2F5F-4E3B-B82A-7B36E5B24D60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80330A-E397-438A-A670-DBA1B73252CE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6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2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3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4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  <p:cxnSp>
          <p:nvCxnSpPr>
            <p:cNvPr id="5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</p:grpSp>
      <p:cxnSp>
        <p:nvCxnSpPr>
          <p:cNvPr id="6" name="Straight Connector 15"/>
          <p:cNvCxnSpPr/>
          <p:nvPr/>
        </p:nvCxnSpPr>
        <p:spPr>
          <a:xfrm flipH="1">
            <a:off x="8227800" y="8280"/>
            <a:ext cx="3810600" cy="3810600"/>
          </a:xfrm>
          <a:prstGeom prst="straightConnector1">
            <a:avLst/>
          </a:prstGeom>
          <a:ln w="12700" cap="rnd">
            <a:solidFill>
              <a:srgbClr val="FFFFFF"/>
            </a:solidFill>
            <a:round/>
          </a:ln>
        </p:spPr>
      </p:cxnSp>
      <p:cxnSp>
        <p:nvCxnSpPr>
          <p:cNvPr id="7" name="Straight Connector 16"/>
          <p:cNvCxnSpPr/>
          <p:nvPr/>
        </p:nvCxnSpPr>
        <p:spPr>
          <a:xfrm flipH="1">
            <a:off x="6108120" y="91440"/>
            <a:ext cx="6081120" cy="6081480"/>
          </a:xfrm>
          <a:prstGeom prst="straightConnector1">
            <a:avLst/>
          </a:prstGeom>
          <a:ln w="12700" cap="rnd">
            <a:solidFill>
              <a:srgbClr val="FFFFFF"/>
            </a:solidFill>
            <a:round/>
          </a:ln>
        </p:spPr>
      </p:cxnSp>
      <p:cxnSp>
        <p:nvCxnSpPr>
          <p:cNvPr id="8" name="Straight Connector 18"/>
          <p:cNvCxnSpPr/>
          <p:nvPr/>
        </p:nvCxnSpPr>
        <p:spPr>
          <a:xfrm flipH="1">
            <a:off x="7235640" y="228600"/>
            <a:ext cx="4953600" cy="4953600"/>
          </a:xfrm>
          <a:prstGeom prst="straightConnector1">
            <a:avLst/>
          </a:prstGeom>
          <a:ln w="12700" cap="rnd">
            <a:solidFill>
              <a:srgbClr val="FFFFFF"/>
            </a:solidFill>
            <a:round/>
          </a:ln>
        </p:spPr>
      </p:cxnSp>
      <p:cxnSp>
        <p:nvCxnSpPr>
          <p:cNvPr id="9" name="Straight Connector 20"/>
          <p:cNvCxnSpPr/>
          <p:nvPr/>
        </p:nvCxnSpPr>
        <p:spPr>
          <a:xfrm flipH="1">
            <a:off x="7335720" y="32040"/>
            <a:ext cx="4853520" cy="4853880"/>
          </a:xfrm>
          <a:prstGeom prst="straightConnector1">
            <a:avLst/>
          </a:prstGeom>
          <a:ln w="31750" cap="rnd">
            <a:solidFill>
              <a:srgbClr val="FFFFFF"/>
            </a:solidFill>
            <a:round/>
          </a:ln>
        </p:spPr>
      </p:cxnSp>
      <p:cxnSp>
        <p:nvCxnSpPr>
          <p:cNvPr id="10" name="Straight Connector 22"/>
          <p:cNvCxnSpPr/>
          <p:nvPr/>
        </p:nvCxnSpPr>
        <p:spPr>
          <a:xfrm flipH="1">
            <a:off x="7845120" y="609480"/>
            <a:ext cx="4344120" cy="4344120"/>
          </a:xfrm>
          <a:prstGeom prst="straightConnector1">
            <a:avLst/>
          </a:prstGeom>
          <a:ln w="31750" cap="rnd">
            <a:solidFill>
              <a:srgbClr val="FFFFFF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it-IT" sz="4400" b="0" u="none" strike="noStrike">
                <a:solidFill>
                  <a:schemeClr val="lt1"/>
                </a:solidFill>
                <a:uFillTx/>
                <a:latin typeface="Century Gothic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ftr" idx="1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it-I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3200" b="0" u="none" strike="noStrike">
                <a:solidFill>
                  <a:schemeClr val="dk2">
                    <a:lumMod val="50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4660354-5A73-4ED1-BD0B-8294E6D81B7F}" type="slidenum">
              <a:rPr lang="en-US" sz="3200" b="0" u="none" strike="noStrike">
                <a:solidFill>
                  <a:schemeClr val="dk2">
                    <a:lumMod val="50000"/>
                  </a:schemeClr>
                </a:solidFill>
                <a:uFillTx/>
                <a:latin typeface="Century Gothic"/>
              </a:rPr>
              <a:t>‹N›</a:t>
            </a:fld>
            <a:endParaRPr lang="it-IT" sz="3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3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it-I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8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19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20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21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  <p:cxnSp>
          <p:nvCxnSpPr>
            <p:cNvPr id="22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</p:grpSp>
      <p:sp>
        <p:nvSpPr>
          <p:cNvPr id="23" name="PlaceHolder 1"/>
          <p:cNvSpPr>
            <a:spLocks noGrp="1"/>
          </p:cNvSpPr>
          <p:nvPr>
            <p:ph type="ftr" idx="4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it-I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sldNum" idx="5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3200" b="0" u="none" strike="noStrike">
                <a:solidFill>
                  <a:schemeClr val="dk2">
                    <a:lumMod val="50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E515039-DA4C-4080-9CC1-8609BE2EC0AE}" type="slidenum">
              <a:rPr lang="en-US" sz="3200" b="0" u="none" strike="noStrike">
                <a:solidFill>
                  <a:schemeClr val="dk2">
                    <a:lumMod val="50000"/>
                  </a:schemeClr>
                </a:solidFill>
                <a:uFillTx/>
                <a:latin typeface="Century Gothic"/>
              </a:rPr>
              <a:t>‹N›</a:t>
            </a:fld>
            <a:endParaRPr lang="it-IT" sz="3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6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it-I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it-IT" sz="1800" b="0" u="none" strike="noStrike">
                <a:solidFill>
                  <a:schemeClr val="lt1"/>
                </a:solidFill>
                <a:uFillTx/>
                <a:latin typeface="Century Gothic"/>
              </a:rPr>
              <a:t>Click to edit the title text format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800" b="0" u="none" strike="noStrike">
                <a:solidFill>
                  <a:schemeClr val="lt1"/>
                </a:solidFill>
                <a:uFillTx/>
                <a:latin typeface="Century Gothic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u="none" strike="noStrike">
                <a:solidFill>
                  <a:schemeClr val="lt1"/>
                </a:solidFill>
                <a:uFillTx/>
                <a:latin typeface="Century Gothic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u="none" strike="noStrike">
                <a:solidFill>
                  <a:schemeClr val="lt1"/>
                </a:solidFill>
                <a:uFillTx/>
                <a:latin typeface="Century Gothic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800" b="0" u="none" strike="noStrike">
                <a:solidFill>
                  <a:schemeClr val="lt1"/>
                </a:solidFill>
                <a:uFillTx/>
                <a:latin typeface="Century Gothic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u="none" strike="noStrike">
                <a:solidFill>
                  <a:schemeClr val="lt1"/>
                </a:solidFill>
                <a:uFillTx/>
                <a:latin typeface="Century Gothic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u="none" strike="noStrike">
                <a:solidFill>
                  <a:schemeClr val="lt1"/>
                </a:solidFill>
                <a:uFillTx/>
                <a:latin typeface="Century Gothic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u="none" strike="noStrike">
                <a:solidFill>
                  <a:schemeClr val="lt1"/>
                </a:solidFill>
                <a:uFillTx/>
                <a:latin typeface="Century Gothic"/>
              </a:rPr>
              <a:t>Seventh Outline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sellaDiTesto 7"/>
          <p:cNvSpPr/>
          <p:nvPr/>
        </p:nvSpPr>
        <p:spPr>
          <a:xfrm>
            <a:off x="1175400" y="2868480"/>
            <a:ext cx="9866160" cy="199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b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1001"/>
              </a:spcBef>
            </a:pPr>
            <a:r>
              <a:rPr lang="en-US" sz="2200" b="1" u="none" strike="noStrike" cap="all" spc="300">
                <a:solidFill>
                  <a:schemeClr val="lt1"/>
                </a:solidFill>
                <a:uFillTx/>
                <a:latin typeface="Century Gothic"/>
              </a:rPr>
              <a:t>Course: Machine Learning </a:t>
            </a:r>
            <a:r>
              <a:rPr lang="en-US" sz="2200" b="1" u="none" strike="noStrike" cap="all" spc="300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Security </a:t>
            </a:r>
            <a:endParaRPr lang="it-IT" sz="22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001"/>
              </a:spcBef>
            </a:pPr>
            <a:r>
              <a:rPr lang="en-US" sz="2200" b="1" u="none" strike="noStrike" cap="all" spc="300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project # 1</a:t>
            </a:r>
            <a:endParaRPr lang="it-IT" sz="22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001"/>
              </a:spcBef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Adversarial Attacks on RobustBench Models: A Comparative Evaluation of FMN and AutoAttack</a:t>
            </a:r>
            <a:endParaRPr lang="it-IT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CasellaDiTesto 8"/>
          <p:cNvSpPr/>
          <p:nvPr/>
        </p:nvSpPr>
        <p:spPr>
          <a:xfrm>
            <a:off x="807480" y="4759560"/>
            <a:ext cx="10583640" cy="13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1"/>
              </a:spcBef>
            </a:pPr>
            <a:endParaRPr lang="it-IT" sz="17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</a:pPr>
            <a:r>
              <a:rPr lang="en-US" sz="1700" b="1" u="none" strike="noStrike">
                <a:solidFill>
                  <a:schemeClr val="lt1"/>
                </a:solidFill>
                <a:uFillTx/>
                <a:latin typeface="Century Gothic"/>
              </a:rPr>
              <a:t>Supervisor: Prof. Battista Biggio</a:t>
            </a:r>
            <a:endParaRPr lang="it-IT" sz="17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algn="r" defTabSz="914400">
              <a:lnSpc>
                <a:spcPct val="120000"/>
              </a:lnSpc>
              <a:spcBef>
                <a:spcPts val="1001"/>
              </a:spcBef>
            </a:pPr>
            <a:r>
              <a:rPr lang="en-US" sz="1700" b="1" u="none" strike="noStrike" cap="all">
                <a:solidFill>
                  <a:schemeClr val="lt1"/>
                </a:solidFill>
                <a:uFillTx/>
                <a:latin typeface="Century Gothic"/>
              </a:rPr>
              <a:t>Author</a:t>
            </a:r>
            <a:r>
              <a:rPr lang="en-US" sz="1700" b="0" u="none" strike="noStrike" cap="all">
                <a:solidFill>
                  <a:schemeClr val="lt1"/>
                </a:solidFill>
                <a:uFillTx/>
                <a:latin typeface="Century Gothic"/>
              </a:rPr>
              <a:t>: </a:t>
            </a:r>
            <a:r>
              <a:rPr lang="en-US" sz="1700" b="0" u="none" strike="noStrike">
                <a:solidFill>
                  <a:schemeClr val="lt1"/>
                </a:solidFill>
                <a:uFillTx/>
                <a:latin typeface="Century Gothic"/>
              </a:rPr>
              <a:t>Lello Molinario: 70/90/00369</a:t>
            </a:r>
            <a:endParaRPr lang="it-IT" sz="17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dt" idx="10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  <a:defRPr lang="en-US" sz="1000" b="0" u="none" strike="noStrike">
                <a:solidFill>
                  <a:schemeClr val="dk2">
                    <a:lumMod val="50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fld id="{4C666301-4FEF-4E56-9C3E-013468AD0028}" type="datetime1">
              <a:rPr lang="en-US" sz="1000" b="0" u="none" strike="noStrike">
                <a:solidFill>
                  <a:schemeClr val="dk2">
                    <a:lumMod val="50000"/>
                  </a:schemeClr>
                </a:solidFill>
                <a:uFillTx/>
                <a:latin typeface="Century Gothic"/>
              </a:rPr>
              <a:t>3/10/2025</a:t>
            </a:fld>
            <a:endParaRPr lang="it-I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11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it-IT" sz="1000" b="0" u="none" strike="noStrike">
              <a:solidFill>
                <a:srgbClr val="FFFFFF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000" b="0" u="none" strike="noStrike">
                <a:solidFill>
                  <a:schemeClr val="dk2">
                    <a:lumMod val="50000"/>
                  </a:schemeClr>
                </a:solidFill>
                <a:uFillTx/>
                <a:latin typeface="Century Gothic"/>
              </a:rPr>
              <a:t>              </a:t>
            </a:r>
            <a:endParaRPr lang="it-I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8" name="CasellaDiTesto 3"/>
          <p:cNvSpPr/>
          <p:nvPr/>
        </p:nvSpPr>
        <p:spPr>
          <a:xfrm>
            <a:off x="1163880" y="458640"/>
            <a:ext cx="986328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Century Gothic"/>
              </a:rPr>
              <a:t>Master's degree in Computer Engineering, Cybersecurity and Artificial Intelligence - University of Cagliari</a:t>
            </a:r>
            <a:endParaRPr lang="it-IT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CasellaDiTesto 1"/>
          <p:cNvSpPr/>
          <p:nvPr/>
        </p:nvSpPr>
        <p:spPr>
          <a:xfrm>
            <a:off x="809280" y="5845680"/>
            <a:ext cx="7936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Link at the project code: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https://github.com/lmolinario/ML_Sec_project.git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0" name="Picture 11" descr="A black and white logo&#10;&#10;Description automatically generated"/>
          <p:cNvPicPr/>
          <p:nvPr/>
        </p:nvPicPr>
        <p:blipFill>
          <a:blip r:embed="rId3"/>
          <a:stretch/>
        </p:blipFill>
        <p:spPr>
          <a:xfrm>
            <a:off x="5411880" y="1498320"/>
            <a:ext cx="1367280" cy="136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3800" y="10764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Results: Autoattack VS FMN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graphicFrame>
        <p:nvGraphicFramePr>
          <p:cNvPr id="72" name="Tabella 2"/>
          <p:cNvGraphicFramePr/>
          <p:nvPr/>
        </p:nvGraphicFramePr>
        <p:xfrm>
          <a:off x="707040" y="2407680"/>
          <a:ext cx="10681200" cy="2651760"/>
        </p:xfrm>
        <a:graphic>
          <a:graphicData uri="http://schemas.openxmlformats.org/drawingml/2006/table">
            <a:tbl>
              <a:tblPr/>
              <a:tblGrid>
                <a:gridCol w="233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Hyperparameters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Model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Autoattack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Robust Accuracy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FMN Robust Accuracy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 rowSpan="5"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norm='Linf’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eps=8 / 255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*****************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Only for FMN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steps: 500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max_stepsize: 1.0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gamma: 0.05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Ding2020MMA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31.25 %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39.06 %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Wong2020Fast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37.50 %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42.19 %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Andriushchenko2020Understanding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43.75 %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43.75 %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Sitawarin2020Improving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39.06 %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39.06 %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Cui2023Decoupled_WRN-28-10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67.19 %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onsolas"/>
                        </a:rPr>
                        <a:t>67.19 %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07040" y="15588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7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Analyzing Discordant Samples in RobustBench Models</a:t>
            </a:r>
            <a:endParaRPr lang="it-IT" sz="37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74" name="Immagine 5"/>
          <p:cNvPicPr/>
          <p:nvPr/>
        </p:nvPicPr>
        <p:blipFill>
          <a:blip r:embed="rId3"/>
          <a:srcRect b="11261"/>
          <a:stretch/>
        </p:blipFill>
        <p:spPr>
          <a:xfrm>
            <a:off x="1112040" y="1548000"/>
            <a:ext cx="10369080" cy="2205360"/>
          </a:xfrm>
          <a:prstGeom prst="rect">
            <a:avLst/>
          </a:prstGeom>
          <a:ln w="0">
            <a:noFill/>
          </a:ln>
        </p:spPr>
      </p:pic>
      <p:pic>
        <p:nvPicPr>
          <p:cNvPr id="75" name="Immagine 8"/>
          <p:cNvPicPr/>
          <p:nvPr/>
        </p:nvPicPr>
        <p:blipFill>
          <a:blip r:embed="rId4"/>
          <a:srcRect b="20790"/>
          <a:stretch/>
        </p:blipFill>
        <p:spPr>
          <a:xfrm>
            <a:off x="522000" y="3818520"/>
            <a:ext cx="6062760" cy="1506240"/>
          </a:xfrm>
          <a:prstGeom prst="rect">
            <a:avLst/>
          </a:prstGeom>
          <a:ln w="0">
            <a:noFill/>
          </a:ln>
        </p:spPr>
      </p:pic>
      <p:pic>
        <p:nvPicPr>
          <p:cNvPr id="76" name="Immagine 10"/>
          <p:cNvPicPr/>
          <p:nvPr/>
        </p:nvPicPr>
        <p:blipFill>
          <a:blip r:embed="rId5"/>
          <a:srcRect b="25522"/>
          <a:stretch/>
        </p:blipFill>
        <p:spPr>
          <a:xfrm>
            <a:off x="5715000" y="5361120"/>
            <a:ext cx="6011640" cy="114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7040" y="49536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Explainability in Adversarial Attacks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78" name="CasellaDiTesto 6"/>
          <p:cNvSpPr/>
          <p:nvPr/>
        </p:nvSpPr>
        <p:spPr>
          <a:xfrm>
            <a:off x="704160" y="2219400"/>
            <a:ext cx="108705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It improves the linear approximation by referring to a counterfactual baseline inputs.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This implements a method for local explanation of predictions via attribution of relevance to each feature.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9" name="Immagine 4"/>
          <p:cNvPicPr/>
          <p:nvPr/>
        </p:nvPicPr>
        <p:blipFill>
          <a:blip r:embed="rId3"/>
          <a:stretch/>
        </p:blipFill>
        <p:spPr>
          <a:xfrm>
            <a:off x="2769840" y="3429000"/>
            <a:ext cx="6354000" cy="1236960"/>
          </a:xfrm>
          <a:prstGeom prst="rect">
            <a:avLst/>
          </a:prstGeom>
          <a:ln w="0">
            <a:noFill/>
          </a:ln>
        </p:spPr>
      </p:pic>
      <p:sp>
        <p:nvSpPr>
          <p:cNvPr id="80" name="CasellaDiTesto 7"/>
          <p:cNvSpPr/>
          <p:nvPr/>
        </p:nvSpPr>
        <p:spPr>
          <a:xfrm>
            <a:off x="923040" y="4874040"/>
            <a:ext cx="61120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where: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x = input image,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x′ = baseline image (e.g., all zeros),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F(x) = model’s prediction function.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0200" y="-23076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Explainability Comparison – </a:t>
            </a:r>
            <a:br>
              <a:rPr sz="3600"/>
            </a:b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AutoAttack vs FMN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82" name="Immagine 4" descr="Immagine che contiene schermata, testo, grafica, design&#10;&#10;Descrizione generata automaticamente"/>
          <p:cNvPicPr/>
          <p:nvPr/>
        </p:nvPicPr>
        <p:blipFill>
          <a:blip r:embed="rId3"/>
          <a:srcRect l="12436" r="9367" b="9541"/>
          <a:stretch/>
        </p:blipFill>
        <p:spPr>
          <a:xfrm>
            <a:off x="308160" y="1355400"/>
            <a:ext cx="5707800" cy="5282640"/>
          </a:xfrm>
          <a:prstGeom prst="rect">
            <a:avLst/>
          </a:prstGeom>
          <a:ln w="0">
            <a:noFill/>
          </a:ln>
        </p:spPr>
      </p:pic>
      <p:sp>
        <p:nvSpPr>
          <p:cNvPr id="83" name="Ovale 3"/>
          <p:cNvSpPr/>
          <p:nvPr/>
        </p:nvSpPr>
        <p:spPr>
          <a:xfrm>
            <a:off x="2502000" y="335592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84" name="Ovale 6"/>
          <p:cNvSpPr/>
          <p:nvPr/>
        </p:nvSpPr>
        <p:spPr>
          <a:xfrm>
            <a:off x="4405320" y="334044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85" name="Ovale 9"/>
          <p:cNvSpPr/>
          <p:nvPr/>
        </p:nvSpPr>
        <p:spPr>
          <a:xfrm>
            <a:off x="2502000" y="171396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86" name="Ovale 11"/>
          <p:cNvSpPr/>
          <p:nvPr/>
        </p:nvSpPr>
        <p:spPr>
          <a:xfrm>
            <a:off x="4405320" y="174384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87" name="Immagine 8"/>
          <p:cNvPicPr/>
          <p:nvPr/>
        </p:nvPicPr>
        <p:blipFill>
          <a:blip r:embed="rId4"/>
          <a:srcRect b="47105"/>
          <a:stretch/>
        </p:blipFill>
        <p:spPr>
          <a:xfrm>
            <a:off x="6235200" y="1714320"/>
            <a:ext cx="5762880" cy="199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0200" y="-23076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Explainability Comparison – Example 28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89" name="Immagine 7" descr="Immagine che contiene testo, schermata, collage, arte&#10;&#10;Descrizione generata automaticamente"/>
          <p:cNvPicPr/>
          <p:nvPr/>
        </p:nvPicPr>
        <p:blipFill>
          <a:blip r:embed="rId3"/>
          <a:srcRect l="12827" r="9273" b="10302"/>
          <a:stretch/>
        </p:blipFill>
        <p:spPr>
          <a:xfrm>
            <a:off x="160200" y="942120"/>
            <a:ext cx="6062400" cy="5584680"/>
          </a:xfrm>
          <a:prstGeom prst="rect">
            <a:avLst/>
          </a:prstGeom>
          <a:ln w="0">
            <a:noFill/>
          </a:ln>
        </p:spPr>
      </p:pic>
      <p:sp>
        <p:nvSpPr>
          <p:cNvPr id="90" name="Ovale 3"/>
          <p:cNvSpPr/>
          <p:nvPr/>
        </p:nvSpPr>
        <p:spPr>
          <a:xfrm>
            <a:off x="2404440" y="306756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1" name="Ovale 6"/>
          <p:cNvSpPr/>
          <p:nvPr/>
        </p:nvSpPr>
        <p:spPr>
          <a:xfrm>
            <a:off x="4547880" y="306756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2" name="Ovale 9"/>
          <p:cNvSpPr/>
          <p:nvPr/>
        </p:nvSpPr>
        <p:spPr>
          <a:xfrm>
            <a:off x="2476080" y="135540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3" name="Ovale 11"/>
          <p:cNvSpPr/>
          <p:nvPr/>
        </p:nvSpPr>
        <p:spPr>
          <a:xfrm>
            <a:off x="4547880" y="1355400"/>
            <a:ext cx="1320120" cy="358200"/>
          </a:xfrm>
          <a:prstGeom prst="ellipse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94" name="Immagine 5"/>
          <p:cNvPicPr/>
          <p:nvPr/>
        </p:nvPicPr>
        <p:blipFill>
          <a:blip r:embed="rId4"/>
          <a:srcRect t="55440"/>
          <a:stretch/>
        </p:blipFill>
        <p:spPr>
          <a:xfrm>
            <a:off x="6377040" y="1919520"/>
            <a:ext cx="5650200" cy="1651680"/>
          </a:xfrm>
          <a:prstGeom prst="rect">
            <a:avLst/>
          </a:prstGeom>
          <a:ln w="0">
            <a:noFill/>
          </a:ln>
        </p:spPr>
      </p:pic>
      <p:pic>
        <p:nvPicPr>
          <p:cNvPr id="95" name="Immagine 10"/>
          <p:cNvPicPr/>
          <p:nvPr/>
        </p:nvPicPr>
        <p:blipFill>
          <a:blip r:embed="rId4"/>
          <a:srcRect b="89387"/>
          <a:stretch/>
        </p:blipFill>
        <p:spPr>
          <a:xfrm>
            <a:off x="6377040" y="1572120"/>
            <a:ext cx="5650200" cy="39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6560" y="-11268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When FMN Succeeds – A Successful Minimal Perturbation Attack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97" name="Immagine 2" descr="Immagine che contiene testo, schermata, collage, gatto&#10;&#10;Il contenuto generato dall&amp;#39;intelligenza artificiale potrebbe non essere corretto."/>
          <p:cNvPicPr/>
          <p:nvPr/>
        </p:nvPicPr>
        <p:blipFill>
          <a:blip r:embed="rId3"/>
          <a:stretch/>
        </p:blipFill>
        <p:spPr>
          <a:xfrm>
            <a:off x="916560" y="1393920"/>
            <a:ext cx="5117760" cy="5105880"/>
          </a:xfrm>
          <a:prstGeom prst="rect">
            <a:avLst/>
          </a:prstGeom>
          <a:ln w="0">
            <a:noFill/>
          </a:ln>
        </p:spPr>
      </p:pic>
      <p:pic>
        <p:nvPicPr>
          <p:cNvPr id="98" name="Immagine 4" descr="Immagine che contiene testo, schermata, collage, grafica&#10;&#10;Il contenuto generato dall&amp;#39;intelligenza artificiale potrebbe non essere corretto."/>
          <p:cNvPicPr/>
          <p:nvPr/>
        </p:nvPicPr>
        <p:blipFill>
          <a:blip r:embed="rId4"/>
          <a:stretch/>
        </p:blipFill>
        <p:spPr>
          <a:xfrm>
            <a:off x="6572880" y="1373760"/>
            <a:ext cx="5117760" cy="510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70240" y="20844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Understanding Adversarial Attacks with Convergence Plots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00" name="Immagine 4" descr="Immagine che contiene testo, diagramma, Diagramma, linea&#10;&#10;Il contenuto generato dall&amp;#39;intelligenza artificiale potrebbe non essere corretto."/>
          <p:cNvPicPr/>
          <p:nvPr/>
        </p:nvPicPr>
        <p:blipFill>
          <a:blip r:embed="rId3"/>
          <a:stretch/>
        </p:blipFill>
        <p:spPr>
          <a:xfrm>
            <a:off x="570240" y="4906080"/>
            <a:ext cx="11133360" cy="1502280"/>
          </a:xfrm>
          <a:prstGeom prst="rect">
            <a:avLst/>
          </a:prstGeom>
          <a:ln w="0">
            <a:noFill/>
          </a:ln>
        </p:spPr>
      </p:pic>
      <p:pic>
        <p:nvPicPr>
          <p:cNvPr id="101" name="Immagine 5" descr="Immagine che contiene testo, diagramma, schermata, Carattere&#10;&#10;Il contenuto generato dall&amp;#39;intelligenza artificiale potrebbe non essere corretto."/>
          <p:cNvPicPr/>
          <p:nvPr/>
        </p:nvPicPr>
        <p:blipFill>
          <a:blip r:embed="rId4"/>
          <a:stretch/>
        </p:blipFill>
        <p:spPr>
          <a:xfrm>
            <a:off x="570240" y="3227400"/>
            <a:ext cx="11133360" cy="1502280"/>
          </a:xfrm>
          <a:prstGeom prst="rect">
            <a:avLst/>
          </a:prstGeom>
          <a:ln w="0">
            <a:noFill/>
          </a:ln>
        </p:spPr>
      </p:pic>
      <p:pic>
        <p:nvPicPr>
          <p:cNvPr id="102" name="Immagine 6" descr="Immagine che contiene testo, diagramma, schermata, Diagramma&#10;&#10;Il contenuto generato dall&amp;#39;intelligenza artificiale potrebbe non essere corretto."/>
          <p:cNvPicPr/>
          <p:nvPr/>
        </p:nvPicPr>
        <p:blipFill>
          <a:blip r:embed="rId5"/>
          <a:stretch/>
        </p:blipFill>
        <p:spPr>
          <a:xfrm>
            <a:off x="570240" y="1549080"/>
            <a:ext cx="11133360" cy="150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7040" y="15588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Conclusion &amp; Future Directions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04" name="Rectangle 8"/>
          <p:cNvSpPr/>
          <p:nvPr/>
        </p:nvSpPr>
        <p:spPr>
          <a:xfrm>
            <a:off x="707040" y="1550160"/>
            <a:ext cx="10774080" cy="40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AutoAttack vs. FMN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AutoAttack showed a higher success rate, but with larger perturbations.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FMN was more efficient in terms of minimal perturbation, but with a lower success rate.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Implications for Robustness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Attack choices influence the security ratings of deep learning models.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The trade-off between effectiveness (success rate) and efficiency (minimal perturbation) is crucial.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Future Developments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Expand testing on more models and datasets.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Optimize FMN to be more effective without increasing the perturbation.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Integrate other explainability methods to improve attack understanding.</a:t>
            </a:r>
            <a:endParaRPr lang="it-IT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949120" y="2159640"/>
            <a:ext cx="785052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Thanks for the attention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7040" y="49536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Presentation Overview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2" name="CasellaDiTesto 6"/>
          <p:cNvSpPr/>
          <p:nvPr/>
        </p:nvSpPr>
        <p:spPr>
          <a:xfrm>
            <a:off x="707040" y="2002320"/>
            <a:ext cx="6316200" cy="31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• Introduction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• Adversarial Attacks: AutoAttack and FMN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• Setup for our project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• Results and Analysis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• Explainability: Integrated Gradients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• Conclusions and possible Future Developments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07040" y="49536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Neural Networks and Adversarial Attacks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4" name="CasellaDiTesto 6"/>
          <p:cNvSpPr/>
          <p:nvPr/>
        </p:nvSpPr>
        <p:spPr>
          <a:xfrm>
            <a:off x="707040" y="2002320"/>
            <a:ext cx="535536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Problem: Deep learning models are vulnerable to adversarial attacks.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Goal: Evaluate the robustness of RobustBench models by comparing FMN and AutoAttack.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Challenge: Some attacks are more effective than others under certain conditions.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5" name="Picture 2"/>
          <p:cNvPicPr/>
          <p:nvPr/>
        </p:nvPicPr>
        <p:blipFill>
          <a:blip r:embed="rId3"/>
          <a:stretch/>
        </p:blipFill>
        <p:spPr>
          <a:xfrm>
            <a:off x="6251400" y="1715040"/>
            <a:ext cx="5413320" cy="3093120"/>
          </a:xfrm>
          <a:prstGeom prst="rect">
            <a:avLst/>
          </a:prstGeom>
          <a:ln w="0">
            <a:noFill/>
          </a:ln>
        </p:spPr>
      </p:pic>
      <p:sp>
        <p:nvSpPr>
          <p:cNvPr id="46" name="TextBox 4"/>
          <p:cNvSpPr/>
          <p:nvPr/>
        </p:nvSpPr>
        <p:spPr>
          <a:xfrm>
            <a:off x="704880" y="6181560"/>
            <a:ext cx="7923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https://www.educba.com/adversarial-machine-learning/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07040" y="49536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</a:rPr>
              <a:t>Project Overview – Comparing Adversarial Attacks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48" name="Picture 3"/>
          <p:cNvPicPr/>
          <p:nvPr/>
        </p:nvPicPr>
        <p:blipFill>
          <a:blip r:embed="rId3"/>
          <a:stretch/>
        </p:blipFill>
        <p:spPr>
          <a:xfrm>
            <a:off x="8091360" y="3152520"/>
            <a:ext cx="2733120" cy="71352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"/>
          <p:cNvPicPr/>
          <p:nvPr/>
        </p:nvPicPr>
        <p:blipFill>
          <a:blip r:embed="rId4"/>
          <a:srcRect r="11651" b="11900"/>
          <a:stretch/>
        </p:blipFill>
        <p:spPr>
          <a:xfrm>
            <a:off x="7434360" y="4492080"/>
            <a:ext cx="4047120" cy="343080"/>
          </a:xfrm>
          <a:prstGeom prst="rect">
            <a:avLst/>
          </a:prstGeom>
          <a:ln w="0">
            <a:noFill/>
          </a:ln>
        </p:spPr>
      </p:pic>
      <p:sp>
        <p:nvSpPr>
          <p:cNvPr id="50" name="TextBox 8"/>
          <p:cNvSpPr/>
          <p:nvPr/>
        </p:nvSpPr>
        <p:spPr>
          <a:xfrm>
            <a:off x="317160" y="2355480"/>
            <a:ext cx="68112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INSTRUCTION: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Re-evaluate 5 RobustBench models with another attack algorithm (e.g., FMN) and identify samples for which one attack works and the other doesn’t. Explain the results - i.e., provide some motivations on why one of the attacks did not work properly, while the other did.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07040" y="49536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</a:rPr>
              <a:t>AutoAttack: A Comprehensive Adversarial Evaluation</a:t>
            </a:r>
            <a:br>
              <a:rPr sz="3600"/>
            </a:b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2" name="CasellaDiTesto 5"/>
          <p:cNvSpPr/>
          <p:nvPr/>
        </p:nvSpPr>
        <p:spPr>
          <a:xfrm>
            <a:off x="176040" y="4671000"/>
            <a:ext cx="542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AutoAttack is a set of 4 attacks: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CasellaDiTesto 8"/>
          <p:cNvSpPr/>
          <p:nvPr/>
        </p:nvSpPr>
        <p:spPr>
          <a:xfrm>
            <a:off x="176040" y="6505560"/>
            <a:ext cx="81302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0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https://github.com/fra31/auto-attack</a:t>
            </a:r>
            <a:endParaRPr lang="it-IT" sz="1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CasellaDiTesto 9"/>
          <p:cNvSpPr/>
          <p:nvPr/>
        </p:nvSpPr>
        <p:spPr>
          <a:xfrm>
            <a:off x="5319360" y="4855680"/>
            <a:ext cx="57186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APGD-CE: PGD variant based on Cross-Entropy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APGD-DLR: PGD variant with DLR Loss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FAB: Minimize the perturbation norm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Square Attack: Query-efficient black-box attack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5" name="Immagine 3" descr="Immagine che contiene testo, schermata, Carattere, numero&#10;&#10;Il contenuto generato dall&amp;#39;intelligenza artificiale potrebbe non essere corretto."/>
          <p:cNvPicPr/>
          <p:nvPr/>
        </p:nvPicPr>
        <p:blipFill>
          <a:blip r:embed="rId3"/>
          <a:stretch/>
        </p:blipFill>
        <p:spPr>
          <a:xfrm>
            <a:off x="2520000" y="1620000"/>
            <a:ext cx="7095240" cy="293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07040" y="495360"/>
            <a:ext cx="721260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200" b="1" u="none" strike="noStrike" cap="all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FMN: Efficient and Minimal Perturbation Attack</a:t>
            </a:r>
            <a:endParaRPr lang="it-IT" sz="32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7" name="CasellaDiTesto 5"/>
          <p:cNvSpPr/>
          <p:nvPr/>
        </p:nvSpPr>
        <p:spPr>
          <a:xfrm>
            <a:off x="430200" y="1999080"/>
            <a:ext cx="542304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lt1"/>
                </a:solidFill>
                <a:uFillTx/>
                <a:latin typeface="Century Gothic"/>
              </a:rPr>
              <a:t>FMN Attack</a:t>
            </a:r>
            <a:endParaRPr lang="it-IT" sz="18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lt1"/>
                </a:solidFill>
                <a:uFillTx/>
                <a:latin typeface="Century Gothic"/>
              </a:rPr>
              <a:t>Goal: Fool the model with the least possible perturbation.</a:t>
            </a:r>
            <a:endParaRPr lang="it-IT" sz="18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lt1"/>
                </a:solidFill>
                <a:uFillTx/>
                <a:latin typeface="Century Gothic"/>
              </a:rPr>
              <a:t>Advantages:</a:t>
            </a:r>
            <a:endParaRPr lang="it-IT" sz="18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lt1"/>
                </a:solidFill>
                <a:uFillTx/>
                <a:latin typeface="Century Gothic"/>
              </a:rPr>
              <a:t>Fast convergence</a:t>
            </a:r>
            <a:endParaRPr lang="it-IT" sz="18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lt1"/>
                </a:solidFill>
                <a:uFillTx/>
                <a:latin typeface="Century Gothic"/>
              </a:rPr>
              <a:t>Works with different norms</a:t>
            </a:r>
            <a:endParaRPr lang="it-IT" sz="18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lt1"/>
                </a:solidFill>
                <a:uFillTx/>
                <a:latin typeface="Century Gothic"/>
              </a:rPr>
              <a:t>Easy to optimize</a:t>
            </a:r>
            <a:endParaRPr lang="it-IT" sz="18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" name="Immagine 6" descr="adversarial example generation"/>
          <p:cNvPicPr/>
          <p:nvPr/>
        </p:nvPicPr>
        <p:blipFill>
          <a:blip r:embed="rId3"/>
          <a:stretch/>
        </p:blipFill>
        <p:spPr>
          <a:xfrm>
            <a:off x="4722840" y="4131360"/>
            <a:ext cx="4885560" cy="1875600"/>
          </a:xfrm>
          <a:prstGeom prst="rect">
            <a:avLst/>
          </a:prstGeom>
          <a:ln w="0">
            <a:noFill/>
          </a:ln>
        </p:spPr>
      </p:pic>
      <p:sp>
        <p:nvSpPr>
          <p:cNvPr id="59" name="CasellaDiTesto 17"/>
          <p:cNvSpPr/>
          <p:nvPr/>
        </p:nvSpPr>
        <p:spPr>
          <a:xfrm>
            <a:off x="236520" y="6561360"/>
            <a:ext cx="117180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Century Gothic"/>
              </a:rPr>
              <a:t>https://neptune.ai/blog/adversarial-attacks-on-neural-networks-exploring-the-fast-gradient-sign-method</a:t>
            </a:r>
            <a:endParaRPr lang="it-IT" sz="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CasellaDiTesto 8"/>
          <p:cNvSpPr/>
          <p:nvPr/>
        </p:nvSpPr>
        <p:spPr>
          <a:xfrm>
            <a:off x="236520" y="6346080"/>
            <a:ext cx="8130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Century Gothic"/>
              </a:rPr>
              <a:t>https://github.com/pralab/Fast-Minimum-Norm-FMN-Attack</a:t>
            </a:r>
            <a:endParaRPr lang="it-IT" sz="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1" name="Immagine 10" descr="Immagine che contiene linea, schermata&#10;&#10;Il contenuto generato dall&amp;#39;intelligenza artificiale potrebbe non essere corretto."/>
          <p:cNvPicPr/>
          <p:nvPr/>
        </p:nvPicPr>
        <p:blipFill>
          <a:blip r:embed="rId4"/>
          <a:stretch/>
        </p:blipFill>
        <p:spPr>
          <a:xfrm>
            <a:off x="8136720" y="546840"/>
            <a:ext cx="3344400" cy="324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73760" y="20844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cap="all">
                <a:solidFill>
                  <a:schemeClr val="lt1"/>
                </a:solidFill>
                <a:uFillTx/>
                <a:latin typeface="Century Gothic"/>
              </a:rPr>
              <a:t>Overview of the FMN vs. AutoAttack Comparison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graphicFrame>
        <p:nvGraphicFramePr>
          <p:cNvPr id="63" name="Tabella 12"/>
          <p:cNvGraphicFramePr/>
          <p:nvPr/>
        </p:nvGraphicFramePr>
        <p:xfrm>
          <a:off x="1797480" y="2003040"/>
          <a:ext cx="8127000" cy="313920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Feature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AutoAttack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FMN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Attack Type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Ensemble of 4 attacks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Single attack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Objective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Robust evaluation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Minimal perturbation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Efficiency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Slower but precise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Faster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Hyperparameter-free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Yes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Yes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1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Norm Used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L∞​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various norms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Application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Primarily used for robustness testing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Used for inducing adversarial perturbations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3760" y="208440"/>
            <a:ext cx="107740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cap="all">
                <a:solidFill>
                  <a:schemeClr val="lt1"/>
                </a:solidFill>
                <a:uFillTx/>
                <a:latin typeface="Century Gothic"/>
              </a:rPr>
              <a:t>Dataset – CIFAR-10 </a:t>
            </a:r>
            <a:br>
              <a:rPr sz="3600"/>
            </a:br>
            <a:r>
              <a:rPr lang="en-US" sz="3600" b="0" u="none" strike="noStrike" cap="all">
                <a:solidFill>
                  <a:schemeClr val="lt1"/>
                </a:solidFill>
                <a:uFillTx/>
                <a:latin typeface="Century Gothic"/>
              </a:rPr>
              <a:t>Models Selected from RobustBench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graphicFrame>
        <p:nvGraphicFramePr>
          <p:cNvPr id="65" name="Tabella 4"/>
          <p:cNvGraphicFramePr/>
          <p:nvPr/>
        </p:nvGraphicFramePr>
        <p:xfrm>
          <a:off x="1922040" y="2044800"/>
          <a:ext cx="8348040" cy="481680"/>
        </p:xfrm>
        <a:graphic>
          <a:graphicData uri="http://schemas.openxmlformats.org/drawingml/2006/table">
            <a:tbl>
              <a:tblPr/>
              <a:tblGrid>
                <a:gridCol w="834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680">
                <a:tc>
                  <a:txBody>
                    <a:bodyPr/>
                    <a:lstStyle/>
                    <a:p>
                      <a:pPr defTabSz="457200">
                        <a:lnSpc>
                          <a:spcPts val="2350"/>
                        </a:lnSpc>
                      </a:pPr>
                      <a:r>
                        <a:rPr lang="en-US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Dataset: CIFAR-10,  L∞, eps=8/255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9360" marR="99360">
                    <a:lnL w="12240">
                      <a:solidFill>
                        <a:srgbClr val="C3F7ED"/>
                      </a:solidFill>
                      <a:prstDash val="solid"/>
                    </a:lnL>
                    <a:lnR w="12240">
                      <a:solidFill>
                        <a:srgbClr val="C3F7ED"/>
                      </a:solidFill>
                      <a:prstDash val="solid"/>
                    </a:lnR>
                    <a:lnT w="12240">
                      <a:solidFill>
                        <a:srgbClr val="C3F7ED"/>
                      </a:solidFill>
                      <a:prstDash val="solid"/>
                    </a:lnT>
                    <a:lnB w="12240">
                      <a:solidFill>
                        <a:srgbClr val="C3F7ED"/>
                      </a:solidFill>
                      <a:prstDash val="solid"/>
                    </a:lnB>
                    <a:solidFill>
                      <a:schemeClr val="l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CasellaDiTesto 3"/>
          <p:cNvSpPr/>
          <p:nvPr/>
        </p:nvSpPr>
        <p:spPr>
          <a:xfrm>
            <a:off x="367560" y="6248520"/>
            <a:ext cx="6489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https://github.com/RobustBench/robustbench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67" name="Tabella 5"/>
          <p:cNvGraphicFramePr/>
          <p:nvPr/>
        </p:nvGraphicFramePr>
        <p:xfrm>
          <a:off x="1922040" y="2526480"/>
          <a:ext cx="8348040" cy="24940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Model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Clean Accuracy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lt1"/>
                          </a:solidFill>
                          <a:uFillTx/>
                          <a:latin typeface="Century Gothic"/>
                        </a:rPr>
                        <a:t>Architecture</a:t>
                      </a:r>
                      <a:endParaRPr lang="it-IT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Ding2020MMA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84.36%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rgbClr val="000000"/>
                          </a:solidFill>
                          <a:uFillTx/>
                          <a:latin typeface="Century Gothic"/>
                        </a:rPr>
                        <a:t>WideResNet-28-4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Wong2020Fast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83.34%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PreActResNet-18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Andriushchenko2020Understanding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79.84%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PreActResNet-18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Sitawarin2020Improving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86.84%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WideResNet-34-10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Cui2023Decoupled_WRN-28-10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92.16%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it-IT" sz="1800" b="0" u="none" strike="noStrike">
                          <a:solidFill>
                            <a:schemeClr val="dk1"/>
                          </a:solidFill>
                          <a:uFillTx/>
                          <a:latin typeface="Century Gothic"/>
                        </a:rPr>
                        <a:t>WideResNet-28-10</a:t>
                      </a:r>
                      <a:endParaRPr lang="it-IT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3760" y="208440"/>
            <a:ext cx="6005880" cy="150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600" b="1" u="none" strike="noStrike" cap="all">
                <a:solidFill>
                  <a:schemeClr val="lt1"/>
                </a:solidFill>
                <a:uFillTx/>
                <a:latin typeface="Century Gothic"/>
              </a:rPr>
              <a:t>Experiment Setup – Attack Evaluation</a:t>
            </a:r>
            <a:endParaRPr lang="it-IT" sz="3600" b="0" u="none" strike="noStrik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69" name="CasellaDiTesto 6"/>
          <p:cNvSpPr/>
          <p:nvPr/>
        </p:nvSpPr>
        <p:spPr>
          <a:xfrm>
            <a:off x="473760" y="2459160"/>
            <a:ext cx="987156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Century Gothic"/>
              </a:rPr>
              <a:t>How Were the Attacks Tested?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Each attack (AutoAttack and FMN) was run on </a:t>
            </a:r>
            <a:r>
              <a:rPr lang="en-US" sz="1800" b="1" u="none" strike="noStrike">
                <a:solidFill>
                  <a:schemeClr val="lt1"/>
                </a:solidFill>
                <a:uFillTx/>
                <a:latin typeface="Century Gothic"/>
              </a:rPr>
              <a:t>the first 64 samples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</a:rPr>
              <a:t> of CIFAR-10.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The evaluation focused on identifying the samples for which one attack works and the other does not and on the size of the perturbation.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The comparison highlights: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Effectiveness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: </a:t>
            </a:r>
            <a:r>
              <a:rPr lang="en-US" sz="1800" b="1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which attack manages to fool the model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Efficiency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Century Gothic"/>
                <a:ea typeface="Calibri"/>
              </a:rPr>
              <a:t>: How small the required perturbation is.</a:t>
            </a:r>
            <a:endParaRPr lang="it-I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Picture 2"/>
          <p:cNvPicPr/>
          <p:nvPr/>
        </p:nvPicPr>
        <p:blipFill>
          <a:blip r:embed="rId3"/>
          <a:stretch/>
        </p:blipFill>
        <p:spPr>
          <a:xfrm>
            <a:off x="6836400" y="510480"/>
            <a:ext cx="4411440" cy="215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3209</Words>
  <Application>Microsoft Office PowerPoint</Application>
  <PresentationFormat>Widescreen</PresentationFormat>
  <Paragraphs>325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Consolas</vt:lpstr>
      <vt:lpstr>Symbol</vt:lpstr>
      <vt:lpstr>Times New Roman</vt:lpstr>
      <vt:lpstr>Wingdings</vt:lpstr>
      <vt:lpstr>Slice</vt:lpstr>
      <vt:lpstr>Slice</vt:lpstr>
      <vt:lpstr>Presentazione standard di PowerPoint</vt:lpstr>
      <vt:lpstr>Presentation Overview</vt:lpstr>
      <vt:lpstr>Neural Networks and Adversarial Attacks</vt:lpstr>
      <vt:lpstr>Project Overview – Comparing Adversarial Attacks</vt:lpstr>
      <vt:lpstr>AutoAttack: A Comprehensive Adversarial Evaluation </vt:lpstr>
      <vt:lpstr>FMN: Efficient and Minimal Perturbation Attack</vt:lpstr>
      <vt:lpstr>Overview of the FMN vs. AutoAttack Comparison</vt:lpstr>
      <vt:lpstr>Dataset – CIFAR-10  Models Selected from RobustBench</vt:lpstr>
      <vt:lpstr>Experiment Setup – Attack Evaluation</vt:lpstr>
      <vt:lpstr>Results: Autoattack VS FMN</vt:lpstr>
      <vt:lpstr>Analyzing Discordant Samples in RobustBench Models</vt:lpstr>
      <vt:lpstr>Explainability in Adversarial Attacks</vt:lpstr>
      <vt:lpstr>Explainability Comparison –  AutoAttack vs FMN</vt:lpstr>
      <vt:lpstr>Explainability Comparison – Example 28</vt:lpstr>
      <vt:lpstr>When FMN Succeeds – A Successful Minimal Perturbation Attack</vt:lpstr>
      <vt:lpstr>Understanding Adversarial Attacks with Convergence Plots</vt:lpstr>
      <vt:lpstr>Conclusion &amp; Future Directions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Lello Molinario</cp:lastModifiedBy>
  <cp:revision>125</cp:revision>
  <dcterms:created xsi:type="dcterms:W3CDTF">2025-01-12T10:31:31Z</dcterms:created>
  <dcterms:modified xsi:type="dcterms:W3CDTF">2025-03-10T14:33:34Z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