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916" autoAdjust="0"/>
  </p:normalViewPr>
  <p:slideViewPr>
    <p:cSldViewPr snapToGrid="0">
      <p:cViewPr varScale="1">
        <p:scale>
          <a:sx n="61" d="100"/>
          <a:sy n="61" d="100"/>
        </p:scale>
        <p:origin x="24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LLO MOLINARIO" userId="675167b3-0327-4eb0-b712-ad5d2d77a8a3" providerId="ADAL" clId="{46679D77-103C-4411-B3AA-4A485B6CF35E}"/>
    <pc:docChg chg="undo custSel modSld delMainMaster">
      <pc:chgData name="LELLO MOLINARIO" userId="675167b3-0327-4eb0-b712-ad5d2d77a8a3" providerId="ADAL" clId="{46679D77-103C-4411-B3AA-4A485B6CF35E}" dt="2025-02-12T14:27:26.680" v="212" actId="20577"/>
      <pc:docMkLst>
        <pc:docMk/>
      </pc:docMkLst>
      <pc:sldChg chg="modNotesTx">
        <pc:chgData name="LELLO MOLINARIO" userId="675167b3-0327-4eb0-b712-ad5d2d77a8a3" providerId="ADAL" clId="{46679D77-103C-4411-B3AA-4A485B6CF35E}" dt="2025-02-12T14:23:42.750" v="107" actId="20577"/>
        <pc:sldMkLst>
          <pc:docMk/>
          <pc:sldMk cId="0" sldId="257"/>
        </pc:sldMkLst>
      </pc:sldChg>
      <pc:sldChg chg="modNotesTx">
        <pc:chgData name="LELLO MOLINARIO" userId="675167b3-0327-4eb0-b712-ad5d2d77a8a3" providerId="ADAL" clId="{46679D77-103C-4411-B3AA-4A485B6CF35E}" dt="2025-02-12T14:24:03.170" v="118" actId="20577"/>
        <pc:sldMkLst>
          <pc:docMk/>
          <pc:sldMk cId="0" sldId="258"/>
        </pc:sldMkLst>
      </pc:sldChg>
      <pc:sldChg chg="modNotesTx">
        <pc:chgData name="LELLO MOLINARIO" userId="675167b3-0327-4eb0-b712-ad5d2d77a8a3" providerId="ADAL" clId="{46679D77-103C-4411-B3AA-4A485B6CF35E}" dt="2025-02-12T14:24:16.535" v="121" actId="20577"/>
        <pc:sldMkLst>
          <pc:docMk/>
          <pc:sldMk cId="0" sldId="259"/>
        </pc:sldMkLst>
      </pc:sldChg>
      <pc:sldChg chg="modNotesTx">
        <pc:chgData name="LELLO MOLINARIO" userId="675167b3-0327-4eb0-b712-ad5d2d77a8a3" providerId="ADAL" clId="{46679D77-103C-4411-B3AA-4A485B6CF35E}" dt="2025-02-12T14:24:27.222" v="123" actId="6549"/>
        <pc:sldMkLst>
          <pc:docMk/>
          <pc:sldMk cId="0" sldId="260"/>
        </pc:sldMkLst>
      </pc:sldChg>
      <pc:sldChg chg="modNotesTx">
        <pc:chgData name="LELLO MOLINARIO" userId="675167b3-0327-4eb0-b712-ad5d2d77a8a3" providerId="ADAL" clId="{46679D77-103C-4411-B3AA-4A485B6CF35E}" dt="2025-02-12T14:24:36.112" v="126" actId="6549"/>
        <pc:sldMkLst>
          <pc:docMk/>
          <pc:sldMk cId="0" sldId="261"/>
        </pc:sldMkLst>
      </pc:sldChg>
      <pc:sldChg chg="modNotesTx">
        <pc:chgData name="LELLO MOLINARIO" userId="675167b3-0327-4eb0-b712-ad5d2d77a8a3" providerId="ADAL" clId="{46679D77-103C-4411-B3AA-4A485B6CF35E}" dt="2025-02-12T10:27:52.561" v="17" actId="6549"/>
        <pc:sldMkLst>
          <pc:docMk/>
          <pc:sldMk cId="0" sldId="263"/>
        </pc:sldMkLst>
      </pc:sldChg>
      <pc:sldChg chg="modNotesTx">
        <pc:chgData name="LELLO MOLINARIO" userId="675167b3-0327-4eb0-b712-ad5d2d77a8a3" providerId="ADAL" clId="{46679D77-103C-4411-B3AA-4A485B6CF35E}" dt="2025-02-12T14:24:43.253" v="127" actId="20577"/>
        <pc:sldMkLst>
          <pc:docMk/>
          <pc:sldMk cId="0" sldId="264"/>
        </pc:sldMkLst>
      </pc:sldChg>
      <pc:sldChg chg="modNotesTx">
        <pc:chgData name="LELLO MOLINARIO" userId="675167b3-0327-4eb0-b712-ad5d2d77a8a3" providerId="ADAL" clId="{46679D77-103C-4411-B3AA-4A485B6CF35E}" dt="2025-02-12T14:25:05.846" v="132" actId="20577"/>
        <pc:sldMkLst>
          <pc:docMk/>
          <pc:sldMk cId="0" sldId="265"/>
        </pc:sldMkLst>
      </pc:sldChg>
      <pc:sldChg chg="modNotesTx">
        <pc:chgData name="LELLO MOLINARIO" userId="675167b3-0327-4eb0-b712-ad5d2d77a8a3" providerId="ADAL" clId="{46679D77-103C-4411-B3AA-4A485B6CF35E}" dt="2025-02-12T10:29:06.989" v="25" actId="20577"/>
        <pc:sldMkLst>
          <pc:docMk/>
          <pc:sldMk cId="0" sldId="266"/>
        </pc:sldMkLst>
      </pc:sldChg>
      <pc:sldChg chg="modNotesTx">
        <pc:chgData name="LELLO MOLINARIO" userId="675167b3-0327-4eb0-b712-ad5d2d77a8a3" providerId="ADAL" clId="{46679D77-103C-4411-B3AA-4A485B6CF35E}" dt="2025-02-12T10:30:00.719" v="40" actId="20577"/>
        <pc:sldMkLst>
          <pc:docMk/>
          <pc:sldMk cId="0" sldId="267"/>
        </pc:sldMkLst>
      </pc:sldChg>
      <pc:sldChg chg="modSp mod modNotesTx">
        <pc:chgData name="LELLO MOLINARIO" userId="675167b3-0327-4eb0-b712-ad5d2d77a8a3" providerId="ADAL" clId="{46679D77-103C-4411-B3AA-4A485B6CF35E}" dt="2025-02-12T10:32:28.285" v="63"/>
        <pc:sldMkLst>
          <pc:docMk/>
          <pc:sldMk cId="0" sldId="268"/>
        </pc:sldMkLst>
        <pc:spChg chg="mod">
          <ac:chgData name="LELLO MOLINARIO" userId="675167b3-0327-4eb0-b712-ad5d2d77a8a3" providerId="ADAL" clId="{46679D77-103C-4411-B3AA-4A485B6CF35E}" dt="2025-02-12T10:30:31.445" v="46" actId="1076"/>
          <ac:spMkLst>
            <pc:docMk/>
            <pc:sldMk cId="0" sldId="268"/>
            <ac:spMk id="265" creationId="{00000000-0000-0000-0000-000000000000}"/>
          </ac:spMkLst>
        </pc:spChg>
        <pc:spChg chg="mod">
          <ac:chgData name="LELLO MOLINARIO" userId="675167b3-0327-4eb0-b712-ad5d2d77a8a3" providerId="ADAL" clId="{46679D77-103C-4411-B3AA-4A485B6CF35E}" dt="2025-02-12T10:30:34.357" v="47" actId="1076"/>
          <ac:spMkLst>
            <pc:docMk/>
            <pc:sldMk cId="0" sldId="268"/>
            <ac:spMk id="266" creationId="{00000000-0000-0000-0000-000000000000}"/>
          </ac:spMkLst>
        </pc:spChg>
        <pc:spChg chg="mod">
          <ac:chgData name="LELLO MOLINARIO" userId="675167b3-0327-4eb0-b712-ad5d2d77a8a3" providerId="ADAL" clId="{46679D77-103C-4411-B3AA-4A485B6CF35E}" dt="2025-02-12T10:30:15.918" v="42" actId="1076"/>
          <ac:spMkLst>
            <pc:docMk/>
            <pc:sldMk cId="0" sldId="268"/>
            <ac:spMk id="267" creationId="{00000000-0000-0000-0000-000000000000}"/>
          </ac:spMkLst>
        </pc:spChg>
        <pc:spChg chg="mod">
          <ac:chgData name="LELLO MOLINARIO" userId="675167b3-0327-4eb0-b712-ad5d2d77a8a3" providerId="ADAL" clId="{46679D77-103C-4411-B3AA-4A485B6CF35E}" dt="2025-02-12T10:30:28.150" v="45" actId="1076"/>
          <ac:spMkLst>
            <pc:docMk/>
            <pc:sldMk cId="0" sldId="268"/>
            <ac:spMk id="268" creationId="{00000000-0000-0000-0000-000000000000}"/>
          </ac:spMkLst>
        </pc:spChg>
        <pc:picChg chg="mod">
          <ac:chgData name="LELLO MOLINARIO" userId="675167b3-0327-4eb0-b712-ad5d2d77a8a3" providerId="ADAL" clId="{46679D77-103C-4411-B3AA-4A485B6CF35E}" dt="2025-02-12T10:30:24.329" v="44" actId="1076"/>
          <ac:picMkLst>
            <pc:docMk/>
            <pc:sldMk cId="0" sldId="268"/>
            <ac:picMk id="264" creationId="{00000000-0000-0000-0000-000000000000}"/>
          </ac:picMkLst>
        </pc:picChg>
      </pc:sldChg>
      <pc:sldChg chg="modNotesTx">
        <pc:chgData name="LELLO MOLINARIO" userId="675167b3-0327-4eb0-b712-ad5d2d77a8a3" providerId="ADAL" clId="{46679D77-103C-4411-B3AA-4A485B6CF35E}" dt="2025-02-12T10:33:35.824" v="81"/>
        <pc:sldMkLst>
          <pc:docMk/>
          <pc:sldMk cId="0" sldId="269"/>
        </pc:sldMkLst>
      </pc:sldChg>
      <pc:sldChg chg="modNotesTx">
        <pc:chgData name="LELLO MOLINARIO" userId="675167b3-0327-4eb0-b712-ad5d2d77a8a3" providerId="ADAL" clId="{46679D77-103C-4411-B3AA-4A485B6CF35E}" dt="2025-02-12T10:35:27.326" v="86"/>
        <pc:sldMkLst>
          <pc:docMk/>
          <pc:sldMk cId="0" sldId="270"/>
        </pc:sldMkLst>
      </pc:sldChg>
      <pc:sldChg chg="modNotesTx">
        <pc:chgData name="LELLO MOLINARIO" userId="675167b3-0327-4eb0-b712-ad5d2d77a8a3" providerId="ADAL" clId="{46679D77-103C-4411-B3AA-4A485B6CF35E}" dt="2025-02-12T13:51:18.894" v="87"/>
        <pc:sldMkLst>
          <pc:docMk/>
          <pc:sldMk cId="0" sldId="271"/>
        </pc:sldMkLst>
      </pc:sldChg>
      <pc:sldChg chg="modSp mod modNotesTx">
        <pc:chgData name="LELLO MOLINARIO" userId="675167b3-0327-4eb0-b712-ad5d2d77a8a3" providerId="ADAL" clId="{46679D77-103C-4411-B3AA-4A485B6CF35E}" dt="2025-02-12T14:27:26.680" v="212" actId="20577"/>
        <pc:sldMkLst>
          <pc:docMk/>
          <pc:sldMk cId="0" sldId="272"/>
        </pc:sldMkLst>
        <pc:spChg chg="mod">
          <ac:chgData name="LELLO MOLINARIO" userId="675167b3-0327-4eb0-b712-ad5d2d77a8a3" providerId="ADAL" clId="{46679D77-103C-4411-B3AA-4A485B6CF35E}" dt="2025-02-12T14:26:00.486" v="144" actId="20577"/>
          <ac:spMkLst>
            <pc:docMk/>
            <pc:sldMk cId="0" sldId="272"/>
            <ac:spMk id="285" creationId="{00000000-0000-0000-0000-000000000000}"/>
          </ac:spMkLst>
        </pc:spChg>
      </pc:sldChg>
      <pc:sldMasterChg chg="del delSldLayout">
        <pc:chgData name="LELLO MOLINARIO" userId="675167b3-0327-4eb0-b712-ad5d2d77a8a3" providerId="ADAL" clId="{46679D77-103C-4411-B3AA-4A485B6CF35E}" dt="2025-02-12T10:25:01.274" v="1"/>
        <pc:sldMasterMkLst>
          <pc:docMk/>
          <pc:sldMasterMk cId="0" sldId="2147483650"/>
        </pc:sldMasterMkLst>
        <pc:sldLayoutChg chg="del">
          <pc:chgData name="LELLO MOLINARIO" userId="675167b3-0327-4eb0-b712-ad5d2d77a8a3" providerId="ADAL" clId="{46679D77-103C-4411-B3AA-4A485B6CF35E}" dt="2025-02-12T10:25:01.274" v="1"/>
          <pc:sldLayoutMkLst>
            <pc:docMk/>
            <pc:sldMasterMk cId="0" sldId="2147483650"/>
            <pc:sldLayoutMk cId="0" sldId="2147483651"/>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52"/>
        </pc:sldMasterMkLst>
        <pc:sldLayoutChg chg="del">
          <pc:chgData name="LELLO MOLINARIO" userId="675167b3-0327-4eb0-b712-ad5d2d77a8a3" providerId="ADAL" clId="{46679D77-103C-4411-B3AA-4A485B6CF35E}" dt="2025-02-12T10:25:01.274" v="1"/>
          <pc:sldLayoutMkLst>
            <pc:docMk/>
            <pc:sldMasterMk cId="0" sldId="2147483652"/>
            <pc:sldLayoutMk cId="0" sldId="2147483653"/>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54"/>
        </pc:sldMasterMkLst>
        <pc:sldLayoutChg chg="del">
          <pc:chgData name="LELLO MOLINARIO" userId="675167b3-0327-4eb0-b712-ad5d2d77a8a3" providerId="ADAL" clId="{46679D77-103C-4411-B3AA-4A485B6CF35E}" dt="2025-02-12T10:25:01.274" v="1"/>
          <pc:sldLayoutMkLst>
            <pc:docMk/>
            <pc:sldMasterMk cId="0" sldId="2147483654"/>
            <pc:sldLayoutMk cId="0" sldId="2147483655"/>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56"/>
        </pc:sldMasterMkLst>
        <pc:sldLayoutChg chg="del">
          <pc:chgData name="LELLO MOLINARIO" userId="675167b3-0327-4eb0-b712-ad5d2d77a8a3" providerId="ADAL" clId="{46679D77-103C-4411-B3AA-4A485B6CF35E}" dt="2025-02-12T10:25:01.274" v="1"/>
          <pc:sldLayoutMkLst>
            <pc:docMk/>
            <pc:sldMasterMk cId="0" sldId="2147483656"/>
            <pc:sldLayoutMk cId="0" sldId="2147483657"/>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58"/>
        </pc:sldMasterMkLst>
        <pc:sldLayoutChg chg="del">
          <pc:chgData name="LELLO MOLINARIO" userId="675167b3-0327-4eb0-b712-ad5d2d77a8a3" providerId="ADAL" clId="{46679D77-103C-4411-B3AA-4A485B6CF35E}" dt="2025-02-12T10:25:01.274" v="1"/>
          <pc:sldLayoutMkLst>
            <pc:docMk/>
            <pc:sldMasterMk cId="0" sldId="2147483658"/>
            <pc:sldLayoutMk cId="0" sldId="2147483659"/>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60"/>
        </pc:sldMasterMkLst>
        <pc:sldLayoutChg chg="del">
          <pc:chgData name="LELLO MOLINARIO" userId="675167b3-0327-4eb0-b712-ad5d2d77a8a3" providerId="ADAL" clId="{46679D77-103C-4411-B3AA-4A485B6CF35E}" dt="2025-02-12T10:25:01.274" v="1"/>
          <pc:sldLayoutMkLst>
            <pc:docMk/>
            <pc:sldMasterMk cId="0" sldId="2147483660"/>
            <pc:sldLayoutMk cId="0" sldId="2147483661"/>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62"/>
        </pc:sldMasterMkLst>
        <pc:sldLayoutChg chg="del">
          <pc:chgData name="LELLO MOLINARIO" userId="675167b3-0327-4eb0-b712-ad5d2d77a8a3" providerId="ADAL" clId="{46679D77-103C-4411-B3AA-4A485B6CF35E}" dt="2025-02-12T10:25:01.274" v="1"/>
          <pc:sldLayoutMkLst>
            <pc:docMk/>
            <pc:sldMasterMk cId="0" sldId="2147483662"/>
            <pc:sldLayoutMk cId="0" sldId="2147483663"/>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64"/>
        </pc:sldMasterMkLst>
        <pc:sldLayoutChg chg="del">
          <pc:chgData name="LELLO MOLINARIO" userId="675167b3-0327-4eb0-b712-ad5d2d77a8a3" providerId="ADAL" clId="{46679D77-103C-4411-B3AA-4A485B6CF35E}" dt="2025-02-12T10:25:01.274" v="1"/>
          <pc:sldLayoutMkLst>
            <pc:docMk/>
            <pc:sldMasterMk cId="0" sldId="2147483664"/>
            <pc:sldLayoutMk cId="0" sldId="2147483665"/>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66"/>
        </pc:sldMasterMkLst>
        <pc:sldLayoutChg chg="del">
          <pc:chgData name="LELLO MOLINARIO" userId="675167b3-0327-4eb0-b712-ad5d2d77a8a3" providerId="ADAL" clId="{46679D77-103C-4411-B3AA-4A485B6CF35E}" dt="2025-02-12T10:25:01.274" v="1"/>
          <pc:sldLayoutMkLst>
            <pc:docMk/>
            <pc:sldMasterMk cId="0" sldId="2147483666"/>
            <pc:sldLayoutMk cId="0" sldId="2147483667"/>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68"/>
        </pc:sldMasterMkLst>
        <pc:sldLayoutChg chg="del">
          <pc:chgData name="LELLO MOLINARIO" userId="675167b3-0327-4eb0-b712-ad5d2d77a8a3" providerId="ADAL" clId="{46679D77-103C-4411-B3AA-4A485B6CF35E}" dt="2025-02-12T10:25:01.274" v="1"/>
          <pc:sldLayoutMkLst>
            <pc:docMk/>
            <pc:sldMasterMk cId="0" sldId="2147483668"/>
            <pc:sldLayoutMk cId="0" sldId="2147483669"/>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70"/>
        </pc:sldMasterMkLst>
        <pc:sldLayoutChg chg="del">
          <pc:chgData name="LELLO MOLINARIO" userId="675167b3-0327-4eb0-b712-ad5d2d77a8a3" providerId="ADAL" clId="{46679D77-103C-4411-B3AA-4A485B6CF35E}" dt="2025-02-12T10:25:01.274" v="1"/>
          <pc:sldLayoutMkLst>
            <pc:docMk/>
            <pc:sldMasterMk cId="0" sldId="2147483670"/>
            <pc:sldLayoutMk cId="0" sldId="2147483671"/>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74"/>
        </pc:sldMasterMkLst>
        <pc:sldLayoutChg chg="del">
          <pc:chgData name="LELLO MOLINARIO" userId="675167b3-0327-4eb0-b712-ad5d2d77a8a3" providerId="ADAL" clId="{46679D77-103C-4411-B3AA-4A485B6CF35E}" dt="2025-02-12T10:25:01.274" v="1"/>
          <pc:sldLayoutMkLst>
            <pc:docMk/>
            <pc:sldMasterMk cId="0" sldId="2147483674"/>
            <pc:sldLayoutMk cId="0" sldId="2147483675"/>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76"/>
        </pc:sldMasterMkLst>
        <pc:sldLayoutChg chg="del">
          <pc:chgData name="LELLO MOLINARIO" userId="675167b3-0327-4eb0-b712-ad5d2d77a8a3" providerId="ADAL" clId="{46679D77-103C-4411-B3AA-4A485B6CF35E}" dt="2025-02-12T10:25:01.274" v="1"/>
          <pc:sldLayoutMkLst>
            <pc:docMk/>
            <pc:sldMasterMk cId="0" sldId="2147483676"/>
            <pc:sldLayoutMk cId="0" sldId="2147483677"/>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78"/>
        </pc:sldMasterMkLst>
        <pc:sldLayoutChg chg="del">
          <pc:chgData name="LELLO MOLINARIO" userId="675167b3-0327-4eb0-b712-ad5d2d77a8a3" providerId="ADAL" clId="{46679D77-103C-4411-B3AA-4A485B6CF35E}" dt="2025-02-12T10:25:01.274" v="1"/>
          <pc:sldLayoutMkLst>
            <pc:docMk/>
            <pc:sldMasterMk cId="0" sldId="2147483678"/>
            <pc:sldLayoutMk cId="0" sldId="2147483679"/>
          </pc:sldLayoutMkLst>
        </pc:sldLayoutChg>
      </pc:sldMasterChg>
      <pc:sldMasterChg chg="del delSldLayout">
        <pc:chgData name="LELLO MOLINARIO" userId="675167b3-0327-4eb0-b712-ad5d2d77a8a3" providerId="ADAL" clId="{46679D77-103C-4411-B3AA-4A485B6CF35E}" dt="2025-02-12T10:25:01.274" v="1"/>
        <pc:sldMasterMkLst>
          <pc:docMk/>
          <pc:sldMasterMk cId="0" sldId="2147483680"/>
        </pc:sldMasterMkLst>
        <pc:sldLayoutChg chg="del">
          <pc:chgData name="LELLO MOLINARIO" userId="675167b3-0327-4eb0-b712-ad5d2d77a8a3" providerId="ADAL" clId="{46679D77-103C-4411-B3AA-4A485B6CF35E}" dt="2025-02-12T10:25:01.274" v="1"/>
          <pc:sldLayoutMkLst>
            <pc:docMk/>
            <pc:sldMasterMk cId="0" sldId="2147483680"/>
            <pc:sldLayoutMk cId="0"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r>
              <a:rPr lang="en-US" sz="1800" b="0" u="none" strike="noStrike">
                <a:solidFill>
                  <a:schemeClr val="lt1"/>
                </a:solidFill>
                <a:uFillTx/>
                <a:latin typeface="Century Gothic"/>
              </a:rPr>
              <a:t>Click to move the slide</a:t>
            </a:r>
          </a:p>
        </p:txBody>
      </p:sp>
      <p:sp>
        <p:nvSpPr>
          <p:cNvPr id="21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it-IT" sz="2000" b="0" u="none" strike="noStrike">
                <a:solidFill>
                  <a:srgbClr val="000000"/>
                </a:solidFill>
                <a:uFillTx/>
                <a:latin typeface="Arial"/>
              </a:rPr>
              <a:t>Click to edit the notes format</a:t>
            </a:r>
          </a:p>
        </p:txBody>
      </p:sp>
      <p:sp>
        <p:nvSpPr>
          <p:cNvPr id="21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it-IT" sz="1400" b="0" u="none" strike="noStrike">
                <a:solidFill>
                  <a:srgbClr val="000000"/>
                </a:solidFill>
                <a:uFillTx/>
                <a:latin typeface="Times New Roman"/>
              </a:rPr>
              <a:t>&lt;header&gt;</a:t>
            </a:r>
          </a:p>
        </p:txBody>
      </p:sp>
      <p:sp>
        <p:nvSpPr>
          <p:cNvPr id="213" name="PlaceHolder 4"/>
          <p:cNvSpPr>
            <a:spLocks noGrp="1"/>
          </p:cNvSpPr>
          <p:nvPr>
            <p:ph type="dt" idx="52"/>
          </p:nvPr>
        </p:nvSpPr>
        <p:spPr>
          <a:xfrm>
            <a:off x="4278960" y="0"/>
            <a:ext cx="3280680" cy="534240"/>
          </a:xfrm>
          <a:prstGeom prst="rect">
            <a:avLst/>
          </a:prstGeom>
          <a:noFill/>
          <a:ln w="0">
            <a:noFill/>
          </a:ln>
        </p:spPr>
        <p:txBody>
          <a:bodyPr lIns="0" tIns="0" rIns="0" bIns="0" anchor="t">
            <a:noAutofit/>
          </a:bodyPr>
          <a:lstStyle>
            <a:lvl1pPr indent="0" algn="r">
              <a:buNone/>
              <a:defRPr lang="it-IT" sz="1400" b="0" u="none" strike="noStrike">
                <a:solidFill>
                  <a:srgbClr val="000000"/>
                </a:solidFill>
                <a:uFillTx/>
                <a:latin typeface="Times New Roman"/>
              </a:defRPr>
            </a:lvl1pPr>
          </a:lstStyle>
          <a:p>
            <a:pPr indent="0" algn="r">
              <a:buNone/>
            </a:pPr>
            <a:r>
              <a:rPr lang="it-IT" sz="1400" b="0" u="none" strike="noStrike">
                <a:solidFill>
                  <a:srgbClr val="000000"/>
                </a:solidFill>
                <a:uFillTx/>
                <a:latin typeface="Times New Roman"/>
              </a:rPr>
              <a:t>&lt;date/time&gt;</a:t>
            </a:r>
          </a:p>
        </p:txBody>
      </p:sp>
      <p:sp>
        <p:nvSpPr>
          <p:cNvPr id="214" name="PlaceHolder 5"/>
          <p:cNvSpPr>
            <a:spLocks noGrp="1"/>
          </p:cNvSpPr>
          <p:nvPr>
            <p:ph type="ftr" idx="53"/>
          </p:nvPr>
        </p:nvSpPr>
        <p:spPr>
          <a:xfrm>
            <a:off x="0" y="10157400"/>
            <a:ext cx="3280680" cy="534240"/>
          </a:xfrm>
          <a:prstGeom prst="rect">
            <a:avLst/>
          </a:prstGeom>
          <a:noFill/>
          <a:ln w="0">
            <a:noFill/>
          </a:ln>
        </p:spPr>
        <p:txBody>
          <a:bodyPr lIns="0" tIns="0" rIns="0" bIns="0" anchor="b">
            <a:noAutofit/>
          </a:bodyPr>
          <a:lstStyle>
            <a:lvl1pPr indent="0">
              <a:buNone/>
              <a:defRPr lang="it-IT" sz="1400" b="0" u="none" strike="noStrike">
                <a:solidFill>
                  <a:srgbClr val="000000"/>
                </a:solidFill>
                <a:uFillTx/>
                <a:latin typeface="Times New Roman"/>
              </a:defRPr>
            </a:lvl1pPr>
          </a:lstStyle>
          <a:p>
            <a:pPr indent="0">
              <a:buNone/>
            </a:pPr>
            <a:r>
              <a:rPr lang="it-IT" sz="1400" b="0" u="none" strike="noStrike">
                <a:solidFill>
                  <a:srgbClr val="000000"/>
                </a:solidFill>
                <a:uFillTx/>
                <a:latin typeface="Times New Roman"/>
              </a:rPr>
              <a:t>&lt;footer&gt;</a:t>
            </a:r>
          </a:p>
        </p:txBody>
      </p:sp>
      <p:sp>
        <p:nvSpPr>
          <p:cNvPr id="215" name="PlaceHolder 6"/>
          <p:cNvSpPr>
            <a:spLocks noGrp="1"/>
          </p:cNvSpPr>
          <p:nvPr>
            <p:ph type="sldNum" idx="54"/>
          </p:nvPr>
        </p:nvSpPr>
        <p:spPr>
          <a:xfrm>
            <a:off x="4278960" y="10157400"/>
            <a:ext cx="3280680" cy="534240"/>
          </a:xfrm>
          <a:prstGeom prst="rect">
            <a:avLst/>
          </a:prstGeom>
          <a:noFill/>
          <a:ln w="0">
            <a:noFill/>
          </a:ln>
        </p:spPr>
        <p:txBody>
          <a:bodyPr lIns="0" tIns="0" rIns="0" bIns="0" anchor="b">
            <a:noAutofit/>
          </a:bodyPr>
          <a:lstStyle>
            <a:lvl1pPr indent="0" algn="r">
              <a:buNone/>
              <a:defRPr lang="it-IT" sz="1400" b="0" u="none" strike="noStrike">
                <a:solidFill>
                  <a:srgbClr val="000000"/>
                </a:solidFill>
                <a:uFillTx/>
                <a:latin typeface="Times New Roman"/>
              </a:defRPr>
            </a:lvl1pPr>
          </a:lstStyle>
          <a:p>
            <a:pPr indent="0" algn="r">
              <a:buNone/>
            </a:pPr>
            <a:fld id="{47BCDF3C-6C0B-44CF-B756-19D0E79EA970}" type="slidenum">
              <a:rPr lang="it-IT" sz="1400" b="0" u="none" strike="noStrike">
                <a:solidFill>
                  <a:srgbClr val="000000"/>
                </a:solidFill>
                <a:uFillTx/>
                <a:latin typeface="Times New Roman"/>
              </a:rPr>
              <a:t>‹N›</a:t>
            </a:fld>
            <a:endParaRPr lang="it-IT"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685800" y="1143000"/>
            <a:ext cx="5486040" cy="3085920"/>
          </a:xfrm>
          <a:prstGeom prst="rect">
            <a:avLst/>
          </a:prstGeom>
          <a:ln w="0">
            <a:noFill/>
          </a:ln>
        </p:spPr>
      </p:sp>
      <p:sp>
        <p:nvSpPr>
          <p:cNvPr id="289"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buNone/>
            </a:pPr>
            <a:r>
              <a:rPr lang="en-US" sz="2000" b="0" u="none" strike="noStrike" dirty="0">
                <a:solidFill>
                  <a:srgbClr val="000000"/>
                </a:solidFill>
                <a:uFillTx/>
                <a:latin typeface="Arial"/>
              </a:rPr>
              <a:t>Good morning,</a:t>
            </a:r>
          </a:p>
          <a:p>
            <a:pPr marL="216000" indent="0">
              <a:lnSpc>
                <a:spcPct val="100000"/>
              </a:lnSpc>
              <a:buNone/>
            </a:pPr>
            <a:r>
              <a:rPr lang="en-US" sz="2000" b="0" u="none" strike="noStrike" dirty="0">
                <a:solidFill>
                  <a:srgbClr val="000000"/>
                </a:solidFill>
                <a:uFillTx/>
                <a:latin typeface="Arial"/>
              </a:rPr>
              <a:t>I'm going to present the project regarding Adversarial Attacks on </a:t>
            </a:r>
            <a:r>
              <a:rPr lang="en-US" sz="2000" b="0" u="none" strike="noStrike" dirty="0" err="1">
                <a:solidFill>
                  <a:srgbClr val="000000"/>
                </a:solidFill>
                <a:uFillTx/>
                <a:latin typeface="Arial"/>
              </a:rPr>
              <a:t>RobustBench</a:t>
            </a:r>
            <a:r>
              <a:rPr lang="en-US" sz="2000" b="0" u="none" strike="noStrike" dirty="0">
                <a:solidFill>
                  <a:srgbClr val="000000"/>
                </a:solidFill>
                <a:uFillTx/>
                <a:latin typeface="Arial"/>
              </a:rPr>
              <a:t> Models: A Comparative Evaluation of FMN and </a:t>
            </a:r>
            <a:r>
              <a:rPr lang="en-US" sz="2000" b="0" u="none" strike="noStrike" dirty="0" err="1">
                <a:solidFill>
                  <a:srgbClr val="000000"/>
                </a:solidFill>
                <a:uFillTx/>
                <a:latin typeface="Arial"/>
              </a:rPr>
              <a:t>AutoAttack</a:t>
            </a:r>
            <a:endParaRPr lang="en-US" sz="2000" b="0" u="none" strike="noStrike" dirty="0">
              <a:solidFill>
                <a:srgbClr val="000000"/>
              </a:solidFill>
              <a:uFillTx/>
              <a:latin typeface="Arial"/>
            </a:endParaRPr>
          </a:p>
        </p:txBody>
      </p:sp>
      <p:sp>
        <p:nvSpPr>
          <p:cNvPr id="290" name="PlaceHolder 3"/>
          <p:cNvSpPr>
            <a:spLocks noGrp="1"/>
          </p:cNvSpPr>
          <p:nvPr>
            <p:ph type="sldNum" idx="57"/>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8889E6D0-3D82-4450-BC9A-6D3F68E275A7}" type="slidenum">
              <a:rPr lang="en-US" sz="1200" b="0" u="none" strike="noStrike">
                <a:solidFill>
                  <a:srgbClr val="000000"/>
                </a:solidFill>
                <a:uFillTx/>
                <a:latin typeface="Times New Roman"/>
              </a:rPr>
              <a:t>1</a:t>
            </a:fld>
            <a:endParaRPr lang="en-US" sz="1200" b="0" u="none" strike="noStrike">
              <a:solidFill>
                <a:srgbClr val="000000"/>
              </a:solidFill>
              <a:uFillTx/>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685800" y="1143000"/>
            <a:ext cx="5486400" cy="3086100"/>
          </a:xfrm>
          <a:prstGeom prst="rect">
            <a:avLst/>
          </a:prstGeom>
          <a:ln w="0">
            <a:noFill/>
          </a:ln>
        </p:spPr>
      </p:sp>
      <p:sp>
        <p:nvSpPr>
          <p:cNvPr id="316"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Looking at the results,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is generally more successful in fooling models because it combines multiple attack strategies, increasing the probability of bypassing model defenses. </a:t>
            </a:r>
          </a:p>
          <a:p>
            <a:pPr marL="216000" indent="0">
              <a:lnSpc>
                <a:spcPct val="100000"/>
              </a:lnSpc>
              <a:spcBef>
                <a:spcPts val="1191"/>
              </a:spcBef>
              <a:spcAft>
                <a:spcPts val="992"/>
              </a:spcAft>
              <a:buNone/>
            </a:pPr>
            <a:r>
              <a:rPr lang="en-US" sz="2000" b="0" u="none" strike="noStrike" dirty="0">
                <a:solidFill>
                  <a:srgbClr val="000000"/>
                </a:solidFill>
                <a:uFillTx/>
                <a:latin typeface="Arial"/>
              </a:rPr>
              <a:t>However, this comes at the cost of larger perturbations, making adversarial examples more detectable.</a:t>
            </a:r>
          </a:p>
          <a:p>
            <a:pPr marL="216000" indent="0">
              <a:lnSpc>
                <a:spcPct val="100000"/>
              </a:lnSpc>
              <a:spcBef>
                <a:spcPts val="1191"/>
              </a:spcBef>
              <a:spcAft>
                <a:spcPts val="992"/>
              </a:spcAft>
              <a:buNone/>
            </a:pPr>
            <a:r>
              <a:rPr lang="en-US" sz="2000" b="0" u="none" strike="noStrike" dirty="0">
                <a:solidFill>
                  <a:srgbClr val="000000"/>
                </a:solidFill>
                <a:uFillTx/>
                <a:latin typeface="Arial"/>
              </a:rPr>
              <a:t>On the other hand, FMN is faster (about 3 times faster than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slightly less effective, but more efficient at minimizing perturbation norms. This makes its adversarial examples harder for humans to notice.</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attacks were conducted under L∞ norm constraints, which limit the maximum per-pixel change between the original and adversarial image.</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The success of FMN depends on balancing three key hyperparameters:</a:t>
            </a:r>
          </a:p>
          <a:p>
            <a:pPr marL="216000" indent="0">
              <a:lnSpc>
                <a:spcPct val="100000"/>
              </a:lnSpc>
              <a:spcBef>
                <a:spcPts val="1191"/>
              </a:spcBef>
              <a:spcAft>
                <a:spcPts val="992"/>
              </a:spcAft>
              <a:buNone/>
            </a:pPr>
            <a:r>
              <a:rPr lang="en-US" sz="2000" b="0" u="none" strike="noStrike" dirty="0">
                <a:solidFill>
                  <a:srgbClr val="000000"/>
                </a:solidFill>
                <a:uFillTx/>
                <a:latin typeface="Arial"/>
              </a:rPr>
              <a:t>Steps (500): More iterations mean better precision but slower execution.</a:t>
            </a:r>
          </a:p>
          <a:p>
            <a:pPr marL="216000" indent="0">
              <a:lnSpc>
                <a:spcPct val="100000"/>
              </a:lnSpc>
              <a:spcBef>
                <a:spcPts val="1191"/>
              </a:spcBef>
              <a:spcAft>
                <a:spcPts val="992"/>
              </a:spcAft>
              <a:buNone/>
            </a:pPr>
            <a:r>
              <a:rPr lang="en-US" sz="2000" b="0" u="none" strike="noStrike" dirty="0">
                <a:solidFill>
                  <a:srgbClr val="000000"/>
                </a:solidFill>
                <a:uFillTx/>
                <a:latin typeface="Arial"/>
              </a:rPr>
              <a:t>Max Step Size (1.0): Controls how aggressively the attack updates the image.</a:t>
            </a:r>
          </a:p>
          <a:p>
            <a:pPr marL="216000" indent="0">
              <a:lnSpc>
                <a:spcPct val="100000"/>
              </a:lnSpc>
              <a:spcBef>
                <a:spcPts val="1191"/>
              </a:spcBef>
              <a:spcAft>
                <a:spcPts val="992"/>
              </a:spcAft>
              <a:buNone/>
            </a:pPr>
            <a:r>
              <a:rPr lang="en-US" sz="2000" b="0" u="none" strike="noStrike" dirty="0">
                <a:solidFill>
                  <a:srgbClr val="000000"/>
                </a:solidFill>
                <a:uFillTx/>
                <a:latin typeface="Arial"/>
              </a:rPr>
              <a:t>Range (0.05): Ensures gradual and stable updates.</a:t>
            </a:r>
          </a:p>
          <a:p>
            <a:pPr marL="216000" indent="0">
              <a:lnSpc>
                <a:spcPct val="100000"/>
              </a:lnSpc>
              <a:spcBef>
                <a:spcPts val="1191"/>
              </a:spcBef>
              <a:spcAft>
                <a:spcPts val="992"/>
              </a:spcAft>
              <a:buNone/>
            </a:pPr>
            <a:r>
              <a:rPr lang="en-US" sz="2000" b="0" u="none" strike="noStrike" dirty="0">
                <a:solidFill>
                  <a:srgbClr val="000000"/>
                </a:solidFill>
                <a:uFillTx/>
                <a:latin typeface="Arial"/>
              </a:rPr>
              <a:t>If we want to increase attack success, we must find the right balance between step count, perturbation size (ε), and step adjustment (</a:t>
            </a:r>
            <a:r>
              <a:rPr lang="en-US" sz="2000" b="0" u="none" strike="noStrike" dirty="0" err="1">
                <a:solidFill>
                  <a:srgbClr val="000000"/>
                </a:solidFill>
                <a:uFillTx/>
                <a:latin typeface="Arial"/>
              </a:rPr>
              <a:t>max_stepsize</a:t>
            </a:r>
            <a:r>
              <a:rPr lang="en-US" sz="2000" b="0" u="none" strike="noStrike" dirty="0">
                <a:solidFill>
                  <a:srgbClr val="000000"/>
                </a:solidFill>
                <a:uFillTx/>
                <a:latin typeface="Arial"/>
              </a:rPr>
              <a:t>, range).</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p:txBody>
      </p:sp>
      <p:sp>
        <p:nvSpPr>
          <p:cNvPr id="317" name="PlaceHolder 3"/>
          <p:cNvSpPr>
            <a:spLocks noGrp="1"/>
          </p:cNvSpPr>
          <p:nvPr>
            <p:ph type="sldNum" idx="66"/>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792978EF-2A1D-41AC-BCC5-637F1A663A59}" type="slidenum">
              <a:rPr lang="en-US" sz="1200" b="0" u="none" strike="noStrike">
                <a:solidFill>
                  <a:srgbClr val="000000"/>
                </a:solidFill>
                <a:uFillTx/>
                <a:latin typeface="Times New Roman"/>
              </a:rPr>
              <a:t>10</a:t>
            </a:fld>
            <a:endParaRPr lang="en-US" sz="1200" b="0" u="none" strike="noStrike">
              <a:solidFill>
                <a:srgbClr val="000000"/>
              </a:solidFill>
              <a:uFillTx/>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685800" y="1143000"/>
            <a:ext cx="5486400" cy="3086100"/>
          </a:xfrm>
          <a:prstGeom prst="rect">
            <a:avLst/>
          </a:prstGeom>
          <a:ln w="0">
            <a:noFill/>
          </a:ln>
        </p:spPr>
      </p:sp>
      <p:sp>
        <p:nvSpPr>
          <p:cNvPr id="319"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By analyzing the results, we identified discordant samples—cases where one attack was successful, and the other failed.</a:t>
            </a:r>
          </a:p>
          <a:p>
            <a:pPr marL="216000" indent="0">
              <a:lnSpc>
                <a:spcPct val="100000"/>
              </a:lnSpc>
              <a:spcBef>
                <a:spcPts val="1191"/>
              </a:spcBef>
              <a:spcAft>
                <a:spcPts val="992"/>
              </a:spcAft>
              <a:buNone/>
            </a:pPr>
            <a:r>
              <a:rPr lang="en-US" sz="2000" b="0" u="none" strike="noStrike" dirty="0">
                <a:solidFill>
                  <a:srgbClr val="000000"/>
                </a:solidFill>
                <a:uFillTx/>
                <a:latin typeface="Arial"/>
              </a:rPr>
              <a:t>In the Ding2020MMA model, we found 5 discordant samples: 27, 28, 31, 43, and 57.</a:t>
            </a:r>
          </a:p>
          <a:p>
            <a:pPr marL="216000" indent="0">
              <a:lnSpc>
                <a:spcPct val="100000"/>
              </a:lnSpc>
              <a:spcBef>
                <a:spcPts val="1191"/>
              </a:spcBef>
              <a:spcAft>
                <a:spcPts val="992"/>
              </a:spcAft>
              <a:buNone/>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outperformed FMN in most cases because it applies a more aggressive perturbation strategy.</a:t>
            </a:r>
          </a:p>
          <a:p>
            <a:pPr marL="216000" indent="0">
              <a:lnSpc>
                <a:spcPct val="100000"/>
              </a:lnSpc>
              <a:spcBef>
                <a:spcPts val="1191"/>
              </a:spcBef>
              <a:spcAft>
                <a:spcPts val="992"/>
              </a:spcAft>
              <a:buNone/>
            </a:pPr>
            <a:r>
              <a:rPr lang="en-US" sz="2000" b="0" u="none" strike="noStrike" dirty="0">
                <a:solidFill>
                  <a:srgbClr val="000000"/>
                </a:solidFill>
                <a:uFillTx/>
                <a:latin typeface="Arial"/>
              </a:rPr>
              <a:t>However, in sample 27, FMN was more effective—likely because it minimized the perturbation better, creating a subtle but still successful attack.</a:t>
            </a:r>
          </a:p>
          <a:p>
            <a:pPr marL="216000" indent="0">
              <a:lnSpc>
                <a:spcPct val="100000"/>
              </a:lnSpc>
              <a:spcBef>
                <a:spcPts val="1191"/>
              </a:spcBef>
              <a:spcAft>
                <a:spcPts val="992"/>
              </a:spcAft>
              <a:buNone/>
            </a:pPr>
            <a:r>
              <a:rPr lang="en-US" sz="2000" b="0" u="none" strike="noStrike" dirty="0">
                <a:solidFill>
                  <a:srgbClr val="000000"/>
                </a:solidFill>
                <a:uFillTx/>
                <a:latin typeface="Arial"/>
              </a:rPr>
              <a:t>In the Wong2020Fast model, we found 3 discordant samples: 5, 16, and 46.</a:t>
            </a:r>
          </a:p>
          <a:p>
            <a:pPr marL="216000" indent="0">
              <a:lnSpc>
                <a:spcPct val="100000"/>
              </a:lnSpc>
              <a:spcBef>
                <a:spcPts val="1191"/>
              </a:spcBef>
              <a:spcAft>
                <a:spcPts val="992"/>
              </a:spcAft>
              <a:buNone/>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performed better overall, indicating that this model is more resistant to small perturbations (like FMN) but more vulnerable to stronger perturbations (like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a:t>
            </a:r>
          </a:p>
          <a:p>
            <a:pPr marL="216000" indent="0">
              <a:lnSpc>
                <a:spcPct val="100000"/>
              </a:lnSpc>
              <a:spcBef>
                <a:spcPts val="1191"/>
              </a:spcBef>
              <a:spcAft>
                <a:spcPts val="992"/>
              </a:spcAft>
              <a:buNone/>
            </a:pPr>
            <a:r>
              <a:rPr lang="en-US" sz="2000" b="0" u="none" strike="noStrike" dirty="0">
                <a:solidFill>
                  <a:srgbClr val="000000"/>
                </a:solidFill>
                <a:uFillTx/>
                <a:latin typeface="Arial"/>
              </a:rPr>
              <a:t>For the other models, we did not find any discordant samples. This suggests that FMN and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had the same effect, meaning that these models are equally vulnerable to both types of attacks.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This analysis helps us understand the different strengths of each attack and how various models react differently to adversarial perturbations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p:txBody>
      </p:sp>
      <p:sp>
        <p:nvSpPr>
          <p:cNvPr id="320" name="PlaceHolder 3"/>
          <p:cNvSpPr>
            <a:spLocks noGrp="1"/>
          </p:cNvSpPr>
          <p:nvPr>
            <p:ph type="sldNum" idx="67"/>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964EC271-E9F0-42D7-93C6-C14E9AE0FB8C}" type="slidenum">
              <a:rPr lang="en-US" sz="1200" b="0" u="none" strike="noStrike">
                <a:solidFill>
                  <a:srgbClr val="000000"/>
                </a:solidFill>
                <a:uFillTx/>
                <a:latin typeface="Times New Roman"/>
              </a:rPr>
              <a:t>11</a:t>
            </a:fld>
            <a:endParaRPr lang="en-US" sz="1200" b="0" u="none" strike="noStrike">
              <a:solidFill>
                <a:srgbClr val="000000"/>
              </a:solidFill>
              <a:uFillTx/>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685800" y="1143000"/>
            <a:ext cx="5486400" cy="3086100"/>
          </a:xfrm>
          <a:prstGeom prst="rect">
            <a:avLst/>
          </a:prstGeom>
          <a:ln w="0">
            <a:noFill/>
          </a:ln>
        </p:spPr>
      </p:sp>
      <p:sp>
        <p:nvSpPr>
          <p:cNvPr id="322"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Before continuing with the result analysis, at my opinion it's crucial to discuss an important concept in adversarial attacks: explainability.</a:t>
            </a:r>
          </a:p>
          <a:p>
            <a:pPr marL="216000" indent="0">
              <a:lnSpc>
                <a:spcPct val="100000"/>
              </a:lnSpc>
              <a:spcBef>
                <a:spcPts val="1191"/>
              </a:spcBef>
              <a:spcAft>
                <a:spcPts val="992"/>
              </a:spcAft>
              <a:buNone/>
            </a:pPr>
            <a:r>
              <a:rPr lang="en-US" sz="2000" b="0" u="none" strike="noStrike" dirty="0">
                <a:solidFill>
                  <a:srgbClr val="000000"/>
                </a:solidFill>
                <a:uFillTx/>
                <a:latin typeface="Arial"/>
              </a:rPr>
              <a:t>Adversarial attacks introduce subtle perturbations that can fool deep learning models. </a:t>
            </a:r>
          </a:p>
          <a:p>
            <a:pPr marL="216000" indent="0">
              <a:lnSpc>
                <a:spcPct val="100000"/>
              </a:lnSpc>
              <a:spcBef>
                <a:spcPts val="1191"/>
              </a:spcBef>
              <a:spcAft>
                <a:spcPts val="992"/>
              </a:spcAft>
              <a:buNone/>
            </a:pPr>
            <a:r>
              <a:rPr lang="en-US" sz="2000" b="0" u="none" strike="noStrike" dirty="0">
                <a:solidFill>
                  <a:srgbClr val="000000"/>
                </a:solidFill>
                <a:uFillTx/>
                <a:latin typeface="Arial"/>
              </a:rPr>
              <a:t>To understand their impact, we need to analyze which pixels contribute most to the model’s decision before and after the attack.</a:t>
            </a:r>
          </a:p>
          <a:p>
            <a:pPr marL="216000" indent="0">
              <a:lnSpc>
                <a:spcPct val="100000"/>
              </a:lnSpc>
              <a:spcBef>
                <a:spcPts val="1191"/>
              </a:spcBef>
              <a:spcAft>
                <a:spcPts val="992"/>
              </a:spcAft>
              <a:buNone/>
            </a:pPr>
            <a:r>
              <a:rPr lang="en-US" sz="2000" b="0" u="none" strike="noStrike" dirty="0">
                <a:solidFill>
                  <a:srgbClr val="000000"/>
                </a:solidFill>
                <a:uFillTx/>
                <a:latin typeface="Arial"/>
              </a:rPr>
              <a:t>One of the most effective methods for this is Integrated Gradients (IG). IG works by:</a:t>
            </a:r>
          </a:p>
          <a:p>
            <a:pPr marL="216000" indent="0">
              <a:lnSpc>
                <a:spcPct val="100000"/>
              </a:lnSpc>
              <a:spcBef>
                <a:spcPts val="1191"/>
              </a:spcBef>
              <a:spcAft>
                <a:spcPts val="992"/>
              </a:spcAft>
              <a:buNone/>
            </a:pPr>
            <a:r>
              <a:rPr lang="en-US" sz="2000" b="0" u="none" strike="noStrike" dirty="0">
                <a:solidFill>
                  <a:srgbClr val="000000"/>
                </a:solidFill>
                <a:uFillTx/>
                <a:latin typeface="Arial"/>
              </a:rPr>
              <a:t>Tracking gradients from a baseline image (e.g., a black image) to the actual input.</a:t>
            </a:r>
          </a:p>
          <a:p>
            <a:pPr marL="216000" indent="0">
              <a:lnSpc>
                <a:spcPct val="100000"/>
              </a:lnSpc>
              <a:spcBef>
                <a:spcPts val="1191"/>
              </a:spcBef>
              <a:spcAft>
                <a:spcPts val="992"/>
              </a:spcAft>
              <a:buNone/>
            </a:pPr>
            <a:r>
              <a:rPr lang="en-US" sz="2000" b="0" u="none" strike="noStrike" dirty="0">
                <a:solidFill>
                  <a:srgbClr val="000000"/>
                </a:solidFill>
                <a:uFillTx/>
                <a:latin typeface="Arial"/>
              </a:rPr>
              <a:t>Accumulating these gradients to show which pixels most influence the model’s classification.</a:t>
            </a:r>
          </a:p>
          <a:p>
            <a:pPr marL="216000" indent="0">
              <a:lnSpc>
                <a:spcPct val="100000"/>
              </a:lnSpc>
              <a:spcBef>
                <a:spcPts val="1191"/>
              </a:spcBef>
              <a:spcAft>
                <a:spcPts val="992"/>
              </a:spcAft>
              <a:buNone/>
            </a:pPr>
            <a:r>
              <a:rPr lang="en-US" sz="2000" b="0" u="none" strike="noStrike" dirty="0">
                <a:solidFill>
                  <a:srgbClr val="000000"/>
                </a:solidFill>
                <a:uFillTx/>
                <a:latin typeface="Arial"/>
              </a:rPr>
              <a:t>By applying Integrated Gradients, we can visualize feature importance and better understand how adversarial attacks alter model behavior. This technique provides a clearer picture of model vulnerabilities and helps us interpret attack effectiveness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p:txBody>
      </p:sp>
      <p:sp>
        <p:nvSpPr>
          <p:cNvPr id="323" name="PlaceHolder 3"/>
          <p:cNvSpPr>
            <a:spLocks noGrp="1"/>
          </p:cNvSpPr>
          <p:nvPr>
            <p:ph type="sldNum" idx="68"/>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53CBB5E3-7CE0-40B4-9A8C-43D9D2DDDCA4}" type="slidenum">
              <a:rPr lang="en-US" sz="1200" b="0" u="none" strike="noStrike">
                <a:solidFill>
                  <a:srgbClr val="000000"/>
                </a:solidFill>
                <a:uFillTx/>
                <a:latin typeface="Times New Roman"/>
              </a:rPr>
              <a:t>12</a:t>
            </a:fld>
            <a:endParaRPr lang="en-US" sz="1200" b="0" u="none" strike="noStrike">
              <a:solidFill>
                <a:srgbClr val="000000"/>
              </a:solidFill>
              <a:uFillTx/>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685800" y="1143000"/>
            <a:ext cx="5486400" cy="3086100"/>
          </a:xfrm>
          <a:prstGeom prst="rect">
            <a:avLst/>
          </a:prstGeom>
          <a:ln w="0">
            <a:noFill/>
          </a:ln>
        </p:spPr>
      </p:sp>
      <p:sp>
        <p:nvSpPr>
          <p:cNvPr id="325"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This slide provides an explainability-based comparison between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a:t>
            </a:r>
          </a:p>
          <a:p>
            <a:pPr marL="216000" indent="0">
              <a:lnSpc>
                <a:spcPct val="100000"/>
              </a:lnSpc>
              <a:spcBef>
                <a:spcPts val="1191"/>
              </a:spcBef>
              <a:spcAft>
                <a:spcPts val="992"/>
              </a:spcAft>
              <a:buNone/>
            </a:pPr>
            <a:r>
              <a:rPr lang="en-US" sz="2000" b="0" u="none" strike="noStrike" dirty="0">
                <a:solidFill>
                  <a:srgbClr val="000000"/>
                </a:solidFill>
                <a:uFillTx/>
                <a:latin typeface="Arial"/>
              </a:rPr>
              <a:t>At the top, we see three images:</a:t>
            </a:r>
          </a:p>
          <a:p>
            <a:pPr marL="216000" indent="0">
              <a:lnSpc>
                <a:spcPct val="100000"/>
              </a:lnSpc>
              <a:spcBef>
                <a:spcPts val="1191"/>
              </a:spcBef>
              <a:spcAft>
                <a:spcPts val="992"/>
              </a:spcAft>
              <a:buNone/>
            </a:pPr>
            <a:r>
              <a:rPr lang="en-US" sz="2000" b="0" u="none" strike="noStrike" dirty="0">
                <a:solidFill>
                  <a:srgbClr val="000000"/>
                </a:solidFill>
                <a:uFillTx/>
                <a:latin typeface="Arial"/>
              </a:rPr>
              <a:t>Left: The original image</a:t>
            </a:r>
          </a:p>
          <a:p>
            <a:pPr marL="216000" indent="0">
              <a:lnSpc>
                <a:spcPct val="100000"/>
              </a:lnSpc>
              <a:spcBef>
                <a:spcPts val="1191"/>
              </a:spcBef>
              <a:spcAft>
                <a:spcPts val="992"/>
              </a:spcAft>
              <a:buNone/>
            </a:pPr>
            <a:r>
              <a:rPr lang="en-US" sz="2000" b="0" u="none" strike="noStrike" dirty="0">
                <a:solidFill>
                  <a:srgbClr val="000000"/>
                </a:solidFill>
                <a:uFillTx/>
                <a:latin typeface="Arial"/>
              </a:rPr>
              <a:t>Center: The adversarial image generated by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(AA)</a:t>
            </a:r>
          </a:p>
          <a:p>
            <a:pPr marL="216000" indent="0">
              <a:lnSpc>
                <a:spcPct val="100000"/>
              </a:lnSpc>
              <a:spcBef>
                <a:spcPts val="1191"/>
              </a:spcBef>
              <a:spcAft>
                <a:spcPts val="992"/>
              </a:spcAft>
              <a:buNone/>
            </a:pPr>
            <a:r>
              <a:rPr lang="en-US" sz="2000" b="0" u="none" strike="noStrike" dirty="0">
                <a:solidFill>
                  <a:srgbClr val="000000"/>
                </a:solidFill>
                <a:uFillTx/>
                <a:latin typeface="Arial"/>
              </a:rPr>
              <a:t>Right: The adversarial image generated by Fast Minimum-Norm (FMN)</a:t>
            </a:r>
          </a:p>
          <a:p>
            <a:pPr marL="216000" indent="0">
              <a:lnSpc>
                <a:spcPct val="100000"/>
              </a:lnSpc>
              <a:spcBef>
                <a:spcPts val="1191"/>
              </a:spcBef>
              <a:spcAft>
                <a:spcPts val="992"/>
              </a:spcAft>
              <a:buNone/>
            </a:pPr>
            <a:r>
              <a:rPr lang="en-US" sz="2000" b="0" u="none" strike="noStrike" dirty="0">
                <a:solidFill>
                  <a:srgbClr val="000000"/>
                </a:solidFill>
                <a:uFillTx/>
                <a:latin typeface="Arial"/>
              </a:rPr>
              <a:t>At the bottom, we have perturbation maps and explainability heatmaps (Integrated Gradients), showing which regions influenced the model’s decision.</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Results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confidence score (0.4973) indicates that the model now assigns a 49.73% probability to "horse", meaning the attack successfully altered the classification.</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perturbation map (L∞=0.0274) shows the intensity of modifications applied.</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explainability map highlights the regions most affected, showing how the attack shifted the model’s decision.</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FMN Results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model still classifies the image as "airplane" → Attack failed</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confidence score drops to 0.0493, showing the attack had an effect but was not strong enough to fool the model</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perturbation (L∞=0.0314) is slightly higher than </a:t>
            </a:r>
            <a:r>
              <a:rPr lang="en-US" sz="2000" b="0" u="none" strike="noStrike" dirty="0" err="1">
                <a:solidFill>
                  <a:srgbClr val="000000"/>
                </a:solidFill>
                <a:uFillTx/>
                <a:latin typeface="Arial"/>
              </a:rPr>
              <a:t>AutoAttack’s</a:t>
            </a:r>
            <a:r>
              <a:rPr lang="en-US" sz="2000" b="0" u="none" strike="noStrike" dirty="0">
                <a:solidFill>
                  <a:srgbClr val="000000"/>
                </a:solidFill>
                <a:uFillTx/>
                <a:latin typeface="Arial"/>
              </a:rPr>
              <a:t>, but less effective</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explainability heatmap shows that FMN altered fewer key features, meaning its impact on classification was lower</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Finally,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managed to fool the model, proving that its aggressive perturbation approach is effective.</a:t>
            </a:r>
          </a:p>
          <a:p>
            <a:pPr marL="216000" indent="0">
              <a:lnSpc>
                <a:spcPct val="100000"/>
              </a:lnSpc>
              <a:spcBef>
                <a:spcPts val="1191"/>
              </a:spcBef>
              <a:spcAft>
                <a:spcPts val="992"/>
              </a:spcAft>
              <a:buNone/>
            </a:pPr>
            <a:r>
              <a:rPr lang="en-US" sz="2000" b="0" u="none" strike="noStrike" dirty="0">
                <a:solidFill>
                  <a:srgbClr val="000000"/>
                </a:solidFill>
                <a:uFillTx/>
                <a:latin typeface="Arial"/>
              </a:rPr>
              <a:t>FMN failed because it aims to minimize the perturbation, which sometimes results in insufficient changes to change the class.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We need to ask why did FMN fail?</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FMN may have found a local minimum and was unable to significantly change the image.</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model may be more robust to FMN perturbations than to </a:t>
            </a:r>
            <a:r>
              <a:rPr lang="en-US" sz="2000" b="0" u="none" strike="noStrike" dirty="0" err="1">
                <a:solidFill>
                  <a:srgbClr val="000000"/>
                </a:solidFill>
                <a:uFillTx/>
                <a:latin typeface="Arial"/>
              </a:rPr>
              <a:t>AutoAttack's</a:t>
            </a:r>
            <a:r>
              <a:rPr lang="en-US" sz="2000" b="0" u="none" strike="noStrike" dirty="0">
                <a:solidFill>
                  <a:srgbClr val="000000"/>
                </a:solidFill>
                <a:uFillTx/>
                <a:latin typeface="Arial"/>
              </a:rPr>
              <a:t> stronger ones.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key regions modified by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 are different, leading to different classification impacts.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This comparison highlights why adversarial explainability is critical: it helps us not only measure the success of the attack, but also understand how models react to different perturbations</a:t>
            </a:r>
          </a:p>
        </p:txBody>
      </p:sp>
      <p:sp>
        <p:nvSpPr>
          <p:cNvPr id="326" name="PlaceHolder 3"/>
          <p:cNvSpPr>
            <a:spLocks noGrp="1"/>
          </p:cNvSpPr>
          <p:nvPr>
            <p:ph type="sldNum" idx="69"/>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63AEF85F-1916-4137-86D7-234EB023CE99}" type="slidenum">
              <a:rPr lang="en-US" sz="1200" b="0" u="none" strike="noStrike">
                <a:solidFill>
                  <a:srgbClr val="000000"/>
                </a:solidFill>
                <a:uFillTx/>
                <a:latin typeface="Times New Roman"/>
              </a:rPr>
              <a:t>13</a:t>
            </a:fld>
            <a:endParaRPr lang="en-US" sz="1200" b="0" u="none" strike="noStrike">
              <a:solidFill>
                <a:srgbClr val="000000"/>
              </a:solidFill>
              <a:uFillTx/>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noRot="1" noChangeAspect="1"/>
          </p:cNvSpPr>
          <p:nvPr>
            <p:ph type="sldImg"/>
          </p:nvPr>
        </p:nvSpPr>
        <p:spPr>
          <a:xfrm>
            <a:off x="685800" y="1143000"/>
            <a:ext cx="5486400" cy="3086100"/>
          </a:xfrm>
          <a:prstGeom prst="rect">
            <a:avLst/>
          </a:prstGeom>
          <a:ln w="0">
            <a:noFill/>
          </a:ln>
        </p:spPr>
      </p:sp>
      <p:sp>
        <p:nvSpPr>
          <p:cNvPr id="328"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This slide presents example 28, another interesting case where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 show different results.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In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Analysis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model assigned a 10.31% probability to "cat", meaning the attack partially confused the model, but the class change was not fully convincing.</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perturbation map (L∞=0.0314) shows how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altered specific areas of the image.</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explainability map highlights the most affected regions, showing which features contributed to the class change.</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In FMN Analysis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model still classified the image as "truck" → Attack failed.</a:t>
            </a:r>
          </a:p>
          <a:p>
            <a:pPr marL="216000" indent="0">
              <a:lnSpc>
                <a:spcPct val="100000"/>
              </a:lnSpc>
              <a:spcBef>
                <a:spcPts val="1191"/>
              </a:spcBef>
              <a:spcAft>
                <a:spcPts val="992"/>
              </a:spcAft>
              <a:buNone/>
            </a:pPr>
            <a:r>
              <a:rPr lang="en-US" sz="2000" b="0" u="none" strike="noStrike" dirty="0">
                <a:solidFill>
                  <a:srgbClr val="000000"/>
                </a:solidFill>
                <a:uFillTx/>
                <a:latin typeface="Arial"/>
              </a:rPr>
              <a:t>Confidence dropped to 42.38%, meaning the model was less certain but not fully misled.</a:t>
            </a:r>
          </a:p>
          <a:p>
            <a:pPr marL="216000" indent="0">
              <a:lnSpc>
                <a:spcPct val="100000"/>
              </a:lnSpc>
              <a:spcBef>
                <a:spcPts val="1191"/>
              </a:spcBef>
              <a:spcAft>
                <a:spcPts val="992"/>
              </a:spcAft>
              <a:buNone/>
            </a:pPr>
            <a:r>
              <a:rPr lang="en-US" sz="2000" b="0" u="none" strike="noStrike" dirty="0">
                <a:solidFill>
                  <a:srgbClr val="000000"/>
                </a:solidFill>
                <a:uFillTx/>
                <a:latin typeface="Arial"/>
              </a:rPr>
              <a:t>Perturbation magnitude (L∞=0.0314) is similar to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but the distribution of noise differs, which likely explains why FMN was less effective.</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explainability heatmap suggests that FMN did not alter the most influential regions, which is why the model retained its classification.</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was partially successful: it reduced the model's confidence in the correct class, but did not fully convince it of the new one.</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FMN failed to cause a class switch, likely because it prioritizes the smallest perturbation, which may not be enough in some cases.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err="1">
                <a:solidFill>
                  <a:srgbClr val="000000"/>
                </a:solidFill>
                <a:uFillTx/>
                <a:latin typeface="Arial"/>
              </a:rPr>
              <a:t>AutoAttack's</a:t>
            </a:r>
            <a:r>
              <a:rPr lang="en-US" sz="2000" b="0" u="none" strike="noStrike" dirty="0">
                <a:solidFill>
                  <a:srgbClr val="000000"/>
                </a:solidFill>
                <a:uFillTx/>
                <a:latin typeface="Arial"/>
              </a:rPr>
              <a:t> perturbation covers a broader range of key areas, making it more effective than FMN in this case.</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This analysis suggests that FMN may be less effective on certain samples, likely due to its perturbation generation strategy, which focuses on minimal distortion rather than maximizing attack success.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This example further supports the idea that </a:t>
            </a:r>
            <a:r>
              <a:rPr lang="en-US" sz="2000" b="0" u="none" strike="noStrike" dirty="0" err="1">
                <a:solidFill>
                  <a:srgbClr val="000000"/>
                </a:solidFill>
                <a:uFillTx/>
                <a:latin typeface="Arial"/>
              </a:rPr>
              <a:t>AutoAttack's</a:t>
            </a:r>
            <a:r>
              <a:rPr lang="en-US" sz="2000" b="0" u="none" strike="noStrike" dirty="0">
                <a:solidFill>
                  <a:srgbClr val="000000"/>
                </a:solidFill>
                <a:uFillTx/>
                <a:latin typeface="Arial"/>
              </a:rPr>
              <a:t> broader and more aggressive strategy tends to outperform FMN in fooling deep learning models</a:t>
            </a:r>
          </a:p>
        </p:txBody>
      </p:sp>
      <p:sp>
        <p:nvSpPr>
          <p:cNvPr id="329" name="PlaceHolder 3"/>
          <p:cNvSpPr>
            <a:spLocks noGrp="1"/>
          </p:cNvSpPr>
          <p:nvPr>
            <p:ph type="sldNum" idx="70"/>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7134776D-52B9-403B-8721-2F8DD9119DC8}" type="slidenum">
              <a:rPr lang="en-US" sz="1200" b="0" u="none" strike="noStrike">
                <a:solidFill>
                  <a:srgbClr val="000000"/>
                </a:solidFill>
                <a:uFillTx/>
                <a:latin typeface="Times New Roman"/>
              </a:rPr>
              <a:t>14</a:t>
            </a:fld>
            <a:endParaRPr lang="en-US" sz="1200" b="0" u="none" strike="noStrike">
              <a:solidFill>
                <a:srgbClr val="000000"/>
              </a:solidFill>
              <a:uFillTx/>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noRot="1" noChangeAspect="1"/>
          </p:cNvSpPr>
          <p:nvPr>
            <p:ph type="sldImg"/>
          </p:nvPr>
        </p:nvSpPr>
        <p:spPr>
          <a:xfrm>
            <a:off x="685800" y="1143000"/>
            <a:ext cx="5486400" cy="3086100"/>
          </a:xfrm>
          <a:prstGeom prst="rect">
            <a:avLst/>
          </a:prstGeom>
          <a:ln w="0">
            <a:noFill/>
          </a:ln>
        </p:spPr>
      </p:sp>
      <p:sp>
        <p:nvSpPr>
          <p:cNvPr id="331"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This slide presents an interesting case where FMN successfully fooled the model despite using only subtle perturbations.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The adversarial images look nearly identical to the original images, suggesting that FMN was able to fool the model without introducing any visible distortions.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perturbations look similar to those of previous models, but with slightly different color variations, which may have influenced the model's decision making differently.</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The explainability heatmap still highlights important regions in blue and red, meaning that the model relied on these regions to make its decision.</a:t>
            </a:r>
          </a:p>
          <a:p>
            <a:pPr marL="216000" indent="0">
              <a:lnSpc>
                <a:spcPct val="100000"/>
              </a:lnSpc>
              <a:spcBef>
                <a:spcPts val="1191"/>
              </a:spcBef>
              <a:spcAft>
                <a:spcPts val="992"/>
              </a:spcAft>
              <a:buNone/>
            </a:pPr>
            <a:r>
              <a:rPr lang="en-US" sz="2000" b="0" u="none" strike="noStrike" dirty="0">
                <a:solidFill>
                  <a:srgbClr val="000000"/>
                </a:solidFill>
                <a:uFillTx/>
                <a:latin typeface="Arial"/>
              </a:rPr>
              <a:t>This indicates that the attack successfully redirected the model's attention, leading to a misclassification.</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In essence, both models are vulnerable to adversarial attacks, demonstrating that even subtle changes can manipulate classification decisions.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This case reinforces the importance of adversarial robustness: if a model can be fooled by nearly subtle changes, it highlights a critical weakness in the security of deep learning</a:t>
            </a:r>
          </a:p>
        </p:txBody>
      </p:sp>
      <p:sp>
        <p:nvSpPr>
          <p:cNvPr id="332" name="PlaceHolder 3"/>
          <p:cNvSpPr>
            <a:spLocks noGrp="1"/>
          </p:cNvSpPr>
          <p:nvPr>
            <p:ph type="sldNum" idx="71"/>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B21B86ED-17FF-4B70-BF0E-1CCE59C3FCD5}" type="slidenum">
              <a:rPr lang="en-US" sz="1200" b="0" u="none" strike="noStrike">
                <a:solidFill>
                  <a:srgbClr val="000000"/>
                </a:solidFill>
                <a:uFillTx/>
                <a:latin typeface="Times New Roman"/>
              </a:rPr>
              <a:t>15</a:t>
            </a:fld>
            <a:endParaRPr lang="en-US" sz="1200" b="0" u="none" strike="noStrike">
              <a:solidFill>
                <a:srgbClr val="000000"/>
              </a:solidFill>
              <a:uFillTx/>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685800" y="1143000"/>
            <a:ext cx="5486400" cy="3086100"/>
          </a:xfrm>
          <a:prstGeom prst="rect">
            <a:avLst/>
          </a:prstGeom>
          <a:ln w="0">
            <a:noFill/>
          </a:ln>
        </p:spPr>
      </p:sp>
      <p:sp>
        <p:nvSpPr>
          <p:cNvPr id="334"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Another way to analyze the impact of adversarial attacks is through convergence plots. These plots help us visualize how confidence in a model evolves over the course of attack iterations.</a:t>
            </a:r>
          </a:p>
          <a:p>
            <a:pPr marL="216000" indent="0">
              <a:lnSpc>
                <a:spcPct val="100000"/>
              </a:lnSpc>
              <a:spcBef>
                <a:spcPts val="1191"/>
              </a:spcBef>
              <a:spcAft>
                <a:spcPts val="992"/>
              </a:spcAft>
              <a:buNone/>
            </a:pPr>
            <a:r>
              <a:rPr lang="en-US" sz="2000" b="0" u="none" strike="noStrike" dirty="0">
                <a:solidFill>
                  <a:srgbClr val="000000"/>
                </a:solidFill>
                <a:uFillTx/>
                <a:latin typeface="Arial"/>
              </a:rPr>
              <a:t>Each plot shows:</a:t>
            </a:r>
          </a:p>
          <a:p>
            <a:pPr marL="216000" indent="0">
              <a:lnSpc>
                <a:spcPct val="100000"/>
              </a:lnSpc>
              <a:spcBef>
                <a:spcPts val="1191"/>
              </a:spcBef>
              <a:spcAft>
                <a:spcPts val="992"/>
              </a:spcAft>
              <a:buNone/>
            </a:pPr>
            <a:r>
              <a:rPr lang="en-US" sz="2000" b="0" u="none" strike="noStrike" dirty="0">
                <a:solidFill>
                  <a:srgbClr val="000000"/>
                </a:solidFill>
                <a:uFillTx/>
                <a:latin typeface="Arial"/>
              </a:rPr>
              <a:t>Confidence in the original class (dashed green line)</a:t>
            </a:r>
          </a:p>
          <a:p>
            <a:pPr marL="216000" indent="0">
              <a:lnSpc>
                <a:spcPct val="100000"/>
              </a:lnSpc>
              <a:spcBef>
                <a:spcPts val="1191"/>
              </a:spcBef>
              <a:spcAft>
                <a:spcPts val="992"/>
              </a:spcAft>
              <a:buNone/>
            </a:pPr>
            <a:r>
              <a:rPr lang="en-US" sz="2000" b="0" u="none" strike="noStrike" dirty="0">
                <a:solidFill>
                  <a:srgbClr val="000000"/>
                </a:solidFill>
                <a:uFillTx/>
                <a:latin typeface="Arial"/>
              </a:rPr>
              <a:t>Confidence in the adversarial class (solid red line)</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X-axis represents iterations (more iterations generally lead to a more successful attack).</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Y-axis represents confidence, showing how much the model believes in a given class.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Example: Analysis of Sample #3</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Ding2020MMA model holds up for a few iterations before the attack starts working.</a:t>
            </a:r>
          </a:p>
          <a:p>
            <a:pPr marL="216000" indent="0">
              <a:lnSpc>
                <a:spcPct val="100000"/>
              </a:lnSpc>
              <a:spcBef>
                <a:spcPts val="1191"/>
              </a:spcBef>
              <a:spcAft>
                <a:spcPts val="992"/>
              </a:spcAft>
              <a:buNone/>
            </a:pPr>
            <a:r>
              <a:rPr lang="en-US" sz="2000" b="0" u="none" strike="noStrike" dirty="0">
                <a:solidFill>
                  <a:srgbClr val="000000"/>
                </a:solidFill>
                <a:uFillTx/>
                <a:latin typeface="Arial"/>
              </a:rPr>
              <a:t>Wong2020Fast confidence in the adversarial class gradually increases.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Andriushchenko2020Understanding model confidence in the original class slowly decreases, indicating greater robustness.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Sitawarin2020Improvement model initially holds up but eventually fails.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Cui2023Decoupled_WRN-28-10 model is the most vulnerable: its confidence in the original class drops almost immediately.</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The robustness of the model varies significantly. Some models resist attacks better than others.</a:t>
            </a:r>
          </a:p>
          <a:p>
            <a:pPr marL="216000" indent="0">
              <a:lnSpc>
                <a:spcPct val="100000"/>
              </a:lnSpc>
              <a:spcBef>
                <a:spcPts val="1191"/>
              </a:spcBef>
              <a:spcAft>
                <a:spcPts val="992"/>
              </a:spcAft>
              <a:buNone/>
            </a:pPr>
            <a:r>
              <a:rPr lang="en-US" sz="2000" b="0" u="none" strike="noStrike" dirty="0">
                <a:solidFill>
                  <a:srgbClr val="000000"/>
                </a:solidFill>
                <a:uFillTx/>
                <a:latin typeface="Arial"/>
              </a:rPr>
              <a:t>Andriushchenko2020Understanding seems to be the most robust, as its confidence degrades slowly.</a:t>
            </a:r>
          </a:p>
          <a:p>
            <a:pPr marL="216000" indent="0">
              <a:lnSpc>
                <a:spcPct val="100000"/>
              </a:lnSpc>
              <a:spcBef>
                <a:spcPts val="1191"/>
              </a:spcBef>
              <a:spcAft>
                <a:spcPts val="992"/>
              </a:spcAft>
              <a:buNone/>
            </a:pPr>
            <a:r>
              <a:rPr lang="en-US" sz="2000" b="0" u="none" strike="noStrike" dirty="0">
                <a:solidFill>
                  <a:srgbClr val="000000"/>
                </a:solidFill>
                <a:uFillTx/>
                <a:latin typeface="Arial"/>
              </a:rPr>
              <a:t>Cui2023Decoupled_WRN-28-10 is the most vulnerable, as its confidence in the original class drops quickly.</a:t>
            </a:r>
          </a:p>
        </p:txBody>
      </p:sp>
      <p:sp>
        <p:nvSpPr>
          <p:cNvPr id="335" name="PlaceHolder 3"/>
          <p:cNvSpPr>
            <a:spLocks noGrp="1"/>
          </p:cNvSpPr>
          <p:nvPr>
            <p:ph type="sldNum" idx="72"/>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F95C5852-7C87-4195-8090-90EF0BA72D67}" type="slidenum">
              <a:rPr lang="en-US" sz="1200" b="0" u="none" strike="noStrike">
                <a:solidFill>
                  <a:srgbClr val="000000"/>
                </a:solidFill>
                <a:uFillTx/>
                <a:latin typeface="Times New Roman"/>
              </a:rPr>
              <a:t>16</a:t>
            </a:fld>
            <a:endParaRPr lang="en-US" sz="1200" b="0" u="none" strike="noStrike">
              <a:solidFill>
                <a:srgbClr val="000000"/>
              </a:solidFill>
              <a:uFillTx/>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noRot="1" noChangeAspect="1"/>
          </p:cNvSpPr>
          <p:nvPr>
            <p:ph type="sldImg"/>
          </p:nvPr>
        </p:nvSpPr>
        <p:spPr>
          <a:xfrm>
            <a:off x="685800" y="1143000"/>
            <a:ext cx="5486400" cy="3086100"/>
          </a:xfrm>
          <a:prstGeom prst="rect">
            <a:avLst/>
          </a:prstGeom>
          <a:ln w="0">
            <a:noFill/>
          </a:ln>
        </p:spPr>
      </p:sp>
      <p:sp>
        <p:nvSpPr>
          <p:cNvPr id="337"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This slide summarizes the main findings of our analysis and highlights potential future directions.</a:t>
            </a:r>
          </a:p>
          <a:p>
            <a:pPr marL="216000" indent="0">
              <a:lnSpc>
                <a:spcPct val="100000"/>
              </a:lnSpc>
              <a:spcBef>
                <a:spcPts val="1191"/>
              </a:spcBef>
              <a:spcAft>
                <a:spcPts val="992"/>
              </a:spcAft>
              <a:buNone/>
            </a:pPr>
            <a:r>
              <a:rPr lang="en-US" sz="2000" b="0" u="none" strike="noStrike" dirty="0">
                <a:solidFill>
                  <a:srgbClr val="000000"/>
                </a:solidFill>
                <a:uFillTx/>
                <a:latin typeface="Arial"/>
              </a:rPr>
              <a:t>We compared two adversarial attacks: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a:t>
            </a:r>
          </a:p>
          <a:p>
            <a:pPr marL="216000" indent="0">
              <a:lnSpc>
                <a:spcPct val="100000"/>
              </a:lnSpc>
              <a:spcBef>
                <a:spcPts val="1191"/>
              </a:spcBef>
              <a:spcAft>
                <a:spcPts val="992"/>
              </a:spcAft>
              <a:buNone/>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was more effective, achieving a higher success rate in fooling models.</a:t>
            </a:r>
          </a:p>
          <a:p>
            <a:pPr marL="216000" indent="0">
              <a:lnSpc>
                <a:spcPct val="100000"/>
              </a:lnSpc>
              <a:spcBef>
                <a:spcPts val="1191"/>
              </a:spcBef>
              <a:spcAft>
                <a:spcPts val="992"/>
              </a:spcAft>
              <a:buNone/>
            </a:pPr>
            <a:r>
              <a:rPr lang="en-US" sz="2000" b="0" u="none" strike="noStrike" dirty="0">
                <a:solidFill>
                  <a:srgbClr val="000000"/>
                </a:solidFill>
                <a:uFillTx/>
                <a:latin typeface="Arial"/>
              </a:rPr>
              <a:t>FMN was more efficient, requiring smaller perturbations, making adversarial images less detectable.</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These results highlight a trade-off: stronger attacks versus less image distortion.</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The choice of attack has a direct impact on the perception of model robustness.</a:t>
            </a:r>
          </a:p>
          <a:p>
            <a:pPr marL="216000" indent="0">
              <a:lnSpc>
                <a:spcPct val="100000"/>
              </a:lnSpc>
              <a:spcBef>
                <a:spcPts val="1191"/>
              </a:spcBef>
              <a:spcAft>
                <a:spcPts val="992"/>
              </a:spcAft>
              <a:buNone/>
            </a:pPr>
            <a:r>
              <a:rPr lang="en-US" sz="2000" b="0" u="none" strike="noStrike" dirty="0">
                <a:solidFill>
                  <a:srgbClr val="000000"/>
                </a:solidFill>
                <a:uFillTx/>
                <a:latin typeface="Arial"/>
              </a:rPr>
              <a:t>If we evaluate a model with only one attack, we risk over- or underestimating its true security.</a:t>
            </a:r>
          </a:p>
          <a:p>
            <a:pPr marL="216000" indent="0">
              <a:lnSpc>
                <a:spcPct val="100000"/>
              </a:lnSpc>
              <a:spcBef>
                <a:spcPts val="1191"/>
              </a:spcBef>
              <a:spcAft>
                <a:spcPts val="992"/>
              </a:spcAft>
              <a:buNone/>
            </a:pPr>
            <a:r>
              <a:rPr lang="en-US" sz="2000" b="0" u="none" strike="noStrike" dirty="0">
                <a:solidFill>
                  <a:srgbClr val="000000"/>
                </a:solidFill>
                <a:uFillTx/>
                <a:latin typeface="Arial"/>
              </a:rPr>
              <a:t>A full evaluation requires multiple attacks to get a complete view of robustness.</a:t>
            </a:r>
          </a:p>
          <a:p>
            <a:pPr marL="216000" indent="0">
              <a:lnSpc>
                <a:spcPct val="100000"/>
              </a:lnSpc>
              <a:spcBef>
                <a:spcPts val="1191"/>
              </a:spcBef>
              <a:spcAft>
                <a:spcPts val="992"/>
              </a:spcAft>
              <a:buNone/>
            </a:pPr>
            <a:r>
              <a:rPr lang="en-US" sz="2000" b="0" u="none" strike="noStrike" dirty="0">
                <a:solidFill>
                  <a:srgbClr val="000000"/>
                </a:solidFill>
                <a:uFillTx/>
                <a:latin typeface="Arial"/>
              </a:rPr>
              <a:t>In summary: attacks need to be powerful, but also realistic and less detectable.</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rPr>
              <a:t>As future developments it’s possible to Improve FMN, aiming to increase its success rate while maintaining minimal perturbation. </a:t>
            </a:r>
          </a:p>
          <a:p>
            <a:pPr marL="216000" indent="0">
              <a:lnSpc>
                <a:spcPct val="100000"/>
              </a:lnSpc>
              <a:spcBef>
                <a:spcPts val="1191"/>
              </a:spcBef>
              <a:spcAft>
                <a:spcPts val="992"/>
              </a:spcAft>
              <a:buNone/>
            </a:pPr>
            <a:r>
              <a:rPr lang="en-US" sz="2000" b="0" u="none" strike="noStrike">
                <a:solidFill>
                  <a:srgbClr val="000000"/>
                </a:solidFill>
                <a:uFillTx/>
                <a:latin typeface="Arial"/>
              </a:rPr>
              <a:t>and Integrate </a:t>
            </a:r>
            <a:r>
              <a:rPr lang="en-US" sz="2000" b="0" u="none" strike="noStrike" dirty="0">
                <a:solidFill>
                  <a:srgbClr val="000000"/>
                </a:solidFill>
                <a:uFillTx/>
                <a:latin typeface="Arial"/>
              </a:rPr>
              <a:t>additional explainability techniques to better understand how models react to attacks and where vulnerabilities exist.</a:t>
            </a:r>
          </a:p>
        </p:txBody>
      </p:sp>
      <p:sp>
        <p:nvSpPr>
          <p:cNvPr id="338" name="PlaceHolder 3"/>
          <p:cNvSpPr>
            <a:spLocks noGrp="1"/>
          </p:cNvSpPr>
          <p:nvPr>
            <p:ph type="sldNum" idx="73"/>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81A7F3C6-6B21-4C9C-86B0-761EBACFA724}" type="slidenum">
              <a:rPr lang="en-US" sz="1200" b="0" u="none" strike="noStrike">
                <a:solidFill>
                  <a:srgbClr val="000000"/>
                </a:solidFill>
                <a:uFillTx/>
                <a:latin typeface="Times New Roman"/>
              </a:rPr>
              <a:t>17</a:t>
            </a:fld>
            <a:endParaRPr lang="en-US" sz="1200" b="0" u="none" strike="noStrike">
              <a:solidFill>
                <a:srgbClr val="000000"/>
              </a:solidFill>
              <a:uFillTx/>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noRot="1" noChangeAspect="1"/>
          </p:cNvSpPr>
          <p:nvPr>
            <p:ph type="sldImg"/>
          </p:nvPr>
        </p:nvSpPr>
        <p:spPr>
          <a:xfrm>
            <a:off x="685800" y="1143000"/>
            <a:ext cx="5486040" cy="3085920"/>
          </a:xfrm>
          <a:prstGeom prst="rect">
            <a:avLst/>
          </a:prstGeom>
          <a:ln w="0">
            <a:noFill/>
          </a:ln>
        </p:spPr>
      </p:sp>
      <p:sp>
        <p:nvSpPr>
          <p:cNvPr id="340"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buNone/>
            </a:pPr>
            <a:r>
              <a:rPr lang="en-US" sz="2000" b="0" u="none" strike="noStrike">
                <a:solidFill>
                  <a:srgbClr val="000000"/>
                </a:solidFill>
                <a:uFillTx/>
                <a:latin typeface="Arial"/>
              </a:rPr>
              <a:t>So , the presentation is over,</a:t>
            </a:r>
          </a:p>
          <a:p>
            <a:pPr marL="216000" indent="0">
              <a:lnSpc>
                <a:spcPct val="100000"/>
              </a:lnSpc>
              <a:buNone/>
            </a:pPr>
            <a:r>
              <a:rPr lang="en-US" sz="2000" b="0" u="none" strike="noStrike">
                <a:solidFill>
                  <a:srgbClr val="000000"/>
                </a:solidFill>
                <a:uFillTx/>
                <a:latin typeface="Arial"/>
              </a:rPr>
              <a:t>Thank you for your attention!</a:t>
            </a:r>
          </a:p>
          <a:p>
            <a:pPr marL="216000" indent="0">
              <a:lnSpc>
                <a:spcPct val="100000"/>
              </a:lnSpc>
              <a:buNone/>
            </a:pPr>
            <a:r>
              <a:rPr lang="en-US" sz="2000" b="0" u="none" strike="noStrike">
                <a:solidFill>
                  <a:srgbClr val="000000"/>
                </a:solidFill>
                <a:uFillTx/>
                <a:latin typeface="Arial"/>
              </a:rPr>
              <a:t>If you have any questions, I am happy to answer.</a:t>
            </a:r>
          </a:p>
          <a:p>
            <a:pPr marL="216000" indent="0">
              <a:lnSpc>
                <a:spcPct val="100000"/>
              </a:lnSpc>
              <a:spcBef>
                <a:spcPts val="1199"/>
              </a:spcBef>
              <a:spcAft>
                <a:spcPts val="1199"/>
              </a:spcAft>
              <a:buNone/>
            </a:pPr>
            <a:endParaRPr lang="en-US" sz="2000" b="0" u="none" strike="noStrike">
              <a:solidFill>
                <a:srgbClr val="000000"/>
              </a:solidFill>
              <a:uFillTx/>
              <a:latin typeface="Arial"/>
            </a:endParaRPr>
          </a:p>
        </p:txBody>
      </p:sp>
      <p:sp>
        <p:nvSpPr>
          <p:cNvPr id="341" name="PlaceHolder 3"/>
          <p:cNvSpPr>
            <a:spLocks noGrp="1"/>
          </p:cNvSpPr>
          <p:nvPr>
            <p:ph type="sldNum" idx="74"/>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5AC9E72F-5A60-4E15-83B5-C1113576F921}" type="slidenum">
              <a:rPr lang="en-US" sz="1200" b="0" u="none" strike="noStrike">
                <a:solidFill>
                  <a:srgbClr val="000000"/>
                </a:solidFill>
                <a:uFillTx/>
                <a:latin typeface="Times New Roman"/>
              </a:rPr>
              <a:t>18</a:t>
            </a:fld>
            <a:endParaRPr lang="en-US" sz="1200" b="0" u="none" strike="noStrike">
              <a:solidFill>
                <a:srgbClr val="000000"/>
              </a:solidFill>
              <a:uFillTx/>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noRot="1" noChangeAspect="1"/>
          </p:cNvSpPr>
          <p:nvPr>
            <p:ph type="sldImg"/>
          </p:nvPr>
        </p:nvSpPr>
        <p:spPr>
          <a:xfrm>
            <a:off x="685800" y="1143000"/>
            <a:ext cx="5486400" cy="3086100"/>
          </a:xfrm>
          <a:prstGeom prst="rect">
            <a:avLst/>
          </a:prstGeom>
          <a:ln w="0">
            <a:noFill/>
          </a:ln>
        </p:spPr>
      </p:sp>
      <p:sp>
        <p:nvSpPr>
          <p:cNvPr id="292"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In this presentation, we will explore the key motivations that led us to conduct this study, focusing on the importance of adversarial robustness in deep learning models. </a:t>
            </a:r>
          </a:p>
          <a:p>
            <a:pPr marL="216000" indent="0">
              <a:lnSpc>
                <a:spcPct val="100000"/>
              </a:lnSpc>
              <a:spcBef>
                <a:spcPts val="1191"/>
              </a:spcBef>
              <a:spcAft>
                <a:spcPts val="992"/>
              </a:spcAft>
              <a:buNone/>
            </a:pPr>
            <a:r>
              <a:rPr lang="en-US" sz="2000" b="0" u="none" strike="noStrike" dirty="0">
                <a:solidFill>
                  <a:srgbClr val="000000"/>
                </a:solidFill>
                <a:uFillTx/>
                <a:latin typeface="Arial"/>
              </a:rPr>
              <a:t>We will then discuss the results obtained, comparing the effectiveness of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FMN. </a:t>
            </a:r>
          </a:p>
          <a:p>
            <a:pPr marL="216000" indent="0">
              <a:lnSpc>
                <a:spcPct val="100000"/>
              </a:lnSpc>
              <a:spcBef>
                <a:spcPts val="1191"/>
              </a:spcBef>
              <a:spcAft>
                <a:spcPts val="992"/>
              </a:spcAft>
              <a:buNone/>
            </a:pPr>
            <a:r>
              <a:rPr lang="en-US" sz="2000" b="0" u="none" strike="noStrike" dirty="0">
                <a:solidFill>
                  <a:srgbClr val="000000"/>
                </a:solidFill>
                <a:uFillTx/>
                <a:latin typeface="Arial"/>
              </a:rPr>
              <a:t>Finally, we will highlight some limitations and challenges encountered during our analysis, providing insights into potential improvements and future research directions</a:t>
            </a:r>
          </a:p>
        </p:txBody>
      </p:sp>
      <p:sp>
        <p:nvSpPr>
          <p:cNvPr id="293" name="PlaceHolder 3"/>
          <p:cNvSpPr>
            <a:spLocks noGrp="1"/>
          </p:cNvSpPr>
          <p:nvPr>
            <p:ph type="sldNum" idx="58"/>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E9E8AB3B-F940-456D-9DE9-6B124A6CF74E}" type="slidenum">
              <a:rPr lang="en-US" sz="1200" b="0" u="none" strike="noStrike">
                <a:solidFill>
                  <a:srgbClr val="000000"/>
                </a:solidFill>
                <a:uFillTx/>
                <a:latin typeface="Times New Roman"/>
              </a:rPr>
              <a:t>2</a:t>
            </a:fld>
            <a:endParaRPr lang="en-US" sz="1200" b="0" u="none" strike="noStrike">
              <a:solidFill>
                <a:srgbClr val="000000"/>
              </a:solidFill>
              <a:uFillTx/>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685800" y="1143000"/>
            <a:ext cx="5486400" cy="3086100"/>
          </a:xfrm>
          <a:prstGeom prst="rect">
            <a:avLst/>
          </a:prstGeom>
          <a:ln w="0">
            <a:noFill/>
          </a:ln>
        </p:spPr>
      </p:sp>
      <p:sp>
        <p:nvSpPr>
          <p:cNvPr id="295"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indent="0" defTabSz="914400">
              <a:lnSpc>
                <a:spcPct val="100000"/>
              </a:lnSpc>
              <a:spcBef>
                <a:spcPts val="1191"/>
              </a:spcBef>
              <a:spcAft>
                <a:spcPts val="992"/>
              </a:spcAft>
              <a:buNone/>
            </a:pPr>
            <a:r>
              <a:rPr lang="en-US" sz="1200" b="0" u="none" strike="noStrike" dirty="0">
                <a:solidFill>
                  <a:schemeClr val="dk1"/>
                </a:solidFill>
                <a:uFillTx/>
                <a:latin typeface="+mn-lt"/>
                <a:ea typeface="+mn-ea"/>
              </a:rPr>
              <a:t>Neural networks have revolutionized deep learning, achieving remarkable performance in various tasks. </a:t>
            </a:r>
          </a:p>
          <a:p>
            <a:pPr indent="0" defTabSz="914400">
              <a:lnSpc>
                <a:spcPct val="100000"/>
              </a:lnSpc>
              <a:spcBef>
                <a:spcPts val="1191"/>
              </a:spcBef>
              <a:spcAft>
                <a:spcPts val="992"/>
              </a:spcAft>
              <a:buNone/>
            </a:pPr>
            <a:r>
              <a:rPr lang="en-US" sz="1200" b="0" u="none" strike="noStrike" dirty="0">
                <a:solidFill>
                  <a:schemeClr val="dk1"/>
                </a:solidFill>
                <a:uFillTx/>
                <a:latin typeface="+mn-lt"/>
                <a:ea typeface="+mn-ea"/>
              </a:rPr>
              <a:t>However, they suffer from a critical vulnerability: small, imperceptible perturbations—known as adversarial examples—can completely mislead their predictions.</a:t>
            </a:r>
            <a:endParaRPr lang="en-US" sz="1200" b="0" u="none" strike="noStrike" dirty="0">
              <a:solidFill>
                <a:srgbClr val="000000"/>
              </a:solidFill>
              <a:uFillTx/>
              <a:latin typeface="Arial"/>
            </a:endParaRPr>
          </a:p>
          <a:p>
            <a:pPr indent="0" defTabSz="914400">
              <a:lnSpc>
                <a:spcPct val="100000"/>
              </a:lnSpc>
              <a:spcBef>
                <a:spcPts val="1191"/>
              </a:spcBef>
              <a:spcAft>
                <a:spcPts val="992"/>
              </a:spcAft>
              <a:buNone/>
            </a:pPr>
            <a:r>
              <a:rPr lang="en-US" sz="1200" b="0" u="none" strike="noStrike" dirty="0">
                <a:solidFill>
                  <a:schemeClr val="dk1"/>
                </a:solidFill>
                <a:uFillTx/>
                <a:latin typeface="+mn-lt"/>
                <a:ea typeface="+mn-ea"/>
              </a:rPr>
              <a:t>This presents a major risk in real-world applications where security and reliability are paramount, such as cybersecurity, medical diagnosis, and autonomous driving.</a:t>
            </a:r>
          </a:p>
          <a:p>
            <a:pPr indent="0" defTabSz="914400">
              <a:lnSpc>
                <a:spcPct val="100000"/>
              </a:lnSpc>
              <a:spcBef>
                <a:spcPts val="1191"/>
              </a:spcBef>
              <a:spcAft>
                <a:spcPts val="992"/>
              </a:spcAft>
              <a:buNone/>
            </a:pPr>
            <a:r>
              <a:rPr lang="en-US" sz="1200" b="0" u="none" strike="noStrike" dirty="0">
                <a:solidFill>
                  <a:schemeClr val="dk1"/>
                </a:solidFill>
                <a:uFillTx/>
                <a:latin typeface="+mn-lt"/>
                <a:ea typeface="+mn-ea"/>
              </a:rPr>
              <a:t>A little alteration to an input image, for example, can make a model misclassify it, which could lead to severe consequences.</a:t>
            </a:r>
            <a:endParaRPr lang="en-US" sz="1200" b="0" u="none" strike="noStrike" dirty="0">
              <a:solidFill>
                <a:srgbClr val="000000"/>
              </a:solidFill>
              <a:uFillTx/>
              <a:latin typeface="Arial"/>
            </a:endParaRPr>
          </a:p>
          <a:p>
            <a:pPr indent="0" defTabSz="914400">
              <a:lnSpc>
                <a:spcPct val="100000"/>
              </a:lnSpc>
              <a:spcBef>
                <a:spcPts val="1191"/>
              </a:spcBef>
              <a:spcAft>
                <a:spcPts val="992"/>
              </a:spcAft>
              <a:buNone/>
            </a:pPr>
            <a:endParaRPr lang="en-US" sz="1200" b="0" u="none" strike="noStrike" dirty="0">
              <a:solidFill>
                <a:schemeClr val="dk1"/>
              </a:solidFill>
              <a:uFillTx/>
              <a:latin typeface="+mn-lt"/>
              <a:ea typeface="+mn-ea"/>
            </a:endParaRPr>
          </a:p>
          <a:p>
            <a:pPr indent="0" defTabSz="914400">
              <a:lnSpc>
                <a:spcPct val="100000"/>
              </a:lnSpc>
              <a:spcBef>
                <a:spcPts val="1191"/>
              </a:spcBef>
              <a:spcAft>
                <a:spcPts val="992"/>
              </a:spcAft>
              <a:buNone/>
            </a:pPr>
            <a:r>
              <a:rPr lang="en-US" sz="1200" b="0" u="none" strike="noStrike" dirty="0">
                <a:solidFill>
                  <a:schemeClr val="dk1"/>
                </a:solidFill>
                <a:uFillTx/>
                <a:latin typeface="+mn-lt"/>
                <a:ea typeface="+mn-ea"/>
              </a:rPr>
              <a:t>To better understand and counteract this issue, researchers have developed adversarial attack methods to systematically study how these perturbations affect model performance. The robustness of deep learning models against such attacks is a crucial factor in ensuring their security and reliability</a:t>
            </a:r>
            <a:endParaRPr lang="en-US" sz="1200" b="0" u="none" strike="noStrike" dirty="0">
              <a:solidFill>
                <a:srgbClr val="000000"/>
              </a:solidFill>
              <a:uFillTx/>
              <a:latin typeface="Arial"/>
            </a:endParaRPr>
          </a:p>
          <a:p>
            <a:pPr indent="0" defTabSz="914400">
              <a:lnSpc>
                <a:spcPct val="100000"/>
              </a:lnSpc>
              <a:spcBef>
                <a:spcPts val="1191"/>
              </a:spcBef>
              <a:spcAft>
                <a:spcPts val="992"/>
              </a:spcAft>
              <a:buNone/>
            </a:pPr>
            <a:endParaRPr lang="en-US" sz="1200" b="0" u="none" strike="noStrike" dirty="0">
              <a:solidFill>
                <a:srgbClr val="000000"/>
              </a:solidFill>
              <a:uFillTx/>
              <a:latin typeface="Arial"/>
            </a:endParaRPr>
          </a:p>
        </p:txBody>
      </p:sp>
      <p:sp>
        <p:nvSpPr>
          <p:cNvPr id="296" name="PlaceHolder 3"/>
          <p:cNvSpPr>
            <a:spLocks noGrp="1"/>
          </p:cNvSpPr>
          <p:nvPr>
            <p:ph type="sldNum" idx="59"/>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25165179-7146-473C-AF84-6E12E5AFB9CC}" type="slidenum">
              <a:rPr lang="en-US" sz="1200" b="0" u="none" strike="noStrike">
                <a:solidFill>
                  <a:srgbClr val="000000"/>
                </a:solidFill>
                <a:uFillTx/>
                <a:latin typeface="Times New Roman"/>
              </a:rPr>
              <a:t>3</a:t>
            </a:fld>
            <a:endParaRPr lang="en-US" sz="1200" b="0" u="none" strike="noStrike">
              <a:solidFill>
                <a:srgbClr val="000000"/>
              </a:solidFill>
              <a:uFillTx/>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685800" y="1143000"/>
            <a:ext cx="5486400" cy="3086100"/>
          </a:xfrm>
          <a:prstGeom prst="rect">
            <a:avLst/>
          </a:prstGeom>
          <a:ln w="0">
            <a:noFill/>
          </a:ln>
        </p:spPr>
      </p:sp>
      <p:sp>
        <p:nvSpPr>
          <p:cNvPr id="298"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The project I am presenting today focuses on comparing two adversarial attack methods: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and Fast Minimum-Norm (FMN).</a:t>
            </a:r>
          </a:p>
          <a:p>
            <a:pPr marL="216000" indent="0">
              <a:lnSpc>
                <a:spcPct val="100000"/>
              </a:lnSpc>
              <a:spcBef>
                <a:spcPts val="1191"/>
              </a:spcBef>
              <a:spcAft>
                <a:spcPts val="992"/>
              </a:spcAft>
              <a:buNone/>
            </a:pPr>
            <a:r>
              <a:rPr lang="en-US" sz="2000" b="0" u="none" strike="noStrike" dirty="0">
                <a:solidFill>
                  <a:srgbClr val="000000"/>
                </a:solidFill>
                <a:uFillTx/>
                <a:latin typeface="Arial"/>
              </a:rPr>
              <a:t>To conduct this comparison, we selected five models from </a:t>
            </a:r>
            <a:r>
              <a:rPr lang="en-US" sz="2000" b="0" u="none" strike="noStrike" dirty="0" err="1">
                <a:solidFill>
                  <a:srgbClr val="000000"/>
                </a:solidFill>
                <a:uFillTx/>
                <a:latin typeface="Arial"/>
              </a:rPr>
              <a:t>RobustBench</a:t>
            </a:r>
            <a:r>
              <a:rPr lang="en-US" sz="2000" b="0" u="none" strike="noStrike" dirty="0">
                <a:solidFill>
                  <a:srgbClr val="000000"/>
                </a:solidFill>
                <a:uFillTx/>
                <a:latin typeface="Arial"/>
              </a:rPr>
              <a:t>, which serves as a widely recognized benchmark for evaluating adversarial robustness.</a:t>
            </a:r>
          </a:p>
          <a:p>
            <a:pPr marL="216000" indent="0">
              <a:lnSpc>
                <a:spcPct val="100000"/>
              </a:lnSpc>
              <a:spcBef>
                <a:spcPts val="1191"/>
              </a:spcBef>
              <a:spcAft>
                <a:spcPts val="992"/>
              </a:spcAft>
              <a:buNone/>
            </a:pPr>
            <a:r>
              <a:rPr lang="en-US" sz="2000" b="0" u="none" strike="noStrike" dirty="0">
                <a:solidFill>
                  <a:srgbClr val="000000"/>
                </a:solidFill>
                <a:uFillTx/>
                <a:latin typeface="Arial"/>
              </a:rPr>
              <a:t>Our goal is to identify cases where one attack is successful while the other fails.</a:t>
            </a:r>
          </a:p>
          <a:p>
            <a:pPr marL="216000" indent="0">
              <a:lnSpc>
                <a:spcPct val="100000"/>
              </a:lnSpc>
              <a:spcBef>
                <a:spcPts val="1191"/>
              </a:spcBef>
              <a:spcAft>
                <a:spcPts val="992"/>
              </a:spcAft>
              <a:buNone/>
            </a:pPr>
            <a:r>
              <a:rPr lang="en-US" sz="2000" b="0" u="none" strike="noStrike" dirty="0">
                <a:solidFill>
                  <a:srgbClr val="000000"/>
                </a:solidFill>
                <a:uFillTx/>
                <a:latin typeface="Arial"/>
              </a:rPr>
              <a:t>By analyzing these instances, we aim to understand the underlying factors that contribute to these differences. </a:t>
            </a:r>
          </a:p>
          <a:p>
            <a:pPr marL="216000" indent="0">
              <a:lnSpc>
                <a:spcPct val="100000"/>
              </a:lnSpc>
              <a:spcBef>
                <a:spcPts val="1191"/>
              </a:spcBef>
              <a:spcAft>
                <a:spcPts val="992"/>
              </a:spcAft>
              <a:buNone/>
            </a:pPr>
            <a:r>
              <a:rPr lang="en-US" sz="2000" b="0" u="none" strike="noStrike" dirty="0">
                <a:solidFill>
                  <a:srgbClr val="000000"/>
                </a:solidFill>
                <a:uFillTx/>
                <a:latin typeface="Arial"/>
              </a:rPr>
              <a:t>This will provide insights into the strengths and weaknesses of each attack and their implications for model robustness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p:txBody>
      </p:sp>
      <p:sp>
        <p:nvSpPr>
          <p:cNvPr id="299" name="PlaceHolder 3"/>
          <p:cNvSpPr>
            <a:spLocks noGrp="1"/>
          </p:cNvSpPr>
          <p:nvPr>
            <p:ph type="sldNum" idx="60"/>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FBD2816A-4754-46C9-9DDF-9060697D4FC4}" type="slidenum">
              <a:rPr lang="en-US" sz="1200" b="0" u="none" strike="noStrike">
                <a:solidFill>
                  <a:srgbClr val="000000"/>
                </a:solidFill>
                <a:uFillTx/>
                <a:latin typeface="Times New Roman"/>
              </a:rPr>
              <a:t>4</a:t>
            </a:fld>
            <a:endParaRPr lang="en-US" sz="1200" b="0" u="none" strike="noStrike">
              <a:solidFill>
                <a:srgbClr val="000000"/>
              </a:solidFill>
              <a:uFillTx/>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685800" y="1143000"/>
            <a:ext cx="5486400" cy="3086100"/>
          </a:xfrm>
          <a:prstGeom prst="rect">
            <a:avLst/>
          </a:prstGeom>
          <a:ln w="0">
            <a:noFill/>
          </a:ln>
        </p:spPr>
      </p:sp>
      <p:sp>
        <p:nvSpPr>
          <p:cNvPr id="301"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is a widely used attack framework that consists of four different adversarial attacks, each designed to exploit different vulnerabilities in deep learning models.</a:t>
            </a:r>
          </a:p>
          <a:p>
            <a:pPr marL="216000" indent="0">
              <a:lnSpc>
                <a:spcPct val="100000"/>
              </a:lnSpc>
              <a:spcBef>
                <a:spcPts val="1191"/>
              </a:spcBef>
              <a:spcAft>
                <a:spcPts val="992"/>
              </a:spcAft>
              <a:buNone/>
            </a:pPr>
            <a:r>
              <a:rPr lang="en-US" sz="2000" b="0" u="none" strike="noStrike" dirty="0">
                <a:solidFill>
                  <a:srgbClr val="000000"/>
                </a:solidFill>
                <a:uFillTx/>
                <a:latin typeface="Arial"/>
              </a:rPr>
              <a:t>PGD-CE and PGD-DLR are step size-free versions of Projected Gradient Descent, designed to optimize attack success without requiring manual tuning.</a:t>
            </a:r>
          </a:p>
          <a:p>
            <a:pPr marL="216000" indent="0">
              <a:lnSpc>
                <a:spcPct val="100000"/>
              </a:lnSpc>
              <a:spcBef>
                <a:spcPts val="1191"/>
              </a:spcBef>
              <a:spcAft>
                <a:spcPts val="992"/>
              </a:spcAft>
              <a:buNone/>
            </a:pPr>
            <a:r>
              <a:rPr lang="en-US" sz="2000" b="0" u="none" strike="noStrike" dirty="0">
                <a:solidFill>
                  <a:srgbClr val="000000"/>
                </a:solidFill>
                <a:uFillTx/>
                <a:latin typeface="Arial"/>
              </a:rPr>
              <a:t>FAB attack is a norm-minimization method that aims to find the smallest possible perturbation needed to fool a model.</a:t>
            </a:r>
          </a:p>
          <a:p>
            <a:pPr marL="216000" indent="0">
              <a:lnSpc>
                <a:spcPct val="100000"/>
              </a:lnSpc>
              <a:spcBef>
                <a:spcPts val="1191"/>
              </a:spcBef>
              <a:spcAft>
                <a:spcPts val="992"/>
              </a:spcAft>
              <a:buNone/>
            </a:pPr>
            <a:r>
              <a:rPr lang="en-US" sz="2000" b="0" u="none" strike="noStrike" dirty="0">
                <a:solidFill>
                  <a:srgbClr val="000000"/>
                </a:solidFill>
                <a:uFillTx/>
                <a:latin typeface="Arial"/>
              </a:rPr>
              <a:t>Square Attack is a query-efficient black-box attack, which means it can fool models even without direct access to gradients.</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main advantage of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is that it combines these diverse attack methods to provide a comprehensive evaluation of a model’s robustness. Since it does not require manual parameter tuning, it produces standardized and reliable robustness evaluations.</a:t>
            </a:r>
          </a:p>
          <a:p>
            <a:pPr marL="216000" indent="0">
              <a:lnSpc>
                <a:spcPct val="100000"/>
              </a:lnSpc>
              <a:spcBef>
                <a:spcPts val="1191"/>
              </a:spcBef>
              <a:spcAft>
                <a:spcPts val="992"/>
              </a:spcAft>
              <a:buNone/>
            </a:pPr>
            <a:r>
              <a:rPr lang="en-US" sz="2000" b="0" u="none" strike="noStrike" dirty="0">
                <a:solidFill>
                  <a:srgbClr val="000000"/>
                </a:solidFill>
                <a:uFillTx/>
                <a:latin typeface="Arial"/>
              </a:rPr>
              <a:t>However, a major drawback is its computational cost.</a:t>
            </a:r>
          </a:p>
          <a:p>
            <a:pPr marL="216000" indent="0">
              <a:lnSpc>
                <a:spcPct val="100000"/>
              </a:lnSpc>
              <a:spcBef>
                <a:spcPts val="1191"/>
              </a:spcBef>
              <a:spcAft>
                <a:spcPts val="992"/>
              </a:spcAft>
              <a:buNone/>
            </a:pPr>
            <a:r>
              <a:rPr lang="en-US" sz="2000" b="0" u="none" strike="noStrike" dirty="0">
                <a:solidFill>
                  <a:srgbClr val="000000"/>
                </a:solidFill>
                <a:uFillTx/>
                <a:latin typeface="Arial"/>
              </a:rPr>
              <a:t>Running multiple attacks significantly increases the time required for evaluation, making it less practical for large-scale testing</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p:txBody>
      </p:sp>
      <p:sp>
        <p:nvSpPr>
          <p:cNvPr id="302" name="PlaceHolder 3"/>
          <p:cNvSpPr>
            <a:spLocks noGrp="1"/>
          </p:cNvSpPr>
          <p:nvPr>
            <p:ph type="sldNum" idx="61"/>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79B10304-6A10-48A2-BC6A-2E03D2446AAC}" type="slidenum">
              <a:rPr lang="en-US" sz="1200" b="0" u="none" strike="noStrike">
                <a:solidFill>
                  <a:srgbClr val="000000"/>
                </a:solidFill>
                <a:uFillTx/>
                <a:latin typeface="Times New Roman"/>
              </a:rPr>
              <a:t>5</a:t>
            </a:fld>
            <a:endParaRPr lang="en-US" sz="1200" b="0" u="none" strike="noStrike">
              <a:solidFill>
                <a:srgbClr val="000000"/>
              </a:solidFill>
              <a:uFillTx/>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685800" y="1143000"/>
            <a:ext cx="5486400" cy="3086100"/>
          </a:xfrm>
          <a:prstGeom prst="rect">
            <a:avLst/>
          </a:prstGeom>
          <a:ln w="0">
            <a:noFill/>
          </a:ln>
        </p:spPr>
      </p:sp>
      <p:sp>
        <p:nvSpPr>
          <p:cNvPr id="304"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rPr>
              <a:t>Fast Minimum-Norm (FMN) is an efficient adversarial attack that aims to generate the smallest possible perturbation needed to fool a deep learning model.</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core idea is straightforward:</a:t>
            </a:r>
          </a:p>
          <a:p>
            <a:pPr marL="216000" indent="0">
              <a:lnSpc>
                <a:spcPct val="100000"/>
              </a:lnSpc>
              <a:spcBef>
                <a:spcPts val="1191"/>
              </a:spcBef>
              <a:spcAft>
                <a:spcPts val="992"/>
              </a:spcAft>
              <a:buNone/>
            </a:pPr>
            <a:r>
              <a:rPr lang="en-US" sz="2000" b="0" u="none" strike="noStrike" dirty="0">
                <a:solidFill>
                  <a:srgbClr val="000000"/>
                </a:solidFill>
                <a:uFillTx/>
                <a:latin typeface="Arial"/>
              </a:rPr>
              <a:t>It computes the gradient of the loss function with respect to the input image.</a:t>
            </a:r>
          </a:p>
          <a:p>
            <a:pPr marL="216000" indent="0">
              <a:lnSpc>
                <a:spcPct val="100000"/>
              </a:lnSpc>
              <a:spcBef>
                <a:spcPts val="1191"/>
              </a:spcBef>
              <a:spcAft>
                <a:spcPts val="992"/>
              </a:spcAft>
              <a:buNone/>
            </a:pPr>
            <a:r>
              <a:rPr lang="en-US" sz="2000" b="0" u="none" strike="noStrike" dirty="0">
                <a:solidFill>
                  <a:srgbClr val="000000"/>
                </a:solidFill>
                <a:uFillTx/>
                <a:latin typeface="Arial"/>
              </a:rPr>
              <a:t>It perturbs the image in the direction that maximizes the model’s loss, increasing the likelihood of misclassification.</a:t>
            </a:r>
          </a:p>
          <a:p>
            <a:pPr marL="216000" indent="0">
              <a:lnSpc>
                <a:spcPct val="100000"/>
              </a:lnSpc>
              <a:spcBef>
                <a:spcPts val="1191"/>
              </a:spcBef>
              <a:spcAft>
                <a:spcPts val="992"/>
              </a:spcAft>
              <a:buNone/>
            </a:pPr>
            <a:r>
              <a:rPr lang="en-US" sz="2000" b="0" u="none" strike="noStrike" dirty="0">
                <a:solidFill>
                  <a:srgbClr val="000000"/>
                </a:solidFill>
                <a:uFillTx/>
                <a:latin typeface="Arial"/>
              </a:rPr>
              <a:t>The size of this perturbation is controlled by epsilon (ε), which determines how much the final adversarial example will differ from the original.</a:t>
            </a:r>
          </a:p>
          <a:p>
            <a:pPr marL="216000" indent="0">
              <a:lnSpc>
                <a:spcPct val="100000"/>
              </a:lnSpc>
              <a:spcBef>
                <a:spcPts val="1191"/>
              </a:spcBef>
              <a:spcAft>
                <a:spcPts val="992"/>
              </a:spcAft>
              <a:buNone/>
            </a:pPr>
            <a:r>
              <a:rPr lang="en-US" sz="2000" b="0" u="none" strike="noStrike" dirty="0">
                <a:solidFill>
                  <a:srgbClr val="000000"/>
                </a:solidFill>
                <a:uFillTx/>
                <a:latin typeface="Arial"/>
              </a:rPr>
              <a:t>FMN is highly efficient because it quickly converges to local optima, requiring less computational effort compared to more complex attacks. Additionally, it is flexible since it works across different perturbation norms without requiring extensive tuning.</a:t>
            </a:r>
          </a:p>
          <a:p>
            <a:pPr marL="216000" indent="0">
              <a:lnSpc>
                <a:spcPct val="100000"/>
              </a:lnSpc>
              <a:spcBef>
                <a:spcPts val="1191"/>
              </a:spcBef>
              <a:spcAft>
                <a:spcPts val="992"/>
              </a:spcAft>
              <a:buNone/>
            </a:pPr>
            <a:r>
              <a:rPr lang="en-US" sz="2000" b="0" u="none" strike="noStrike" dirty="0">
                <a:solidFill>
                  <a:srgbClr val="000000"/>
                </a:solidFill>
                <a:uFillTx/>
                <a:latin typeface="Arial"/>
              </a:rPr>
              <a:t>However, it has some limitations. </a:t>
            </a:r>
          </a:p>
          <a:p>
            <a:pPr marL="216000" indent="0">
              <a:lnSpc>
                <a:spcPct val="100000"/>
              </a:lnSpc>
              <a:spcBef>
                <a:spcPts val="1191"/>
              </a:spcBef>
              <a:spcAft>
                <a:spcPts val="992"/>
              </a:spcAft>
              <a:buNone/>
            </a:pPr>
            <a:r>
              <a:rPr lang="en-US" sz="2000" b="0" u="none" strike="noStrike" dirty="0">
                <a:solidFill>
                  <a:srgbClr val="000000"/>
                </a:solidFill>
                <a:uFillTx/>
                <a:latin typeface="Arial"/>
              </a:rPr>
              <a:t>While FMN is designed for minimum perturbation, it does not always find the strongest adversarial examples.</a:t>
            </a:r>
          </a:p>
          <a:p>
            <a:pPr marL="216000" indent="0">
              <a:lnSpc>
                <a:spcPct val="100000"/>
              </a:lnSpc>
              <a:spcBef>
                <a:spcPts val="1191"/>
              </a:spcBef>
              <a:spcAft>
                <a:spcPts val="992"/>
              </a:spcAft>
              <a:buNone/>
            </a:pPr>
            <a:r>
              <a:rPr lang="en-US" sz="2000" b="0" u="none" strike="noStrike" dirty="0">
                <a:solidFill>
                  <a:srgbClr val="000000"/>
                </a:solidFill>
                <a:uFillTx/>
                <a:latin typeface="Arial"/>
              </a:rPr>
              <a:t>In some cases, </a:t>
            </a:r>
            <a:r>
              <a:rPr lang="en-US" sz="2000" b="0" u="none" strike="noStrike" dirty="0" err="1">
                <a:solidFill>
                  <a:srgbClr val="000000"/>
                </a:solidFill>
                <a:uFillTx/>
                <a:latin typeface="Arial"/>
              </a:rPr>
              <a:t>AutoAttack</a:t>
            </a:r>
            <a:r>
              <a:rPr lang="en-US" sz="2000" b="0" u="none" strike="noStrike" dirty="0">
                <a:solidFill>
                  <a:srgbClr val="000000"/>
                </a:solidFill>
                <a:uFillTx/>
                <a:latin typeface="Arial"/>
              </a:rPr>
              <a:t> is more effective at fooling the model due to its ensemble of multiple attack methods</a:t>
            </a: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p:txBody>
      </p:sp>
      <p:sp>
        <p:nvSpPr>
          <p:cNvPr id="305" name="PlaceHolder 3"/>
          <p:cNvSpPr>
            <a:spLocks noGrp="1"/>
          </p:cNvSpPr>
          <p:nvPr>
            <p:ph type="sldNum" idx="62"/>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4EF0E2DE-8FF2-4920-AC02-268771332580}" type="slidenum">
              <a:rPr lang="en-US" sz="1200" b="0" u="none" strike="noStrike">
                <a:solidFill>
                  <a:srgbClr val="000000"/>
                </a:solidFill>
                <a:uFillTx/>
                <a:latin typeface="Times New Roman"/>
              </a:rPr>
              <a:t>6</a:t>
            </a:fld>
            <a:endParaRPr lang="en-US" sz="1200" b="0" u="none" strike="noStrike">
              <a:solidFill>
                <a:srgbClr val="000000"/>
              </a:solidFill>
              <a:uFillTx/>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685800" y="1143000"/>
            <a:ext cx="5486400" cy="3086100"/>
          </a:xfrm>
          <a:prstGeom prst="rect">
            <a:avLst/>
          </a:prstGeom>
          <a:ln w="0">
            <a:noFill/>
          </a:ln>
        </p:spPr>
      </p:sp>
      <p:sp>
        <p:nvSpPr>
          <p:cNvPr id="307"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buNone/>
            </a:pPr>
            <a:r>
              <a:rPr lang="en-US" sz="2000" b="0" u="none" strike="noStrike">
                <a:solidFill>
                  <a:srgbClr val="000000"/>
                </a:solidFill>
                <a:uFillTx/>
                <a:latin typeface="Arial"/>
              </a:rPr>
              <a:t>This slide is just a little summary of the main differences between the two types of attack</a:t>
            </a:r>
          </a:p>
        </p:txBody>
      </p:sp>
      <p:sp>
        <p:nvSpPr>
          <p:cNvPr id="308" name="PlaceHolder 3"/>
          <p:cNvSpPr>
            <a:spLocks noGrp="1"/>
          </p:cNvSpPr>
          <p:nvPr>
            <p:ph type="sldNum" idx="63"/>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1900E389-4319-4DB5-87C7-F8C8F4BA0301}" type="slidenum">
              <a:rPr lang="en-US" sz="1200" b="0" u="none" strike="noStrike">
                <a:solidFill>
                  <a:srgbClr val="000000"/>
                </a:solidFill>
                <a:uFillTx/>
                <a:latin typeface="Times New Roman"/>
              </a:rPr>
              <a:t>7</a:t>
            </a:fld>
            <a:endParaRPr lang="en-US" sz="1200" b="0" u="none" strike="noStrike">
              <a:solidFill>
                <a:srgbClr val="000000"/>
              </a:solidFill>
              <a:uFillTx/>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685800" y="1143000"/>
            <a:ext cx="5486400" cy="3086100"/>
          </a:xfrm>
          <a:prstGeom prst="rect">
            <a:avLst/>
          </a:prstGeom>
          <a:ln w="0">
            <a:noFill/>
          </a:ln>
        </p:spPr>
      </p:sp>
      <p:sp>
        <p:nvSpPr>
          <p:cNvPr id="310"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buNone/>
            </a:pPr>
            <a:r>
              <a:rPr lang="en-US" sz="2000" b="0" u="none" strike="noStrike" dirty="0">
                <a:solidFill>
                  <a:srgbClr val="000000"/>
                </a:solidFill>
                <a:uFillTx/>
                <a:latin typeface="Arial"/>
              </a:rPr>
              <a:t>The dataset used to compare attacks is CIFAR-10</a:t>
            </a:r>
          </a:p>
          <a:p>
            <a:pPr marL="216000" indent="0">
              <a:lnSpc>
                <a:spcPct val="100000"/>
              </a:lnSpc>
              <a:buNone/>
            </a:pPr>
            <a:r>
              <a:rPr lang="en-US" sz="2000" b="0" u="none" strike="noStrike" dirty="0">
                <a:solidFill>
                  <a:srgbClr val="000000"/>
                </a:solidFill>
                <a:uFillTx/>
                <a:latin typeface="Arial"/>
              </a:rPr>
              <a:t> CIFAR-10 is a widely used dataset in adversarial robustness research.</a:t>
            </a:r>
          </a:p>
          <a:p>
            <a:pPr marL="216000" indent="0">
              <a:lnSpc>
                <a:spcPct val="100000"/>
              </a:lnSpc>
              <a:buNone/>
            </a:pPr>
            <a:r>
              <a:rPr lang="en-US" sz="2000" b="0" u="none" strike="noStrike" dirty="0">
                <a:solidFill>
                  <a:srgbClr val="000000"/>
                </a:solidFill>
                <a:uFillTx/>
                <a:latin typeface="Arial"/>
              </a:rPr>
              <a:t> It consists of about 60,000 images (32x32 pixels) from 10 different classes.</a:t>
            </a:r>
          </a:p>
          <a:p>
            <a:pPr marL="216000" indent="0">
              <a:lnSpc>
                <a:spcPct val="100000"/>
              </a:lnSpc>
              <a:buNone/>
            </a:pPr>
            <a:r>
              <a:rPr lang="en-US" sz="2000" b="0" u="none" strike="noStrike" dirty="0">
                <a:solidFill>
                  <a:srgbClr val="000000"/>
                </a:solidFill>
                <a:uFillTx/>
                <a:latin typeface="Arial"/>
              </a:rPr>
              <a:t> It Commonly used in </a:t>
            </a:r>
            <a:r>
              <a:rPr lang="en-US" sz="2000" b="0" u="none" strike="noStrike" dirty="0" err="1">
                <a:solidFill>
                  <a:srgbClr val="000000"/>
                </a:solidFill>
                <a:uFillTx/>
                <a:latin typeface="Arial"/>
              </a:rPr>
              <a:t>RobustBench</a:t>
            </a:r>
            <a:r>
              <a:rPr lang="en-US" sz="2000" b="0" u="none" strike="noStrike" dirty="0">
                <a:solidFill>
                  <a:srgbClr val="000000"/>
                </a:solidFill>
                <a:uFillTx/>
                <a:latin typeface="Arial"/>
              </a:rPr>
              <a:t> to evaluate adversarial robustness.</a:t>
            </a:r>
          </a:p>
          <a:p>
            <a:pPr marL="216000" indent="0">
              <a:lnSpc>
                <a:spcPct val="100000"/>
              </a:lnSpc>
              <a:buNone/>
            </a:pPr>
            <a:r>
              <a:rPr lang="en-US" sz="2000" b="0" u="none" strike="noStrike" dirty="0">
                <a:solidFill>
                  <a:srgbClr val="000000"/>
                </a:solidFill>
                <a:uFillTx/>
                <a:latin typeface="Arial"/>
              </a:rPr>
              <a:t> The models I chose represent a different set of architectures.</a:t>
            </a:r>
          </a:p>
          <a:p>
            <a:pPr marL="216000" indent="0">
              <a:lnSpc>
                <a:spcPct val="100000"/>
              </a:lnSpc>
              <a:buNone/>
            </a:pPr>
            <a:r>
              <a:rPr lang="en-US" sz="2000" b="0" u="none" strike="noStrike" dirty="0">
                <a:solidFill>
                  <a:srgbClr val="000000"/>
                </a:solidFill>
                <a:uFillTx/>
                <a:latin typeface="Arial"/>
              </a:rPr>
              <a:t>They have different levels of robustness to adversarial attacks.</a:t>
            </a:r>
          </a:p>
          <a:p>
            <a:pPr marL="216000" indent="0">
              <a:lnSpc>
                <a:spcPct val="100000"/>
              </a:lnSpc>
              <a:buNone/>
            </a:pPr>
            <a:r>
              <a:rPr lang="en-US" sz="2000" b="0" u="none" strike="noStrike" dirty="0">
                <a:solidFill>
                  <a:srgbClr val="000000"/>
                </a:solidFill>
                <a:uFillTx/>
                <a:latin typeface="Arial"/>
              </a:rPr>
              <a:t>They have been evaluated in previous adversarial research, which makes them suitable for comparison.</a:t>
            </a:r>
          </a:p>
        </p:txBody>
      </p:sp>
      <p:sp>
        <p:nvSpPr>
          <p:cNvPr id="311" name="PlaceHolder 3"/>
          <p:cNvSpPr>
            <a:spLocks noGrp="1"/>
          </p:cNvSpPr>
          <p:nvPr>
            <p:ph type="sldNum" idx="64"/>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414ADBFC-B79C-4C82-B687-CCF7C7171783}" type="slidenum">
              <a:rPr lang="en-US" sz="1200" b="0" u="none" strike="noStrike">
                <a:solidFill>
                  <a:srgbClr val="000000"/>
                </a:solidFill>
                <a:uFillTx/>
                <a:latin typeface="Times New Roman"/>
              </a:rPr>
              <a:t>8</a:t>
            </a:fld>
            <a:endParaRPr lang="en-US" sz="1200" b="0" u="none" strike="noStrike">
              <a:solidFill>
                <a:srgbClr val="000000"/>
              </a:solidFill>
              <a:uFillTx/>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685800" y="1143000"/>
            <a:ext cx="5486400" cy="3086100"/>
          </a:xfrm>
          <a:prstGeom prst="rect">
            <a:avLst/>
          </a:prstGeom>
          <a:ln w="0">
            <a:noFill/>
          </a:ln>
        </p:spPr>
      </p:sp>
      <p:sp>
        <p:nvSpPr>
          <p:cNvPr id="313" name="PlaceHolder 2"/>
          <p:cNvSpPr>
            <a:spLocks noGrp="1"/>
          </p:cNvSpPr>
          <p:nvPr>
            <p:ph type="body"/>
          </p:nvPr>
        </p:nvSpPr>
        <p:spPr>
          <a:xfrm>
            <a:off x="685800" y="4400640"/>
            <a:ext cx="5486040" cy="3600000"/>
          </a:xfrm>
          <a:prstGeom prst="rect">
            <a:avLst/>
          </a:prstGeom>
          <a:noFill/>
          <a:ln w="0">
            <a:noFill/>
          </a:ln>
        </p:spPr>
        <p:txBody>
          <a:bodyPr lIns="91440" tIns="45720" rIns="91440" bIns="45720" anchor="t">
            <a:noAutofit/>
          </a:bodyPr>
          <a:lstStyle/>
          <a:p>
            <a:pPr marL="216000" indent="0">
              <a:lnSpc>
                <a:spcPct val="100000"/>
              </a:lnSpc>
              <a:spcBef>
                <a:spcPts val="1191"/>
              </a:spcBef>
              <a:spcAft>
                <a:spcPts val="992"/>
              </a:spcAft>
              <a:buNone/>
            </a:pPr>
            <a:r>
              <a:rPr lang="en-US" sz="2000" b="0" u="none" strike="noStrike" dirty="0">
                <a:solidFill>
                  <a:srgbClr val="000000"/>
                </a:solidFill>
                <a:uFillTx/>
                <a:latin typeface="Arial"/>
                <a:ea typeface="Calibri"/>
              </a:rPr>
              <a:t>To systematically compare </a:t>
            </a:r>
            <a:r>
              <a:rPr lang="en-US" sz="2000" b="0" u="none" strike="noStrike" dirty="0" err="1">
                <a:solidFill>
                  <a:srgbClr val="000000"/>
                </a:solidFill>
                <a:uFillTx/>
                <a:latin typeface="Arial"/>
                <a:ea typeface="Calibri"/>
              </a:rPr>
              <a:t>AutoAttack</a:t>
            </a:r>
            <a:r>
              <a:rPr lang="en-US" sz="2000" b="0" u="none" strike="noStrike" dirty="0">
                <a:solidFill>
                  <a:srgbClr val="000000"/>
                </a:solidFill>
                <a:uFillTx/>
                <a:latin typeface="Arial"/>
                <a:ea typeface="Calibri"/>
              </a:rPr>
              <a:t> and FMN, I conducted experiments on the first 64 samples of CIFAR-10.</a:t>
            </a: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ea typeface="Calibri"/>
              </a:rPr>
              <a:t>The evaluation was structured around two main objectives:</a:t>
            </a: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ea typeface="Calibri"/>
              </a:rPr>
              <a:t>Identifying samples where one attack succeeds while the other fails. This helps us understand the strengths and weaknesses of each attack in different scenarios.</a:t>
            </a: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ea typeface="Calibri"/>
              </a:rPr>
              <a:t>Measuring the perturbation size required to fool the model. </a:t>
            </a:r>
          </a:p>
          <a:p>
            <a:pPr marL="216000" indent="0">
              <a:lnSpc>
                <a:spcPct val="100000"/>
              </a:lnSpc>
              <a:spcBef>
                <a:spcPts val="1191"/>
              </a:spcBef>
              <a:spcAft>
                <a:spcPts val="992"/>
              </a:spcAft>
              <a:buNone/>
            </a:pPr>
            <a:r>
              <a:rPr lang="en-US" sz="2000" b="0" u="none" strike="noStrike" dirty="0">
                <a:solidFill>
                  <a:srgbClr val="000000"/>
                </a:solidFill>
                <a:uFillTx/>
                <a:latin typeface="Arial"/>
                <a:ea typeface="Calibri"/>
              </a:rPr>
              <a:t>Since FMN is designed to find the smallest possible perturbation, this comparison allows us to see how much distortion is necessary for each attack to succeed.</a:t>
            </a: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r>
              <a:rPr lang="en-US" sz="2000" b="0" u="none" strike="noStrike" dirty="0">
                <a:solidFill>
                  <a:srgbClr val="000000"/>
                </a:solidFill>
                <a:uFillTx/>
                <a:latin typeface="Arial"/>
                <a:ea typeface="Calibri"/>
              </a:rPr>
              <a:t>By analyzing these factors, we gain insights into which attack is more effective under different conditions and how efficiently they generate adversarial examples</a:t>
            </a:r>
            <a:endParaRPr lang="en-US" sz="2000" b="0" u="none" strike="noStrike" dirty="0">
              <a:solidFill>
                <a:srgbClr val="000000"/>
              </a:solidFill>
              <a:uFillTx/>
              <a:latin typeface="Arial"/>
            </a:endParaRPr>
          </a:p>
          <a:p>
            <a:pPr marL="216000" indent="0">
              <a:lnSpc>
                <a:spcPct val="100000"/>
              </a:lnSpc>
              <a:spcBef>
                <a:spcPts val="1191"/>
              </a:spcBef>
              <a:spcAft>
                <a:spcPts val="992"/>
              </a:spcAft>
              <a:buNone/>
            </a:pPr>
            <a:endParaRPr lang="en-US" sz="2000" b="0" u="none" strike="noStrike" dirty="0">
              <a:solidFill>
                <a:srgbClr val="000000"/>
              </a:solidFill>
              <a:uFillTx/>
              <a:latin typeface="Arial"/>
            </a:endParaRPr>
          </a:p>
        </p:txBody>
      </p:sp>
      <p:sp>
        <p:nvSpPr>
          <p:cNvPr id="314" name="PlaceHolder 3"/>
          <p:cNvSpPr>
            <a:spLocks noGrp="1"/>
          </p:cNvSpPr>
          <p:nvPr>
            <p:ph type="sldNum" idx="65"/>
          </p:nvPr>
        </p:nvSpPr>
        <p:spPr>
          <a:xfrm>
            <a:off x="3884760" y="8685360"/>
            <a:ext cx="2971440" cy="458280"/>
          </a:xfrm>
          <a:prstGeom prst="rect">
            <a:avLst/>
          </a:prstGeom>
          <a:noFill/>
          <a:ln w="0">
            <a:noFill/>
          </a:ln>
        </p:spPr>
        <p:txBody>
          <a:bodyPr lIns="91440" tIns="45720" rIns="91440" bIns="45720" anchor="b">
            <a:noAutofit/>
          </a:bodyPr>
          <a:lstStyle>
            <a:lvl1pPr indent="0" algn="r">
              <a:lnSpc>
                <a:spcPct val="100000"/>
              </a:lnSpc>
              <a:buNone/>
              <a:defRPr lang="en-US" sz="1200" b="0" u="none" strike="noStrike">
                <a:solidFill>
                  <a:srgbClr val="000000"/>
                </a:solidFill>
                <a:uFillTx/>
                <a:latin typeface="Times New Roman"/>
              </a:defRPr>
            </a:lvl1pPr>
          </a:lstStyle>
          <a:p>
            <a:pPr indent="0" algn="r">
              <a:lnSpc>
                <a:spcPct val="100000"/>
              </a:lnSpc>
              <a:buNone/>
            </a:pPr>
            <a:fld id="{05F8C4A8-C58C-4424-9C93-93ADC0B8A282}" type="slidenum">
              <a:rPr lang="en-US" sz="1200" b="0" u="none" strike="noStrike">
                <a:solidFill>
                  <a:srgbClr val="000000"/>
                </a:solidFill>
                <a:uFillTx/>
                <a:latin typeface="Times New Roman"/>
              </a:rPr>
              <a:t>9</a:t>
            </a:fld>
            <a:endParaRPr lang="en-US" sz="1200" b="0" u="none" strike="noStrike">
              <a:solidFill>
                <a:srgbClr val="000000"/>
              </a:solidFill>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684360" y="4487400"/>
            <a:ext cx="8534160" cy="1506600"/>
          </a:xfrm>
          <a:prstGeom prst="rect">
            <a:avLst/>
          </a:prstGeom>
          <a:noFill/>
          <a:ln w="0">
            <a:noFill/>
          </a:ln>
        </p:spPr>
        <p:txBody>
          <a:bodyPr lIns="0" tIns="0" rIns="0" bIns="0" anchor="ctr">
            <a:noAutofit/>
          </a:bodyPr>
          <a:lstStyle/>
          <a:p>
            <a:pPr indent="0">
              <a:buNone/>
            </a:pPr>
            <a:endParaRPr lang="en-US" sz="1800" b="0" u="none" strike="noStrike">
              <a:solidFill>
                <a:schemeClr val="lt1"/>
              </a:solidFill>
              <a:uFillTx/>
              <a:latin typeface="Century Gothic"/>
            </a:endParaRPr>
          </a:p>
        </p:txBody>
      </p:sp>
      <p:sp>
        <p:nvSpPr>
          <p:cNvPr id="16" name="PlaceHolder 2"/>
          <p:cNvSpPr>
            <a:spLocks noGrp="1"/>
          </p:cNvSpPr>
          <p:nvPr>
            <p:ph type="subTitle"/>
          </p:nvPr>
        </p:nvSpPr>
        <p:spPr>
          <a:xfrm>
            <a:off x="972000" y="685800"/>
            <a:ext cx="4649400" cy="576000"/>
          </a:xfrm>
          <a:prstGeom prst="rect">
            <a:avLst/>
          </a:prstGeom>
          <a:noFill/>
          <a:ln w="0">
            <a:noFill/>
          </a:ln>
        </p:spPr>
        <p:txBody>
          <a:bodyPr lIns="0" tIns="0" rIns="0" bIns="0" anchor="ctr">
            <a:noAutofit/>
          </a:bodyPr>
          <a:lstStyle/>
          <a:p>
            <a:pPr indent="0" algn="ctr">
              <a:buNone/>
            </a:pPr>
            <a:endParaRPr lang="it-IT" sz="3200" b="0" u="none" strike="noStrike">
              <a:solidFill>
                <a:srgbClr val="FFFFFF"/>
              </a:solidFill>
              <a:uFillTx/>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ECBE195-43CA-4125-A7D3-62AF3B3F692D}"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lstStyle/>
          <a:p>
            <a:r>
              <a:t>Footer</a:t>
            </a:r>
          </a:p>
        </p:txBody>
      </p:sp>
      <p:sp>
        <p:nvSpPr>
          <p:cNvPr id="3" name="PlaceHolder 2"/>
          <p:cNvSpPr>
            <a:spLocks noGrp="1"/>
          </p:cNvSpPr>
          <p:nvPr>
            <p:ph type="sldNum" idx="39"/>
          </p:nvPr>
        </p:nvSpPr>
        <p:spPr/>
        <p:txBody>
          <a:bodyPr/>
          <a:lstStyle/>
          <a:p>
            <a:fld id="{5058D0C3-DB89-4784-8B47-3D02D2304A4D}" type="slidenum">
              <a:t>‹N›</a:t>
            </a:fld>
            <a:endParaRPr/>
          </a:p>
        </p:txBody>
      </p:sp>
      <p:sp>
        <p:nvSpPr>
          <p:cNvPr id="4" name="PlaceHolder 3"/>
          <p:cNvSpPr>
            <a:spLocks noGrp="1"/>
          </p:cNvSpPr>
          <p:nvPr>
            <p:ph type="dt" idx="37"/>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10000">
              <a:srgbClr val="6BD1EC"/>
            </a:gs>
            <a:gs pos="100000">
              <a:srgbClr val="06588E"/>
            </a:gs>
          </a:gsLst>
          <a:lin ang="6120000"/>
        </a:gradFill>
        <a:effectLst/>
      </p:bgPr>
    </p:bg>
    <p:spTree>
      <p:nvGrpSpPr>
        <p:cNvPr id="1" name=""/>
        <p:cNvGrpSpPr/>
        <p:nvPr/>
      </p:nvGrpSpPr>
      <p:grpSpPr>
        <a:xfrm>
          <a:off x="0" y="0"/>
          <a:ext cx="0" cy="0"/>
          <a:chOff x="0" y="0"/>
          <a:chExt cx="0" cy="0"/>
        </a:xfrm>
      </p:grpSpPr>
      <p:grpSp>
        <p:nvGrpSpPr>
          <p:cNvPr id="15" name="Group 6"/>
          <p:cNvGrpSpPr/>
          <p:nvPr/>
        </p:nvGrpSpPr>
        <p:grpSpPr>
          <a:xfrm>
            <a:off x="9206640" y="2963160"/>
            <a:ext cx="2981880" cy="3209040"/>
            <a:chOff x="9206640" y="2963160"/>
            <a:chExt cx="2981880" cy="3209040"/>
          </a:xfrm>
        </p:grpSpPr>
        <p:cxnSp>
          <p:nvCxnSpPr>
            <p:cNvPr id="16" name="Straight Connector 7"/>
            <p:cNvCxnSpPr/>
            <p:nvPr/>
          </p:nvCxnSpPr>
          <p:spPr>
            <a:xfrm flipH="1">
              <a:off x="11275920" y="2963160"/>
              <a:ext cx="912960" cy="913320"/>
            </a:xfrm>
            <a:prstGeom prst="straightConnector1">
              <a:avLst/>
            </a:prstGeom>
            <a:ln w="9525" cap="rnd">
              <a:solidFill>
                <a:srgbClr val="FFFFFF"/>
              </a:solidFill>
              <a:round/>
            </a:ln>
          </p:spPr>
        </p:cxnSp>
        <p:cxnSp>
          <p:nvCxnSpPr>
            <p:cNvPr id="2" name="Straight Connector 8"/>
            <p:cNvCxnSpPr/>
            <p:nvPr/>
          </p:nvCxnSpPr>
          <p:spPr>
            <a:xfrm flipH="1">
              <a:off x="9206640" y="3190320"/>
              <a:ext cx="2982240" cy="2982240"/>
            </a:xfrm>
            <a:prstGeom prst="straightConnector1">
              <a:avLst/>
            </a:prstGeom>
            <a:ln w="9525" cap="rnd">
              <a:solidFill>
                <a:srgbClr val="FFFFFF"/>
              </a:solidFill>
              <a:round/>
            </a:ln>
          </p:spPr>
        </p:cxnSp>
        <p:cxnSp>
          <p:nvCxnSpPr>
            <p:cNvPr id="3" name="Straight Connector 9"/>
            <p:cNvCxnSpPr/>
            <p:nvPr/>
          </p:nvCxnSpPr>
          <p:spPr>
            <a:xfrm flipH="1">
              <a:off x="10292040" y="3285000"/>
              <a:ext cx="1896840" cy="1896840"/>
            </a:xfrm>
            <a:prstGeom prst="straightConnector1">
              <a:avLst/>
            </a:prstGeom>
            <a:ln w="9525" cap="rnd">
              <a:solidFill>
                <a:srgbClr val="FFFFFF"/>
              </a:solidFill>
              <a:round/>
            </a:ln>
          </p:spPr>
        </p:cxnSp>
        <p:cxnSp>
          <p:nvCxnSpPr>
            <p:cNvPr id="4" name="Straight Connector 10"/>
            <p:cNvCxnSpPr/>
            <p:nvPr/>
          </p:nvCxnSpPr>
          <p:spPr>
            <a:xfrm flipH="1">
              <a:off x="10442880" y="3130920"/>
              <a:ext cx="1746000" cy="1746000"/>
            </a:xfrm>
            <a:prstGeom prst="straightConnector1">
              <a:avLst/>
            </a:prstGeom>
            <a:ln w="28575" cap="rnd">
              <a:solidFill>
                <a:srgbClr val="FFFFFF"/>
              </a:solidFill>
              <a:round/>
            </a:ln>
          </p:spPr>
        </p:cxnSp>
        <p:cxnSp>
          <p:nvCxnSpPr>
            <p:cNvPr id="5" name="Straight Connector 11"/>
            <p:cNvCxnSpPr/>
            <p:nvPr/>
          </p:nvCxnSpPr>
          <p:spPr>
            <a:xfrm flipH="1">
              <a:off x="10918800" y="3682800"/>
              <a:ext cx="1270080" cy="1270440"/>
            </a:xfrm>
            <a:prstGeom prst="straightConnector1">
              <a:avLst/>
            </a:prstGeom>
            <a:ln w="28575" cap="rnd">
              <a:solidFill>
                <a:srgbClr val="FFFFFF"/>
              </a:solidFill>
              <a:round/>
            </a:ln>
          </p:spPr>
        </p:cxnSp>
      </p:grpSp>
      <p:sp>
        <p:nvSpPr>
          <p:cNvPr id="6" name="PlaceHolder 1"/>
          <p:cNvSpPr>
            <a:spLocks noGrp="1"/>
          </p:cNvSpPr>
          <p:nvPr>
            <p:ph type="title"/>
          </p:nvPr>
        </p:nvSpPr>
        <p:spPr>
          <a:xfrm>
            <a:off x="684360" y="685800"/>
            <a:ext cx="8000640" cy="2971440"/>
          </a:xfrm>
          <a:prstGeom prst="rect">
            <a:avLst/>
          </a:prstGeom>
          <a:noFill/>
          <a:ln w="0">
            <a:noFill/>
          </a:ln>
        </p:spPr>
        <p:txBody>
          <a:bodyPr lIns="91440" tIns="45720" rIns="91440" bIns="45720" anchor="b">
            <a:normAutofit/>
          </a:bodyPr>
          <a:lstStyle/>
          <a:p>
            <a:pPr indent="0" defTabSz="457200">
              <a:lnSpc>
                <a:spcPct val="100000"/>
              </a:lnSpc>
              <a:buNone/>
            </a:pPr>
            <a:r>
              <a:rPr lang="en-US" sz="4800" b="0" u="none" strike="noStrike" cap="all">
                <a:solidFill>
                  <a:schemeClr val="lt1"/>
                </a:solidFill>
                <a:uFillTx/>
                <a:latin typeface="Century Gothic"/>
              </a:rPr>
              <a:t>Click to edit Master title style</a:t>
            </a:r>
            <a:endParaRPr lang="en-US" sz="4800" b="0" u="none" strike="noStrike">
              <a:solidFill>
                <a:schemeClr val="lt1"/>
              </a:solidFill>
              <a:uFillTx/>
              <a:latin typeface="Century Gothic"/>
            </a:endParaRPr>
          </a:p>
        </p:txBody>
      </p:sp>
      <p:sp>
        <p:nvSpPr>
          <p:cNvPr id="7" name="PlaceHolder 2"/>
          <p:cNvSpPr>
            <a:spLocks noGrp="1"/>
          </p:cNvSpPr>
          <p:nvPr>
            <p:ph type="dt" idx="1"/>
          </p:nvPr>
        </p:nvSpPr>
        <p:spPr>
          <a:xfrm>
            <a:off x="9904320" y="6172200"/>
            <a:ext cx="1599840" cy="364680"/>
          </a:xfrm>
          <a:prstGeom prst="rect">
            <a:avLst/>
          </a:prstGeom>
          <a:noFill/>
          <a:ln w="0">
            <a:noFill/>
          </a:ln>
        </p:spPr>
        <p:txBody>
          <a:bodyPr lIns="91440" tIns="45720" rIns="91440" bIns="45720" anchor="t">
            <a:noAutofit/>
          </a:bodyPr>
          <a:lstStyle>
            <a:lvl1pPr indent="0" algn="r" defTabSz="914400">
              <a:lnSpc>
                <a:spcPct val="100000"/>
              </a:lnSpc>
              <a:buNone/>
              <a:defRPr lang="en-US" sz="1000" b="0" u="none" strike="noStrike">
                <a:solidFill>
                  <a:schemeClr val="dk2">
                    <a:lumMod val="50000"/>
                  </a:schemeClr>
                </a:solidFill>
                <a:uFillTx/>
                <a:latin typeface="Century Gothic"/>
              </a:defRPr>
            </a:lvl1pPr>
          </a:lstStyle>
          <a:p>
            <a:pPr indent="0" algn="r" defTabSz="914400">
              <a:lnSpc>
                <a:spcPct val="100000"/>
              </a:lnSpc>
              <a:buNone/>
            </a:pPr>
            <a:r>
              <a:rPr lang="en-US" sz="1000" b="0" u="none" strike="noStrike">
                <a:solidFill>
                  <a:schemeClr val="dk2">
                    <a:lumMod val="50000"/>
                  </a:schemeClr>
                </a:solidFill>
                <a:uFillTx/>
                <a:latin typeface="Century Gothic"/>
              </a:rPr>
              <a:t>&lt;date/time&gt;</a:t>
            </a:r>
            <a:endParaRPr lang="it-IT" sz="1000" b="0" u="none" strike="noStrike">
              <a:solidFill>
                <a:srgbClr val="FFFFFF"/>
              </a:solidFill>
              <a:uFillTx/>
              <a:latin typeface="Times New Roman"/>
            </a:endParaRPr>
          </a:p>
        </p:txBody>
      </p:sp>
      <p:sp>
        <p:nvSpPr>
          <p:cNvPr id="8" name="PlaceHolder 3"/>
          <p:cNvSpPr>
            <a:spLocks noGrp="1"/>
          </p:cNvSpPr>
          <p:nvPr>
            <p:ph type="ftr" idx="2"/>
          </p:nvPr>
        </p:nvSpPr>
        <p:spPr>
          <a:xfrm>
            <a:off x="684360" y="6172200"/>
            <a:ext cx="7543440" cy="364680"/>
          </a:xfrm>
          <a:prstGeom prst="rect">
            <a:avLst/>
          </a:prstGeom>
          <a:noFill/>
          <a:ln w="0">
            <a:noFill/>
          </a:ln>
        </p:spPr>
        <p:txBody>
          <a:bodyPr lIns="91440" tIns="45720" rIns="91440" bIns="45720" anchor="t">
            <a:noAutofit/>
          </a:bodyPr>
          <a:lstStyle>
            <a:lvl1pPr indent="0" algn="ctr">
              <a:buNone/>
              <a:defRPr lang="it-IT" sz="1400" b="0" u="none" strike="noStrike">
                <a:solidFill>
                  <a:srgbClr val="FFFFFF"/>
                </a:solidFill>
                <a:uFillTx/>
                <a:latin typeface="Times New Roman"/>
              </a:defRPr>
            </a:lvl1pPr>
          </a:lstStyle>
          <a:p>
            <a:pPr indent="0" algn="ctr">
              <a:buNone/>
            </a:pPr>
            <a:r>
              <a:rPr lang="it-IT" sz="1400" b="0" u="none" strike="noStrike">
                <a:solidFill>
                  <a:srgbClr val="FFFFFF"/>
                </a:solidFill>
                <a:uFillTx/>
                <a:latin typeface="Times New Roman"/>
              </a:rPr>
              <a:t>&lt;footer&gt;</a:t>
            </a:r>
          </a:p>
        </p:txBody>
      </p:sp>
      <p:sp>
        <p:nvSpPr>
          <p:cNvPr id="9" name="PlaceHolder 4"/>
          <p:cNvSpPr>
            <a:spLocks noGrp="1"/>
          </p:cNvSpPr>
          <p:nvPr>
            <p:ph type="sldNum" idx="3"/>
          </p:nvPr>
        </p:nvSpPr>
        <p:spPr>
          <a:xfrm>
            <a:off x="10363320" y="5578560"/>
            <a:ext cx="1141920" cy="669600"/>
          </a:xfrm>
          <a:prstGeom prst="rect">
            <a:avLst/>
          </a:prstGeom>
          <a:noFill/>
          <a:ln w="0">
            <a:noFill/>
          </a:ln>
        </p:spPr>
        <p:txBody>
          <a:bodyPr lIns="91440" tIns="45720" rIns="91440" bIns="45720" anchor="b">
            <a:noAutofit/>
          </a:bodyPr>
          <a:lstStyle>
            <a:lvl1pPr indent="0" algn="r" defTabSz="914400">
              <a:lnSpc>
                <a:spcPct val="100000"/>
              </a:lnSpc>
              <a:buNone/>
              <a:defRPr lang="en-US" sz="3200" b="0" u="none" strike="noStrike">
                <a:solidFill>
                  <a:schemeClr val="dk2">
                    <a:lumMod val="50000"/>
                  </a:schemeClr>
                </a:solidFill>
                <a:uFillTx/>
                <a:latin typeface="Century Gothic"/>
              </a:defRPr>
            </a:lvl1pPr>
          </a:lstStyle>
          <a:p>
            <a:pPr indent="0" algn="r" defTabSz="914400">
              <a:lnSpc>
                <a:spcPct val="100000"/>
              </a:lnSpc>
              <a:buNone/>
            </a:pPr>
            <a:fld id="{E8DC351A-CD0C-4D60-9BDC-52DB198F15C0}" type="slidenum">
              <a:rPr lang="en-US" sz="3200" b="0" u="none" strike="noStrike">
                <a:solidFill>
                  <a:schemeClr val="dk2">
                    <a:lumMod val="50000"/>
                  </a:schemeClr>
                </a:solidFill>
                <a:uFillTx/>
                <a:latin typeface="Century Gothic"/>
              </a:rPr>
              <a:t>‹N›</a:t>
            </a:fld>
            <a:endParaRPr lang="it-IT" sz="3200" b="0" u="none" strike="noStrike">
              <a:solidFill>
                <a:srgbClr val="FFFFFF"/>
              </a:solidFill>
              <a:uFillTx/>
              <a:latin typeface="Times New Roman"/>
            </a:endParaRPr>
          </a:p>
        </p:txBody>
      </p:sp>
      <p:cxnSp>
        <p:nvCxnSpPr>
          <p:cNvPr id="10" name="Straight Connector 15"/>
          <p:cNvCxnSpPr/>
          <p:nvPr/>
        </p:nvCxnSpPr>
        <p:spPr>
          <a:xfrm flipH="1">
            <a:off x="8227800" y="8280"/>
            <a:ext cx="3810240" cy="3810240"/>
          </a:xfrm>
          <a:prstGeom prst="straightConnector1">
            <a:avLst/>
          </a:prstGeom>
          <a:ln w="12700" cap="rnd">
            <a:solidFill>
              <a:srgbClr val="FFFFFF"/>
            </a:solidFill>
            <a:round/>
          </a:ln>
        </p:spPr>
      </p:cxnSp>
      <p:cxnSp>
        <p:nvCxnSpPr>
          <p:cNvPr id="11" name="Straight Connector 16"/>
          <p:cNvCxnSpPr/>
          <p:nvPr/>
        </p:nvCxnSpPr>
        <p:spPr>
          <a:xfrm flipH="1">
            <a:off x="6108120" y="91440"/>
            <a:ext cx="6080760" cy="6081120"/>
          </a:xfrm>
          <a:prstGeom prst="straightConnector1">
            <a:avLst/>
          </a:prstGeom>
          <a:ln w="12700" cap="rnd">
            <a:solidFill>
              <a:srgbClr val="FFFFFF"/>
            </a:solidFill>
            <a:round/>
          </a:ln>
        </p:spPr>
      </p:cxnSp>
      <p:cxnSp>
        <p:nvCxnSpPr>
          <p:cNvPr id="12" name="Straight Connector 18"/>
          <p:cNvCxnSpPr/>
          <p:nvPr/>
        </p:nvCxnSpPr>
        <p:spPr>
          <a:xfrm flipH="1">
            <a:off x="7235640" y="228600"/>
            <a:ext cx="4953240" cy="4953240"/>
          </a:xfrm>
          <a:prstGeom prst="straightConnector1">
            <a:avLst/>
          </a:prstGeom>
          <a:ln w="12700" cap="rnd">
            <a:solidFill>
              <a:srgbClr val="FFFFFF"/>
            </a:solidFill>
            <a:round/>
          </a:ln>
        </p:spPr>
      </p:cxnSp>
      <p:cxnSp>
        <p:nvCxnSpPr>
          <p:cNvPr id="13" name="Straight Connector 20"/>
          <p:cNvCxnSpPr/>
          <p:nvPr/>
        </p:nvCxnSpPr>
        <p:spPr>
          <a:xfrm flipH="1">
            <a:off x="7335720" y="32040"/>
            <a:ext cx="4853160" cy="4853520"/>
          </a:xfrm>
          <a:prstGeom prst="straightConnector1">
            <a:avLst/>
          </a:prstGeom>
          <a:ln w="31750" cap="rnd">
            <a:solidFill>
              <a:srgbClr val="FFFFFF"/>
            </a:solidFill>
            <a:round/>
          </a:ln>
        </p:spPr>
      </p:cxnSp>
      <p:cxnSp>
        <p:nvCxnSpPr>
          <p:cNvPr id="14" name="Straight Connector 22"/>
          <p:cNvCxnSpPr/>
          <p:nvPr/>
        </p:nvCxnSpPr>
        <p:spPr>
          <a:xfrm flipH="1">
            <a:off x="7845120" y="609480"/>
            <a:ext cx="4343760" cy="4343760"/>
          </a:xfrm>
          <a:prstGeom prst="straightConnector1">
            <a:avLst/>
          </a:prstGeom>
          <a:ln w="31750" cap="rnd">
            <a:solidFill>
              <a:srgbClr val="FFFFFF"/>
            </a:solidFill>
            <a:round/>
          </a:ln>
        </p:spPr>
      </p:cxnSp>
    </p:spTree>
  </p:cSld>
  <p:clrMap bg1="dk1" tx1="lt1" bg2="dk2" tx2="lt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10000">
              <a:srgbClr val="6BD1EC"/>
            </a:gs>
            <a:gs pos="100000">
              <a:srgbClr val="06588E"/>
            </a:gs>
          </a:gsLst>
          <a:lin ang="6120000"/>
        </a:gradFill>
        <a:effectLst/>
      </p:bgPr>
    </p:bg>
    <p:spTree>
      <p:nvGrpSpPr>
        <p:cNvPr id="1" name=""/>
        <p:cNvGrpSpPr/>
        <p:nvPr/>
      </p:nvGrpSpPr>
      <p:grpSpPr>
        <a:xfrm>
          <a:off x="0" y="0"/>
          <a:ext cx="0" cy="0"/>
          <a:chOff x="0" y="0"/>
          <a:chExt cx="0" cy="0"/>
        </a:xfrm>
      </p:grpSpPr>
      <p:grpSp>
        <p:nvGrpSpPr>
          <p:cNvPr id="152" name="Group 6"/>
          <p:cNvGrpSpPr/>
          <p:nvPr/>
        </p:nvGrpSpPr>
        <p:grpSpPr>
          <a:xfrm>
            <a:off x="9206640" y="2963160"/>
            <a:ext cx="2981880" cy="3209040"/>
            <a:chOff x="9206640" y="2963160"/>
            <a:chExt cx="2981880" cy="3209040"/>
          </a:xfrm>
        </p:grpSpPr>
        <p:cxnSp>
          <p:nvCxnSpPr>
            <p:cNvPr id="153" name="Straight Connector 7"/>
            <p:cNvCxnSpPr/>
            <p:nvPr/>
          </p:nvCxnSpPr>
          <p:spPr>
            <a:xfrm flipH="1">
              <a:off x="11275920" y="2963160"/>
              <a:ext cx="912960" cy="913320"/>
            </a:xfrm>
            <a:prstGeom prst="straightConnector1">
              <a:avLst/>
            </a:prstGeom>
            <a:ln w="9525" cap="rnd">
              <a:solidFill>
                <a:srgbClr val="FFFFFF"/>
              </a:solidFill>
              <a:round/>
            </a:ln>
          </p:spPr>
        </p:cxnSp>
        <p:cxnSp>
          <p:nvCxnSpPr>
            <p:cNvPr id="154" name="Straight Connector 8"/>
            <p:cNvCxnSpPr/>
            <p:nvPr/>
          </p:nvCxnSpPr>
          <p:spPr>
            <a:xfrm flipH="1">
              <a:off x="9206640" y="3190320"/>
              <a:ext cx="2982240" cy="2982240"/>
            </a:xfrm>
            <a:prstGeom prst="straightConnector1">
              <a:avLst/>
            </a:prstGeom>
            <a:ln w="9525" cap="rnd">
              <a:solidFill>
                <a:srgbClr val="FFFFFF"/>
              </a:solidFill>
              <a:round/>
            </a:ln>
          </p:spPr>
        </p:cxnSp>
        <p:cxnSp>
          <p:nvCxnSpPr>
            <p:cNvPr id="155" name="Straight Connector 9"/>
            <p:cNvCxnSpPr/>
            <p:nvPr/>
          </p:nvCxnSpPr>
          <p:spPr>
            <a:xfrm flipH="1">
              <a:off x="10292040" y="3285000"/>
              <a:ext cx="1896840" cy="1896840"/>
            </a:xfrm>
            <a:prstGeom prst="straightConnector1">
              <a:avLst/>
            </a:prstGeom>
            <a:ln w="9525" cap="rnd">
              <a:solidFill>
                <a:srgbClr val="FFFFFF"/>
              </a:solidFill>
              <a:round/>
            </a:ln>
          </p:spPr>
        </p:cxnSp>
        <p:cxnSp>
          <p:nvCxnSpPr>
            <p:cNvPr id="156" name="Straight Connector 10"/>
            <p:cNvCxnSpPr/>
            <p:nvPr/>
          </p:nvCxnSpPr>
          <p:spPr>
            <a:xfrm flipH="1">
              <a:off x="10442880" y="3130920"/>
              <a:ext cx="1746000" cy="1746000"/>
            </a:xfrm>
            <a:prstGeom prst="straightConnector1">
              <a:avLst/>
            </a:prstGeom>
            <a:ln w="28575" cap="rnd">
              <a:solidFill>
                <a:srgbClr val="FFFFFF"/>
              </a:solidFill>
              <a:round/>
            </a:ln>
          </p:spPr>
        </p:cxnSp>
        <p:cxnSp>
          <p:nvCxnSpPr>
            <p:cNvPr id="157" name="Straight Connector 11"/>
            <p:cNvCxnSpPr/>
            <p:nvPr/>
          </p:nvCxnSpPr>
          <p:spPr>
            <a:xfrm flipH="1">
              <a:off x="10918800" y="3682800"/>
              <a:ext cx="1270080" cy="1270440"/>
            </a:xfrm>
            <a:prstGeom prst="straightConnector1">
              <a:avLst/>
            </a:prstGeom>
            <a:ln w="28575" cap="rnd">
              <a:solidFill>
                <a:srgbClr val="FFFFFF"/>
              </a:solidFill>
              <a:round/>
            </a:ln>
          </p:spPr>
        </p:cxnSp>
      </p:grpSp>
      <p:sp>
        <p:nvSpPr>
          <p:cNvPr id="158" name="PlaceHolder 1"/>
          <p:cNvSpPr>
            <a:spLocks noGrp="1"/>
          </p:cNvSpPr>
          <p:nvPr>
            <p:ph type="title"/>
          </p:nvPr>
        </p:nvSpPr>
        <p:spPr>
          <a:xfrm>
            <a:off x="684360" y="4487400"/>
            <a:ext cx="8534160" cy="1506600"/>
          </a:xfrm>
          <a:prstGeom prst="rect">
            <a:avLst/>
          </a:prstGeom>
          <a:noFill/>
          <a:ln w="0">
            <a:noFill/>
          </a:ln>
        </p:spPr>
        <p:txBody>
          <a:bodyPr lIns="91440" tIns="45720" rIns="91440" bIns="45720" anchor="ctr">
            <a:noAutofit/>
          </a:bodyPr>
          <a:lstStyle/>
          <a:p>
            <a:pPr indent="0" defTabSz="457200">
              <a:lnSpc>
                <a:spcPct val="100000"/>
              </a:lnSpc>
              <a:buNone/>
            </a:pPr>
            <a:r>
              <a:rPr lang="en-US" sz="3600" b="0" u="none" strike="noStrike" cap="all">
                <a:solidFill>
                  <a:schemeClr val="lt1"/>
                </a:solidFill>
                <a:uFillTx/>
                <a:latin typeface="Century Gothic"/>
              </a:rPr>
              <a:t>Click to edit Master title style</a:t>
            </a:r>
            <a:endParaRPr lang="en-US" sz="3600" b="0" u="none" strike="noStrike">
              <a:solidFill>
                <a:schemeClr val="lt1"/>
              </a:solidFill>
              <a:uFillTx/>
              <a:latin typeface="Century Gothic"/>
            </a:endParaRPr>
          </a:p>
        </p:txBody>
      </p:sp>
      <p:sp>
        <p:nvSpPr>
          <p:cNvPr id="159" name="PlaceHolder 2"/>
          <p:cNvSpPr>
            <a:spLocks noGrp="1"/>
          </p:cNvSpPr>
          <p:nvPr>
            <p:ph type="body"/>
          </p:nvPr>
        </p:nvSpPr>
        <p:spPr>
          <a:xfrm>
            <a:off x="972000" y="685800"/>
            <a:ext cx="4649400" cy="576000"/>
          </a:xfrm>
          <a:prstGeom prst="rect">
            <a:avLst/>
          </a:prstGeom>
          <a:noFill/>
          <a:ln w="0">
            <a:noFill/>
          </a:ln>
        </p:spPr>
        <p:txBody>
          <a:bodyPr lIns="91440" tIns="45720" rIns="91440" bIns="45720" anchor="b">
            <a:noAutofit/>
          </a:bodyPr>
          <a:lstStyle/>
          <a:p>
            <a:pPr indent="0" defTabSz="457200">
              <a:lnSpc>
                <a:spcPct val="100000"/>
              </a:lnSpc>
              <a:spcBef>
                <a:spcPts val="561"/>
              </a:spcBef>
              <a:spcAft>
                <a:spcPts val="601"/>
              </a:spcAft>
              <a:buNone/>
              <a:tabLst>
                <a:tab pos="0" algn="l"/>
              </a:tabLst>
            </a:pPr>
            <a:r>
              <a:rPr lang="en-US" sz="2800" b="0" u="none" strike="noStrike">
                <a:solidFill>
                  <a:schemeClr val="lt1"/>
                </a:solidFill>
                <a:uFillTx/>
                <a:latin typeface="Century Gothic"/>
              </a:rPr>
              <a:t>Click to edit Master text styles</a:t>
            </a:r>
            <a:endParaRPr lang="en-US" sz="2800" b="0" u="none" strike="noStrike">
              <a:solidFill>
                <a:schemeClr val="dk2">
                  <a:lumMod val="75000"/>
                </a:schemeClr>
              </a:solidFill>
              <a:uFillTx/>
              <a:latin typeface="Century Gothic"/>
            </a:endParaRPr>
          </a:p>
        </p:txBody>
      </p:sp>
      <p:sp>
        <p:nvSpPr>
          <p:cNvPr id="160" name="PlaceHolder 3"/>
          <p:cNvSpPr>
            <a:spLocks noGrp="1"/>
          </p:cNvSpPr>
          <p:nvPr>
            <p:ph type="body"/>
          </p:nvPr>
        </p:nvSpPr>
        <p:spPr>
          <a:xfrm>
            <a:off x="684360" y="1270440"/>
            <a:ext cx="4937400" cy="3030120"/>
          </a:xfrm>
          <a:prstGeom prst="rect">
            <a:avLst/>
          </a:prstGeom>
          <a:noFill/>
          <a:ln w="0">
            <a:noFill/>
          </a:ln>
        </p:spPr>
        <p:txBody>
          <a:bodyPr lIns="91440" tIns="45720" rIns="91440" bIns="45720" anchor="t">
            <a:normAutofit/>
          </a:bodyPr>
          <a:lstStyle/>
          <a:p>
            <a:pPr marL="285840" indent="-285840" defTabSz="457200">
              <a:lnSpc>
                <a:spcPct val="100000"/>
              </a:lnSpc>
              <a:spcBef>
                <a:spcPts val="400"/>
              </a:spcBef>
              <a:spcAft>
                <a:spcPts val="601"/>
              </a:spcAft>
              <a:buClr>
                <a:srgbClr val="FFFFFF"/>
              </a:buClr>
              <a:buSzPct val="80000"/>
              <a:buFont typeface="Wingdings 3" charset="2"/>
              <a:buChar char=""/>
            </a:pPr>
            <a:r>
              <a:rPr lang="en-US" sz="2000" b="0" u="none" strike="noStrike">
                <a:solidFill>
                  <a:schemeClr val="dk2">
                    <a:lumMod val="75000"/>
                  </a:schemeClr>
                </a:solidFill>
                <a:uFillTx/>
                <a:latin typeface="Century Gothic"/>
              </a:rPr>
              <a:t>Click to edit Master text styles</a:t>
            </a:r>
          </a:p>
          <a:p>
            <a:pPr marL="743040" lvl="1" indent="-285840" defTabSz="457200">
              <a:lnSpc>
                <a:spcPct val="100000"/>
              </a:lnSpc>
              <a:spcBef>
                <a:spcPts val="360"/>
              </a:spcBef>
              <a:spcAft>
                <a:spcPts val="601"/>
              </a:spcAft>
              <a:buClr>
                <a:srgbClr val="FFFFFF"/>
              </a:buClr>
              <a:buSzPct val="80000"/>
              <a:buFont typeface="Wingdings 3" charset="2"/>
              <a:buChar char=""/>
            </a:pPr>
            <a:r>
              <a:rPr lang="en-US" sz="1800" b="0" u="none" strike="noStrike">
                <a:solidFill>
                  <a:schemeClr val="dk2">
                    <a:lumMod val="75000"/>
                  </a:schemeClr>
                </a:solidFill>
                <a:uFillTx/>
                <a:latin typeface="Century Gothic"/>
              </a:rPr>
              <a:t>Second level</a:t>
            </a:r>
          </a:p>
          <a:p>
            <a:pPr marL="1200240" lvl="2" indent="-285840" defTabSz="457200">
              <a:lnSpc>
                <a:spcPct val="100000"/>
              </a:lnSpc>
              <a:spcBef>
                <a:spcPts val="320"/>
              </a:spcBef>
              <a:spcAft>
                <a:spcPts val="601"/>
              </a:spcAft>
              <a:buClr>
                <a:srgbClr val="FFFFFF"/>
              </a:buClr>
              <a:buSzPct val="80000"/>
              <a:buFont typeface="Wingdings 3" charset="2"/>
              <a:buChar char=""/>
            </a:pPr>
            <a:r>
              <a:rPr lang="en-US" sz="1600" b="0" u="none" strike="noStrike">
                <a:solidFill>
                  <a:schemeClr val="dk2">
                    <a:lumMod val="75000"/>
                  </a:schemeClr>
                </a:solidFill>
                <a:uFillTx/>
                <a:latin typeface="Century Gothic"/>
              </a:rPr>
              <a:t>Third level</a:t>
            </a:r>
          </a:p>
          <a:p>
            <a:pPr marL="1542960" lvl="3" indent="-171360" defTabSz="457200">
              <a:lnSpc>
                <a:spcPct val="100000"/>
              </a:lnSpc>
              <a:spcBef>
                <a:spcPts val="281"/>
              </a:spcBef>
              <a:spcAft>
                <a:spcPts val="601"/>
              </a:spcAft>
              <a:buClr>
                <a:srgbClr val="FFFFFF"/>
              </a:buClr>
              <a:buSzPct val="80000"/>
              <a:buFont typeface="Wingdings 3" charset="2"/>
              <a:buChar char=""/>
            </a:pPr>
            <a:r>
              <a:rPr lang="en-US" sz="1400" b="0" u="none" strike="noStrike">
                <a:solidFill>
                  <a:schemeClr val="dk2">
                    <a:lumMod val="75000"/>
                  </a:schemeClr>
                </a:solidFill>
                <a:uFillTx/>
                <a:latin typeface="Century Gothic"/>
              </a:rPr>
              <a:t>Fourth level</a:t>
            </a:r>
          </a:p>
          <a:p>
            <a:pPr marL="2000160" lvl="4" indent="-171360" defTabSz="457200">
              <a:lnSpc>
                <a:spcPct val="100000"/>
              </a:lnSpc>
              <a:spcBef>
                <a:spcPts val="281"/>
              </a:spcBef>
              <a:spcAft>
                <a:spcPts val="601"/>
              </a:spcAft>
              <a:buClr>
                <a:srgbClr val="FFFFFF"/>
              </a:buClr>
              <a:buSzPct val="80000"/>
              <a:buFont typeface="Wingdings 3" charset="2"/>
              <a:buChar char=""/>
            </a:pPr>
            <a:r>
              <a:rPr lang="en-US" sz="1400" b="0" u="none" strike="noStrike">
                <a:solidFill>
                  <a:schemeClr val="dk2">
                    <a:lumMod val="75000"/>
                  </a:schemeClr>
                </a:solidFill>
                <a:uFillTx/>
                <a:latin typeface="Century Gothic"/>
              </a:rPr>
              <a:t>Fifth level</a:t>
            </a:r>
          </a:p>
        </p:txBody>
      </p:sp>
      <p:sp>
        <p:nvSpPr>
          <p:cNvPr id="161" name="PlaceHolder 4"/>
          <p:cNvSpPr>
            <a:spLocks noGrp="1"/>
          </p:cNvSpPr>
          <p:nvPr>
            <p:ph type="body"/>
          </p:nvPr>
        </p:nvSpPr>
        <p:spPr>
          <a:xfrm>
            <a:off x="6078960" y="685800"/>
            <a:ext cx="4664880" cy="576000"/>
          </a:xfrm>
          <a:prstGeom prst="rect">
            <a:avLst/>
          </a:prstGeom>
          <a:noFill/>
          <a:ln w="0">
            <a:noFill/>
          </a:ln>
        </p:spPr>
        <p:txBody>
          <a:bodyPr lIns="91440" tIns="45720" rIns="91440" bIns="45720" anchor="b">
            <a:noAutofit/>
          </a:bodyPr>
          <a:lstStyle/>
          <a:p>
            <a:pPr indent="0" defTabSz="457200">
              <a:lnSpc>
                <a:spcPct val="100000"/>
              </a:lnSpc>
              <a:spcBef>
                <a:spcPts val="561"/>
              </a:spcBef>
              <a:spcAft>
                <a:spcPts val="601"/>
              </a:spcAft>
              <a:buNone/>
              <a:tabLst>
                <a:tab pos="0" algn="l"/>
              </a:tabLst>
            </a:pPr>
            <a:r>
              <a:rPr lang="en-US" sz="2800" b="0" u="none" strike="noStrike">
                <a:solidFill>
                  <a:schemeClr val="lt1"/>
                </a:solidFill>
                <a:uFillTx/>
                <a:latin typeface="Century Gothic"/>
              </a:rPr>
              <a:t>Click to edit Master text styles</a:t>
            </a:r>
            <a:endParaRPr lang="en-US" sz="2800" b="0" u="none" strike="noStrike">
              <a:solidFill>
                <a:schemeClr val="dk2">
                  <a:lumMod val="75000"/>
                </a:schemeClr>
              </a:solidFill>
              <a:uFillTx/>
              <a:latin typeface="Century Gothic"/>
            </a:endParaRPr>
          </a:p>
        </p:txBody>
      </p:sp>
      <p:sp>
        <p:nvSpPr>
          <p:cNvPr id="162" name="PlaceHolder 5"/>
          <p:cNvSpPr>
            <a:spLocks noGrp="1"/>
          </p:cNvSpPr>
          <p:nvPr>
            <p:ph type="body"/>
          </p:nvPr>
        </p:nvSpPr>
        <p:spPr>
          <a:xfrm>
            <a:off x="5806440" y="1262160"/>
            <a:ext cx="4928760" cy="3030120"/>
          </a:xfrm>
          <a:prstGeom prst="rect">
            <a:avLst/>
          </a:prstGeom>
          <a:noFill/>
          <a:ln w="0">
            <a:noFill/>
          </a:ln>
        </p:spPr>
        <p:txBody>
          <a:bodyPr lIns="91440" tIns="45720" rIns="91440" bIns="45720" anchor="t">
            <a:normAutofit/>
          </a:bodyPr>
          <a:lstStyle/>
          <a:p>
            <a:pPr marL="285840" indent="-285840" defTabSz="457200">
              <a:lnSpc>
                <a:spcPct val="100000"/>
              </a:lnSpc>
              <a:spcBef>
                <a:spcPts val="400"/>
              </a:spcBef>
              <a:spcAft>
                <a:spcPts val="601"/>
              </a:spcAft>
              <a:buClr>
                <a:srgbClr val="FFFFFF"/>
              </a:buClr>
              <a:buSzPct val="80000"/>
              <a:buFont typeface="Wingdings 3" charset="2"/>
              <a:buChar char=""/>
            </a:pPr>
            <a:r>
              <a:rPr lang="en-US" sz="2000" b="0" u="none" strike="noStrike">
                <a:solidFill>
                  <a:schemeClr val="dk2">
                    <a:lumMod val="75000"/>
                  </a:schemeClr>
                </a:solidFill>
                <a:uFillTx/>
                <a:latin typeface="Century Gothic"/>
              </a:rPr>
              <a:t>Click to edit Master text styles</a:t>
            </a:r>
          </a:p>
          <a:p>
            <a:pPr marL="743040" lvl="1" indent="-285840" defTabSz="457200">
              <a:lnSpc>
                <a:spcPct val="100000"/>
              </a:lnSpc>
              <a:spcBef>
                <a:spcPts val="360"/>
              </a:spcBef>
              <a:spcAft>
                <a:spcPts val="601"/>
              </a:spcAft>
              <a:buClr>
                <a:srgbClr val="FFFFFF"/>
              </a:buClr>
              <a:buSzPct val="80000"/>
              <a:buFont typeface="Wingdings 3" charset="2"/>
              <a:buChar char=""/>
            </a:pPr>
            <a:r>
              <a:rPr lang="en-US" sz="1800" b="0" u="none" strike="noStrike">
                <a:solidFill>
                  <a:schemeClr val="dk2">
                    <a:lumMod val="75000"/>
                  </a:schemeClr>
                </a:solidFill>
                <a:uFillTx/>
                <a:latin typeface="Century Gothic"/>
              </a:rPr>
              <a:t>Second level</a:t>
            </a:r>
          </a:p>
          <a:p>
            <a:pPr marL="1200240" lvl="2" indent="-285840" defTabSz="457200">
              <a:lnSpc>
                <a:spcPct val="100000"/>
              </a:lnSpc>
              <a:spcBef>
                <a:spcPts val="320"/>
              </a:spcBef>
              <a:spcAft>
                <a:spcPts val="601"/>
              </a:spcAft>
              <a:buClr>
                <a:srgbClr val="FFFFFF"/>
              </a:buClr>
              <a:buSzPct val="80000"/>
              <a:buFont typeface="Wingdings 3" charset="2"/>
              <a:buChar char=""/>
            </a:pPr>
            <a:r>
              <a:rPr lang="en-US" sz="1600" b="0" u="none" strike="noStrike">
                <a:solidFill>
                  <a:schemeClr val="dk2">
                    <a:lumMod val="75000"/>
                  </a:schemeClr>
                </a:solidFill>
                <a:uFillTx/>
                <a:latin typeface="Century Gothic"/>
              </a:rPr>
              <a:t>Third level</a:t>
            </a:r>
          </a:p>
          <a:p>
            <a:pPr marL="1542960" lvl="3" indent="-171360" defTabSz="457200">
              <a:lnSpc>
                <a:spcPct val="100000"/>
              </a:lnSpc>
              <a:spcBef>
                <a:spcPts val="281"/>
              </a:spcBef>
              <a:spcAft>
                <a:spcPts val="601"/>
              </a:spcAft>
              <a:buClr>
                <a:srgbClr val="FFFFFF"/>
              </a:buClr>
              <a:buSzPct val="80000"/>
              <a:buFont typeface="Wingdings 3" charset="2"/>
              <a:buChar char=""/>
            </a:pPr>
            <a:r>
              <a:rPr lang="en-US" sz="1400" b="0" u="none" strike="noStrike">
                <a:solidFill>
                  <a:schemeClr val="dk2">
                    <a:lumMod val="75000"/>
                  </a:schemeClr>
                </a:solidFill>
                <a:uFillTx/>
                <a:latin typeface="Century Gothic"/>
              </a:rPr>
              <a:t>Fourth level</a:t>
            </a:r>
          </a:p>
          <a:p>
            <a:pPr marL="2000160" lvl="4" indent="-171360" defTabSz="457200">
              <a:lnSpc>
                <a:spcPct val="100000"/>
              </a:lnSpc>
              <a:spcBef>
                <a:spcPts val="281"/>
              </a:spcBef>
              <a:spcAft>
                <a:spcPts val="601"/>
              </a:spcAft>
              <a:buClr>
                <a:srgbClr val="FFFFFF"/>
              </a:buClr>
              <a:buSzPct val="80000"/>
              <a:buFont typeface="Wingdings 3" charset="2"/>
              <a:buChar char=""/>
            </a:pPr>
            <a:r>
              <a:rPr lang="en-US" sz="1400" b="0" u="none" strike="noStrike">
                <a:solidFill>
                  <a:schemeClr val="dk2">
                    <a:lumMod val="75000"/>
                  </a:schemeClr>
                </a:solidFill>
                <a:uFillTx/>
                <a:latin typeface="Century Gothic"/>
              </a:rPr>
              <a:t>Fifth level</a:t>
            </a:r>
          </a:p>
        </p:txBody>
      </p:sp>
      <p:sp>
        <p:nvSpPr>
          <p:cNvPr id="163" name="PlaceHolder 6"/>
          <p:cNvSpPr>
            <a:spLocks noGrp="1"/>
          </p:cNvSpPr>
          <p:nvPr>
            <p:ph type="dt" idx="37"/>
          </p:nvPr>
        </p:nvSpPr>
        <p:spPr>
          <a:xfrm>
            <a:off x="9904320" y="6172200"/>
            <a:ext cx="1599840" cy="364680"/>
          </a:xfrm>
          <a:prstGeom prst="rect">
            <a:avLst/>
          </a:prstGeom>
          <a:noFill/>
          <a:ln w="0">
            <a:noFill/>
          </a:ln>
        </p:spPr>
        <p:txBody>
          <a:bodyPr lIns="91440" tIns="45720" rIns="91440" bIns="45720" anchor="t">
            <a:noAutofit/>
          </a:bodyPr>
          <a:lstStyle>
            <a:lvl1pPr indent="0" algn="r" defTabSz="914400">
              <a:lnSpc>
                <a:spcPct val="100000"/>
              </a:lnSpc>
              <a:buNone/>
              <a:defRPr lang="en-US" sz="1000" b="0" u="none" strike="noStrike">
                <a:solidFill>
                  <a:schemeClr val="dk2">
                    <a:lumMod val="50000"/>
                  </a:schemeClr>
                </a:solidFill>
                <a:uFillTx/>
                <a:latin typeface="Century Gothic"/>
              </a:defRPr>
            </a:lvl1pPr>
          </a:lstStyle>
          <a:p>
            <a:pPr indent="0" algn="r" defTabSz="914400">
              <a:lnSpc>
                <a:spcPct val="100000"/>
              </a:lnSpc>
              <a:buNone/>
            </a:pPr>
            <a:r>
              <a:rPr lang="en-US" sz="1000" b="0" u="none" strike="noStrike">
                <a:solidFill>
                  <a:schemeClr val="dk2">
                    <a:lumMod val="50000"/>
                  </a:schemeClr>
                </a:solidFill>
                <a:uFillTx/>
                <a:latin typeface="Century Gothic"/>
              </a:rPr>
              <a:t>&lt;date/time&gt;</a:t>
            </a:r>
            <a:endParaRPr lang="it-IT" sz="1000" b="0" u="none" strike="noStrike">
              <a:solidFill>
                <a:srgbClr val="FFFFFF"/>
              </a:solidFill>
              <a:uFillTx/>
              <a:latin typeface="Times New Roman"/>
            </a:endParaRPr>
          </a:p>
        </p:txBody>
      </p:sp>
      <p:sp>
        <p:nvSpPr>
          <p:cNvPr id="164" name="PlaceHolder 7"/>
          <p:cNvSpPr>
            <a:spLocks noGrp="1"/>
          </p:cNvSpPr>
          <p:nvPr>
            <p:ph type="ftr" idx="38"/>
          </p:nvPr>
        </p:nvSpPr>
        <p:spPr>
          <a:xfrm>
            <a:off x="684360" y="6172200"/>
            <a:ext cx="7543440" cy="364680"/>
          </a:xfrm>
          <a:prstGeom prst="rect">
            <a:avLst/>
          </a:prstGeom>
          <a:noFill/>
          <a:ln w="0">
            <a:noFill/>
          </a:ln>
        </p:spPr>
        <p:txBody>
          <a:bodyPr lIns="91440" tIns="45720" rIns="91440" bIns="45720" anchor="t">
            <a:noAutofit/>
          </a:bodyPr>
          <a:lstStyle>
            <a:lvl1pPr indent="0" algn="ctr">
              <a:buNone/>
              <a:defRPr lang="it-IT" sz="1400" b="0" u="none" strike="noStrike">
                <a:solidFill>
                  <a:srgbClr val="FFFFFF"/>
                </a:solidFill>
                <a:uFillTx/>
                <a:latin typeface="Times New Roman"/>
              </a:defRPr>
            </a:lvl1pPr>
          </a:lstStyle>
          <a:p>
            <a:pPr indent="0" algn="ctr">
              <a:buNone/>
            </a:pPr>
            <a:r>
              <a:rPr lang="it-IT" sz="1400" b="0" u="none" strike="noStrike">
                <a:solidFill>
                  <a:srgbClr val="FFFFFF"/>
                </a:solidFill>
                <a:uFillTx/>
                <a:latin typeface="Times New Roman"/>
              </a:rPr>
              <a:t>&lt;footer&gt;</a:t>
            </a:r>
          </a:p>
        </p:txBody>
      </p:sp>
      <p:sp>
        <p:nvSpPr>
          <p:cNvPr id="165" name="PlaceHolder 8"/>
          <p:cNvSpPr>
            <a:spLocks noGrp="1"/>
          </p:cNvSpPr>
          <p:nvPr>
            <p:ph type="sldNum" idx="39"/>
          </p:nvPr>
        </p:nvSpPr>
        <p:spPr>
          <a:xfrm>
            <a:off x="10363320" y="5578560"/>
            <a:ext cx="1141920" cy="669600"/>
          </a:xfrm>
          <a:prstGeom prst="rect">
            <a:avLst/>
          </a:prstGeom>
          <a:noFill/>
          <a:ln w="0">
            <a:noFill/>
          </a:ln>
        </p:spPr>
        <p:txBody>
          <a:bodyPr lIns="91440" tIns="45720" rIns="91440" bIns="45720" anchor="b">
            <a:noAutofit/>
          </a:bodyPr>
          <a:lstStyle>
            <a:lvl1pPr indent="0" algn="r" defTabSz="914400">
              <a:lnSpc>
                <a:spcPct val="100000"/>
              </a:lnSpc>
              <a:buNone/>
              <a:defRPr lang="en-US" sz="3200" b="0" u="none" strike="noStrike">
                <a:solidFill>
                  <a:schemeClr val="dk2">
                    <a:lumMod val="50000"/>
                  </a:schemeClr>
                </a:solidFill>
                <a:uFillTx/>
                <a:latin typeface="Century Gothic"/>
              </a:defRPr>
            </a:lvl1pPr>
          </a:lstStyle>
          <a:p>
            <a:pPr indent="0" algn="r" defTabSz="914400">
              <a:lnSpc>
                <a:spcPct val="100000"/>
              </a:lnSpc>
              <a:buNone/>
            </a:pPr>
            <a:fld id="{DE30F670-BE3E-480F-AEBE-03CB316A154F}" type="slidenum">
              <a:rPr lang="en-US" sz="3200" b="0" u="none" strike="noStrike">
                <a:solidFill>
                  <a:schemeClr val="dk2">
                    <a:lumMod val="50000"/>
                  </a:schemeClr>
                </a:solidFill>
                <a:uFillTx/>
                <a:latin typeface="Century Gothic"/>
              </a:rPr>
              <a:t>‹N›</a:t>
            </a:fld>
            <a:endParaRPr lang="it-IT" sz="3200" b="0" u="none" strike="noStrike">
              <a:solidFill>
                <a:srgbClr val="FFFFFF"/>
              </a:solidFill>
              <a:uFillTx/>
              <a:latin typeface="Times New Roman"/>
            </a:endParaRPr>
          </a:p>
        </p:txBody>
      </p:sp>
    </p:spTree>
  </p:cSld>
  <p:clrMap bg1="dk1" tx1="lt1" bg2="dk2" tx2="lt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asellaDiTesto 7"/>
          <p:cNvSpPr/>
          <p:nvPr/>
        </p:nvSpPr>
        <p:spPr>
          <a:xfrm>
            <a:off x="1175400" y="2868480"/>
            <a:ext cx="9866520" cy="199944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b">
            <a:noAutofit/>
          </a:bodyPr>
          <a:lstStyle/>
          <a:p>
            <a:pPr algn="ctr" defTabSz="914400">
              <a:lnSpc>
                <a:spcPct val="100000"/>
              </a:lnSpc>
              <a:spcBef>
                <a:spcPts val="1001"/>
              </a:spcBef>
            </a:pPr>
            <a:r>
              <a:rPr lang="en-US" sz="2200" b="1" u="none" strike="noStrike" cap="all" spc="300">
                <a:solidFill>
                  <a:schemeClr val="lt1"/>
                </a:solidFill>
                <a:uFillTx/>
                <a:latin typeface="Century Gothic"/>
              </a:rPr>
              <a:t>Course: Machine Learning </a:t>
            </a:r>
            <a:r>
              <a:rPr lang="en-US" sz="2200" b="1" u="none" strike="noStrike" cap="all" spc="300">
                <a:solidFill>
                  <a:schemeClr val="lt1"/>
                </a:solidFill>
                <a:uFillTx/>
                <a:latin typeface="Century Gothic"/>
                <a:ea typeface="Century Gothic"/>
              </a:rPr>
              <a:t>Security </a:t>
            </a:r>
            <a:endParaRPr lang="en-US" sz="2200" b="0" u="none" strike="noStrike">
              <a:solidFill>
                <a:srgbClr val="FFFFFF"/>
              </a:solidFill>
              <a:uFillTx/>
              <a:latin typeface="Arial"/>
            </a:endParaRPr>
          </a:p>
          <a:p>
            <a:pPr algn="ctr" defTabSz="914400">
              <a:lnSpc>
                <a:spcPct val="100000"/>
              </a:lnSpc>
              <a:spcBef>
                <a:spcPts val="1001"/>
              </a:spcBef>
            </a:pPr>
            <a:r>
              <a:rPr lang="en-US" sz="2200" b="1" u="none" strike="noStrike" cap="all" spc="300">
                <a:solidFill>
                  <a:schemeClr val="lt1"/>
                </a:solidFill>
                <a:uFillTx/>
                <a:latin typeface="Century Gothic"/>
                <a:ea typeface="Century Gothic"/>
              </a:rPr>
              <a:t>project # 1</a:t>
            </a:r>
            <a:endParaRPr lang="en-US" sz="2200" b="0" u="none" strike="noStrike">
              <a:solidFill>
                <a:srgbClr val="FFFFFF"/>
              </a:solidFill>
              <a:uFillTx/>
              <a:latin typeface="Arial"/>
            </a:endParaRPr>
          </a:p>
          <a:p>
            <a:pPr algn="ctr" defTabSz="914400">
              <a:lnSpc>
                <a:spcPct val="100000"/>
              </a:lnSpc>
              <a:spcBef>
                <a:spcPts val="1001"/>
              </a:spcBef>
            </a:pPr>
            <a:r>
              <a:rPr lang="en-US" sz="2400" b="0" u="none" strike="noStrike">
                <a:solidFill>
                  <a:schemeClr val="lt1"/>
                </a:solidFill>
                <a:uFillTx/>
                <a:latin typeface="Century Gothic"/>
                <a:ea typeface="Century Gothic"/>
              </a:rPr>
              <a:t>Adversarial Attacks on RobustBench Models: A Comparative Evaluation of FMN and AutoAttack</a:t>
            </a:r>
            <a:endParaRPr lang="en-US" sz="2400" b="0" u="none" strike="noStrike">
              <a:solidFill>
                <a:srgbClr val="FFFFFF"/>
              </a:solidFill>
              <a:uFillTx/>
              <a:latin typeface="Arial"/>
            </a:endParaRPr>
          </a:p>
        </p:txBody>
      </p:sp>
      <p:sp>
        <p:nvSpPr>
          <p:cNvPr id="217" name="CasellaDiTesto 8"/>
          <p:cNvSpPr/>
          <p:nvPr/>
        </p:nvSpPr>
        <p:spPr>
          <a:xfrm>
            <a:off x="807480" y="4759560"/>
            <a:ext cx="10584000" cy="133596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normAutofit/>
          </a:bodyPr>
          <a:lstStyle/>
          <a:p>
            <a:pPr defTabSz="914400">
              <a:lnSpc>
                <a:spcPct val="120000"/>
              </a:lnSpc>
              <a:spcBef>
                <a:spcPts val="1001"/>
              </a:spcBef>
            </a:pPr>
            <a:endParaRPr lang="en-US" sz="1700" b="0" u="none" strike="noStrike">
              <a:solidFill>
                <a:srgbClr val="FFFFFF"/>
              </a:solidFill>
              <a:uFillTx/>
              <a:latin typeface="Arial"/>
            </a:endParaRPr>
          </a:p>
          <a:p>
            <a:pPr defTabSz="914400">
              <a:lnSpc>
                <a:spcPct val="120000"/>
              </a:lnSpc>
              <a:spcBef>
                <a:spcPts val="1001"/>
              </a:spcBef>
            </a:pPr>
            <a:r>
              <a:rPr lang="en-US" sz="1700" b="1" u="none" strike="noStrike">
                <a:solidFill>
                  <a:schemeClr val="lt1"/>
                </a:solidFill>
                <a:uFillTx/>
                <a:latin typeface="Century Gothic"/>
              </a:rPr>
              <a:t>Supervisor: Prof. Battista Biggio</a:t>
            </a:r>
            <a:endParaRPr lang="en-US" sz="1700" b="0" u="none" strike="noStrike">
              <a:solidFill>
                <a:srgbClr val="FFFFFF"/>
              </a:solidFill>
              <a:uFillTx/>
              <a:latin typeface="Arial"/>
            </a:endParaRPr>
          </a:p>
          <a:p>
            <a:pPr algn="r" defTabSz="914400">
              <a:lnSpc>
                <a:spcPct val="120000"/>
              </a:lnSpc>
              <a:spcBef>
                <a:spcPts val="1001"/>
              </a:spcBef>
            </a:pPr>
            <a:r>
              <a:rPr lang="en-US" sz="1700" b="1" u="none" strike="noStrike" cap="all">
                <a:solidFill>
                  <a:schemeClr val="lt1"/>
                </a:solidFill>
                <a:uFillTx/>
                <a:latin typeface="Century Gothic"/>
              </a:rPr>
              <a:t>Author</a:t>
            </a:r>
            <a:r>
              <a:rPr lang="en-US" sz="1700" b="0" u="none" strike="noStrike" cap="all">
                <a:solidFill>
                  <a:schemeClr val="lt1"/>
                </a:solidFill>
                <a:uFillTx/>
                <a:latin typeface="Century Gothic"/>
              </a:rPr>
              <a:t>: </a:t>
            </a:r>
            <a:r>
              <a:rPr lang="en-US" sz="1700" b="0" u="none" strike="noStrike">
                <a:solidFill>
                  <a:schemeClr val="lt1"/>
                </a:solidFill>
                <a:uFillTx/>
                <a:latin typeface="Century Gothic"/>
              </a:rPr>
              <a:t>Lello Molinario: 70/90/00369</a:t>
            </a:r>
            <a:endParaRPr lang="en-US" sz="1700" b="0" u="none" strike="noStrike">
              <a:solidFill>
                <a:srgbClr val="FFFFFF"/>
              </a:solidFill>
              <a:uFillTx/>
              <a:latin typeface="Arial"/>
            </a:endParaRPr>
          </a:p>
        </p:txBody>
      </p:sp>
      <p:sp>
        <p:nvSpPr>
          <p:cNvPr id="218" name="PlaceHolder 1"/>
          <p:cNvSpPr>
            <a:spLocks noGrp="1"/>
          </p:cNvSpPr>
          <p:nvPr>
            <p:ph type="dt" idx="55"/>
          </p:nvPr>
        </p:nvSpPr>
        <p:spPr>
          <a:xfrm>
            <a:off x="9904320" y="6172200"/>
            <a:ext cx="1599840" cy="364680"/>
          </a:xfrm>
          <a:prstGeom prst="rect">
            <a:avLst/>
          </a:prstGeom>
          <a:noFill/>
          <a:ln w="0">
            <a:noFill/>
          </a:ln>
        </p:spPr>
        <p:txBody>
          <a:bodyPr lIns="91440" tIns="45720" rIns="91440" bIns="45720" anchor="t">
            <a:noAutofit/>
          </a:bodyPr>
          <a:lstStyle>
            <a:lvl1pPr indent="0" algn="r" defTabSz="914400">
              <a:lnSpc>
                <a:spcPct val="100000"/>
              </a:lnSpc>
              <a:spcAft>
                <a:spcPts val="601"/>
              </a:spcAft>
              <a:buNone/>
              <a:defRPr lang="en-US" sz="1000" b="0" u="none" strike="noStrike">
                <a:solidFill>
                  <a:schemeClr val="dk2">
                    <a:lumMod val="50000"/>
                  </a:schemeClr>
                </a:solidFill>
                <a:uFillTx/>
                <a:latin typeface="Century Gothic"/>
              </a:defRPr>
            </a:lvl1pPr>
          </a:lstStyle>
          <a:p>
            <a:pPr indent="0" algn="r" defTabSz="914400">
              <a:lnSpc>
                <a:spcPct val="100000"/>
              </a:lnSpc>
              <a:spcAft>
                <a:spcPts val="601"/>
              </a:spcAft>
              <a:buNone/>
            </a:pPr>
            <a:fld id="{E0739549-1665-45E2-9B44-55BE7F7C8FF8}" type="datetime1">
              <a:rPr lang="en-US" sz="1000" b="0" u="none" strike="noStrike">
                <a:solidFill>
                  <a:schemeClr val="dk2">
                    <a:lumMod val="50000"/>
                  </a:schemeClr>
                </a:solidFill>
                <a:uFillTx/>
                <a:latin typeface="Century Gothic"/>
              </a:rPr>
              <a:t>2/12/2025</a:t>
            </a:fld>
            <a:endParaRPr lang="en-US" sz="1000" b="0" u="none" strike="noStrike">
              <a:solidFill>
                <a:srgbClr val="FFFFFF"/>
              </a:solidFill>
              <a:uFillTx/>
              <a:latin typeface="Times New Roman"/>
            </a:endParaRPr>
          </a:p>
        </p:txBody>
      </p:sp>
      <p:sp>
        <p:nvSpPr>
          <p:cNvPr id="219" name="PlaceHolder 2"/>
          <p:cNvSpPr>
            <a:spLocks noGrp="1"/>
          </p:cNvSpPr>
          <p:nvPr>
            <p:ph type="ftr" idx="56"/>
          </p:nvPr>
        </p:nvSpPr>
        <p:spPr>
          <a:xfrm>
            <a:off x="684360" y="6172200"/>
            <a:ext cx="7543440" cy="364680"/>
          </a:xfrm>
          <a:prstGeom prst="rect">
            <a:avLst/>
          </a:prstGeom>
          <a:noFill/>
          <a:ln w="0">
            <a:noFill/>
          </a:ln>
        </p:spPr>
        <p:txBody>
          <a:bodyPr lIns="91440" tIns="45720" rIns="91440" bIns="45720" anchor="t">
            <a:noAutofit/>
          </a:bodyPr>
          <a:lstStyle>
            <a:lvl1pPr indent="0">
              <a:buNone/>
              <a:defRPr lang="en-US" sz="1000" b="0" u="none" strike="noStrike">
                <a:solidFill>
                  <a:schemeClr val="dk2">
                    <a:lumMod val="50000"/>
                  </a:schemeClr>
                </a:solidFill>
                <a:uFillTx/>
                <a:latin typeface="Century Gothic"/>
              </a:defRPr>
            </a:lvl1pPr>
          </a:lstStyle>
          <a:p>
            <a:pPr indent="0">
              <a:buNone/>
            </a:pPr>
            <a:endParaRPr lang="en-US" sz="1000" b="0" u="none" strike="noStrike">
              <a:solidFill>
                <a:srgbClr val="FFFFFF"/>
              </a:solidFill>
              <a:uFillTx/>
              <a:latin typeface="Times New Roman"/>
            </a:endParaRPr>
          </a:p>
          <a:p>
            <a:pPr indent="0" defTabSz="914400">
              <a:lnSpc>
                <a:spcPct val="100000"/>
              </a:lnSpc>
              <a:spcAft>
                <a:spcPts val="601"/>
              </a:spcAft>
              <a:buNone/>
            </a:pPr>
            <a:r>
              <a:rPr lang="en-US" sz="1000" b="0" u="none" strike="noStrike">
                <a:solidFill>
                  <a:schemeClr val="dk2">
                    <a:lumMod val="50000"/>
                  </a:schemeClr>
                </a:solidFill>
                <a:uFillTx/>
                <a:latin typeface="Century Gothic"/>
              </a:rPr>
              <a:t>              </a:t>
            </a:r>
            <a:endParaRPr lang="en-US" sz="1000" b="0" u="none" strike="noStrike">
              <a:solidFill>
                <a:srgbClr val="FFFFFF"/>
              </a:solidFill>
              <a:uFillTx/>
              <a:latin typeface="Times New Roman"/>
            </a:endParaRPr>
          </a:p>
        </p:txBody>
      </p:sp>
      <p:sp>
        <p:nvSpPr>
          <p:cNvPr id="220" name="CasellaDiTesto 3"/>
          <p:cNvSpPr/>
          <p:nvPr/>
        </p:nvSpPr>
        <p:spPr>
          <a:xfrm>
            <a:off x="1163880" y="458640"/>
            <a:ext cx="9863640" cy="8226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algn="ctr" defTabSz="914400">
              <a:lnSpc>
                <a:spcPct val="100000"/>
              </a:lnSpc>
            </a:pPr>
            <a:r>
              <a:rPr lang="en-US" sz="2400" b="1" u="none" strike="noStrike">
                <a:solidFill>
                  <a:schemeClr val="lt1"/>
                </a:solidFill>
                <a:uFillTx/>
                <a:latin typeface="Century Gothic"/>
              </a:rPr>
              <a:t>Master's degree in Computer Engineering, Cybersecurity and Artificial Intelligence - University of Cagliari</a:t>
            </a:r>
            <a:endParaRPr lang="en-US" sz="2400" b="0" u="none" strike="noStrike">
              <a:solidFill>
                <a:srgbClr val="FFFFFF"/>
              </a:solidFill>
              <a:uFillTx/>
              <a:latin typeface="Arial"/>
            </a:endParaRPr>
          </a:p>
        </p:txBody>
      </p:sp>
      <p:sp>
        <p:nvSpPr>
          <p:cNvPr id="221" name="CasellaDiTesto 1"/>
          <p:cNvSpPr/>
          <p:nvPr/>
        </p:nvSpPr>
        <p:spPr>
          <a:xfrm>
            <a:off x="809280" y="5845680"/>
            <a:ext cx="7936560" cy="63972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rPr>
              <a:t>Link at the project code:</a:t>
            </a: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https://github.com/lmolinario/ML_Sec_project.git</a:t>
            </a:r>
            <a:endParaRPr lang="en-US" sz="1800" b="0" u="none" strike="noStrike">
              <a:solidFill>
                <a:srgbClr val="FFFFFF"/>
              </a:solidFill>
              <a:uFillTx/>
              <a:latin typeface="Arial"/>
            </a:endParaRPr>
          </a:p>
        </p:txBody>
      </p:sp>
      <p:pic>
        <p:nvPicPr>
          <p:cNvPr id="222" name="Picture 11" descr="A black and white logo&#10;&#10;Description automatically generated"/>
          <p:cNvPicPr/>
          <p:nvPr/>
        </p:nvPicPr>
        <p:blipFill>
          <a:blip r:embed="rId3"/>
          <a:stretch/>
        </p:blipFill>
        <p:spPr>
          <a:xfrm>
            <a:off x="5411880" y="1498320"/>
            <a:ext cx="1367640" cy="13676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613800" y="107640"/>
            <a:ext cx="10774440" cy="1506600"/>
          </a:xfrm>
          <a:prstGeom prst="rect">
            <a:avLst/>
          </a:prstGeom>
          <a:noFill/>
          <a:ln w="0">
            <a:noFill/>
          </a:ln>
        </p:spPr>
        <p:txBody>
          <a:bodyPr lIns="91440" tIns="45720" rIns="91440" bIns="45720" anchor="ctr">
            <a:noAutofit/>
          </a:bodyPr>
          <a:lstStyle/>
          <a:p>
            <a:pPr indent="0" defTabSz="457200">
              <a:lnSpc>
                <a:spcPct val="100000"/>
              </a:lnSpc>
              <a:buNone/>
            </a:pPr>
            <a:r>
              <a:rPr lang="en-US" sz="3600" b="0" u="none" strike="noStrike" cap="all">
                <a:solidFill>
                  <a:schemeClr val="lt1"/>
                </a:solidFill>
                <a:uFillTx/>
                <a:latin typeface="Century Gothic"/>
                <a:ea typeface="Century Gothic"/>
              </a:rPr>
              <a:t>Results: Autoattack VS FMN</a:t>
            </a:r>
            <a:endParaRPr lang="en-US" sz="3600" b="0" u="none" strike="noStrike">
              <a:solidFill>
                <a:schemeClr val="lt1"/>
              </a:solidFill>
              <a:uFillTx/>
              <a:latin typeface="Century Gothic"/>
            </a:endParaRPr>
          </a:p>
        </p:txBody>
      </p:sp>
      <p:graphicFrame>
        <p:nvGraphicFramePr>
          <p:cNvPr id="254" name="Tabella 2"/>
          <p:cNvGraphicFramePr/>
          <p:nvPr/>
        </p:nvGraphicFramePr>
        <p:xfrm>
          <a:off x="707040" y="2407680"/>
          <a:ext cx="10681200" cy="2651760"/>
        </p:xfrm>
        <a:graphic>
          <a:graphicData uri="http://schemas.openxmlformats.org/drawingml/2006/table">
            <a:tbl>
              <a:tblPr/>
              <a:tblGrid>
                <a:gridCol w="2330640">
                  <a:extLst>
                    <a:ext uri="{9D8B030D-6E8A-4147-A177-3AD203B41FA5}">
                      <a16:colId xmlns:a16="http://schemas.microsoft.com/office/drawing/2014/main" val="20000"/>
                    </a:ext>
                  </a:extLst>
                </a:gridCol>
                <a:gridCol w="4153320">
                  <a:extLst>
                    <a:ext uri="{9D8B030D-6E8A-4147-A177-3AD203B41FA5}">
                      <a16:colId xmlns:a16="http://schemas.microsoft.com/office/drawing/2014/main" val="20001"/>
                    </a:ext>
                  </a:extLst>
                </a:gridCol>
                <a:gridCol w="2495160">
                  <a:extLst>
                    <a:ext uri="{9D8B030D-6E8A-4147-A177-3AD203B41FA5}">
                      <a16:colId xmlns:a16="http://schemas.microsoft.com/office/drawing/2014/main" val="20002"/>
                    </a:ext>
                  </a:extLst>
                </a:gridCol>
                <a:gridCol w="1702080">
                  <a:extLst>
                    <a:ext uri="{9D8B030D-6E8A-4147-A177-3AD203B41FA5}">
                      <a16:colId xmlns:a16="http://schemas.microsoft.com/office/drawing/2014/main" val="20003"/>
                    </a:ext>
                  </a:extLst>
                </a:gridCol>
              </a:tblGrid>
              <a:tr h="370800">
                <a:tc>
                  <a:txBody>
                    <a:bodyPr/>
                    <a:lstStyle/>
                    <a:p>
                      <a:pPr defTabSz="457200">
                        <a:lnSpc>
                          <a:spcPct val="100000"/>
                        </a:lnSpc>
                      </a:pPr>
                      <a:r>
                        <a:rPr lang="en-US" sz="1800" b="0" u="none" strike="noStrike">
                          <a:solidFill>
                            <a:schemeClr val="lt1"/>
                          </a:solidFill>
                          <a:uFillTx/>
                          <a:latin typeface="Century Gothic"/>
                        </a:rPr>
                        <a:t>Hyperparameters</a:t>
                      </a:r>
                      <a:endParaRPr lang="en-US"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Model</a:t>
                      </a:r>
                      <a:endParaRPr lang="en-US"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Autoattack</a:t>
                      </a:r>
                      <a:endParaRPr lang="en-US" sz="1800" b="0" u="none" strike="noStrike">
                        <a:solidFill>
                          <a:srgbClr val="FFFFFF"/>
                        </a:solidFill>
                        <a:uFillTx/>
                        <a:latin typeface="Arial"/>
                      </a:endParaRPr>
                    </a:p>
                    <a:p>
                      <a:pPr defTabSz="457200">
                        <a:lnSpc>
                          <a:spcPct val="100000"/>
                        </a:lnSpc>
                      </a:pPr>
                      <a:r>
                        <a:rPr lang="it-IT" sz="1800" b="0" u="none" strike="noStrike">
                          <a:solidFill>
                            <a:schemeClr val="lt1"/>
                          </a:solidFill>
                          <a:uFillTx/>
                          <a:latin typeface="Century Gothic"/>
                        </a:rPr>
                        <a:t>Robust Accuracy</a:t>
                      </a:r>
                      <a:endParaRPr lang="en-US"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FMN Robust Accuracy</a:t>
                      </a:r>
                      <a:endParaRPr lang="en-US"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370800">
                <a:tc rowSpan="5">
                  <a:txBody>
                    <a:bodyPr/>
                    <a:lstStyle/>
                    <a:p>
                      <a:pPr defTabSz="457200">
                        <a:lnSpc>
                          <a:spcPct val="100000"/>
                        </a:lnSpc>
                      </a:pPr>
                      <a:r>
                        <a:rPr lang="it-IT" sz="1800" b="0" u="none" strike="noStrike">
                          <a:solidFill>
                            <a:srgbClr val="000000"/>
                          </a:solidFill>
                          <a:uFillTx/>
                          <a:latin typeface="Century Gothic"/>
                        </a:rPr>
                        <a:t>norm='Linf’</a:t>
                      </a:r>
                      <a:endParaRPr lang="en-US"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eps=8 / 255</a:t>
                      </a:r>
                      <a:endParaRPr lang="en-US"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a:t>
                      </a:r>
                      <a:endParaRPr lang="en-US" sz="1800" b="0" u="none" strike="noStrike">
                        <a:solidFill>
                          <a:srgbClr val="000000"/>
                        </a:solidFill>
                        <a:uFillTx/>
                        <a:latin typeface="Arial"/>
                      </a:endParaRPr>
                    </a:p>
                    <a:p>
                      <a:pPr defTabSz="457200">
                        <a:lnSpc>
                          <a:spcPct val="100000"/>
                        </a:lnSpc>
                      </a:pPr>
                      <a:r>
                        <a:rPr lang="it-IT" sz="1800" b="1" u="none" strike="noStrike">
                          <a:solidFill>
                            <a:srgbClr val="000000"/>
                          </a:solidFill>
                          <a:uFillTx/>
                          <a:latin typeface="Century Gothic"/>
                        </a:rPr>
                        <a:t>Only for FMN</a:t>
                      </a:r>
                      <a:endParaRPr lang="en-US"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steps: 500</a:t>
                      </a:r>
                      <a:endParaRPr lang="en-US"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max_stepsize: 1.0</a:t>
                      </a:r>
                      <a:endParaRPr lang="en-US" sz="1800" b="0" u="none" strike="noStrike">
                        <a:solidFill>
                          <a:srgbClr val="000000"/>
                        </a:solidFill>
                        <a:uFillTx/>
                        <a:latin typeface="Arial"/>
                      </a:endParaRPr>
                    </a:p>
                    <a:p>
                      <a:pPr defTabSz="457200">
                        <a:lnSpc>
                          <a:spcPct val="100000"/>
                        </a:lnSpc>
                      </a:pPr>
                      <a:r>
                        <a:rPr lang="it-IT" sz="1800" b="0" u="none" strike="noStrike">
                          <a:solidFill>
                            <a:srgbClr val="000000"/>
                          </a:solidFill>
                          <a:uFillTx/>
                          <a:latin typeface="Century Gothic"/>
                        </a:rPr>
                        <a:t>gamma: 0.05</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rgbClr val="000000"/>
                          </a:solidFill>
                          <a:uFillTx/>
                          <a:latin typeface="Century Gothic"/>
                        </a:rPr>
                        <a:t>Ding2020MMA</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31.25 %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39.06 %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1"/>
                  </a:ext>
                </a:extLst>
              </a:tr>
              <a:tr h="370800">
                <a:tc vMerge="1">
                  <a:txBody>
                    <a:bodyPr/>
                    <a:lstStyle/>
                    <a:p>
                      <a:endParaRPr lang="it-IT" sz="1800" b="0" u="none" strike="noStrike">
                        <a:solidFill>
                          <a:srgbClr val="000000"/>
                        </a:solidFill>
                        <a:uFillTx/>
                        <a:latin typeface="Arial"/>
                      </a:endParaRPr>
                    </a:p>
                  </a:txBody>
                  <a:tcPr marL="90000" marR="90000">
                    <a:lnL>
                      <a:noFill/>
                    </a:lnL>
                    <a:lnR>
                      <a:noFill/>
                    </a:lnR>
                    <a:lnT>
                      <a:noFill/>
                    </a:lnT>
                    <a:lnB>
                      <a:noFill/>
                    </a:lnB>
                    <a:solidFill>
                      <a:srgbClr val="729FCF"/>
                    </a:solidFill>
                  </a:tcPr>
                </a:tc>
                <a:tc>
                  <a:txBody>
                    <a:bodyPr/>
                    <a:lstStyle/>
                    <a:p>
                      <a:pPr defTabSz="457200">
                        <a:lnSpc>
                          <a:spcPct val="100000"/>
                        </a:lnSpc>
                      </a:pPr>
                      <a:r>
                        <a:rPr lang="it-IT" sz="1800" b="0" u="none" strike="noStrike">
                          <a:solidFill>
                            <a:srgbClr val="000000"/>
                          </a:solidFill>
                          <a:uFillTx/>
                          <a:latin typeface="Century Gothic"/>
                        </a:rPr>
                        <a:t>Wong2020Fast</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onsolas"/>
                        </a:rPr>
                        <a:t>37.50 %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42.19 %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2"/>
                  </a:ext>
                </a:extLst>
              </a:tr>
              <a:tr h="370800">
                <a:tc vMerge="1">
                  <a:txBody>
                    <a:bodyPr/>
                    <a:lstStyle/>
                    <a:p>
                      <a:endParaRPr lang="it-IT" sz="1800" b="0" u="none" strike="noStrike">
                        <a:solidFill>
                          <a:srgbClr val="000000"/>
                        </a:solidFill>
                        <a:uFillTx/>
                        <a:latin typeface="Arial"/>
                      </a:endParaRPr>
                    </a:p>
                  </a:txBody>
                  <a:tcPr marL="90000" marR="90000">
                    <a:lnL>
                      <a:noFill/>
                    </a:lnL>
                    <a:lnR>
                      <a:noFill/>
                    </a:lnR>
                    <a:lnT>
                      <a:noFill/>
                    </a:lnT>
                    <a:lnB>
                      <a:noFill/>
                    </a:lnB>
                    <a:solidFill>
                      <a:srgbClr val="729FCF"/>
                    </a:solidFill>
                  </a:tcPr>
                </a:tc>
                <a:tc>
                  <a:txBody>
                    <a:bodyPr/>
                    <a:lstStyle/>
                    <a:p>
                      <a:pPr defTabSz="457200">
                        <a:lnSpc>
                          <a:spcPct val="100000"/>
                        </a:lnSpc>
                      </a:pPr>
                      <a:r>
                        <a:rPr lang="it-IT" sz="1800" b="0" u="none" strike="noStrike">
                          <a:solidFill>
                            <a:srgbClr val="000000"/>
                          </a:solidFill>
                          <a:uFillTx/>
                          <a:latin typeface="Century Gothic"/>
                        </a:rPr>
                        <a:t>Andriushchenko2020Understanding</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43.75 %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43.75 %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vMerge="1">
                  <a:txBody>
                    <a:bodyPr/>
                    <a:lstStyle/>
                    <a:p>
                      <a:endParaRPr lang="it-IT" sz="1800" b="0" u="none" strike="noStrike">
                        <a:solidFill>
                          <a:srgbClr val="000000"/>
                        </a:solidFill>
                        <a:uFillTx/>
                        <a:latin typeface="Arial"/>
                      </a:endParaRPr>
                    </a:p>
                  </a:txBody>
                  <a:tcPr marL="90000" marR="90000">
                    <a:lnL>
                      <a:noFill/>
                    </a:lnL>
                    <a:lnR>
                      <a:noFill/>
                    </a:lnR>
                    <a:lnT>
                      <a:noFill/>
                    </a:lnT>
                    <a:lnB>
                      <a:noFill/>
                    </a:lnB>
                    <a:solidFill>
                      <a:srgbClr val="729FCF"/>
                    </a:solidFill>
                  </a:tcPr>
                </a:tc>
                <a:tc>
                  <a:txBody>
                    <a:bodyPr/>
                    <a:lstStyle/>
                    <a:p>
                      <a:pPr defTabSz="457200">
                        <a:lnSpc>
                          <a:spcPct val="100000"/>
                        </a:lnSpc>
                      </a:pPr>
                      <a:r>
                        <a:rPr lang="it-IT" sz="1800" b="0" u="none" strike="noStrike">
                          <a:solidFill>
                            <a:srgbClr val="000000"/>
                          </a:solidFill>
                          <a:uFillTx/>
                          <a:latin typeface="Century Gothic"/>
                        </a:rPr>
                        <a:t>Sitawarin2020Improving</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onsolas"/>
                        </a:rPr>
                        <a:t>39.06 %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onsolas"/>
                        </a:rPr>
                        <a:t>39.06 %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r h="0">
                <a:tc vMerge="1">
                  <a:txBody>
                    <a:bodyPr/>
                    <a:lstStyle/>
                    <a:p>
                      <a:endParaRPr lang="it-IT" sz="1800" b="0" u="none" strike="noStrike">
                        <a:solidFill>
                          <a:srgbClr val="000000"/>
                        </a:solidFill>
                        <a:uFillTx/>
                        <a:latin typeface="Arial"/>
                      </a:endParaRPr>
                    </a:p>
                  </a:txBody>
                  <a:tcPr marL="90000" marR="90000">
                    <a:lnL>
                      <a:noFill/>
                    </a:lnL>
                    <a:lnR>
                      <a:noFill/>
                    </a:lnR>
                    <a:lnT>
                      <a:noFill/>
                    </a:lnT>
                    <a:lnB>
                      <a:noFill/>
                    </a:lnB>
                    <a:solidFill>
                      <a:srgbClr val="729FCF"/>
                    </a:solidFill>
                  </a:tcPr>
                </a:tc>
                <a:tc>
                  <a:txBody>
                    <a:bodyPr/>
                    <a:lstStyle/>
                    <a:p>
                      <a:pPr defTabSz="457200">
                        <a:lnSpc>
                          <a:spcPct val="100000"/>
                        </a:lnSpc>
                      </a:pPr>
                      <a:r>
                        <a:rPr lang="it-IT" sz="1800" b="0" u="none" strike="noStrike">
                          <a:solidFill>
                            <a:srgbClr val="000000"/>
                          </a:solidFill>
                          <a:uFillTx/>
                          <a:latin typeface="Century Gothic"/>
                        </a:rPr>
                        <a:t>Cui2023Decoupled_WRN-28-10</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67.19 %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onsolas"/>
                        </a:rPr>
                        <a:t>67.19 %</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707040" y="155880"/>
            <a:ext cx="10774440" cy="1506600"/>
          </a:xfrm>
          <a:prstGeom prst="rect">
            <a:avLst/>
          </a:prstGeom>
          <a:noFill/>
          <a:ln w="0">
            <a:noFill/>
          </a:ln>
        </p:spPr>
        <p:txBody>
          <a:bodyPr lIns="91440" tIns="45720" rIns="91440" bIns="45720" anchor="ctr">
            <a:normAutofit/>
          </a:bodyPr>
          <a:lstStyle/>
          <a:p>
            <a:pPr indent="0" algn="just" defTabSz="457200">
              <a:lnSpc>
                <a:spcPct val="100000"/>
              </a:lnSpc>
              <a:spcBef>
                <a:spcPts val="1191"/>
              </a:spcBef>
              <a:spcAft>
                <a:spcPts val="992"/>
              </a:spcAft>
              <a:buNone/>
            </a:pPr>
            <a:r>
              <a:rPr lang="en-US" sz="3700" b="0" u="none" strike="noStrike" cap="all">
                <a:solidFill>
                  <a:schemeClr val="lt1"/>
                </a:solidFill>
                <a:uFillTx/>
                <a:latin typeface="Century Gothic"/>
                <a:ea typeface="Century Gothic"/>
              </a:rPr>
              <a:t>Analyzing Discordant Samples in RobustBench Models</a:t>
            </a:r>
            <a:endParaRPr lang="en-US" sz="3700" b="0" u="none" strike="noStrike">
              <a:solidFill>
                <a:schemeClr val="lt1"/>
              </a:solidFill>
              <a:uFillTx/>
              <a:latin typeface="Century Gothic"/>
            </a:endParaRPr>
          </a:p>
        </p:txBody>
      </p:sp>
      <p:pic>
        <p:nvPicPr>
          <p:cNvPr id="256" name="Immagine 5"/>
          <p:cNvPicPr/>
          <p:nvPr/>
        </p:nvPicPr>
        <p:blipFill>
          <a:blip r:embed="rId3"/>
          <a:srcRect b="11261"/>
          <a:stretch/>
        </p:blipFill>
        <p:spPr>
          <a:xfrm>
            <a:off x="1112040" y="1548000"/>
            <a:ext cx="10369440" cy="2205720"/>
          </a:xfrm>
          <a:prstGeom prst="rect">
            <a:avLst/>
          </a:prstGeom>
          <a:ln w="0">
            <a:noFill/>
          </a:ln>
        </p:spPr>
      </p:pic>
      <p:pic>
        <p:nvPicPr>
          <p:cNvPr id="257" name="Immagine 8"/>
          <p:cNvPicPr/>
          <p:nvPr/>
        </p:nvPicPr>
        <p:blipFill>
          <a:blip r:embed="rId4"/>
          <a:srcRect b="20790"/>
          <a:stretch/>
        </p:blipFill>
        <p:spPr>
          <a:xfrm>
            <a:off x="522000" y="3818520"/>
            <a:ext cx="6063120" cy="1506600"/>
          </a:xfrm>
          <a:prstGeom prst="rect">
            <a:avLst/>
          </a:prstGeom>
          <a:ln w="0">
            <a:noFill/>
          </a:ln>
        </p:spPr>
      </p:pic>
      <p:pic>
        <p:nvPicPr>
          <p:cNvPr id="258" name="Immagine 10"/>
          <p:cNvPicPr/>
          <p:nvPr/>
        </p:nvPicPr>
        <p:blipFill>
          <a:blip r:embed="rId5"/>
          <a:srcRect b="25522"/>
          <a:stretch/>
        </p:blipFill>
        <p:spPr>
          <a:xfrm>
            <a:off x="5715000" y="5361120"/>
            <a:ext cx="6012000" cy="11462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707040" y="49536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a:solidFill>
                  <a:schemeClr val="lt1"/>
                </a:solidFill>
                <a:uFillTx/>
                <a:latin typeface="Century Gothic"/>
                <a:ea typeface="Century Gothic"/>
              </a:rPr>
              <a:t>Explainability in Adversarial Attacks</a:t>
            </a:r>
            <a:endParaRPr lang="en-US" sz="3600" b="0" u="none" strike="noStrike">
              <a:solidFill>
                <a:schemeClr val="lt1"/>
              </a:solidFill>
              <a:uFillTx/>
              <a:latin typeface="Century Gothic"/>
            </a:endParaRPr>
          </a:p>
        </p:txBody>
      </p:sp>
      <p:sp>
        <p:nvSpPr>
          <p:cNvPr id="260" name="CasellaDiTesto 6"/>
          <p:cNvSpPr/>
          <p:nvPr/>
        </p:nvSpPr>
        <p:spPr>
          <a:xfrm>
            <a:off x="704160" y="2219400"/>
            <a:ext cx="10870920" cy="91404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ea typeface="Century Gothic"/>
              </a:rPr>
              <a:t>It improves the linear approximation by referring to a counterfactual baseline inputs.</a:t>
            </a: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ea typeface="Century Gothic"/>
              </a:rPr>
              <a:t>This implements a method for local explanation of predictions via attribution of relevance to each feature.</a:t>
            </a:r>
            <a:endParaRPr lang="en-US" sz="1800" b="0" u="none" strike="noStrike">
              <a:solidFill>
                <a:srgbClr val="FFFFFF"/>
              </a:solidFill>
              <a:uFillTx/>
              <a:latin typeface="Arial"/>
            </a:endParaRPr>
          </a:p>
        </p:txBody>
      </p:sp>
      <p:pic>
        <p:nvPicPr>
          <p:cNvPr id="261" name="Immagine 4"/>
          <p:cNvPicPr/>
          <p:nvPr/>
        </p:nvPicPr>
        <p:blipFill>
          <a:blip r:embed="rId3"/>
          <a:stretch/>
        </p:blipFill>
        <p:spPr>
          <a:xfrm>
            <a:off x="2769840" y="3429000"/>
            <a:ext cx="6354360" cy="1237320"/>
          </a:xfrm>
          <a:prstGeom prst="rect">
            <a:avLst/>
          </a:prstGeom>
          <a:ln w="0">
            <a:noFill/>
          </a:ln>
        </p:spPr>
      </p:pic>
      <p:sp>
        <p:nvSpPr>
          <p:cNvPr id="262" name="CasellaDiTesto 7"/>
          <p:cNvSpPr/>
          <p:nvPr/>
        </p:nvSpPr>
        <p:spPr>
          <a:xfrm>
            <a:off x="923040" y="4874040"/>
            <a:ext cx="6112440" cy="1186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0" u="none" strike="noStrike">
                <a:solidFill>
                  <a:schemeClr val="lt1"/>
                </a:solidFill>
                <a:uFillTx/>
                <a:latin typeface="Century Gothic"/>
              </a:rPr>
              <a:t>where:</a:t>
            </a:r>
            <a:endParaRPr lang="en-US"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rPr>
              <a:t>x = input image,</a:t>
            </a:r>
            <a:endParaRPr lang="en-US"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rPr>
              <a:t>x′′ = baseline image (e.g., all zeros),</a:t>
            </a:r>
            <a:endParaRPr lang="en-US"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rPr>
              <a:t>F(x) = model’s prediction function.</a:t>
            </a:r>
            <a:endParaRPr lang="en-US" sz="1800" b="0" u="none" strike="noStrike">
              <a:solidFill>
                <a:srgbClr val="FFFFFF"/>
              </a:solidFill>
              <a:uFillTx/>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160200" y="-23076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dirty="0">
                <a:solidFill>
                  <a:schemeClr val="lt1"/>
                </a:solidFill>
                <a:uFillTx/>
                <a:latin typeface="Century Gothic"/>
                <a:ea typeface="Century Gothic"/>
              </a:rPr>
              <a:t>Explainability Comparison – </a:t>
            </a:r>
            <a:br>
              <a:rPr sz="3600" dirty="0"/>
            </a:br>
            <a:r>
              <a:rPr lang="en-US" sz="3600" b="0" u="none" strike="noStrike" cap="all" dirty="0" err="1">
                <a:solidFill>
                  <a:schemeClr val="lt1"/>
                </a:solidFill>
                <a:uFillTx/>
                <a:latin typeface="Century Gothic"/>
                <a:ea typeface="Century Gothic"/>
              </a:rPr>
              <a:t>AutoAttack</a:t>
            </a:r>
            <a:r>
              <a:rPr lang="en-US" sz="3600" b="0" u="none" strike="noStrike" cap="all" dirty="0">
                <a:solidFill>
                  <a:schemeClr val="lt1"/>
                </a:solidFill>
                <a:uFillTx/>
                <a:latin typeface="Century Gothic"/>
                <a:ea typeface="Century Gothic"/>
              </a:rPr>
              <a:t> vs FMN</a:t>
            </a:r>
            <a:endParaRPr lang="en-US" sz="3600" b="0" u="none" strike="noStrike" dirty="0">
              <a:solidFill>
                <a:schemeClr val="lt1"/>
              </a:solidFill>
              <a:uFillTx/>
              <a:latin typeface="Century Gothic"/>
            </a:endParaRPr>
          </a:p>
        </p:txBody>
      </p:sp>
      <p:pic>
        <p:nvPicPr>
          <p:cNvPr id="264" name="Immagine 4" descr="Immagine che contiene schermata, testo, grafica, design&#10;&#10;Descrizione generata automaticamente"/>
          <p:cNvPicPr/>
          <p:nvPr/>
        </p:nvPicPr>
        <p:blipFill>
          <a:blip r:embed="rId3"/>
          <a:srcRect l="12436" r="9367" b="9541"/>
          <a:stretch/>
        </p:blipFill>
        <p:spPr>
          <a:xfrm>
            <a:off x="308160" y="1355400"/>
            <a:ext cx="5708160" cy="5283000"/>
          </a:xfrm>
          <a:prstGeom prst="rect">
            <a:avLst/>
          </a:prstGeom>
          <a:ln w="0">
            <a:noFill/>
          </a:ln>
        </p:spPr>
      </p:pic>
      <p:sp>
        <p:nvSpPr>
          <p:cNvPr id="265" name="Ovale 3"/>
          <p:cNvSpPr/>
          <p:nvPr/>
        </p:nvSpPr>
        <p:spPr>
          <a:xfrm>
            <a:off x="2502000" y="3355920"/>
            <a:ext cx="1320480" cy="35856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266" name="Ovale 6"/>
          <p:cNvSpPr/>
          <p:nvPr/>
        </p:nvSpPr>
        <p:spPr>
          <a:xfrm>
            <a:off x="4405320" y="3340594"/>
            <a:ext cx="1320480" cy="35856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267" name="Ovale 9"/>
          <p:cNvSpPr/>
          <p:nvPr/>
        </p:nvSpPr>
        <p:spPr>
          <a:xfrm>
            <a:off x="2502000" y="1713960"/>
            <a:ext cx="1320480" cy="35856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268" name="Ovale 11"/>
          <p:cNvSpPr/>
          <p:nvPr/>
        </p:nvSpPr>
        <p:spPr>
          <a:xfrm>
            <a:off x="4405320" y="1743995"/>
            <a:ext cx="1320480" cy="35856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pic>
        <p:nvPicPr>
          <p:cNvPr id="269" name="Immagine 8"/>
          <p:cNvPicPr/>
          <p:nvPr/>
        </p:nvPicPr>
        <p:blipFill>
          <a:blip r:embed="rId4"/>
          <a:srcRect b="47105"/>
          <a:stretch/>
        </p:blipFill>
        <p:spPr>
          <a:xfrm>
            <a:off x="6235200" y="1714320"/>
            <a:ext cx="5763240" cy="200016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160200" y="-23076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a:solidFill>
                  <a:schemeClr val="lt1"/>
                </a:solidFill>
                <a:uFillTx/>
                <a:latin typeface="Century Gothic"/>
                <a:ea typeface="Century Gothic"/>
              </a:rPr>
              <a:t>Explainability Comparison – Example 28</a:t>
            </a:r>
            <a:endParaRPr lang="en-US" sz="3600" b="0" u="none" strike="noStrike">
              <a:solidFill>
                <a:schemeClr val="lt1"/>
              </a:solidFill>
              <a:uFillTx/>
              <a:latin typeface="Century Gothic"/>
            </a:endParaRPr>
          </a:p>
        </p:txBody>
      </p:sp>
      <p:pic>
        <p:nvPicPr>
          <p:cNvPr id="271" name="Immagine 7" descr="Immagine che contiene testo, schermata, collage, arte&#10;&#10;Descrizione generata automaticamente"/>
          <p:cNvPicPr/>
          <p:nvPr/>
        </p:nvPicPr>
        <p:blipFill>
          <a:blip r:embed="rId3"/>
          <a:srcRect l="12827" r="9273" b="10302"/>
          <a:stretch/>
        </p:blipFill>
        <p:spPr>
          <a:xfrm>
            <a:off x="160200" y="942120"/>
            <a:ext cx="6062760" cy="5585040"/>
          </a:xfrm>
          <a:prstGeom prst="rect">
            <a:avLst/>
          </a:prstGeom>
          <a:ln w="0">
            <a:noFill/>
          </a:ln>
        </p:spPr>
      </p:pic>
      <p:sp>
        <p:nvSpPr>
          <p:cNvPr id="272" name="Ovale 3"/>
          <p:cNvSpPr/>
          <p:nvPr/>
        </p:nvSpPr>
        <p:spPr>
          <a:xfrm>
            <a:off x="2404440" y="3067560"/>
            <a:ext cx="1320480" cy="35856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273" name="Ovale 6"/>
          <p:cNvSpPr/>
          <p:nvPr/>
        </p:nvSpPr>
        <p:spPr>
          <a:xfrm>
            <a:off x="4547880" y="3067560"/>
            <a:ext cx="1320480" cy="35856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274" name="Ovale 9"/>
          <p:cNvSpPr/>
          <p:nvPr/>
        </p:nvSpPr>
        <p:spPr>
          <a:xfrm>
            <a:off x="2476080" y="1355400"/>
            <a:ext cx="1320480" cy="35856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sp>
        <p:nvSpPr>
          <p:cNvPr id="275" name="Ovale 11"/>
          <p:cNvSpPr/>
          <p:nvPr/>
        </p:nvSpPr>
        <p:spPr>
          <a:xfrm>
            <a:off x="4547880" y="1355400"/>
            <a:ext cx="1320480" cy="358560"/>
          </a:xfrm>
          <a:prstGeom prst="ellipse">
            <a:avLst/>
          </a:prstGeom>
          <a:noFill/>
          <a:ln w="28575" cap="rnd">
            <a:solidFill>
              <a:srgbClr val="FF0000"/>
            </a:solidFill>
            <a:round/>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uFillTx/>
              <a:latin typeface="Century Gothic"/>
            </a:endParaRPr>
          </a:p>
        </p:txBody>
      </p:sp>
      <p:pic>
        <p:nvPicPr>
          <p:cNvPr id="276" name="Immagine 5"/>
          <p:cNvPicPr/>
          <p:nvPr/>
        </p:nvPicPr>
        <p:blipFill>
          <a:blip r:embed="rId4"/>
          <a:srcRect t="55440"/>
          <a:stretch/>
        </p:blipFill>
        <p:spPr>
          <a:xfrm>
            <a:off x="6377040" y="1919520"/>
            <a:ext cx="5650560" cy="1652040"/>
          </a:xfrm>
          <a:prstGeom prst="rect">
            <a:avLst/>
          </a:prstGeom>
          <a:ln w="0">
            <a:noFill/>
          </a:ln>
        </p:spPr>
      </p:pic>
      <p:pic>
        <p:nvPicPr>
          <p:cNvPr id="277" name="Immagine 10"/>
          <p:cNvPicPr/>
          <p:nvPr/>
        </p:nvPicPr>
        <p:blipFill>
          <a:blip r:embed="rId4"/>
          <a:srcRect b="89387"/>
          <a:stretch/>
        </p:blipFill>
        <p:spPr>
          <a:xfrm>
            <a:off x="6377040" y="1572120"/>
            <a:ext cx="5650560" cy="39312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916560" y="-11268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a:solidFill>
                  <a:schemeClr val="lt1"/>
                </a:solidFill>
                <a:uFillTx/>
                <a:latin typeface="Century Gothic"/>
                <a:ea typeface="Century Gothic"/>
              </a:rPr>
              <a:t>When FMN Succeeds – A Successful Minimal Perturbation Attack</a:t>
            </a:r>
            <a:endParaRPr lang="en-US" sz="3600" b="0" u="none" strike="noStrike">
              <a:solidFill>
                <a:schemeClr val="lt1"/>
              </a:solidFill>
              <a:uFillTx/>
              <a:latin typeface="Century Gothic"/>
            </a:endParaRPr>
          </a:p>
        </p:txBody>
      </p:sp>
      <p:pic>
        <p:nvPicPr>
          <p:cNvPr id="279" name="Immagine 2" descr="Immagine che contiene testo, schermata, collage, gatto&#10;&#10;Il contenuto generato dall&amp;#39;intelligenza artificiale potrebbe non essere corretto."/>
          <p:cNvPicPr/>
          <p:nvPr/>
        </p:nvPicPr>
        <p:blipFill>
          <a:blip r:embed="rId3"/>
          <a:stretch/>
        </p:blipFill>
        <p:spPr>
          <a:xfrm>
            <a:off x="916560" y="1393920"/>
            <a:ext cx="5118120" cy="5106240"/>
          </a:xfrm>
          <a:prstGeom prst="rect">
            <a:avLst/>
          </a:prstGeom>
          <a:ln w="0">
            <a:noFill/>
          </a:ln>
        </p:spPr>
      </p:pic>
      <p:pic>
        <p:nvPicPr>
          <p:cNvPr id="280" name="Immagine 4" descr="Immagine che contiene testo, schermata, collage, grafica&#10;&#10;Il contenuto generato dall&amp;#39;intelligenza artificiale potrebbe non essere corretto."/>
          <p:cNvPicPr/>
          <p:nvPr/>
        </p:nvPicPr>
        <p:blipFill>
          <a:blip r:embed="rId4"/>
          <a:stretch/>
        </p:blipFill>
        <p:spPr>
          <a:xfrm>
            <a:off x="6572880" y="1373760"/>
            <a:ext cx="5118120" cy="510624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570240" y="20844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a:solidFill>
                  <a:schemeClr val="lt1"/>
                </a:solidFill>
                <a:uFillTx/>
                <a:latin typeface="Century Gothic"/>
                <a:ea typeface="Century Gothic"/>
              </a:rPr>
              <a:t>Understanding Adversarial Attacks with Convergence Plots</a:t>
            </a:r>
            <a:endParaRPr lang="en-US" sz="3600" b="0" u="none" strike="noStrike">
              <a:solidFill>
                <a:schemeClr val="lt1"/>
              </a:solidFill>
              <a:uFillTx/>
              <a:latin typeface="Century Gothic"/>
            </a:endParaRPr>
          </a:p>
        </p:txBody>
      </p:sp>
      <p:pic>
        <p:nvPicPr>
          <p:cNvPr id="282" name="Immagine 4" descr="Immagine che contiene testo, diagramma, Diagramma, linea&#10;&#10;Il contenuto generato dall&amp;#39;intelligenza artificiale potrebbe non essere corretto."/>
          <p:cNvPicPr/>
          <p:nvPr/>
        </p:nvPicPr>
        <p:blipFill>
          <a:blip r:embed="rId3"/>
          <a:stretch/>
        </p:blipFill>
        <p:spPr>
          <a:xfrm>
            <a:off x="570240" y="4906080"/>
            <a:ext cx="11133720" cy="1502640"/>
          </a:xfrm>
          <a:prstGeom prst="rect">
            <a:avLst/>
          </a:prstGeom>
          <a:ln w="0">
            <a:noFill/>
          </a:ln>
        </p:spPr>
      </p:pic>
      <p:pic>
        <p:nvPicPr>
          <p:cNvPr id="283" name="Immagine 5" descr="Immagine che contiene testo, diagramma, schermata, Carattere&#10;&#10;Il contenuto generato dall&amp;#39;intelligenza artificiale potrebbe non essere corretto."/>
          <p:cNvPicPr/>
          <p:nvPr/>
        </p:nvPicPr>
        <p:blipFill>
          <a:blip r:embed="rId4"/>
          <a:stretch/>
        </p:blipFill>
        <p:spPr>
          <a:xfrm>
            <a:off x="570240" y="3227400"/>
            <a:ext cx="11133720" cy="1502640"/>
          </a:xfrm>
          <a:prstGeom prst="rect">
            <a:avLst/>
          </a:prstGeom>
          <a:ln w="0">
            <a:noFill/>
          </a:ln>
        </p:spPr>
      </p:pic>
      <p:pic>
        <p:nvPicPr>
          <p:cNvPr id="284" name="Immagine 6" descr="Immagine che contiene testo, diagramma, schermata, Diagramma&#10;&#10;Il contenuto generato dall&amp;#39;intelligenza artificiale potrebbe non essere corretto."/>
          <p:cNvPicPr/>
          <p:nvPr/>
        </p:nvPicPr>
        <p:blipFill>
          <a:blip r:embed="rId5"/>
          <a:stretch/>
        </p:blipFill>
        <p:spPr>
          <a:xfrm>
            <a:off x="570240" y="1549080"/>
            <a:ext cx="11133720" cy="150264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707040" y="15588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dirty="0">
                <a:solidFill>
                  <a:schemeClr val="lt1"/>
                </a:solidFill>
                <a:uFillTx/>
                <a:latin typeface="Century Gothic"/>
                <a:ea typeface="Century Gothic"/>
              </a:rPr>
              <a:t>Conclusion &amp; Future Directions</a:t>
            </a:r>
            <a:endParaRPr lang="en-US" sz="3600" b="0" u="none" strike="noStrike" dirty="0">
              <a:solidFill>
                <a:schemeClr val="lt1"/>
              </a:solidFill>
              <a:uFillTx/>
              <a:latin typeface="Century Gothic"/>
            </a:endParaRPr>
          </a:p>
        </p:txBody>
      </p:sp>
      <p:sp>
        <p:nvSpPr>
          <p:cNvPr id="286" name="Rectangle 8"/>
          <p:cNvSpPr/>
          <p:nvPr/>
        </p:nvSpPr>
        <p:spPr>
          <a:xfrm>
            <a:off x="707040" y="1549440"/>
            <a:ext cx="10774440" cy="4054680"/>
          </a:xfrm>
          <a:prstGeom prst="rect">
            <a:avLst/>
          </a:prstGeom>
          <a:noFill/>
          <a:ln w="0">
            <a:noFill/>
          </a:ln>
        </p:spPr>
        <p:style>
          <a:lnRef idx="0">
            <a:scrgbClr r="0" g="0" b="0"/>
          </a:lnRef>
          <a:fillRef idx="0">
            <a:scrgbClr r="0" g="0" b="0"/>
          </a:fillRef>
          <a:effectRef idx="0">
            <a:scrgbClr r="0" g="0" b="0"/>
          </a:effectRef>
          <a:fontRef idx="minor"/>
        </p:style>
        <p:txBody>
          <a:bodyPr numCol="1" spcCol="0" anchor="ctr">
            <a:spAutoFit/>
          </a:bodyPr>
          <a:lstStyle/>
          <a:p>
            <a:pPr defTabSz="914400">
              <a:lnSpc>
                <a:spcPct val="100000"/>
              </a:lnSpc>
              <a:tabLst>
                <a:tab pos="0" algn="l"/>
              </a:tabLst>
            </a:pPr>
            <a:r>
              <a:rPr lang="en-US" sz="2000" b="1" u="none" strike="noStrike">
                <a:solidFill>
                  <a:schemeClr val="lt1"/>
                </a:solidFill>
                <a:uFillTx/>
                <a:latin typeface="Arial"/>
              </a:rPr>
              <a:t>AutoAttack vs. FMN</a:t>
            </a:r>
            <a:endParaRPr lang="en-US"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AutoAttack showed a higher success rate, but with larger perturbations.</a:t>
            </a:r>
            <a:endParaRPr lang="en-US"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FMN was more efficient in terms of minimal perturbation, but with a lower success rate.</a:t>
            </a:r>
            <a:endParaRPr lang="en-US" sz="2000" b="0" u="none" strike="noStrike">
              <a:solidFill>
                <a:srgbClr val="FFFFFF"/>
              </a:solidFill>
              <a:uFillTx/>
              <a:latin typeface="Arial"/>
            </a:endParaRPr>
          </a:p>
          <a:p>
            <a:pPr defTabSz="914400">
              <a:lnSpc>
                <a:spcPct val="100000"/>
              </a:lnSpc>
              <a:tabLst>
                <a:tab pos="0" algn="l"/>
              </a:tabLst>
            </a:pPr>
            <a:endParaRPr lang="en-US" sz="2000" b="0" u="none" strike="noStrike">
              <a:solidFill>
                <a:srgbClr val="FFFFFF"/>
              </a:solidFill>
              <a:uFillTx/>
              <a:latin typeface="Arial"/>
            </a:endParaRPr>
          </a:p>
          <a:p>
            <a:pPr defTabSz="914400">
              <a:lnSpc>
                <a:spcPct val="100000"/>
              </a:lnSpc>
              <a:tabLst>
                <a:tab pos="0" algn="l"/>
              </a:tabLst>
            </a:pPr>
            <a:r>
              <a:rPr lang="en-US" sz="2000" b="1" u="none" strike="noStrike">
                <a:solidFill>
                  <a:schemeClr val="lt1"/>
                </a:solidFill>
                <a:uFillTx/>
                <a:latin typeface="Arial"/>
              </a:rPr>
              <a:t>Implications for Robustness</a:t>
            </a:r>
            <a:endParaRPr lang="en-US"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Attack choices influence the security ratings of deep learning models.</a:t>
            </a:r>
            <a:endParaRPr lang="en-US"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The trade-off between effectiveness (success rate) and efficiency (minimal perturbation) is crucial.</a:t>
            </a:r>
            <a:endParaRPr lang="en-US" sz="2000" b="0" u="none" strike="noStrike">
              <a:solidFill>
                <a:srgbClr val="FFFFFF"/>
              </a:solidFill>
              <a:uFillTx/>
              <a:latin typeface="Arial"/>
            </a:endParaRPr>
          </a:p>
          <a:p>
            <a:pPr defTabSz="914400">
              <a:lnSpc>
                <a:spcPct val="100000"/>
              </a:lnSpc>
              <a:tabLst>
                <a:tab pos="0" algn="l"/>
              </a:tabLst>
            </a:pPr>
            <a:endParaRPr lang="en-US" sz="2000" b="0" u="none" strike="noStrike">
              <a:solidFill>
                <a:srgbClr val="FFFFFF"/>
              </a:solidFill>
              <a:uFillTx/>
              <a:latin typeface="Arial"/>
            </a:endParaRPr>
          </a:p>
          <a:p>
            <a:pPr defTabSz="914400">
              <a:lnSpc>
                <a:spcPct val="100000"/>
              </a:lnSpc>
              <a:tabLst>
                <a:tab pos="0" algn="l"/>
              </a:tabLst>
            </a:pPr>
            <a:r>
              <a:rPr lang="en-US" sz="2000" b="1" u="none" strike="noStrike">
                <a:solidFill>
                  <a:schemeClr val="lt1"/>
                </a:solidFill>
                <a:uFillTx/>
                <a:latin typeface="Arial"/>
              </a:rPr>
              <a:t>Future Developments</a:t>
            </a:r>
            <a:endParaRPr lang="en-US"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Expand testing on more models and datasets.</a:t>
            </a:r>
            <a:endParaRPr lang="en-US"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Optimize FMN to be more effective without increasing the perturbation.</a:t>
            </a:r>
            <a:endParaRPr lang="en-US" sz="2000" b="0" u="none" strike="noStrike">
              <a:solidFill>
                <a:srgbClr val="FFFFFF"/>
              </a:solidFill>
              <a:uFillTx/>
              <a:latin typeface="Arial"/>
            </a:endParaRPr>
          </a:p>
          <a:p>
            <a:pPr marL="343080" indent="-343080" defTabSz="914400">
              <a:lnSpc>
                <a:spcPct val="100000"/>
              </a:lnSpc>
              <a:buClr>
                <a:srgbClr val="FFFFFF"/>
              </a:buClr>
              <a:buFont typeface="Arial"/>
              <a:buChar char="•"/>
              <a:tabLst>
                <a:tab pos="0" algn="l"/>
              </a:tabLst>
            </a:pPr>
            <a:r>
              <a:rPr lang="en-US" sz="2000" b="0" u="none" strike="noStrike">
                <a:solidFill>
                  <a:schemeClr val="lt1"/>
                </a:solidFill>
                <a:uFillTx/>
                <a:latin typeface="Arial"/>
              </a:rPr>
              <a:t>Integrate other explainability methods to improve attack understanding.</a:t>
            </a:r>
            <a:endParaRPr lang="en-US" sz="2000" b="0" u="none" strike="noStrike">
              <a:solidFill>
                <a:srgbClr val="FFFFFF"/>
              </a:solidFill>
              <a:uFillTx/>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2949120" y="2159640"/>
            <a:ext cx="7850880" cy="1506600"/>
          </a:xfrm>
          <a:prstGeom prst="rect">
            <a:avLst/>
          </a:prstGeom>
          <a:noFill/>
          <a:ln w="0">
            <a:noFill/>
          </a:ln>
        </p:spPr>
        <p:txBody>
          <a:bodyPr lIns="91440" tIns="45720" rIns="91440" bIns="45720" anchor="ctr">
            <a:noAutofit/>
          </a:bodyPr>
          <a:lstStyle/>
          <a:p>
            <a:pPr indent="0" defTabSz="457200">
              <a:lnSpc>
                <a:spcPct val="100000"/>
              </a:lnSpc>
              <a:buNone/>
            </a:pPr>
            <a:r>
              <a:rPr lang="en-US" sz="3600" b="0" u="none" strike="noStrike" cap="all">
                <a:solidFill>
                  <a:schemeClr val="lt1"/>
                </a:solidFill>
                <a:uFillTx/>
                <a:latin typeface="Century Gothic"/>
                <a:ea typeface="Century Gothic"/>
              </a:rPr>
              <a:t>Thanks for the attention</a:t>
            </a:r>
            <a:endParaRPr lang="en-US" sz="3600" b="0" u="none" strike="noStrike">
              <a:solidFill>
                <a:schemeClr val="lt1"/>
              </a:solidFill>
              <a:uFillTx/>
              <a:latin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707040" y="49536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a:solidFill>
                  <a:schemeClr val="lt1"/>
                </a:solidFill>
                <a:uFillTx/>
                <a:latin typeface="Century Gothic"/>
                <a:ea typeface="Century Gothic"/>
              </a:rPr>
              <a:t>Presentation Overview</a:t>
            </a:r>
            <a:endParaRPr lang="en-US" sz="3600" b="0" u="none" strike="noStrike">
              <a:solidFill>
                <a:schemeClr val="lt1"/>
              </a:solidFill>
              <a:uFillTx/>
              <a:latin typeface="Century Gothic"/>
            </a:endParaRPr>
          </a:p>
        </p:txBody>
      </p:sp>
      <p:sp>
        <p:nvSpPr>
          <p:cNvPr id="224" name="CasellaDiTesto 6"/>
          <p:cNvSpPr/>
          <p:nvPr/>
        </p:nvSpPr>
        <p:spPr>
          <a:xfrm>
            <a:off x="707040" y="2002320"/>
            <a:ext cx="6316560" cy="31086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rPr>
              <a:t>• Introduction</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Adversarial Attacks: AutoAttack and FMN</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Setup for our project</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Results and Analysis</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Explainability: Integrated Gradients</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 Conclusions and possible Future Developments</a:t>
            </a:r>
            <a:endParaRPr lang="en-US" sz="1800" b="0" u="none" strike="noStrike">
              <a:solidFill>
                <a:srgbClr val="FFFFFF"/>
              </a:solidFill>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707040" y="49536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a:solidFill>
                  <a:schemeClr val="lt1"/>
                </a:solidFill>
                <a:uFillTx/>
                <a:latin typeface="Century Gothic"/>
                <a:ea typeface="Century Gothic"/>
              </a:rPr>
              <a:t>Neural Networks and Adversarial Attacks</a:t>
            </a:r>
            <a:endParaRPr lang="en-US" sz="3600" b="0" u="none" strike="noStrike">
              <a:solidFill>
                <a:schemeClr val="lt1"/>
              </a:solidFill>
              <a:uFillTx/>
              <a:latin typeface="Century Gothic"/>
            </a:endParaRPr>
          </a:p>
        </p:txBody>
      </p:sp>
      <p:sp>
        <p:nvSpPr>
          <p:cNvPr id="226" name="CasellaDiTesto 6"/>
          <p:cNvSpPr/>
          <p:nvPr/>
        </p:nvSpPr>
        <p:spPr>
          <a:xfrm>
            <a:off x="707040" y="2002320"/>
            <a:ext cx="5355720" cy="228564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rPr>
              <a:t>Problem: Deep learning models are vulnerable to adversarial attacks.</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Goal: Evaluate the robustness of RobustBench models by comparing FMN and AutoAttack.</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Challenge: Some attacks are more effective than others under certain conditions.</a:t>
            </a:r>
            <a:endParaRPr lang="en-US" sz="1800" b="0" u="none" strike="noStrike">
              <a:solidFill>
                <a:srgbClr val="FFFFFF"/>
              </a:solidFill>
              <a:uFillTx/>
              <a:latin typeface="Arial"/>
            </a:endParaRPr>
          </a:p>
        </p:txBody>
      </p:sp>
      <p:pic>
        <p:nvPicPr>
          <p:cNvPr id="227" name="Picture 2"/>
          <p:cNvPicPr/>
          <p:nvPr/>
        </p:nvPicPr>
        <p:blipFill>
          <a:blip r:embed="rId3"/>
          <a:stretch/>
        </p:blipFill>
        <p:spPr>
          <a:xfrm>
            <a:off x="6251400" y="1715040"/>
            <a:ext cx="5413680" cy="3093480"/>
          </a:xfrm>
          <a:prstGeom prst="rect">
            <a:avLst/>
          </a:prstGeom>
          <a:ln w="0">
            <a:noFill/>
          </a:ln>
        </p:spPr>
      </p:pic>
      <p:sp>
        <p:nvSpPr>
          <p:cNvPr id="228" name="TextBox 4"/>
          <p:cNvSpPr/>
          <p:nvPr/>
        </p:nvSpPr>
        <p:spPr>
          <a:xfrm>
            <a:off x="704880" y="6181560"/>
            <a:ext cx="7924320" cy="3654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rPr>
              <a:t>https://www.educba.com/adversarial-machine-learning/</a:t>
            </a:r>
            <a:endParaRPr lang="en-US" sz="1800" b="0" u="none" strike="noStrike">
              <a:solidFill>
                <a:srgbClr val="FFFFFF"/>
              </a:solidFill>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707040" y="49536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a:solidFill>
                  <a:schemeClr val="lt1"/>
                </a:solidFill>
                <a:uFillTx/>
                <a:latin typeface="Century Gothic"/>
              </a:rPr>
              <a:t>Project Overview – Comparing Adversarial Attacks</a:t>
            </a:r>
            <a:endParaRPr lang="en-US" sz="3600" b="0" u="none" strike="noStrike">
              <a:solidFill>
                <a:schemeClr val="lt1"/>
              </a:solidFill>
              <a:uFillTx/>
              <a:latin typeface="Century Gothic"/>
            </a:endParaRPr>
          </a:p>
        </p:txBody>
      </p:sp>
      <p:pic>
        <p:nvPicPr>
          <p:cNvPr id="230" name="Picture 3"/>
          <p:cNvPicPr/>
          <p:nvPr/>
        </p:nvPicPr>
        <p:blipFill>
          <a:blip r:embed="rId3"/>
          <a:stretch/>
        </p:blipFill>
        <p:spPr>
          <a:xfrm>
            <a:off x="8091360" y="3152520"/>
            <a:ext cx="2733480" cy="713880"/>
          </a:xfrm>
          <a:prstGeom prst="rect">
            <a:avLst/>
          </a:prstGeom>
          <a:ln w="0">
            <a:noFill/>
          </a:ln>
        </p:spPr>
      </p:pic>
      <p:pic>
        <p:nvPicPr>
          <p:cNvPr id="231" name="Picture 4"/>
          <p:cNvPicPr/>
          <p:nvPr/>
        </p:nvPicPr>
        <p:blipFill>
          <a:blip r:embed="rId4"/>
          <a:srcRect r="11651" b="11900"/>
          <a:stretch/>
        </p:blipFill>
        <p:spPr>
          <a:xfrm>
            <a:off x="7434360" y="4492080"/>
            <a:ext cx="4047480" cy="343440"/>
          </a:xfrm>
          <a:prstGeom prst="rect">
            <a:avLst/>
          </a:prstGeom>
          <a:ln w="0">
            <a:noFill/>
          </a:ln>
        </p:spPr>
      </p:pic>
      <p:sp>
        <p:nvSpPr>
          <p:cNvPr id="232" name="TextBox 8"/>
          <p:cNvSpPr/>
          <p:nvPr/>
        </p:nvSpPr>
        <p:spPr>
          <a:xfrm>
            <a:off x="317160" y="2355480"/>
            <a:ext cx="6811560" cy="228564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rPr>
              <a:t>INSTRUCTION:</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Re-evaluate 5 RobustBench models with another attack algorithm (e.g., FMN) and identify samples for which one attack works and the other doesn’t. Explain the results - i.e., provide some motivations on why one of the attacks did not work properly, while the other did.</a:t>
            </a:r>
            <a:endParaRPr lang="en-US" sz="1800" b="0" u="none" strike="noStrike">
              <a:solidFill>
                <a:srgbClr val="FFFFFF"/>
              </a:solidFill>
              <a:uFillTx/>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707040" y="495360"/>
            <a:ext cx="107744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0" u="none" strike="noStrike" cap="all">
                <a:solidFill>
                  <a:schemeClr val="lt1"/>
                </a:solidFill>
                <a:uFillTx/>
                <a:latin typeface="Century Gothic"/>
              </a:rPr>
              <a:t>AutoAttack: A Comprehensive Adversarial Evaluation</a:t>
            </a:r>
            <a:br>
              <a:rPr sz="3600"/>
            </a:br>
            <a:endParaRPr lang="en-US" sz="3600" b="0" u="none" strike="noStrike">
              <a:solidFill>
                <a:schemeClr val="lt1"/>
              </a:solidFill>
              <a:uFillTx/>
              <a:latin typeface="Century Gothic"/>
            </a:endParaRPr>
          </a:p>
        </p:txBody>
      </p:sp>
      <p:sp>
        <p:nvSpPr>
          <p:cNvPr id="234" name="CasellaDiTesto 5"/>
          <p:cNvSpPr/>
          <p:nvPr/>
        </p:nvSpPr>
        <p:spPr>
          <a:xfrm>
            <a:off x="176040" y="4671000"/>
            <a:ext cx="5423400" cy="3654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ea typeface="Century Gothic"/>
              </a:rPr>
              <a:t>AutoAttack is a set of 4 attacks:</a:t>
            </a:r>
            <a:endParaRPr lang="en-US" sz="1800" b="0" u="none" strike="noStrike">
              <a:solidFill>
                <a:srgbClr val="FFFFFF"/>
              </a:solidFill>
              <a:uFillTx/>
              <a:latin typeface="Arial"/>
            </a:endParaRPr>
          </a:p>
        </p:txBody>
      </p:sp>
      <p:sp>
        <p:nvSpPr>
          <p:cNvPr id="235" name="CasellaDiTesto 8"/>
          <p:cNvSpPr/>
          <p:nvPr/>
        </p:nvSpPr>
        <p:spPr>
          <a:xfrm>
            <a:off x="176040" y="6505560"/>
            <a:ext cx="8130600" cy="24372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000" b="0" u="none" strike="noStrike">
                <a:solidFill>
                  <a:schemeClr val="lt1"/>
                </a:solidFill>
                <a:uFillTx/>
                <a:latin typeface="Century Gothic"/>
                <a:ea typeface="Century Gothic"/>
              </a:rPr>
              <a:t>https://github.com/fra31/auto-attack</a:t>
            </a:r>
            <a:endParaRPr lang="en-US" sz="1000" b="0" u="none" strike="noStrike">
              <a:solidFill>
                <a:srgbClr val="FFFFFF"/>
              </a:solidFill>
              <a:uFillTx/>
              <a:latin typeface="Arial"/>
            </a:endParaRPr>
          </a:p>
        </p:txBody>
      </p:sp>
      <p:sp>
        <p:nvSpPr>
          <p:cNvPr id="236" name="CasellaDiTesto 9"/>
          <p:cNvSpPr/>
          <p:nvPr/>
        </p:nvSpPr>
        <p:spPr>
          <a:xfrm>
            <a:off x="5319360" y="4855680"/>
            <a:ext cx="5718960" cy="118836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ea typeface="Century Gothic"/>
              </a:rPr>
              <a:t>APGD-CE: PGD variant based on Cross-Entropy</a:t>
            </a:r>
            <a:endParaRPr lang="en-US"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ea typeface="Century Gothic"/>
              </a:rPr>
              <a:t>APGD-DLR: PGD variant with DLR Loss</a:t>
            </a:r>
            <a:endParaRPr lang="en-US"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ea typeface="Century Gothic"/>
              </a:rPr>
              <a:t>FAB: Minimize the perturbation norm</a:t>
            </a:r>
            <a:endParaRPr lang="en-US"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ea typeface="Century Gothic"/>
              </a:rPr>
              <a:t>Square Attack: Query-efficient black-box attack</a:t>
            </a:r>
            <a:endParaRPr lang="en-US" sz="1800" b="0" u="none" strike="noStrike">
              <a:solidFill>
                <a:srgbClr val="FFFFFF"/>
              </a:solidFill>
              <a:uFillTx/>
              <a:latin typeface="Arial"/>
            </a:endParaRPr>
          </a:p>
        </p:txBody>
      </p:sp>
      <p:pic>
        <p:nvPicPr>
          <p:cNvPr id="237" name="Immagine 3" descr="Immagine che contiene testo, schermata, Carattere, numero&#10;&#10;Il contenuto generato dall&amp;#39;intelligenza artificiale potrebbe non essere corretto."/>
          <p:cNvPicPr/>
          <p:nvPr/>
        </p:nvPicPr>
        <p:blipFill>
          <a:blip r:embed="rId3"/>
          <a:stretch/>
        </p:blipFill>
        <p:spPr>
          <a:xfrm>
            <a:off x="2520000" y="1620000"/>
            <a:ext cx="7095600" cy="29354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707040" y="495360"/>
            <a:ext cx="721296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200" b="1" u="none" strike="noStrike" cap="all">
                <a:solidFill>
                  <a:schemeClr val="lt1"/>
                </a:solidFill>
                <a:uFillTx/>
                <a:latin typeface="Century Gothic"/>
                <a:ea typeface="Century Gothic"/>
              </a:rPr>
              <a:t>FMN: Efficient and Minimal Perturbation Attack</a:t>
            </a:r>
            <a:endParaRPr lang="en-US" sz="3200" b="0" u="none" strike="noStrike">
              <a:solidFill>
                <a:schemeClr val="lt1"/>
              </a:solidFill>
              <a:uFillTx/>
              <a:latin typeface="Century Gothic"/>
            </a:endParaRPr>
          </a:p>
        </p:txBody>
      </p:sp>
      <p:sp>
        <p:nvSpPr>
          <p:cNvPr id="239" name="CasellaDiTesto 5"/>
          <p:cNvSpPr/>
          <p:nvPr/>
        </p:nvSpPr>
        <p:spPr>
          <a:xfrm>
            <a:off x="430200" y="1999080"/>
            <a:ext cx="5423400" cy="228564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rPr>
              <a:t>FMN Attack</a:t>
            </a: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Goal: Fool the model with the least possible perturbation.</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0" u="none" strike="noStrike">
                <a:solidFill>
                  <a:schemeClr val="lt1"/>
                </a:solidFill>
                <a:uFillTx/>
                <a:latin typeface="Century Gothic"/>
              </a:rPr>
              <a:t>Advantages:</a:t>
            </a:r>
            <a:endParaRPr lang="en-US"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rPr>
              <a:t>Fast convergence</a:t>
            </a:r>
            <a:endParaRPr lang="en-US"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rPr>
              <a:t> Works with different norms</a:t>
            </a:r>
            <a:endParaRPr lang="en-US" sz="1800" b="0" u="none" strike="noStrike">
              <a:solidFill>
                <a:srgbClr val="FFFFFF"/>
              </a:solidFill>
              <a:uFillTx/>
              <a:latin typeface="Arial"/>
            </a:endParaRPr>
          </a:p>
          <a:p>
            <a:pPr marL="285840" indent="-285840" defTabSz="914400">
              <a:lnSpc>
                <a:spcPct val="100000"/>
              </a:lnSpc>
              <a:buClr>
                <a:srgbClr val="FFFFFF"/>
              </a:buClr>
              <a:buFont typeface="Arial"/>
              <a:buChar char="•"/>
            </a:pPr>
            <a:r>
              <a:rPr lang="en-US" sz="1800" b="0" u="none" strike="noStrike">
                <a:solidFill>
                  <a:schemeClr val="lt1"/>
                </a:solidFill>
                <a:uFillTx/>
                <a:latin typeface="Century Gothic"/>
              </a:rPr>
              <a:t>Easy to optimize</a:t>
            </a:r>
            <a:endParaRPr lang="en-US" sz="1800" b="0" u="none" strike="noStrike">
              <a:solidFill>
                <a:srgbClr val="FFFFFF"/>
              </a:solidFill>
              <a:uFillTx/>
              <a:latin typeface="Arial"/>
            </a:endParaRPr>
          </a:p>
        </p:txBody>
      </p:sp>
      <p:pic>
        <p:nvPicPr>
          <p:cNvPr id="240" name="Immagine 6" descr="adversarial example generation"/>
          <p:cNvPicPr/>
          <p:nvPr/>
        </p:nvPicPr>
        <p:blipFill>
          <a:blip r:embed="rId3"/>
          <a:stretch/>
        </p:blipFill>
        <p:spPr>
          <a:xfrm>
            <a:off x="4722840" y="4131360"/>
            <a:ext cx="4885920" cy="1875960"/>
          </a:xfrm>
          <a:prstGeom prst="rect">
            <a:avLst/>
          </a:prstGeom>
          <a:ln w="0">
            <a:noFill/>
          </a:ln>
        </p:spPr>
      </p:pic>
      <p:sp>
        <p:nvSpPr>
          <p:cNvPr id="241" name="CasellaDiTesto 17"/>
          <p:cNvSpPr/>
          <p:nvPr/>
        </p:nvSpPr>
        <p:spPr>
          <a:xfrm>
            <a:off x="236520" y="6561360"/>
            <a:ext cx="1171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800" b="0" u="none" strike="noStrike">
                <a:solidFill>
                  <a:schemeClr val="lt1"/>
                </a:solidFill>
                <a:uFillTx/>
                <a:latin typeface="Century Gothic"/>
              </a:rPr>
              <a:t>https://neptune.ai/blog/adversarial-attacks-on-neural-networks-exploring-the-fast-gradient-sign-method</a:t>
            </a:r>
            <a:endParaRPr lang="en-US" sz="800" b="0" u="none" strike="noStrike">
              <a:solidFill>
                <a:srgbClr val="FFFFFF"/>
              </a:solidFill>
              <a:uFillTx/>
              <a:latin typeface="Arial"/>
            </a:endParaRPr>
          </a:p>
        </p:txBody>
      </p:sp>
      <p:sp>
        <p:nvSpPr>
          <p:cNvPr id="242" name="CasellaDiTesto 8"/>
          <p:cNvSpPr/>
          <p:nvPr/>
        </p:nvSpPr>
        <p:spPr>
          <a:xfrm>
            <a:off x="236520" y="6346080"/>
            <a:ext cx="8130600" cy="21276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800" b="0" u="none" strike="noStrike">
                <a:solidFill>
                  <a:schemeClr val="lt1"/>
                </a:solidFill>
                <a:uFillTx/>
                <a:latin typeface="Century Gothic"/>
              </a:rPr>
              <a:t>https://github.com/pralab/Fast-Minimum-Norm-FMN-Attack</a:t>
            </a:r>
            <a:endParaRPr lang="en-US" sz="800" b="0" u="none" strike="noStrike">
              <a:solidFill>
                <a:srgbClr val="FFFFFF"/>
              </a:solidFill>
              <a:uFillTx/>
              <a:latin typeface="Arial"/>
            </a:endParaRPr>
          </a:p>
        </p:txBody>
      </p:sp>
      <p:pic>
        <p:nvPicPr>
          <p:cNvPr id="243" name="Immagine 10" descr="Immagine che contiene linea, schermata&#10;&#10;Il contenuto generato dall&amp;#39;intelligenza artificiale potrebbe non essere corretto."/>
          <p:cNvPicPr/>
          <p:nvPr/>
        </p:nvPicPr>
        <p:blipFill>
          <a:blip r:embed="rId4"/>
          <a:stretch/>
        </p:blipFill>
        <p:spPr>
          <a:xfrm>
            <a:off x="8136720" y="546840"/>
            <a:ext cx="3344760" cy="32457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473760" y="208440"/>
            <a:ext cx="10774440" cy="1506600"/>
          </a:xfrm>
          <a:prstGeom prst="rect">
            <a:avLst/>
          </a:prstGeom>
          <a:noFill/>
          <a:ln w="0">
            <a:noFill/>
          </a:ln>
        </p:spPr>
        <p:txBody>
          <a:bodyPr lIns="91440" tIns="45720" rIns="91440" bIns="45720" anchor="ctr">
            <a:noAutofit/>
          </a:bodyPr>
          <a:lstStyle/>
          <a:p>
            <a:pPr indent="0" defTabSz="457200">
              <a:lnSpc>
                <a:spcPct val="100000"/>
              </a:lnSpc>
              <a:buNone/>
            </a:pPr>
            <a:r>
              <a:rPr lang="en-US" sz="3600" b="1" u="none" strike="noStrike" cap="all">
                <a:solidFill>
                  <a:schemeClr val="lt1"/>
                </a:solidFill>
                <a:uFillTx/>
                <a:latin typeface="Century Gothic"/>
              </a:rPr>
              <a:t>Overview of the FMN vs. AutoAttack Comparison</a:t>
            </a:r>
            <a:endParaRPr lang="en-US" sz="3600" b="0" u="none" strike="noStrike">
              <a:solidFill>
                <a:schemeClr val="lt1"/>
              </a:solidFill>
              <a:uFillTx/>
              <a:latin typeface="Century Gothic"/>
            </a:endParaRPr>
          </a:p>
        </p:txBody>
      </p:sp>
      <p:graphicFrame>
        <p:nvGraphicFramePr>
          <p:cNvPr id="245" name="Tabella 12"/>
          <p:cNvGraphicFramePr/>
          <p:nvPr/>
        </p:nvGraphicFramePr>
        <p:xfrm>
          <a:off x="1797480" y="2003040"/>
          <a:ext cx="8127000" cy="3139200"/>
        </p:xfrm>
        <a:graphic>
          <a:graphicData uri="http://schemas.openxmlformats.org/drawingml/2006/table">
            <a:tbl>
              <a:tblPr/>
              <a:tblGrid>
                <a:gridCol w="2709000">
                  <a:extLst>
                    <a:ext uri="{9D8B030D-6E8A-4147-A177-3AD203B41FA5}">
                      <a16:colId xmlns:a16="http://schemas.microsoft.com/office/drawing/2014/main" val="20000"/>
                    </a:ext>
                  </a:extLst>
                </a:gridCol>
                <a:gridCol w="2709000">
                  <a:extLst>
                    <a:ext uri="{9D8B030D-6E8A-4147-A177-3AD203B41FA5}">
                      <a16:colId xmlns:a16="http://schemas.microsoft.com/office/drawing/2014/main" val="20001"/>
                    </a:ext>
                  </a:extLst>
                </a:gridCol>
                <a:gridCol w="2709000">
                  <a:extLst>
                    <a:ext uri="{9D8B030D-6E8A-4147-A177-3AD203B41FA5}">
                      <a16:colId xmlns:a16="http://schemas.microsoft.com/office/drawing/2014/main" val="20002"/>
                    </a:ext>
                  </a:extLst>
                </a:gridCol>
              </a:tblGrid>
              <a:tr h="370800">
                <a:tc>
                  <a:txBody>
                    <a:bodyPr/>
                    <a:lstStyle/>
                    <a:p>
                      <a:pPr defTabSz="457200">
                        <a:lnSpc>
                          <a:spcPct val="100000"/>
                        </a:lnSpc>
                      </a:pPr>
                      <a:r>
                        <a:rPr lang="en-US" sz="1800" b="1" u="none" strike="noStrike">
                          <a:solidFill>
                            <a:schemeClr val="lt1"/>
                          </a:solidFill>
                          <a:uFillTx/>
                          <a:latin typeface="Century Gothic"/>
                        </a:rPr>
                        <a:t>Feature</a:t>
                      </a:r>
                      <a:endParaRPr lang="en-US" sz="1800" b="0" u="none" strike="noStrike">
                        <a:solidFill>
                          <a:srgbClr val="FFFFFF"/>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1" u="none" strike="noStrike">
                          <a:solidFill>
                            <a:schemeClr val="lt1"/>
                          </a:solidFill>
                          <a:uFillTx/>
                          <a:latin typeface="Century Gothic"/>
                        </a:rPr>
                        <a:t>AutoAttack</a:t>
                      </a:r>
                      <a:endParaRPr lang="en-US" sz="1800" b="0" u="none" strike="noStrike">
                        <a:solidFill>
                          <a:srgbClr val="FFFFFF"/>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1" u="none" strike="noStrike">
                          <a:solidFill>
                            <a:schemeClr val="lt1"/>
                          </a:solidFill>
                          <a:uFillTx/>
                          <a:latin typeface="Century Gothic"/>
                        </a:rPr>
                        <a:t>FMN</a:t>
                      </a:r>
                      <a:endParaRPr lang="en-US" sz="1800" b="0" u="none" strike="noStrike">
                        <a:solidFill>
                          <a:srgbClr val="FFFFFF"/>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370800">
                <a:tc>
                  <a:txBody>
                    <a:bodyPr/>
                    <a:lstStyle/>
                    <a:p>
                      <a:pPr defTabSz="457200">
                        <a:lnSpc>
                          <a:spcPct val="100000"/>
                        </a:lnSpc>
                      </a:pPr>
                      <a:r>
                        <a:rPr lang="it-IT" sz="1800" b="1" u="none" strike="noStrike">
                          <a:solidFill>
                            <a:schemeClr val="dk1"/>
                          </a:solidFill>
                          <a:uFillTx/>
                          <a:latin typeface="Century Gothic"/>
                        </a:rPr>
                        <a:t>Attack Type</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Ensemble of 4 attacks</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Single attack</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1"/>
                  </a:ext>
                </a:extLst>
              </a:tr>
              <a:tr h="370800">
                <a:tc>
                  <a:txBody>
                    <a:bodyPr/>
                    <a:lstStyle/>
                    <a:p>
                      <a:pPr defTabSz="457200">
                        <a:lnSpc>
                          <a:spcPct val="100000"/>
                        </a:lnSpc>
                      </a:pPr>
                      <a:r>
                        <a:rPr lang="it-IT" sz="1800" b="1" u="none" strike="noStrike">
                          <a:solidFill>
                            <a:schemeClr val="dk1"/>
                          </a:solidFill>
                          <a:uFillTx/>
                          <a:latin typeface="Century Gothic"/>
                        </a:rPr>
                        <a:t>Objective</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Robust evaluation</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Minimal perturbation</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2"/>
                  </a:ext>
                </a:extLst>
              </a:tr>
              <a:tr h="370800">
                <a:tc>
                  <a:txBody>
                    <a:bodyPr/>
                    <a:lstStyle/>
                    <a:p>
                      <a:pPr defTabSz="457200">
                        <a:lnSpc>
                          <a:spcPct val="100000"/>
                        </a:lnSpc>
                      </a:pPr>
                      <a:r>
                        <a:rPr lang="it-IT" sz="1800" b="1" u="none" strike="noStrike">
                          <a:solidFill>
                            <a:schemeClr val="dk1"/>
                          </a:solidFill>
                          <a:uFillTx/>
                          <a:latin typeface="Century Gothic"/>
                        </a:rPr>
                        <a:t>Efficiency</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Slower but precise</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Faster</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a:txBody>
                    <a:bodyPr/>
                    <a:lstStyle/>
                    <a:p>
                      <a:pPr defTabSz="457200">
                        <a:lnSpc>
                          <a:spcPct val="100000"/>
                        </a:lnSpc>
                      </a:pPr>
                      <a:r>
                        <a:rPr lang="it-IT" sz="1800" b="1" u="none" strike="noStrike">
                          <a:solidFill>
                            <a:schemeClr val="dk1"/>
                          </a:solidFill>
                          <a:uFillTx/>
                          <a:latin typeface="Century Gothic"/>
                        </a:rPr>
                        <a:t>Hyperparameter-free</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Yes</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Yes</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r h="370800">
                <a:tc>
                  <a:txBody>
                    <a:bodyPr/>
                    <a:lstStyle/>
                    <a:p>
                      <a:pPr defTabSz="457200">
                        <a:lnSpc>
                          <a:spcPct val="100000"/>
                        </a:lnSpc>
                      </a:pPr>
                      <a:r>
                        <a:rPr lang="it-IT" sz="1800" b="1" u="none" strike="noStrike">
                          <a:solidFill>
                            <a:schemeClr val="dk1"/>
                          </a:solidFill>
                          <a:uFillTx/>
                          <a:latin typeface="Century Gothic"/>
                        </a:rPr>
                        <a:t>Norm Used</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L∞​</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various norms</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5"/>
                  </a:ext>
                </a:extLst>
              </a:tr>
              <a:tr h="370800">
                <a:tc>
                  <a:txBody>
                    <a:bodyPr/>
                    <a:lstStyle/>
                    <a:p>
                      <a:pPr defTabSz="457200">
                        <a:lnSpc>
                          <a:spcPct val="100000"/>
                        </a:lnSpc>
                      </a:pPr>
                      <a:r>
                        <a:rPr lang="it-IT" sz="1800" b="0" u="none" strike="noStrike">
                          <a:solidFill>
                            <a:schemeClr val="dk1"/>
                          </a:solidFill>
                          <a:uFillTx/>
                          <a:latin typeface="Century Gothic"/>
                        </a:rPr>
                        <a:t>Application</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en-US" sz="1800" b="0" u="none" strike="noStrike">
                          <a:solidFill>
                            <a:schemeClr val="dk1"/>
                          </a:solidFill>
                          <a:uFillTx/>
                          <a:latin typeface="Century Gothic"/>
                        </a:rPr>
                        <a:t>Primarily used for robustness testing</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en-US" sz="1800" b="0" u="none" strike="noStrike">
                          <a:solidFill>
                            <a:schemeClr val="dk1"/>
                          </a:solidFill>
                          <a:uFillTx/>
                          <a:latin typeface="Century Gothic"/>
                        </a:rPr>
                        <a:t>Used for inducing adversarial perturbations</a:t>
                      </a:r>
                      <a:endParaRPr lang="en-US" sz="1800" b="0" u="none" strike="noStrike">
                        <a:solidFill>
                          <a:srgbClr val="000000"/>
                        </a:solidFill>
                        <a:uFillTx/>
                        <a:latin typeface="Arial"/>
                      </a:endParaRPr>
                    </a:p>
                  </a:txBody>
                  <a:tcPr anchor="ct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73760" y="208440"/>
            <a:ext cx="10774440" cy="1506600"/>
          </a:xfrm>
          <a:prstGeom prst="rect">
            <a:avLst/>
          </a:prstGeom>
          <a:noFill/>
          <a:ln w="0">
            <a:noFill/>
          </a:ln>
        </p:spPr>
        <p:txBody>
          <a:bodyPr lIns="91440" tIns="45720" rIns="91440" bIns="45720" anchor="ctr">
            <a:noAutofit/>
          </a:bodyPr>
          <a:lstStyle/>
          <a:p>
            <a:pPr indent="0" defTabSz="457200">
              <a:lnSpc>
                <a:spcPct val="100000"/>
              </a:lnSpc>
              <a:buNone/>
            </a:pPr>
            <a:r>
              <a:rPr lang="en-US" sz="3600" b="1" u="none" strike="noStrike" cap="all">
                <a:solidFill>
                  <a:schemeClr val="lt1"/>
                </a:solidFill>
                <a:uFillTx/>
                <a:latin typeface="Century Gothic"/>
              </a:rPr>
              <a:t>Dataset – CIFAR-10 </a:t>
            </a:r>
            <a:br>
              <a:rPr sz="3600"/>
            </a:br>
            <a:r>
              <a:rPr lang="en-US" sz="3600" b="0" u="none" strike="noStrike" cap="all">
                <a:solidFill>
                  <a:schemeClr val="lt1"/>
                </a:solidFill>
                <a:uFillTx/>
                <a:latin typeface="Century Gothic"/>
              </a:rPr>
              <a:t>Models Selected from RobustBench</a:t>
            </a:r>
            <a:endParaRPr lang="en-US" sz="3600" b="0" u="none" strike="noStrike">
              <a:solidFill>
                <a:schemeClr val="lt1"/>
              </a:solidFill>
              <a:uFillTx/>
              <a:latin typeface="Century Gothic"/>
            </a:endParaRPr>
          </a:p>
        </p:txBody>
      </p:sp>
      <p:graphicFrame>
        <p:nvGraphicFramePr>
          <p:cNvPr id="247" name="Tabella 4"/>
          <p:cNvGraphicFramePr/>
          <p:nvPr/>
        </p:nvGraphicFramePr>
        <p:xfrm>
          <a:off x="1922040" y="2044800"/>
          <a:ext cx="8348040" cy="481680"/>
        </p:xfrm>
        <a:graphic>
          <a:graphicData uri="http://schemas.openxmlformats.org/drawingml/2006/table">
            <a:tbl>
              <a:tblPr/>
              <a:tblGrid>
                <a:gridCol w="8348040">
                  <a:extLst>
                    <a:ext uri="{9D8B030D-6E8A-4147-A177-3AD203B41FA5}">
                      <a16:colId xmlns:a16="http://schemas.microsoft.com/office/drawing/2014/main" val="20000"/>
                    </a:ext>
                  </a:extLst>
                </a:gridCol>
              </a:tblGrid>
              <a:tr h="481680">
                <a:tc>
                  <a:txBody>
                    <a:bodyPr/>
                    <a:lstStyle/>
                    <a:p>
                      <a:pPr defTabSz="457200">
                        <a:lnSpc>
                          <a:spcPts val="2350"/>
                        </a:lnSpc>
                      </a:pPr>
                      <a:r>
                        <a:rPr lang="en-US" sz="1800" b="0" u="none" strike="noStrike">
                          <a:solidFill>
                            <a:schemeClr val="dk1"/>
                          </a:solidFill>
                          <a:uFillTx/>
                          <a:latin typeface="Century Gothic"/>
                        </a:rPr>
                        <a:t>Dataset: CIFAR-10,  L∞, eps=8/255</a:t>
                      </a:r>
                      <a:endParaRPr lang="en-US" sz="1800" b="0" u="none" strike="noStrike">
                        <a:solidFill>
                          <a:srgbClr val="000000"/>
                        </a:solidFill>
                        <a:uFillTx/>
                        <a:latin typeface="Arial"/>
                      </a:endParaRPr>
                    </a:p>
                  </a:txBody>
                  <a:tcPr marL="99360" marR="99360">
                    <a:lnL w="12240">
                      <a:solidFill>
                        <a:srgbClr val="C3F7ED"/>
                      </a:solidFill>
                      <a:prstDash val="solid"/>
                    </a:lnL>
                    <a:lnR w="12240">
                      <a:solidFill>
                        <a:srgbClr val="C3F7ED"/>
                      </a:solidFill>
                      <a:prstDash val="solid"/>
                    </a:lnR>
                    <a:lnT w="12240">
                      <a:solidFill>
                        <a:srgbClr val="C3F7ED"/>
                      </a:solidFill>
                      <a:prstDash val="solid"/>
                    </a:lnT>
                    <a:lnB w="12240">
                      <a:solidFill>
                        <a:srgbClr val="C3F7ED"/>
                      </a:solidFill>
                      <a:prstDash val="solid"/>
                    </a:lnB>
                    <a:solidFill>
                      <a:schemeClr val="lt2">
                        <a:lumMod val="40000"/>
                        <a:lumOff val="60000"/>
                      </a:schemeClr>
                    </a:solidFill>
                  </a:tcPr>
                </a:tc>
                <a:extLst>
                  <a:ext uri="{0D108BD9-81ED-4DB2-BD59-A6C34878D82A}">
                    <a16:rowId xmlns:a16="http://schemas.microsoft.com/office/drawing/2014/main" val="10000"/>
                  </a:ext>
                </a:extLst>
              </a:tr>
            </a:tbl>
          </a:graphicData>
        </a:graphic>
      </p:graphicFrame>
      <p:sp>
        <p:nvSpPr>
          <p:cNvPr id="248" name="CasellaDiTesto 3"/>
          <p:cNvSpPr/>
          <p:nvPr/>
        </p:nvSpPr>
        <p:spPr>
          <a:xfrm>
            <a:off x="367560" y="6248520"/>
            <a:ext cx="6490080" cy="365400"/>
          </a:xfrm>
          <a:prstGeom prst="rect">
            <a:avLst/>
          </a:prstGeom>
          <a:noFill/>
          <a:ln w="0">
            <a:noFill/>
          </a:ln>
        </p:spPr>
        <p:style>
          <a:lnRef idx="0">
            <a:scrgbClr r="0" g="0" b="0"/>
          </a:lnRef>
          <a:fillRef idx="0">
            <a:scrgbClr r="0" g="0" b="0"/>
          </a:fillRef>
          <a:effectRef idx="0">
            <a:scrgbClr r="0" g="0" b="0"/>
          </a:effectRef>
          <a:fontRef idx="minor"/>
        </p:style>
        <p:txBody>
          <a:bodyPr horzOverflow="overflow" numCol="1" spcCol="0" anchor="t">
            <a:spAutoFit/>
          </a:bodyPr>
          <a:lstStyle/>
          <a:p>
            <a:pPr defTabSz="914400">
              <a:lnSpc>
                <a:spcPct val="100000"/>
              </a:lnSpc>
            </a:pPr>
            <a:r>
              <a:rPr lang="en-US" sz="1800" b="0" u="none" strike="noStrike">
                <a:solidFill>
                  <a:schemeClr val="lt1"/>
                </a:solidFill>
                <a:uFillTx/>
                <a:latin typeface="Century Gothic"/>
              </a:rPr>
              <a:t>https://github.com/RobustBench/robustbench</a:t>
            </a:r>
            <a:endParaRPr lang="en-US" sz="1800" b="0" u="none" strike="noStrike">
              <a:solidFill>
                <a:srgbClr val="FFFFFF"/>
              </a:solidFill>
              <a:uFillTx/>
              <a:latin typeface="Arial"/>
            </a:endParaRPr>
          </a:p>
        </p:txBody>
      </p:sp>
      <p:graphicFrame>
        <p:nvGraphicFramePr>
          <p:cNvPr id="249" name="Tabella 5"/>
          <p:cNvGraphicFramePr/>
          <p:nvPr/>
        </p:nvGraphicFramePr>
        <p:xfrm>
          <a:off x="1922040" y="2526480"/>
          <a:ext cx="8348040" cy="2494080"/>
        </p:xfrm>
        <a:graphic>
          <a:graphicData uri="http://schemas.openxmlformats.org/drawingml/2006/table">
            <a:tbl>
              <a:tblPr/>
              <a:tblGrid>
                <a:gridCol w="4114800">
                  <a:extLst>
                    <a:ext uri="{9D8B030D-6E8A-4147-A177-3AD203B41FA5}">
                      <a16:colId xmlns:a16="http://schemas.microsoft.com/office/drawing/2014/main" val="20000"/>
                    </a:ext>
                  </a:extLst>
                </a:gridCol>
                <a:gridCol w="149004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00">
                <a:tc>
                  <a:txBody>
                    <a:bodyPr/>
                    <a:lstStyle/>
                    <a:p>
                      <a:pPr defTabSz="457200">
                        <a:lnSpc>
                          <a:spcPct val="100000"/>
                        </a:lnSpc>
                      </a:pPr>
                      <a:r>
                        <a:rPr lang="en-US" sz="1800" b="0" u="none" strike="noStrike">
                          <a:solidFill>
                            <a:schemeClr val="lt1"/>
                          </a:solidFill>
                          <a:uFillTx/>
                          <a:latin typeface="Century Gothic"/>
                        </a:rPr>
                        <a:t>Model</a:t>
                      </a:r>
                      <a:endParaRPr lang="en-US"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Clean Accuracy</a:t>
                      </a:r>
                      <a:endParaRPr lang="en-US"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lstStyle/>
                    <a:p>
                      <a:pPr defTabSz="457200">
                        <a:lnSpc>
                          <a:spcPct val="100000"/>
                        </a:lnSpc>
                      </a:pPr>
                      <a:r>
                        <a:rPr lang="it-IT" sz="1800" b="0" u="none" strike="noStrike">
                          <a:solidFill>
                            <a:schemeClr val="lt1"/>
                          </a:solidFill>
                          <a:uFillTx/>
                          <a:latin typeface="Century Gothic"/>
                        </a:rPr>
                        <a:t>Architecture</a:t>
                      </a:r>
                      <a:endParaRPr lang="en-US" sz="1800" b="0" u="none" strike="noStrike">
                        <a:solidFill>
                          <a:srgbClr val="FFFFFF"/>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extLst>
                  <a:ext uri="{0D108BD9-81ED-4DB2-BD59-A6C34878D82A}">
                    <a16:rowId xmlns:a16="http://schemas.microsoft.com/office/drawing/2014/main" val="10000"/>
                  </a:ext>
                </a:extLst>
              </a:tr>
              <a:tr h="370800">
                <a:tc>
                  <a:txBody>
                    <a:bodyPr/>
                    <a:lstStyle/>
                    <a:p>
                      <a:pPr defTabSz="457200">
                        <a:lnSpc>
                          <a:spcPct val="100000"/>
                        </a:lnSpc>
                      </a:pPr>
                      <a:r>
                        <a:rPr lang="it-IT" sz="1800" b="0" u="none" strike="noStrike">
                          <a:solidFill>
                            <a:schemeClr val="dk1"/>
                          </a:solidFill>
                          <a:uFillTx/>
                          <a:latin typeface="Century Gothic"/>
                        </a:rPr>
                        <a:t>Ding2020MMA</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84.36%</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rgbClr val="000000"/>
                          </a:solidFill>
                          <a:uFillTx/>
                          <a:latin typeface="Century Gothic"/>
                        </a:rPr>
                        <a:t>WideResNet-28-4</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38160" cap="flat" cmpd="sng" algn="ctr">
                      <a:solidFill>
                        <a:srgbClr val="FFFFFF"/>
                      </a:solidFill>
                      <a:prstDash val="solid"/>
                      <a:round/>
                      <a:headEnd type="none" w="med" len="med"/>
                      <a:tailEnd type="none" w="med" len="me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1"/>
                  </a:ext>
                </a:extLst>
              </a:tr>
              <a:tr h="370800">
                <a:tc>
                  <a:txBody>
                    <a:bodyPr/>
                    <a:lstStyle/>
                    <a:p>
                      <a:pPr defTabSz="457200">
                        <a:lnSpc>
                          <a:spcPct val="100000"/>
                        </a:lnSpc>
                      </a:pPr>
                      <a:r>
                        <a:rPr lang="it-IT" sz="1800" b="0" u="none" strike="noStrike">
                          <a:solidFill>
                            <a:schemeClr val="dk1"/>
                          </a:solidFill>
                          <a:uFillTx/>
                          <a:latin typeface="Century Gothic"/>
                        </a:rPr>
                        <a:t>Wong2020Fast</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83.34%</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PreActResNet-18</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2"/>
                  </a:ext>
                </a:extLst>
              </a:tr>
              <a:tr h="370800">
                <a:tc>
                  <a:txBody>
                    <a:bodyPr/>
                    <a:lstStyle/>
                    <a:p>
                      <a:pPr defTabSz="457200">
                        <a:lnSpc>
                          <a:spcPct val="100000"/>
                        </a:lnSpc>
                      </a:pPr>
                      <a:r>
                        <a:rPr lang="it-IT" sz="1800" b="0" u="none" strike="noStrike">
                          <a:solidFill>
                            <a:schemeClr val="dk1"/>
                          </a:solidFill>
                          <a:uFillTx/>
                          <a:latin typeface="Century Gothic"/>
                        </a:rPr>
                        <a:t>Andriushchenko2020Understanding</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79.84%</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PreActResNet-18</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3"/>
                  </a:ext>
                </a:extLst>
              </a:tr>
              <a:tr h="370800">
                <a:tc>
                  <a:txBody>
                    <a:bodyPr/>
                    <a:lstStyle/>
                    <a:p>
                      <a:pPr defTabSz="457200">
                        <a:lnSpc>
                          <a:spcPct val="100000"/>
                        </a:lnSpc>
                      </a:pPr>
                      <a:r>
                        <a:rPr lang="it-IT" sz="1800" b="0" u="none" strike="noStrike">
                          <a:solidFill>
                            <a:schemeClr val="dk1"/>
                          </a:solidFill>
                          <a:uFillTx/>
                          <a:latin typeface="Century Gothic"/>
                        </a:rPr>
                        <a:t>Sitawarin2020Improving</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86.84%</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lstStyle/>
                    <a:p>
                      <a:pPr defTabSz="457200">
                        <a:lnSpc>
                          <a:spcPct val="100000"/>
                        </a:lnSpc>
                      </a:pPr>
                      <a:r>
                        <a:rPr lang="it-IT" sz="1800" b="0" u="none" strike="noStrike">
                          <a:solidFill>
                            <a:schemeClr val="dk1"/>
                          </a:solidFill>
                          <a:uFillTx/>
                          <a:latin typeface="Century Gothic"/>
                        </a:rPr>
                        <a:t>WideResNet-34-10</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extLst>
                  <a:ext uri="{0D108BD9-81ED-4DB2-BD59-A6C34878D82A}">
                    <a16:rowId xmlns:a16="http://schemas.microsoft.com/office/drawing/2014/main" val="10004"/>
                  </a:ext>
                </a:extLst>
              </a:tr>
              <a:tr h="370800">
                <a:tc>
                  <a:txBody>
                    <a:bodyPr/>
                    <a:lstStyle/>
                    <a:p>
                      <a:pPr defTabSz="457200">
                        <a:lnSpc>
                          <a:spcPct val="100000"/>
                        </a:lnSpc>
                      </a:pPr>
                      <a:r>
                        <a:rPr lang="it-IT" sz="1800" b="0" u="none" strike="noStrike">
                          <a:solidFill>
                            <a:schemeClr val="dk1"/>
                          </a:solidFill>
                          <a:uFillTx/>
                          <a:latin typeface="Century Gothic"/>
                        </a:rPr>
                        <a:t>Cui2023Decoupled_WRN-28-10</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92.16%</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lstStyle/>
                    <a:p>
                      <a:pPr defTabSz="457200">
                        <a:lnSpc>
                          <a:spcPct val="100000"/>
                        </a:lnSpc>
                      </a:pPr>
                      <a:r>
                        <a:rPr lang="it-IT" sz="1800" b="0" u="none" strike="noStrike">
                          <a:solidFill>
                            <a:schemeClr val="dk1"/>
                          </a:solidFill>
                          <a:uFillTx/>
                          <a:latin typeface="Century Gothic"/>
                        </a:rPr>
                        <a:t>WideResNet-28-10</a:t>
                      </a:r>
                      <a:endParaRPr lang="en-US" sz="1800" b="0" u="none" strike="noStrike">
                        <a:solidFill>
                          <a:srgbClr val="000000"/>
                        </a:solidFill>
                        <a:uFillTx/>
                        <a:latin typeface="Arial"/>
                      </a:endParaRPr>
                    </a:p>
                  </a:txBody>
                  <a:tcPr>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473760" y="208440"/>
            <a:ext cx="6006240" cy="1506600"/>
          </a:xfrm>
          <a:prstGeom prst="rect">
            <a:avLst/>
          </a:prstGeom>
          <a:noFill/>
          <a:ln w="0">
            <a:noFill/>
          </a:ln>
        </p:spPr>
        <p:txBody>
          <a:bodyPr lIns="91440" tIns="45720" rIns="91440" bIns="45720" anchor="ctr">
            <a:noAutofit/>
          </a:bodyPr>
          <a:lstStyle/>
          <a:p>
            <a:pPr indent="0" defTabSz="457200">
              <a:lnSpc>
                <a:spcPct val="100000"/>
              </a:lnSpc>
              <a:spcBef>
                <a:spcPts val="1191"/>
              </a:spcBef>
              <a:spcAft>
                <a:spcPts val="992"/>
              </a:spcAft>
              <a:buNone/>
            </a:pPr>
            <a:r>
              <a:rPr lang="en-US" sz="3600" b="1" u="none" strike="noStrike" cap="all">
                <a:solidFill>
                  <a:schemeClr val="lt1"/>
                </a:solidFill>
                <a:uFillTx/>
                <a:latin typeface="Century Gothic"/>
              </a:rPr>
              <a:t>Experiment Setup – Attack Evaluation</a:t>
            </a:r>
            <a:endParaRPr lang="en-US" sz="3600" b="0" u="none" strike="noStrike">
              <a:solidFill>
                <a:schemeClr val="lt1"/>
              </a:solidFill>
              <a:uFillTx/>
              <a:latin typeface="Century Gothic"/>
            </a:endParaRPr>
          </a:p>
        </p:txBody>
      </p:sp>
      <p:sp>
        <p:nvSpPr>
          <p:cNvPr id="251" name="CasellaDiTesto 6"/>
          <p:cNvSpPr/>
          <p:nvPr/>
        </p:nvSpPr>
        <p:spPr>
          <a:xfrm>
            <a:off x="473760" y="2459160"/>
            <a:ext cx="9871920" cy="283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1" u="none" strike="noStrike">
                <a:solidFill>
                  <a:schemeClr val="lt1"/>
                </a:solidFill>
                <a:uFillTx/>
                <a:latin typeface="Century Gothic"/>
              </a:rPr>
              <a:t>How Were the Attacks Tested?</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rPr>
              <a:t>Each attack (AutoAttack and FMN) was run on </a:t>
            </a:r>
            <a:r>
              <a:rPr lang="en-US" sz="1800" b="1" u="none" strike="noStrike">
                <a:solidFill>
                  <a:schemeClr val="lt1"/>
                </a:solidFill>
                <a:uFillTx/>
                <a:latin typeface="Century Gothic"/>
              </a:rPr>
              <a:t>the first 64 samples</a:t>
            </a:r>
            <a:r>
              <a:rPr lang="en-US" sz="1800" b="0" u="none" strike="noStrike">
                <a:solidFill>
                  <a:schemeClr val="lt1"/>
                </a:solidFill>
                <a:uFillTx/>
                <a:latin typeface="Century Gothic"/>
              </a:rPr>
              <a:t> of CIFAR-10.</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defTabSz="914400">
              <a:lnSpc>
                <a:spcPct val="100000"/>
              </a:lnSpc>
            </a:pPr>
            <a:r>
              <a:rPr lang="en-US" sz="1800" b="1" u="none" strike="noStrike">
                <a:solidFill>
                  <a:schemeClr val="lt1"/>
                </a:solidFill>
                <a:uFillTx/>
                <a:latin typeface="Century Gothic"/>
                <a:ea typeface="Calibri"/>
              </a:rPr>
              <a:t>The evaluation focused on identifying the samples for which one attack works and the other does not and on the size of the perturbation.</a:t>
            </a:r>
            <a:endParaRPr lang="en-US" sz="1800" b="0" u="none" strike="noStrike">
              <a:solidFill>
                <a:srgbClr val="FFFFFF"/>
              </a:solidFill>
              <a:uFillTx/>
              <a:latin typeface="Arial"/>
            </a:endParaRPr>
          </a:p>
          <a:p>
            <a:pPr defTabSz="914400">
              <a:lnSpc>
                <a:spcPct val="100000"/>
              </a:lnSpc>
            </a:pPr>
            <a:endParaRPr lang="en-US" sz="1800" b="0" u="none" strike="noStrike">
              <a:solidFill>
                <a:srgbClr val="FFFFFF"/>
              </a:solidFill>
              <a:uFillTx/>
              <a:latin typeface="Arial"/>
            </a:endParaRPr>
          </a:p>
          <a:p>
            <a:pPr indent="-216000" defTabSz="914400">
              <a:lnSpc>
                <a:spcPct val="100000"/>
              </a:lnSpc>
              <a:buClr>
                <a:srgbClr val="FFFFFF"/>
              </a:buClr>
              <a:buFont typeface="Arial"/>
              <a:buChar char="•"/>
            </a:pPr>
            <a:r>
              <a:rPr lang="en-US" sz="1800" b="0" u="none" strike="noStrike">
                <a:solidFill>
                  <a:schemeClr val="lt1"/>
                </a:solidFill>
                <a:uFillTx/>
                <a:latin typeface="Century Gothic"/>
                <a:ea typeface="Calibri"/>
              </a:rPr>
              <a:t>The comparison highlights:</a:t>
            </a:r>
            <a:endParaRPr lang="en-US" sz="1800" b="0" u="none" strike="noStrike">
              <a:solidFill>
                <a:srgbClr val="FFFFFF"/>
              </a:solidFill>
              <a:uFillTx/>
              <a:latin typeface="Arial"/>
            </a:endParaRPr>
          </a:p>
          <a:p>
            <a:pPr marL="743040" lvl="1" indent="-285840" defTabSz="914400">
              <a:lnSpc>
                <a:spcPct val="100000"/>
              </a:lnSpc>
              <a:buClr>
                <a:srgbClr val="FFFFFF"/>
              </a:buClr>
              <a:buFont typeface="Arial"/>
              <a:buChar char="•"/>
            </a:pPr>
            <a:r>
              <a:rPr lang="en-US" sz="1800" b="1" u="none" strike="noStrike">
                <a:solidFill>
                  <a:schemeClr val="lt1"/>
                </a:solidFill>
                <a:uFillTx/>
                <a:latin typeface="Century Gothic"/>
                <a:ea typeface="Calibri"/>
              </a:rPr>
              <a:t>Effectiveness</a:t>
            </a:r>
            <a:r>
              <a:rPr lang="en-US" sz="1800" b="0" u="none" strike="noStrike">
                <a:solidFill>
                  <a:schemeClr val="lt1"/>
                </a:solidFill>
                <a:uFillTx/>
                <a:latin typeface="Century Gothic"/>
                <a:ea typeface="Calibri"/>
              </a:rPr>
              <a:t>: </a:t>
            </a:r>
            <a:r>
              <a:rPr lang="en-US" sz="1800" b="1" u="none" strike="noStrike">
                <a:solidFill>
                  <a:schemeClr val="lt1"/>
                </a:solidFill>
                <a:uFillTx/>
                <a:latin typeface="Century Gothic"/>
                <a:ea typeface="Calibri"/>
              </a:rPr>
              <a:t>which attack manages to fool the model</a:t>
            </a:r>
            <a:r>
              <a:rPr lang="en-US" sz="1800" b="0" u="none" strike="noStrike">
                <a:solidFill>
                  <a:schemeClr val="lt1"/>
                </a:solidFill>
                <a:uFillTx/>
                <a:latin typeface="Century Gothic"/>
                <a:ea typeface="Calibri"/>
              </a:rPr>
              <a:t>.</a:t>
            </a:r>
            <a:endParaRPr lang="en-US" sz="1800" b="0" u="none" strike="noStrike">
              <a:solidFill>
                <a:srgbClr val="FFFFFF"/>
              </a:solidFill>
              <a:uFillTx/>
              <a:latin typeface="Arial"/>
            </a:endParaRPr>
          </a:p>
          <a:p>
            <a:pPr marL="743040" lvl="1" indent="-285840" defTabSz="914400">
              <a:lnSpc>
                <a:spcPct val="100000"/>
              </a:lnSpc>
              <a:buClr>
                <a:srgbClr val="FFFFFF"/>
              </a:buClr>
              <a:buFont typeface="Arial"/>
              <a:buChar char="•"/>
            </a:pPr>
            <a:r>
              <a:rPr lang="en-US" sz="1800" b="1" u="none" strike="noStrike">
                <a:solidFill>
                  <a:schemeClr val="lt1"/>
                </a:solidFill>
                <a:uFillTx/>
                <a:latin typeface="Century Gothic"/>
                <a:ea typeface="Calibri"/>
              </a:rPr>
              <a:t>Efficiency</a:t>
            </a:r>
            <a:r>
              <a:rPr lang="en-US" sz="1800" b="0" u="none" strike="noStrike">
                <a:solidFill>
                  <a:schemeClr val="lt1"/>
                </a:solidFill>
                <a:uFillTx/>
                <a:latin typeface="Century Gothic"/>
                <a:ea typeface="Calibri"/>
              </a:rPr>
              <a:t>: How small the required perturbation is.</a:t>
            </a:r>
            <a:endParaRPr lang="en-US" sz="1800" b="0" u="none" strike="noStrike">
              <a:solidFill>
                <a:srgbClr val="FFFFFF"/>
              </a:solidFill>
              <a:uFillTx/>
              <a:latin typeface="Arial"/>
            </a:endParaRPr>
          </a:p>
        </p:txBody>
      </p:sp>
      <p:pic>
        <p:nvPicPr>
          <p:cNvPr id="252" name="Picture 2"/>
          <p:cNvPicPr/>
          <p:nvPr/>
        </p:nvPicPr>
        <p:blipFill>
          <a:blip r:embed="rId3"/>
          <a:stretch/>
        </p:blipFill>
        <p:spPr>
          <a:xfrm>
            <a:off x="6836400" y="510480"/>
            <a:ext cx="4411800" cy="2157120"/>
          </a:xfrm>
          <a:prstGeom prst="rect">
            <a:avLst/>
          </a:prstGeom>
          <a:ln w="0">
            <a:noFill/>
          </a:ln>
        </p:spPr>
      </p:pic>
    </p:spTree>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majorFont>
      <a:minorFont>
        <a:latin typeface="Century Gothic" panose="020B0502020202020204"/>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a:gradFill>
        <a:gradFill>
          <a:gsLst>
            <a:gs pos="0">
              <a:schemeClr val="phClr">
                <a:tint val="98000"/>
                <a:lumMod val="128000"/>
              </a:schemeClr>
            </a:gs>
            <a:gs pos="100000">
              <a:schemeClr val="phClr">
                <a:shade val="94000"/>
                <a:lumMod val="88000"/>
              </a:schemeClr>
            </a:gs>
          </a:gsLst>
          <a:lin ang="5400000" scaled="0"/>
          <a:tileRect/>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a:gradFill>
        <a:gradFill>
          <a:gsLst>
            <a:gs pos="0">
              <a:schemeClr val="phClr">
                <a:tint val="97000"/>
                <a:lumMod val="164000"/>
              </a:schemeClr>
            </a:gs>
            <a:gs pos="100000">
              <a:schemeClr val="phClr">
                <a:shade val="96000"/>
                <a:lumMod val="90000"/>
              </a:schemeClr>
            </a:gs>
          </a:gsLst>
          <a:path path="circle">
            <a:fillToRect b="100000"/>
          </a:path>
          <a:tileRect/>
        </a:gradFill>
      </a:bgFillStyleLst>
    </a:fmtScheme>
  </a:themeElements>
  <a:objectDefaults/>
  <a:extraClrSchemeLst/>
</a:theme>
</file>

<file path=ppt/theme/theme2.xml><?xml version="1.0" encoding="utf-8"?>
<a:theme xmlns:a="http://schemas.openxmlformats.org/drawingml/2006/main"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majorFont>
      <a:minorFont>
        <a:latin typeface="Century Gothic" panose="020B0502020202020204"/>
        <a:ea typeface=""/>
        <a:cs typeface=""/>
      </a:minorFont>
    </a:fontScheme>
    <a:fmtScheme>
      <a:fillStyleLst>
        <a:solidFill>
          <a:schemeClr val="phClr"/>
        </a:solidFill>
        <a:gradFill>
          <a:gsLst>
            <a:gs pos="0">
              <a:schemeClr val="phClr">
                <a:tint val="62000"/>
                <a:lumMod val="110000"/>
              </a:schemeClr>
            </a:gs>
            <a:gs pos="100000">
              <a:schemeClr val="phClr">
                <a:tint val="84000"/>
              </a:schemeClr>
            </a:gs>
          </a:gsLst>
          <a:lin ang="5400000" scaled="0"/>
          <a:tileRect/>
        </a:gradFill>
        <a:gradFill>
          <a:gsLst>
            <a:gs pos="0">
              <a:schemeClr val="phClr">
                <a:tint val="98000"/>
                <a:lumMod val="128000"/>
              </a:schemeClr>
            </a:gs>
            <a:gs pos="100000">
              <a:schemeClr val="phClr">
                <a:shade val="94000"/>
                <a:lumMod val="88000"/>
              </a:schemeClr>
            </a:gs>
          </a:gsLst>
          <a:lin ang="5400000" scaled="0"/>
          <a:tileRect/>
        </a:gradFill>
      </a:fillStyleLst>
      <a:lnStyleLst>
        <a:ln w="9525" cap="rnd" cmpd="sng" algn="ctr">
          <a:prstDash val="solid"/>
        </a:ln>
        <a:ln w="15875"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10000">
              <a:schemeClr val="phClr">
                <a:tint val="97000"/>
                <a:lumMod val="164000"/>
              </a:schemeClr>
            </a:gs>
            <a:gs pos="100000">
              <a:schemeClr val="phClr">
                <a:shade val="96000"/>
                <a:lumMod val="90000"/>
              </a:schemeClr>
            </a:gs>
          </a:gsLst>
          <a:lin ang="6120000" scaled="1"/>
          <a:tileRect/>
        </a:gradFill>
        <a:gradFill>
          <a:gsLst>
            <a:gs pos="0">
              <a:schemeClr val="phClr">
                <a:tint val="97000"/>
                <a:lumMod val="164000"/>
              </a:schemeClr>
            </a:gs>
            <a:gs pos="100000">
              <a:schemeClr val="phClr">
                <a:shade val="96000"/>
                <a:lumMod val="90000"/>
              </a:schemeClr>
            </a:gs>
          </a:gsLst>
          <a:path path="circle">
            <a:fillToRect b="100000"/>
          </a:path>
          <a:tileRect/>
        </a:gra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379</TotalTime>
  <Words>3367</Words>
  <Application>Microsoft Office PowerPoint</Application>
  <PresentationFormat>Widescreen</PresentationFormat>
  <Paragraphs>343</Paragraphs>
  <Slides>18</Slides>
  <Notes>18</Notes>
  <HiddenSlides>0</HiddenSlides>
  <MMClips>0</MMClips>
  <ScaleCrop>false</ScaleCrop>
  <HeadingPairs>
    <vt:vector size="6" baseType="variant">
      <vt:variant>
        <vt:lpstr>Caratteri utilizzati</vt:lpstr>
      </vt:variant>
      <vt:variant>
        <vt:i4>5</vt:i4>
      </vt:variant>
      <vt:variant>
        <vt:lpstr>Tema</vt:lpstr>
      </vt:variant>
      <vt:variant>
        <vt:i4>2</vt:i4>
      </vt:variant>
      <vt:variant>
        <vt:lpstr>Titoli diapositive</vt:lpstr>
      </vt:variant>
      <vt:variant>
        <vt:i4>18</vt:i4>
      </vt:variant>
    </vt:vector>
  </HeadingPairs>
  <TitlesOfParts>
    <vt:vector size="25" baseType="lpstr">
      <vt:lpstr>Arial</vt:lpstr>
      <vt:lpstr>Century Gothic</vt:lpstr>
      <vt:lpstr>Consolas</vt:lpstr>
      <vt:lpstr>Times New Roman</vt:lpstr>
      <vt:lpstr>Wingdings 3</vt:lpstr>
      <vt:lpstr>Slice</vt:lpstr>
      <vt:lpstr>Slice</vt:lpstr>
      <vt:lpstr>Presentazione standard di PowerPoint</vt:lpstr>
      <vt:lpstr>Presentation Overview</vt:lpstr>
      <vt:lpstr>Neural Networks and Adversarial Attacks</vt:lpstr>
      <vt:lpstr>Project Overview – Comparing Adversarial Attacks</vt:lpstr>
      <vt:lpstr>AutoAttack: A Comprehensive Adversarial Evaluation </vt:lpstr>
      <vt:lpstr>FMN: Efficient and Minimal Perturbation Attack</vt:lpstr>
      <vt:lpstr>Overview of the FMN vs. AutoAttack Comparison</vt:lpstr>
      <vt:lpstr>Dataset – CIFAR-10  Models Selected from RobustBench</vt:lpstr>
      <vt:lpstr>Experiment Setup – Attack Evaluation</vt:lpstr>
      <vt:lpstr>Results: Autoattack VS FMN</vt:lpstr>
      <vt:lpstr>Analyzing Discordant Samples in RobustBench Models</vt:lpstr>
      <vt:lpstr>Explainability in Adversarial Attacks</vt:lpstr>
      <vt:lpstr>Explainability Comparison –  AutoAttack vs FMN</vt:lpstr>
      <vt:lpstr>Explainability Comparison – Example 28</vt:lpstr>
      <vt:lpstr>When FMN Succeeds – A Successful Minimal Perturbation Attack</vt:lpstr>
      <vt:lpstr>Understanding Adversarial Attacks with Convergence Plots</vt:lpstr>
      <vt:lpstr>Conclusion &amp; Future Directions</vt:lpstr>
      <vt:lpstr>Thanks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LELLO MOLINARIO</cp:lastModifiedBy>
  <cp:revision>121</cp:revision>
  <dcterms:created xsi:type="dcterms:W3CDTF">2025-01-12T10:31:31Z</dcterms:created>
  <dcterms:modified xsi:type="dcterms:W3CDTF">2025-02-12T14:27:28Z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18</vt:i4>
  </property>
  <property fmtid="{D5CDD505-2E9C-101B-9397-08002B2CF9AE}" pid="3" name="PresentationFormat">
    <vt:lpwstr>Widescreen</vt:lpwstr>
  </property>
  <property fmtid="{D5CDD505-2E9C-101B-9397-08002B2CF9AE}" pid="4" name="Slides">
    <vt:i4>18</vt:i4>
  </property>
</Properties>
</file>