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0.png" ContentType="image/png"/>
  <Override PartName="/ppt/media/image6.jpeg" ContentType="image/jpeg"/>
  <Override PartName="/ppt/media/image12.png" ContentType="image/png"/>
  <Override PartName="/ppt/media/image3.png" ContentType="image/png"/>
  <Override PartName="/ppt/media/image8.png" ContentType="image/png"/>
  <Override PartName="/ppt/media/image11.png" ContentType="image/png"/>
  <Override PartName="/ppt/media/image19.jpeg" ContentType="image/jpeg"/>
  <Override PartName="/ppt/media/image20.jpeg" ContentType="image/jpeg"/>
  <Override PartName="/ppt/media/image18.jpeg" ContentType="image/jpeg"/>
  <Override PartName="/ppt/media/image16.jpeg" ContentType="image/jpeg"/>
  <Override PartName="/ppt/media/image15.png" ContentType="image/png"/>
  <Override PartName="/ppt/media/image5.jpeg" ContentType="image/jpeg"/>
  <Override PartName="/ppt/media/image14.png" ContentType="image/png"/>
  <Override PartName="/ppt/media/image7.png" ContentType="image/png"/>
  <Override PartName="/ppt/media/image17.jpeg" ContentType="image/jpeg"/>
  <Override PartName="/ppt/media/image2.jpeg" ContentType="image/jpeg"/>
  <Override PartName="/ppt/media/image9.png" ContentType="image/png"/>
  <Override PartName="/ppt/media/image4.png" ContentType="image/png"/>
  <Override PartName="/ppt/media/image13.png" ContentType="image/png"/>
  <Override PartName="/ppt/media/image1.gif" ContentType="image/gif"/>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it-IT" sz="1800" strike="noStrike" u="none">
                <a:solidFill>
                  <a:schemeClr val="lt1"/>
                </a:solidFill>
                <a:uFillTx/>
                <a:latin typeface="Century Gothic"/>
              </a:rPr>
              <a:t>Click to move the </a:t>
            </a:r>
            <a:r>
              <a:rPr b="0" lang="it-IT" sz="1800" strike="noStrike" u="none">
                <a:solidFill>
                  <a:schemeClr val="lt1"/>
                </a:solidFill>
                <a:uFillTx/>
                <a:latin typeface="Century Gothic"/>
              </a:rPr>
              <a:t>slide</a:t>
            </a:r>
            <a:endParaRPr b="0" lang="it-IT" sz="1800" strike="noStrike" u="none">
              <a:solidFill>
                <a:schemeClr val="lt1"/>
              </a:solidFill>
              <a:uFillTx/>
              <a:latin typeface="Century Gothic"/>
            </a:endParaRPr>
          </a:p>
        </p:txBody>
      </p:sp>
      <p:sp>
        <p:nvSpPr>
          <p:cNvPr id="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it-IT" sz="2000" strike="noStrike" u="none">
                <a:solidFill>
                  <a:srgbClr val="000000"/>
                </a:solidFill>
                <a:uFillTx/>
                <a:latin typeface="Arial"/>
              </a:rPr>
              <a:t>Click to edit the </a:t>
            </a:r>
            <a:r>
              <a:rPr b="0" lang="it-IT" sz="2000" strike="noStrike" u="none">
                <a:solidFill>
                  <a:srgbClr val="000000"/>
                </a:solidFill>
                <a:uFillTx/>
                <a:latin typeface="Arial"/>
              </a:rPr>
              <a:t>notes format</a:t>
            </a:r>
            <a:endParaRPr b="0" lang="it-IT" sz="2000" strike="noStrike" u="none">
              <a:solidFill>
                <a:srgbClr val="000000"/>
              </a:solidFill>
              <a:uFillTx/>
              <a:latin typeface="Arial"/>
            </a:endParaRPr>
          </a:p>
        </p:txBody>
      </p:sp>
      <p:sp>
        <p:nvSpPr>
          <p:cNvPr id="3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it-IT" sz="1400" strike="noStrike" u="none">
                <a:solidFill>
                  <a:srgbClr val="000000"/>
                </a:solidFill>
                <a:uFillTx/>
                <a:latin typeface="Times New Roman"/>
              </a:rPr>
              <a:t>&lt;header&gt;</a:t>
            </a:r>
            <a:endParaRPr b="0" lang="it-IT" sz="1400" strike="noStrike" u="none">
              <a:solidFill>
                <a:srgbClr val="000000"/>
              </a:solidFill>
              <a:uFillTx/>
              <a:latin typeface="Times New Roman"/>
            </a:endParaRPr>
          </a:p>
        </p:txBody>
      </p:sp>
      <p:sp>
        <p:nvSpPr>
          <p:cNvPr id="31"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it-IT" sz="1400" strike="noStrike" u="none">
                <a:solidFill>
                  <a:srgbClr val="000000"/>
                </a:solidFill>
                <a:uFillTx/>
                <a:latin typeface="Times New Roman"/>
              </a:defRPr>
            </a:lvl1pPr>
          </a:lstStyle>
          <a:p>
            <a:pPr indent="0" algn="r">
              <a:buNone/>
            </a:pPr>
            <a:r>
              <a:rPr b="0" lang="it-IT" sz="1400" strike="noStrike" u="none">
                <a:solidFill>
                  <a:srgbClr val="000000"/>
                </a:solidFill>
                <a:uFillTx/>
                <a:latin typeface="Times New Roman"/>
              </a:rPr>
              <a:t>&lt;date/time&gt;</a:t>
            </a:r>
            <a:endParaRPr b="0" lang="it-IT" sz="1400" strike="noStrike" u="none">
              <a:solidFill>
                <a:srgbClr val="000000"/>
              </a:solidFill>
              <a:uFillTx/>
              <a:latin typeface="Times New Roman"/>
            </a:endParaRPr>
          </a:p>
        </p:txBody>
      </p:sp>
      <p:sp>
        <p:nvSpPr>
          <p:cNvPr id="32"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it-IT" sz="1400" strike="noStrike" u="none">
                <a:solidFill>
                  <a:srgbClr val="000000"/>
                </a:solidFill>
                <a:uFillTx/>
                <a:latin typeface="Times New Roman"/>
              </a:defRPr>
            </a:lvl1pPr>
          </a:lstStyle>
          <a:p>
            <a:pPr indent="0">
              <a:buNone/>
            </a:pPr>
            <a:r>
              <a:rPr b="0" lang="it-IT" sz="1400" strike="noStrike" u="none">
                <a:solidFill>
                  <a:srgbClr val="000000"/>
                </a:solidFill>
                <a:uFillTx/>
                <a:latin typeface="Times New Roman"/>
              </a:rPr>
              <a:t>&lt;footer&gt;</a:t>
            </a:r>
            <a:endParaRPr b="0" lang="it-IT" sz="1400" strike="noStrike" u="none">
              <a:solidFill>
                <a:srgbClr val="000000"/>
              </a:solidFill>
              <a:uFillTx/>
              <a:latin typeface="Times New Roman"/>
            </a:endParaRPr>
          </a:p>
        </p:txBody>
      </p:sp>
      <p:sp>
        <p:nvSpPr>
          <p:cNvPr id="33"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it-IT" sz="1400" strike="noStrike" u="none">
                <a:solidFill>
                  <a:srgbClr val="000000"/>
                </a:solidFill>
                <a:uFillTx/>
                <a:latin typeface="Times New Roman"/>
              </a:defRPr>
            </a:lvl1pPr>
          </a:lstStyle>
          <a:p>
            <a:pPr indent="0" algn="r">
              <a:buNone/>
            </a:pPr>
            <a:fld id="{35EC7F85-05D7-4585-BFAE-81872C1501D5}" type="slidenum">
              <a:rPr b="0" lang="it-IT" sz="1400" strike="noStrike" u="none">
                <a:solidFill>
                  <a:srgbClr val="000000"/>
                </a:solidFill>
                <a:uFillTx/>
                <a:latin typeface="Times New Roman"/>
              </a:rPr>
              <a:t>&lt;number&gt;</a:t>
            </a:fld>
            <a:endParaRPr b="0" lang="it-IT"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685800" y="1143000"/>
            <a:ext cx="5485680" cy="3085560"/>
          </a:xfrm>
          <a:prstGeom prst="rect">
            <a:avLst/>
          </a:prstGeom>
          <a:ln w="0">
            <a:noFill/>
          </a:ln>
        </p:spPr>
      </p:sp>
      <p:sp>
        <p:nvSpPr>
          <p:cNvPr id="10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trike="noStrike" u="none">
                <a:solidFill>
                  <a:srgbClr val="000000"/>
                </a:solidFill>
                <a:uFillTx/>
                <a:latin typeface="Arial"/>
              </a:rPr>
              <a:t>Good morning,</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I'm going to present the project regarding Adversarial Attacks on RobustBench Models: A Comparative Evaluation of FMN and AutoAttack</a:t>
            </a:r>
            <a:endParaRPr b="0" lang="it-IT" sz="2000" strike="noStrike" u="none">
              <a:solidFill>
                <a:srgbClr val="000000"/>
              </a:solidFill>
              <a:uFillTx/>
              <a:latin typeface="Arial"/>
            </a:endParaRPr>
          </a:p>
        </p:txBody>
      </p:sp>
      <p:sp>
        <p:nvSpPr>
          <p:cNvPr id="108" name="PlaceHolder 3"/>
          <p:cNvSpPr>
            <a:spLocks noGrp="1"/>
          </p:cNvSpPr>
          <p:nvPr>
            <p:ph type="sldNum" idx="1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88EEA072-53DC-4946-A804-F2E0A26EC266}"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a:ln w="0">
            <a:noFill/>
          </a:ln>
        </p:spPr>
      </p:sp>
      <p:sp>
        <p:nvSpPr>
          <p:cNvPr id="13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Looking at the results, AutoAttack is generally more successful in fooling models because it combines multiple attack strategies, increasing the probability of bypassing model defenses.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However, this comes at the cost of larger perturbations, making adversarial examples more detectable.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On the other hand, FMN is faster (about 3 times faster than AutoAttack), slightly less effective, but more efficient at minimizing perturbation norms. This makes its adversarial examples harder for humans to notice.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attacks were conducted under L∞ norm constraints, which limit the maximum per-pixel change between the original and adversarial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success of FMN depends on balancing three key hyperparameters: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Steps (500): More iterations mean better precision but slower execution.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Max Step Size (1.0): Controls how aggressively the attack updates the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Range (0.05): Ensures gradual and stable updates.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If we want to increase attack success, we must find the right balance between step count, perturbation size (ε), and step adjustment (max_stepsize, range).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35" name="PlaceHolder 3"/>
          <p:cNvSpPr>
            <a:spLocks noGrp="1"/>
          </p:cNvSpPr>
          <p:nvPr>
            <p:ph type="sldNum" idx="2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650D9385-E52A-47AA-B094-00F1F44B0101}"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a:ln w="0">
            <a:noFill/>
          </a:ln>
        </p:spPr>
      </p:sp>
      <p:sp>
        <p:nvSpPr>
          <p:cNvPr id="13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By analyzing the results, we identified discordant samples—cases where one attack was successful, and the other failed.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the Ding2020MMA model, we found 5 discordant samples: 27, 28, 31, 43, and 57.</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outperformed FMN in most cases because it applies a more aggressive perturbation strategy.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However, in sample 27, FMN was more effective—likely because it minimized the perturbation better, creating a subtle but still successful attack.</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the Wong2020Fast model, we found 3 discordant samples: 5, 16, and 46.</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performed better overall, indicating that this model is more resistant to small perturbations (like FMN) but more vulnerable to stronger perturbations (like AutoAttack).</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For the other models, we did not find any discordant samples. This suggests that FMN and AutoAttack had the same effect, meaning that these models are equally vulnerable to both types of attacks.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analysis helps us understand the different strengths of each attack and how various models react differently to adversarial perturbations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38" name="PlaceHolder 3"/>
          <p:cNvSpPr>
            <a:spLocks noGrp="1"/>
          </p:cNvSpPr>
          <p:nvPr>
            <p:ph type="sldNum" idx="2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B6D5B0D9-E900-4E95-AB89-46354681036E}"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a:ln w="0">
            <a:noFill/>
          </a:ln>
        </p:spPr>
      </p:sp>
      <p:sp>
        <p:nvSpPr>
          <p:cNvPr id="14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Before continuing with the result analysis, at my opinion it's crucial to discuss an important concept in adversarial attacks: explainability.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Adversarial attacks introduce subtle perturbations that can fool deep learning models.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To understand their impact, we need to analyze which pixels contribute most to the model’s decision before and after the attack.</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One of the most effective methods for this is Integrated Gradients (IG). IG works by: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Tracking gradients from a baseline image (e.g., a black image) to the actual input.</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Accumulating these gradients to show which pixels most influence the model’s classification.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By applying Integrated Gradients, we can visualize feature importance and better understand how adversarial attacks alter model behavior. This technique provides a clearer picture of model vulnerabilities and helps us interpret attack effectiveness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41" name="PlaceHolder 3"/>
          <p:cNvSpPr>
            <a:spLocks noGrp="1"/>
          </p:cNvSpPr>
          <p:nvPr>
            <p:ph type="sldNum" idx="2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7D676A61-2076-4B97-9BC5-CD8AE933CA42}"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a:ln w="0">
            <a:noFill/>
          </a:ln>
        </p:spPr>
      </p:sp>
      <p:sp>
        <p:nvSpPr>
          <p:cNvPr id="14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slide provides an explainability-based comparison between AutoAttack and FMN.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At the top, we see three images: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Left: The original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Center: The adversarial image generated by AutoAttack (AA)</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Right: The adversarial image generated by Fast Minimum-Norm (FMN)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At the bottom, we have perturbation maps and explainability heatmaps (Integrated Gradients), showing which regions influenced the model’s decision.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Results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confidence score (0.4973) indicates that the model now assigns a 49.73% probability to "horse", meaning the attack successfully altered the classification.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perturbation map (L∞=0.0274) shows the intensity of modifications applied.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explainability map highlights the regions most affected, showing how the attack shifted the model’s decision.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Results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model still classifies the image as "airplane" → Attack failed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confidence score drops to 0.0493, showing the attack had an effect but was not strong enough to fool the model</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perturbation (L∞=0.0314) is slightly higher than AutoAttack’s, but less effective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explainability heatmap shows that FMN altered fewer key features, meaning its impact on classification was lower</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Finally, AutoAttack managed to fool the model, proving that its aggressive perturbation approach is effective.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failed because it aims to minimize the perturbation, which sometimes results in insufficient changes to change the class.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We need to ask why did FMN fail?</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may have found a local minimum and was unable to significantly change the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model may be more robust to FMN perturbations than to AutoAttack's stronger ones.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key regions modified by AutoAttack and FMN are different, leading to different classification impacts.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comparison highlights why adversarial explainability is critical: it helps us not only measure the success of the attack, but also understand how models react to different perturbations</a:t>
            </a:r>
            <a:endParaRPr b="0" lang="it-IT" sz="2000" strike="noStrike" u="none">
              <a:solidFill>
                <a:srgbClr val="000000"/>
              </a:solidFill>
              <a:uFillTx/>
              <a:latin typeface="Arial"/>
            </a:endParaRPr>
          </a:p>
        </p:txBody>
      </p:sp>
      <p:sp>
        <p:nvSpPr>
          <p:cNvPr id="144" name="PlaceHolder 3"/>
          <p:cNvSpPr>
            <a:spLocks noGrp="1"/>
          </p:cNvSpPr>
          <p:nvPr>
            <p:ph type="sldNum" idx="2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E60C94E3-6522-4281-8E9E-41382C9B5D52}"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slide presents example 28, another interesting case where AutoAttack and FMN show different results.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AutoAttack Analysis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model assigned a 10.31% probability to "cat", meaning the attack partially confused the model, but the class change was not fully convincing.</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perturbation map (L∞=0.0314) shows how AutoAttack altered specific areas of the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explainability map highlights the most affected regions, showing which features contributed to the class change.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FMN Analysis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model still classified the image as "truck" → Attack failed.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Confidence dropped to 42.38%, meaning the model was less certain but not fully misled.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Perturbation magnitude (L∞=0.0314) is similar to AutoAttack, but the distribution of noise differs, which likely explains why FMN was less effective.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explainability heatmap suggests that FMN did not alter the most influential regions, which is why the model retained its classification.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was partially successful: it reduced the model's confidence in the correct class, but did not fully convince it of the new one.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failed to cause a class switch, likely because it prioritizes the smallest perturbation, which may not be enough in some cases.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AutoAttack's perturbation covers a broader range of key areas, making it more effective than FMN in this case.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analysis suggests that FMN may be less effective on certain samples, likely due to its perturbation generation strategy, which focuses on minimal distortion rather than maximizing attack success.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example further supports the idea that AutoAttack's broader and more aggressive strategy tends to outperform FMN in fooling deep learning models</a:t>
            </a:r>
            <a:endParaRPr b="0" lang="it-IT" sz="2000" strike="noStrike" u="none">
              <a:solidFill>
                <a:srgbClr val="000000"/>
              </a:solidFill>
              <a:uFillTx/>
              <a:latin typeface="Arial"/>
            </a:endParaRPr>
          </a:p>
        </p:txBody>
      </p:sp>
      <p:sp>
        <p:nvSpPr>
          <p:cNvPr id="147" name="PlaceHolder 3"/>
          <p:cNvSpPr>
            <a:spLocks noGrp="1"/>
          </p:cNvSpPr>
          <p:nvPr>
            <p:ph type="sldNum" idx="2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EC0CE40B-A0E0-486D-94C4-DF28DA9B22F7}"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slide presents an interesting case where FMN successfully fooled the model despite using only subtle perturbations.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adversarial images look nearly identical to the original images, suggesting that FMN was able to fool the model without introducing any visible distortions.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perturbations look similar to those of previous models, but with slightly different color variations, which may have influenced the model's decision making differently.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explainability heatmap still highlights important regions in blue and red, meaning that the model relied on these regions to make its decision.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indicates that the attack successfully redirected the model's attention, leading to a misclassification.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essence, both models are vulnerable to adversarial attacks, demonstrating that even subtle changes can manipulate classification decisions.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case reinforces the importance of adversarial robustness: if a model can be fooled by nearly subtle changes, it highlights a critical weakness in the security of deep learning</a:t>
            </a:r>
            <a:endParaRPr b="0" lang="it-IT" sz="2000" strike="noStrike" u="none">
              <a:solidFill>
                <a:srgbClr val="000000"/>
              </a:solidFill>
              <a:uFillTx/>
              <a:latin typeface="Arial"/>
            </a:endParaRPr>
          </a:p>
        </p:txBody>
      </p:sp>
      <p:sp>
        <p:nvSpPr>
          <p:cNvPr id="150" name="PlaceHolder 3"/>
          <p:cNvSpPr>
            <a:spLocks noGrp="1"/>
          </p:cNvSpPr>
          <p:nvPr>
            <p:ph type="sldNum" idx="2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F0F69F0F-2FC0-417C-AE39-B00F700EF4F0}"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Another way to analyze the impact of adversarial attacks is through convergence plots. These plots help us visualize how confidence in a model evolves over the course of attack iterations.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Each plot shows: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Confidence in the original class (dashed green line)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Confidence in the adversarial class (solid red line)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X-axis represents iterations (more iterations generally lead to a more successful attack).</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Y-axis represents confidence, showing how much the model believes in a given class.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Example: Analysis of Sample #3</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Ding2020MMA model holds up for a few iterations before the attack starts working.</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Wong2020Fast confidence in the adversarial class gradually increases.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Andriushchenko2020Understanding model confidence in the original class slowly decreases, indicating greater robustness.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Sitawarin2020Improvement model initially holds up but eventually fails.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Cui2023Decoupled_WRN-28-10 model is the most vulnerable: its confidence in the original class drops almost immediately.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robustness of the model varies significantly. Some models resist attacks better than others.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Andriushchenko2020Understanding seems to be the most robust, as its confidence degrades slowly.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Cui2023Decoupled_WRN-28-10 is the most vulnerable, as its confidence in the original class drops quickly.</a:t>
            </a:r>
            <a:endParaRPr b="0" lang="it-IT" sz="2000" strike="noStrike" u="none">
              <a:solidFill>
                <a:srgbClr val="000000"/>
              </a:solidFill>
              <a:uFillTx/>
              <a:latin typeface="Arial"/>
            </a:endParaRPr>
          </a:p>
        </p:txBody>
      </p:sp>
      <p:sp>
        <p:nvSpPr>
          <p:cNvPr id="153" name="PlaceHolder 3"/>
          <p:cNvSpPr>
            <a:spLocks noGrp="1"/>
          </p:cNvSpPr>
          <p:nvPr>
            <p:ph type="sldNum" idx="2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13EC6249-2CE9-4669-BFE0-955AF27FB2F0}"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slide summarizes the main findings of our analysis and highlights potential future directions.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We compared two adversarial attacks: AutoAttack and FMN.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was more effective, achieving a higher success rate in fooling models.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was more efficient, requiring smaller perturbations, making adversarial images less detectable.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These results highlight a trade-off: stronger attacks versus less image distortion.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choice of attack has a direct impact on the perception of model robustness.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If we evaluate a model with only one attack, we risk over- or underestimating its true security.</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 full evaluation requires multiple attacks to get a complete view of robustness.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summary: attacks need to be powerful, but also realistic and less detectable.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As future developments it’s possible to Improve FMN, aiming to increase its success rate while maintaining minimal perturbation.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and Integrate additional explainability techniques to better understand how models react to attacks and where vulnerabilities exist.</a:t>
            </a:r>
            <a:endParaRPr b="0" lang="it-IT" sz="2000" strike="noStrike" u="none">
              <a:solidFill>
                <a:srgbClr val="000000"/>
              </a:solidFill>
              <a:uFillTx/>
              <a:latin typeface="Arial"/>
            </a:endParaRPr>
          </a:p>
        </p:txBody>
      </p:sp>
      <p:sp>
        <p:nvSpPr>
          <p:cNvPr id="156" name="PlaceHolder 3"/>
          <p:cNvSpPr>
            <a:spLocks noGrp="1"/>
          </p:cNvSpPr>
          <p:nvPr>
            <p:ph type="sldNum" idx="2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02D44ED0-DB8D-4FA1-8A4A-7D59A3C9E873}"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trike="noStrike" u="none">
                <a:solidFill>
                  <a:srgbClr val="000000"/>
                </a:solidFill>
                <a:uFillTx/>
                <a:latin typeface="Arial"/>
              </a:rPr>
              <a:t>So , the presentation is over,</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Thank you for your attention!</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If you have any questions, I am happy to answer.</a:t>
            </a:r>
            <a:endParaRPr b="0" lang="it-IT" sz="2000" strike="noStrike" u="none">
              <a:solidFill>
                <a:srgbClr val="000000"/>
              </a:solidFill>
              <a:uFillTx/>
              <a:latin typeface="Arial"/>
            </a:endParaRPr>
          </a:p>
          <a:p>
            <a:pPr marL="216000" indent="0">
              <a:lnSpc>
                <a:spcPct val="100000"/>
              </a:lnSpc>
              <a:spcBef>
                <a:spcPts val="1199"/>
              </a:spcBef>
              <a:spcAft>
                <a:spcPts val="1199"/>
              </a:spcAft>
              <a:buNone/>
              <a:tabLst>
                <a:tab algn="l" pos="0"/>
              </a:tabLst>
            </a:pPr>
            <a:endParaRPr b="0" lang="it-IT" sz="2000" strike="noStrike" u="none">
              <a:solidFill>
                <a:srgbClr val="000000"/>
              </a:solidFill>
              <a:uFillTx/>
              <a:latin typeface="Arial"/>
            </a:endParaRPr>
          </a:p>
        </p:txBody>
      </p:sp>
      <p:sp>
        <p:nvSpPr>
          <p:cNvPr id="159" name="PlaceHolder 3"/>
          <p:cNvSpPr>
            <a:spLocks noGrp="1"/>
          </p:cNvSpPr>
          <p:nvPr>
            <p:ph type="sldNum" idx="2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3E1AD7F8-7DBA-4D00-8D92-6899BAB43574}"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6040" cy="3085920"/>
          </a:xfrm>
          <a:prstGeom prst="rect">
            <a:avLst/>
          </a:prstGeom>
          <a:ln w="0">
            <a:noFill/>
          </a:ln>
        </p:spPr>
      </p:sp>
      <p:sp>
        <p:nvSpPr>
          <p:cNvPr id="11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this presentation, we will explore the key motivations that led us to conduct this study, focusing on the importance of adversarial robustness in deep learning models.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We will then discuss the results obtained, comparing the effectiveness of AutoAttack and FMN.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Finally, we will highlight some limitations and challenges encountered during our analysis, providing insights into potential improvements and future research directions</a:t>
            </a:r>
            <a:endParaRPr b="0" lang="it-IT" sz="2000" strike="noStrike" u="none">
              <a:solidFill>
                <a:srgbClr val="000000"/>
              </a:solidFill>
              <a:uFillTx/>
              <a:latin typeface="Arial"/>
            </a:endParaRPr>
          </a:p>
        </p:txBody>
      </p:sp>
      <p:sp>
        <p:nvSpPr>
          <p:cNvPr id="111" name="PlaceHolder 3"/>
          <p:cNvSpPr>
            <a:spLocks noGrp="1"/>
          </p:cNvSpPr>
          <p:nvPr>
            <p:ph type="sldNum" idx="1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C0BF44FB-B3AD-4229-8BBC-FCD6D7E32530}"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6040" cy="3085920"/>
          </a:xfrm>
          <a:prstGeom prst="rect">
            <a:avLst/>
          </a:prstGeom>
          <a:ln w="0">
            <a:noFill/>
          </a:ln>
        </p:spPr>
      </p:sp>
      <p:sp>
        <p:nvSpPr>
          <p:cNvPr id="11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defTabSz="914400">
              <a:lnSpc>
                <a:spcPct val="100000"/>
              </a:lnSpc>
              <a:spcBef>
                <a:spcPts val="1191"/>
              </a:spcBef>
              <a:spcAft>
                <a:spcPts val="992"/>
              </a:spcAft>
              <a:buNone/>
              <a:tabLst>
                <a:tab algn="l" pos="0"/>
              </a:tabLst>
            </a:pPr>
            <a:r>
              <a:rPr b="0" lang="en-US" sz="1200" strike="noStrike" u="none">
                <a:solidFill>
                  <a:schemeClr val="dk1"/>
                </a:solidFill>
                <a:uFillTx/>
                <a:latin typeface="+mn-lt"/>
                <a:ea typeface="+mn-ea"/>
              </a:rPr>
              <a:t>Neural networks have revolutionized deep learning, achieving remarkable performance in various tasks. </a:t>
            </a: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r>
              <a:rPr b="0" lang="en-US" sz="1200" strike="noStrike" u="none">
                <a:solidFill>
                  <a:schemeClr val="dk1"/>
                </a:solidFill>
                <a:uFillTx/>
                <a:latin typeface="+mn-lt"/>
                <a:ea typeface="+mn-ea"/>
              </a:rPr>
              <a:t>However, they suffer from a critical vulnerability: small, imperceptible perturbations—known as adversarial examples—can completely mislead their predictions.</a:t>
            </a: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r>
              <a:rPr b="0" lang="en-US" sz="1200" strike="noStrike" u="none">
                <a:solidFill>
                  <a:schemeClr val="dk1"/>
                </a:solidFill>
                <a:uFillTx/>
                <a:latin typeface="+mn-lt"/>
                <a:ea typeface="+mn-ea"/>
              </a:rPr>
              <a:t>This presents a major risk in real-world applications where security and reliability are paramount, such as cybersecurity, medical diagnosis, and autonomous driving.</a:t>
            </a: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r>
              <a:rPr b="0" lang="en-US" sz="1200" strike="noStrike" u="none">
                <a:solidFill>
                  <a:schemeClr val="dk1"/>
                </a:solidFill>
                <a:uFillTx/>
                <a:latin typeface="+mn-lt"/>
                <a:ea typeface="+mn-ea"/>
              </a:rPr>
              <a:t>A little alteration to an input image, for example, can make a model misclassify it, which could lead to severe consequences.</a:t>
            </a: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r>
              <a:rPr b="0" lang="en-US" sz="1200" strike="noStrike" u="none">
                <a:solidFill>
                  <a:schemeClr val="dk1"/>
                </a:solidFill>
                <a:uFillTx/>
                <a:latin typeface="+mn-lt"/>
                <a:ea typeface="+mn-ea"/>
              </a:rPr>
              <a:t>To better understand and counteract this issue, researchers have developed adversarial attack methods to systematically study how these perturbations affect model performance. The robustness of deep learning models against such attacks is a crucial factor in ensuring their security and reliability</a:t>
            </a:r>
            <a:endParaRPr b="0" lang="it-IT" sz="1200" strike="noStrike" u="none">
              <a:solidFill>
                <a:srgbClr val="000000"/>
              </a:solidFill>
              <a:uFillTx/>
              <a:latin typeface="Arial"/>
            </a:endParaRPr>
          </a:p>
          <a:p>
            <a:pPr marL="216000" indent="0" defTabSz="914400">
              <a:lnSpc>
                <a:spcPct val="100000"/>
              </a:lnSpc>
              <a:spcBef>
                <a:spcPts val="1191"/>
              </a:spcBef>
              <a:spcAft>
                <a:spcPts val="992"/>
              </a:spcAft>
              <a:buNone/>
              <a:tabLst>
                <a:tab algn="l" pos="0"/>
              </a:tabLst>
            </a:pPr>
            <a:endParaRPr b="0" lang="it-IT" sz="1200" strike="noStrike" u="none">
              <a:solidFill>
                <a:srgbClr val="000000"/>
              </a:solidFill>
              <a:uFillTx/>
              <a:latin typeface="Arial"/>
            </a:endParaRPr>
          </a:p>
        </p:txBody>
      </p:sp>
      <p:sp>
        <p:nvSpPr>
          <p:cNvPr id="114" name="PlaceHolder 3"/>
          <p:cNvSpPr>
            <a:spLocks noGrp="1"/>
          </p:cNvSpPr>
          <p:nvPr>
            <p:ph type="sldNum" idx="1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9362B888-AA9F-451C-B027-A9CFE0535E9C}"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6040" cy="3085920"/>
          </a:xfrm>
          <a:prstGeom prst="rect">
            <a:avLst/>
          </a:prstGeom>
          <a:ln w="0">
            <a:noFill/>
          </a:ln>
        </p:spPr>
      </p:sp>
      <p:sp>
        <p:nvSpPr>
          <p:cNvPr id="11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project I am presenting today focuses on comparing two adversarial attack methods: AutoAttack and Fast Minimum-Norm (FMN).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To conduct this comparison, we selected five models from RobustBench, which serves as a widely recognized benchmark for evaluating adversarial robustness.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Our goal is to identify cases where one attack is successful while the other fails.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By analyzing these instances, we aim to understand the underlying factors that contribute to these differences.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This will provide insights into the strengths and weaknesses of each attack and their implications for model robustness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17" name="PlaceHolder 3"/>
          <p:cNvSpPr>
            <a:spLocks noGrp="1"/>
          </p:cNvSpPr>
          <p:nvPr>
            <p:ph type="sldNum" idx="1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36C4DB16-1C92-4FE8-AFAC-FB1C920FB8A3}"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6040" cy="3085920"/>
          </a:xfrm>
          <a:prstGeom prst="rect">
            <a:avLst/>
          </a:prstGeom>
          <a:ln w="0">
            <a:noFill/>
          </a:ln>
        </p:spPr>
      </p:sp>
      <p:sp>
        <p:nvSpPr>
          <p:cNvPr id="11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AutoAttack is a widely used attack framework that consists of four different adversarial attacks, each designed to exploit different vulnerabilities in deep learning models.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PGD-CE and PGD-DLR are step size-free versions of Projected Gradient Descent, designed to optimize attack success without requiring manual tuning.</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FAB attack is a norm-minimization method that aims to find the smallest possible perturbation needed to fool a model.</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Square Attack is a query-efficient black-box attack, which means it can fool models even without direct access to gradients.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main advantage of AutoAttack is that it combines these diverse attack methods to provide a comprehensive evaluation of a model’s robustness. Since it does not require manual parameter tuning, it produces standardized and reliable robustness evaluations.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However, a major drawback is its computational cost.</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Running multiple attacks significantly increases the time required for evaluation, making it less practical for large-scale testing</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20" name="PlaceHolder 3"/>
          <p:cNvSpPr>
            <a:spLocks noGrp="1"/>
          </p:cNvSpPr>
          <p:nvPr>
            <p:ph type="sldNum" idx="1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0B9D9199-9E11-4E06-AA51-AFC3A3E23AFC}"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6040" cy="3085920"/>
          </a:xfrm>
          <a:prstGeom prst="rect">
            <a:avLst/>
          </a:prstGeom>
          <a:ln w="0">
            <a:noFill/>
          </a:ln>
        </p:spPr>
      </p:sp>
      <p:sp>
        <p:nvSpPr>
          <p:cNvPr id="12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Fast Minimum-Norm (FMN) is an efficient adversarial attack that aims to generate the smallest possible perturbation needed to fool a deep learning model.</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core idea is straightforward: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It computes the gradient of the loss function with respect to the input image.</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It perturbs the image in the direction that maximizes the model’s loss, increasing the likelihood of misclassification.</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The size of this perturbation is controlled by epsilon (ε), which determines how much the final adversarial example will differ from the original.</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FMN is highly efficient because it quickly converges to local optima, requiring less computational effort compared to more complex attacks. Additionally, it is flexible since it works across different perturbation norms without requiring extensive tuning.</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However, it has some limitations.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While FMN is designed for minimum perturbation, it does not always find the strongest adversarial examples.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rPr>
              <a:t>In some cases, AutoAttack is more effective at fooling the model due to its ensemble of multiple attack methods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23" name="PlaceHolder 3"/>
          <p:cNvSpPr>
            <a:spLocks noGrp="1"/>
          </p:cNvSpPr>
          <p:nvPr>
            <p:ph type="sldNum" idx="1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F37263D9-674B-48FF-B515-A1E3492BECA4}"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a:ln w="0">
            <a:noFill/>
          </a:ln>
        </p:spPr>
      </p:sp>
      <p:sp>
        <p:nvSpPr>
          <p:cNvPr id="12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trike="noStrike" u="none">
                <a:solidFill>
                  <a:srgbClr val="000000"/>
                </a:solidFill>
                <a:uFillTx/>
                <a:latin typeface="Arial"/>
              </a:rPr>
              <a:t>This slide is just a little summary of the main differences between the two types of attack</a:t>
            </a:r>
            <a:endParaRPr b="0" lang="it-IT" sz="2000" strike="noStrike" u="none">
              <a:solidFill>
                <a:srgbClr val="000000"/>
              </a:solidFill>
              <a:uFillTx/>
              <a:latin typeface="Arial"/>
            </a:endParaRPr>
          </a:p>
        </p:txBody>
      </p:sp>
      <p:sp>
        <p:nvSpPr>
          <p:cNvPr id="126" name="PlaceHolder 3"/>
          <p:cNvSpPr>
            <a:spLocks noGrp="1"/>
          </p:cNvSpPr>
          <p:nvPr>
            <p:ph type="sldNum" idx="1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06ACF8A0-7107-456A-87A2-E3C0EC4936C2}"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6040" cy="3085920"/>
          </a:xfrm>
          <a:prstGeom prst="rect">
            <a:avLst/>
          </a:prstGeom>
          <a:ln w="0">
            <a:noFill/>
          </a:ln>
        </p:spPr>
      </p:sp>
      <p:sp>
        <p:nvSpPr>
          <p:cNvPr id="12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trike="noStrike" u="none">
                <a:solidFill>
                  <a:srgbClr val="000000"/>
                </a:solidFill>
                <a:uFillTx/>
                <a:latin typeface="Arial"/>
              </a:rPr>
              <a:t>The dataset used to compare attacks is CIFAR-10</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CIFAR-10 is a widely used dataset in adversarial robustness research.</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It consists of about 60,000 images (32x32 pixels) from 10 different classes.</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It Commonly used in RobustBench to evaluate adversarial robustness.</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The models I chose represent a different set of architectures.</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They have different levels of robustness to adversarial attacks.</a:t>
            </a:r>
            <a:endParaRPr b="0" lang="it-IT" sz="2000" strike="noStrike" u="none">
              <a:solidFill>
                <a:srgbClr val="000000"/>
              </a:solidFill>
              <a:uFillTx/>
              <a:latin typeface="Arial"/>
            </a:endParaRPr>
          </a:p>
          <a:p>
            <a:pPr marL="216000" indent="0">
              <a:lnSpc>
                <a:spcPct val="100000"/>
              </a:lnSpc>
              <a:buNone/>
              <a:tabLst>
                <a:tab algn="l" pos="0"/>
              </a:tabLst>
            </a:pPr>
            <a:r>
              <a:rPr b="0" lang="en-US" sz="2000" strike="noStrike" u="none">
                <a:solidFill>
                  <a:srgbClr val="000000"/>
                </a:solidFill>
                <a:uFillTx/>
                <a:latin typeface="Arial"/>
              </a:rPr>
              <a:t>They have been evaluated in previous adversarial research, which makes them suitable for comparison.</a:t>
            </a:r>
            <a:endParaRPr b="0" lang="it-IT" sz="2000" strike="noStrike" u="none">
              <a:solidFill>
                <a:srgbClr val="000000"/>
              </a:solidFill>
              <a:uFillTx/>
              <a:latin typeface="Arial"/>
            </a:endParaRPr>
          </a:p>
        </p:txBody>
      </p:sp>
      <p:sp>
        <p:nvSpPr>
          <p:cNvPr id="129" name="PlaceHolder 3"/>
          <p:cNvSpPr>
            <a:spLocks noGrp="1"/>
          </p:cNvSpPr>
          <p:nvPr>
            <p:ph type="sldNum" idx="1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F87E53A3-A0C3-4D1E-8BA1-D812C447D4FF}"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6040" cy="308592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To systematically compare AutoAttack and FMN, I conducted experiments on the first 64 samples of CIFAR-10.</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The evaluation was structured around two main objectives: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Identifying samples where one attack succeeds while the other fails. This helps us understand the strengths and weaknesses of each attack in different scenarios.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Measuring the perturbation size required to fool the model. </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Since FMN is designed to find the smallest possible perturbation, this comparison allows us to see how much distortion is necessary for each attack to succeed.</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r>
              <a:rPr b="0" lang="en-US" sz="2000" strike="noStrike" u="none">
                <a:solidFill>
                  <a:srgbClr val="000000"/>
                </a:solidFill>
                <a:uFillTx/>
                <a:latin typeface="Arial"/>
                <a:ea typeface="Calibri"/>
              </a:rPr>
              <a:t>By analyzing these factors, we gain insights into which attack is more effective under different conditions and how efficiently they generate adversarial examples</a:t>
            </a:r>
            <a:endParaRPr b="0" lang="it-IT" sz="2000" strike="noStrike" u="none">
              <a:solidFill>
                <a:srgbClr val="000000"/>
              </a:solidFill>
              <a:uFillTx/>
              <a:latin typeface="Arial"/>
            </a:endParaRPr>
          </a:p>
          <a:p>
            <a:pPr marL="216000" indent="0">
              <a:lnSpc>
                <a:spcPct val="100000"/>
              </a:lnSpc>
              <a:spcBef>
                <a:spcPts val="1191"/>
              </a:spcBef>
              <a:spcAft>
                <a:spcPts val="992"/>
              </a:spcAft>
              <a:buNone/>
              <a:tabLst>
                <a:tab algn="l" pos="0"/>
              </a:tabLst>
            </a:pPr>
            <a:endParaRPr b="0" lang="it-IT" sz="2000" strike="noStrike" u="none">
              <a:solidFill>
                <a:srgbClr val="000000"/>
              </a:solidFill>
              <a:uFillTx/>
              <a:latin typeface="Arial"/>
            </a:endParaRPr>
          </a:p>
        </p:txBody>
      </p:sp>
      <p:sp>
        <p:nvSpPr>
          <p:cNvPr id="132" name="PlaceHolder 3"/>
          <p:cNvSpPr>
            <a:spLocks noGrp="1"/>
          </p:cNvSpPr>
          <p:nvPr>
            <p:ph type="sldNum" idx="2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uFillTx/>
                <a:latin typeface="Times New Roman"/>
                <a:ea typeface="+mn-ea"/>
              </a:defRPr>
            </a:lvl1pPr>
          </a:lstStyle>
          <a:p>
            <a:pPr indent="0" algn="r" defTabSz="914400">
              <a:lnSpc>
                <a:spcPct val="100000"/>
              </a:lnSpc>
              <a:buNone/>
              <a:tabLst>
                <a:tab algn="l" pos="0"/>
              </a:tabLst>
            </a:pPr>
            <a:fld id="{CEBF1930-BB1A-4CF9-B1E0-F0D7B69E6EE0}" type="slidenum">
              <a:rPr b="0" lang="en-US" sz="1200" strike="noStrike" u="none">
                <a:solidFill>
                  <a:srgbClr val="000000"/>
                </a:solidFill>
                <a:uFillTx/>
                <a:latin typeface="Times New Roman"/>
                <a:ea typeface="+mn-ea"/>
              </a:rPr>
              <a:t>&lt;number&gt;</a:t>
            </a:fld>
            <a:endParaRPr b="0" lang="it-IT"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it-IT" sz="1800" strike="noStrike" u="none">
              <a:solidFill>
                <a:schemeClr val="lt1"/>
              </a:solidFill>
              <a:uFillTx/>
              <a:latin typeface="Century Gothic"/>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it-IT" sz="3200" strike="noStrike" u="none">
              <a:solidFill>
                <a:srgbClr val="ffffff"/>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6519F2B-2F5F-4E3B-B82A-7B36E5B24D60}" type="slidenum">
              <a:t>&lt;#&gt;</a:t>
            </a:fld>
          </a:p>
        </p:txBody>
      </p:sp>
      <p:sp>
        <p:nvSpPr>
          <p:cNvPr id="6" name="PlaceHolder 5"/>
          <p:cNvSpPr>
            <a:spLocks noGrp="1"/>
          </p:cNvSpPr>
          <p:nvPr>
            <p:ph type="dt" idx="3"/>
          </p:nvPr>
        </p:nvSpPr>
        <p:spPr/>
        <p:txBody>
          <a:bodyPr/>
          <a:p>
            <a:r>
              <a:rPr lang="it-I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680330A-E397-438A-A670-DBA1B73252CE}" type="slidenum">
              <a:t>&lt;#&gt;</a:t>
            </a:fld>
          </a:p>
        </p:txBody>
      </p:sp>
      <p:sp>
        <p:nvSpPr>
          <p:cNvPr id="4" name="PlaceHolder 3"/>
          <p:cNvSpPr>
            <a:spLocks noGrp="1"/>
          </p:cNvSpPr>
          <p:nvPr>
            <p:ph type="dt" idx="6"/>
          </p:nvPr>
        </p:nvSpPr>
        <p:spPr/>
        <p:txBody>
          <a:bodyPr/>
          <a:p>
            <a:r>
              <a:rPr lang="it-I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0" name="Group 6"/>
          <p:cNvGrpSpPr/>
          <p:nvPr/>
        </p:nvGrpSpPr>
        <p:grpSpPr>
          <a:xfrm>
            <a:off x="9206640" y="2963160"/>
            <a:ext cx="2982240" cy="3209400"/>
            <a:chOff x="9206640" y="2963160"/>
            <a:chExt cx="2982240" cy="3209400"/>
          </a:xfrm>
        </p:grpSpPr>
        <p:cxnSp>
          <p:nvCxnSpPr>
            <p:cNvPr id="1" name="Straight Connector 7"/>
            <p:cNvCxnSpPr/>
            <p:nvPr/>
          </p:nvCxnSpPr>
          <p:spPr>
            <a:xfrm flipH="1">
              <a:off x="11275920" y="2963160"/>
              <a:ext cx="913320" cy="913680"/>
            </a:xfrm>
            <a:prstGeom prst="straightConnector1">
              <a:avLst/>
            </a:prstGeom>
            <a:ln cap="rnd" w="9525">
              <a:solidFill>
                <a:srgbClr val="ffffff"/>
              </a:solidFill>
              <a:round/>
            </a:ln>
          </p:spPr>
        </p:cxnSp>
        <p:cxnSp>
          <p:nvCxnSpPr>
            <p:cNvPr id="2" name="Straight Connector 8"/>
            <p:cNvCxnSpPr/>
            <p:nvPr/>
          </p:nvCxnSpPr>
          <p:spPr>
            <a:xfrm flipH="1">
              <a:off x="9206640" y="3190320"/>
              <a:ext cx="2982600" cy="2982600"/>
            </a:xfrm>
            <a:prstGeom prst="straightConnector1">
              <a:avLst/>
            </a:prstGeom>
            <a:ln cap="rnd" w="9525">
              <a:solidFill>
                <a:srgbClr val="ffffff"/>
              </a:solidFill>
              <a:round/>
            </a:ln>
          </p:spPr>
        </p:cxnSp>
        <p:cxnSp>
          <p:nvCxnSpPr>
            <p:cNvPr id="3" name="Straight Connector 9"/>
            <p:cNvCxnSpPr/>
            <p:nvPr/>
          </p:nvCxnSpPr>
          <p:spPr>
            <a:xfrm flipH="1">
              <a:off x="10292040" y="3285000"/>
              <a:ext cx="1897200" cy="1897200"/>
            </a:xfrm>
            <a:prstGeom prst="straightConnector1">
              <a:avLst/>
            </a:prstGeom>
            <a:ln cap="rnd" w="9525">
              <a:solidFill>
                <a:srgbClr val="ffffff"/>
              </a:solidFill>
              <a:round/>
            </a:ln>
          </p:spPr>
        </p:cxnSp>
        <p:cxnSp>
          <p:nvCxnSpPr>
            <p:cNvPr id="4" name="Straight Connector 10"/>
            <p:cNvCxnSpPr/>
            <p:nvPr/>
          </p:nvCxnSpPr>
          <p:spPr>
            <a:xfrm flipH="1">
              <a:off x="10442880" y="3130920"/>
              <a:ext cx="1746360" cy="1746360"/>
            </a:xfrm>
            <a:prstGeom prst="straightConnector1">
              <a:avLst/>
            </a:prstGeom>
            <a:ln cap="rnd" w="28575">
              <a:solidFill>
                <a:srgbClr val="ffffff"/>
              </a:solidFill>
              <a:round/>
            </a:ln>
          </p:spPr>
        </p:cxnSp>
        <p:cxnSp>
          <p:nvCxnSpPr>
            <p:cNvPr id="5" name="Straight Connector 11"/>
            <p:cNvCxnSpPr/>
            <p:nvPr/>
          </p:nvCxnSpPr>
          <p:spPr>
            <a:xfrm flipH="1">
              <a:off x="10918800" y="3682800"/>
              <a:ext cx="1270440" cy="1270800"/>
            </a:xfrm>
            <a:prstGeom prst="straightConnector1">
              <a:avLst/>
            </a:prstGeom>
            <a:ln cap="rnd" w="28575">
              <a:solidFill>
                <a:srgbClr val="ffffff"/>
              </a:solidFill>
              <a:round/>
            </a:ln>
          </p:spPr>
        </p:cxnSp>
      </p:grpSp>
      <p:cxnSp>
        <p:nvCxnSpPr>
          <p:cNvPr id="6" name="Straight Connector 15"/>
          <p:cNvCxnSpPr/>
          <p:nvPr/>
        </p:nvCxnSpPr>
        <p:spPr>
          <a:xfrm flipH="1">
            <a:off x="8227800" y="8280"/>
            <a:ext cx="3810600" cy="3810600"/>
          </a:xfrm>
          <a:prstGeom prst="straightConnector1">
            <a:avLst/>
          </a:prstGeom>
          <a:ln cap="rnd" w="12700">
            <a:solidFill>
              <a:srgbClr val="ffffff"/>
            </a:solidFill>
            <a:round/>
          </a:ln>
        </p:spPr>
      </p:cxnSp>
      <p:cxnSp>
        <p:nvCxnSpPr>
          <p:cNvPr id="7" name="Straight Connector 16"/>
          <p:cNvCxnSpPr/>
          <p:nvPr/>
        </p:nvCxnSpPr>
        <p:spPr>
          <a:xfrm flipH="1">
            <a:off x="6108120" y="91440"/>
            <a:ext cx="6081120" cy="6081480"/>
          </a:xfrm>
          <a:prstGeom prst="straightConnector1">
            <a:avLst/>
          </a:prstGeom>
          <a:ln cap="rnd" w="12700">
            <a:solidFill>
              <a:srgbClr val="ffffff"/>
            </a:solidFill>
            <a:round/>
          </a:ln>
        </p:spPr>
      </p:cxnSp>
      <p:cxnSp>
        <p:nvCxnSpPr>
          <p:cNvPr id="8" name="Straight Connector 18"/>
          <p:cNvCxnSpPr/>
          <p:nvPr/>
        </p:nvCxnSpPr>
        <p:spPr>
          <a:xfrm flipH="1">
            <a:off x="7235640" y="228600"/>
            <a:ext cx="4953600" cy="4953600"/>
          </a:xfrm>
          <a:prstGeom prst="straightConnector1">
            <a:avLst/>
          </a:prstGeom>
          <a:ln cap="rnd" w="12700">
            <a:solidFill>
              <a:srgbClr val="ffffff"/>
            </a:solidFill>
            <a:round/>
          </a:ln>
        </p:spPr>
      </p:cxnSp>
      <p:cxnSp>
        <p:nvCxnSpPr>
          <p:cNvPr id="9" name="Straight Connector 20"/>
          <p:cNvCxnSpPr/>
          <p:nvPr/>
        </p:nvCxnSpPr>
        <p:spPr>
          <a:xfrm flipH="1">
            <a:off x="7335720" y="32040"/>
            <a:ext cx="4853520" cy="4853880"/>
          </a:xfrm>
          <a:prstGeom prst="straightConnector1">
            <a:avLst/>
          </a:prstGeom>
          <a:ln cap="rnd" w="31750">
            <a:solidFill>
              <a:srgbClr val="ffffff"/>
            </a:solidFill>
            <a:round/>
          </a:ln>
        </p:spPr>
      </p:cxnSp>
      <p:cxnSp>
        <p:nvCxnSpPr>
          <p:cNvPr id="10" name="Straight Connector 22"/>
          <p:cNvCxnSpPr/>
          <p:nvPr/>
        </p:nvCxnSpPr>
        <p:spPr>
          <a:xfrm flipH="1">
            <a:off x="7845120" y="609480"/>
            <a:ext cx="4344120" cy="4344120"/>
          </a:xfrm>
          <a:prstGeom prst="straightConnector1">
            <a:avLst/>
          </a:prstGeom>
          <a:ln cap="rnd" w="31750">
            <a:solidFill>
              <a:srgbClr val="ffffff"/>
            </a:solidFill>
            <a:round/>
          </a:ln>
        </p:spPr>
      </p:cxnSp>
      <p:sp>
        <p:nvSpPr>
          <p:cNvPr id="11" name="PlaceHolder 1"/>
          <p:cNvSpPr>
            <a:spLocks noGrp="1"/>
          </p:cNvSpPr>
          <p:nvPr>
            <p:ph type="title"/>
          </p:nvPr>
        </p:nvSpPr>
        <p:spPr>
          <a:xfrm>
            <a:off x="684360" y="4487400"/>
            <a:ext cx="8533800" cy="1506240"/>
          </a:xfrm>
          <a:prstGeom prst="rect">
            <a:avLst/>
          </a:prstGeom>
          <a:noFill/>
          <a:ln w="0">
            <a:noFill/>
          </a:ln>
        </p:spPr>
        <p:txBody>
          <a:bodyPr lIns="0" rIns="0" tIns="0" bIns="0" anchor="ctr">
            <a:noAutofit/>
          </a:bodyPr>
          <a:p>
            <a:pPr indent="0">
              <a:buNone/>
            </a:pPr>
            <a:r>
              <a:rPr b="0" lang="it-IT" sz="4400" strike="noStrike" u="none">
                <a:solidFill>
                  <a:schemeClr val="lt1"/>
                </a:solidFill>
                <a:uFillTx/>
                <a:latin typeface="Century Gothic"/>
              </a:rPr>
              <a:t>Click to edit the title text format</a:t>
            </a:r>
            <a:endParaRPr b="0" lang="it-IT" sz="4400" strike="noStrike" u="none">
              <a:solidFill>
                <a:schemeClr val="lt1"/>
              </a:solidFill>
              <a:uFillTx/>
              <a:latin typeface="Century Gothic"/>
            </a:endParaRPr>
          </a:p>
        </p:txBody>
      </p:sp>
      <p:sp>
        <p:nvSpPr>
          <p:cNvPr id="12" name="PlaceHolder 2"/>
          <p:cNvSpPr>
            <a:spLocks noGrp="1"/>
          </p:cNvSpPr>
          <p:nvPr>
            <p:ph type="ftr" idx="1"/>
          </p:nvPr>
        </p:nvSpPr>
        <p:spPr>
          <a:xfrm>
            <a:off x="684360" y="6172200"/>
            <a:ext cx="7543080" cy="364320"/>
          </a:xfrm>
          <a:prstGeom prst="rect">
            <a:avLst/>
          </a:prstGeom>
          <a:noFill/>
          <a:ln w="0">
            <a:noFill/>
          </a:ln>
        </p:spPr>
        <p:txBody>
          <a:bodyPr lIns="91440" rIns="91440" tIns="45720" bIns="45720" anchor="t">
            <a:noAutofit/>
          </a:bodyPr>
          <a:lstStyle>
            <a:lvl1pPr indent="0" algn="ctr" defTabSz="914400">
              <a:lnSpc>
                <a:spcPct val="100000"/>
              </a:lnSpc>
              <a:buNone/>
              <a:tabLst>
                <a:tab algn="l" pos="0"/>
              </a:tabLst>
              <a:defRPr b="0" lang="it-IT" sz="1400" strike="noStrike" u="none">
                <a:solidFill>
                  <a:srgbClr val="ffffff"/>
                </a:solidFill>
                <a:uFillTx/>
                <a:latin typeface="Times New Roman"/>
              </a:defRPr>
            </a:lvl1pPr>
          </a:lstStyle>
          <a:p>
            <a:pPr indent="0" algn="ctr" defTabSz="914400">
              <a:lnSpc>
                <a:spcPct val="100000"/>
              </a:lnSpc>
              <a:buNone/>
              <a:tabLst>
                <a:tab algn="l" pos="0"/>
              </a:tabLst>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3" name="PlaceHolder 3"/>
          <p:cNvSpPr>
            <a:spLocks noGrp="1"/>
          </p:cNvSpPr>
          <p:nvPr>
            <p:ph type="sldNum" idx="2"/>
          </p:nvPr>
        </p:nvSpPr>
        <p:spPr>
          <a:xfrm>
            <a:off x="10363320" y="5578560"/>
            <a:ext cx="1141560" cy="6692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3200" strike="noStrike" u="none">
                <a:solidFill>
                  <a:schemeClr val="dk2">
                    <a:lumMod val="50000"/>
                  </a:schemeClr>
                </a:solidFill>
                <a:uFillTx/>
                <a:latin typeface="Century Gothic"/>
              </a:defRPr>
            </a:lvl1pPr>
          </a:lstStyle>
          <a:p>
            <a:pPr indent="0" algn="r" defTabSz="914400">
              <a:lnSpc>
                <a:spcPct val="100000"/>
              </a:lnSpc>
              <a:buNone/>
              <a:tabLst>
                <a:tab algn="l" pos="0"/>
              </a:tabLst>
            </a:pPr>
            <a:fld id="{54660354-5A73-4ED1-BD0B-8294E6D81B7F}"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
        <p:nvSpPr>
          <p:cNvPr id="14" name="PlaceHolder 4"/>
          <p:cNvSpPr>
            <a:spLocks noGrp="1"/>
          </p:cNvSpPr>
          <p:nvPr>
            <p:ph type="dt" idx="3"/>
          </p:nvPr>
        </p:nvSpPr>
        <p:spPr>
          <a:xfrm>
            <a:off x="9904320" y="6172200"/>
            <a:ext cx="1599480" cy="364320"/>
          </a:xfrm>
          <a:prstGeom prst="rect">
            <a:avLst/>
          </a:prstGeom>
          <a:noFill/>
          <a:ln w="0">
            <a:noFill/>
          </a:ln>
        </p:spPr>
        <p:txBody>
          <a:bodyPr lIns="91440" rIns="91440" tIns="45720" bIns="45720" anchor="t">
            <a:noAutofit/>
          </a:bodyPr>
          <a:lstStyle>
            <a:lvl1pPr indent="0">
              <a:buNone/>
              <a:defRPr b="0" lang="it-IT" sz="1400" strike="noStrike" u="none">
                <a:solidFill>
                  <a:srgbClr val="ffffff"/>
                </a:solidFill>
                <a:uFillTx/>
                <a:latin typeface="Times New Roman"/>
              </a:defRPr>
            </a:lvl1pPr>
          </a:lstStyle>
          <a:p>
            <a:pPr indent="0">
              <a:buNone/>
            </a:pPr>
            <a:r>
              <a:rPr b="0" lang="it-IT" sz="1400" strike="noStrike" u="none">
                <a:solidFill>
                  <a:srgbClr val="ffffff"/>
                </a:solidFill>
                <a:uFillTx/>
                <a:latin typeface="Times New Roman"/>
              </a:rPr>
              <a:t>&lt;date/time&gt;</a:t>
            </a:r>
            <a:endParaRPr b="0" lang="it-IT"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7" name="Group 6"/>
          <p:cNvGrpSpPr/>
          <p:nvPr/>
        </p:nvGrpSpPr>
        <p:grpSpPr>
          <a:xfrm>
            <a:off x="9206640" y="2963160"/>
            <a:ext cx="2982240" cy="3209400"/>
            <a:chOff x="9206640" y="2963160"/>
            <a:chExt cx="2982240" cy="3209400"/>
          </a:xfrm>
        </p:grpSpPr>
        <p:cxnSp>
          <p:nvCxnSpPr>
            <p:cNvPr id="18" name="Straight Connector 7"/>
            <p:cNvCxnSpPr/>
            <p:nvPr/>
          </p:nvCxnSpPr>
          <p:spPr>
            <a:xfrm flipH="1">
              <a:off x="11275920" y="2963160"/>
              <a:ext cx="913320" cy="913680"/>
            </a:xfrm>
            <a:prstGeom prst="straightConnector1">
              <a:avLst/>
            </a:prstGeom>
            <a:ln cap="rnd" w="9525">
              <a:solidFill>
                <a:srgbClr val="ffffff"/>
              </a:solidFill>
              <a:round/>
            </a:ln>
          </p:spPr>
        </p:cxnSp>
        <p:cxnSp>
          <p:nvCxnSpPr>
            <p:cNvPr id="19" name="Straight Connector 8"/>
            <p:cNvCxnSpPr/>
            <p:nvPr/>
          </p:nvCxnSpPr>
          <p:spPr>
            <a:xfrm flipH="1">
              <a:off x="9206640" y="3190320"/>
              <a:ext cx="2982600" cy="2982600"/>
            </a:xfrm>
            <a:prstGeom prst="straightConnector1">
              <a:avLst/>
            </a:prstGeom>
            <a:ln cap="rnd" w="9525">
              <a:solidFill>
                <a:srgbClr val="ffffff"/>
              </a:solidFill>
              <a:round/>
            </a:ln>
          </p:spPr>
        </p:cxnSp>
        <p:cxnSp>
          <p:nvCxnSpPr>
            <p:cNvPr id="20" name="Straight Connector 9"/>
            <p:cNvCxnSpPr/>
            <p:nvPr/>
          </p:nvCxnSpPr>
          <p:spPr>
            <a:xfrm flipH="1">
              <a:off x="10292040" y="3285000"/>
              <a:ext cx="1897200" cy="1897200"/>
            </a:xfrm>
            <a:prstGeom prst="straightConnector1">
              <a:avLst/>
            </a:prstGeom>
            <a:ln cap="rnd" w="9525">
              <a:solidFill>
                <a:srgbClr val="ffffff"/>
              </a:solidFill>
              <a:round/>
            </a:ln>
          </p:spPr>
        </p:cxnSp>
        <p:cxnSp>
          <p:nvCxnSpPr>
            <p:cNvPr id="21" name="Straight Connector 10"/>
            <p:cNvCxnSpPr/>
            <p:nvPr/>
          </p:nvCxnSpPr>
          <p:spPr>
            <a:xfrm flipH="1">
              <a:off x="10442880" y="3130920"/>
              <a:ext cx="1746360" cy="1746360"/>
            </a:xfrm>
            <a:prstGeom prst="straightConnector1">
              <a:avLst/>
            </a:prstGeom>
            <a:ln cap="rnd" w="28575">
              <a:solidFill>
                <a:srgbClr val="ffffff"/>
              </a:solidFill>
              <a:round/>
            </a:ln>
          </p:spPr>
        </p:cxnSp>
        <p:cxnSp>
          <p:nvCxnSpPr>
            <p:cNvPr id="22" name="Straight Connector 11"/>
            <p:cNvCxnSpPr/>
            <p:nvPr/>
          </p:nvCxnSpPr>
          <p:spPr>
            <a:xfrm flipH="1">
              <a:off x="10918800" y="3682800"/>
              <a:ext cx="1270440" cy="1270800"/>
            </a:xfrm>
            <a:prstGeom prst="straightConnector1">
              <a:avLst/>
            </a:prstGeom>
            <a:ln cap="rnd" w="28575">
              <a:solidFill>
                <a:srgbClr val="ffffff"/>
              </a:solidFill>
              <a:round/>
            </a:ln>
          </p:spPr>
        </p:cxnSp>
      </p:grpSp>
      <p:sp>
        <p:nvSpPr>
          <p:cNvPr id="23" name="PlaceHolder 1"/>
          <p:cNvSpPr>
            <a:spLocks noGrp="1"/>
          </p:cNvSpPr>
          <p:nvPr>
            <p:ph type="ftr" idx="4"/>
          </p:nvPr>
        </p:nvSpPr>
        <p:spPr>
          <a:xfrm>
            <a:off x="684360" y="6172200"/>
            <a:ext cx="7543080" cy="364320"/>
          </a:xfrm>
          <a:prstGeom prst="rect">
            <a:avLst/>
          </a:prstGeom>
          <a:noFill/>
          <a:ln w="0">
            <a:noFill/>
          </a:ln>
        </p:spPr>
        <p:txBody>
          <a:bodyPr lIns="91440" rIns="91440" tIns="45720" bIns="45720" anchor="t">
            <a:noAutofit/>
          </a:bodyPr>
          <a:lstStyle>
            <a:lvl1pPr indent="0" algn="ctr" defTabSz="914400">
              <a:lnSpc>
                <a:spcPct val="100000"/>
              </a:lnSpc>
              <a:buNone/>
              <a:tabLst>
                <a:tab algn="l" pos="0"/>
              </a:tabLst>
              <a:defRPr b="0" lang="it-IT" sz="1400" strike="noStrike" u="none">
                <a:solidFill>
                  <a:srgbClr val="ffffff"/>
                </a:solidFill>
                <a:uFillTx/>
                <a:latin typeface="Times New Roman"/>
              </a:defRPr>
            </a:lvl1pPr>
          </a:lstStyle>
          <a:p>
            <a:pPr indent="0" algn="ctr" defTabSz="914400">
              <a:lnSpc>
                <a:spcPct val="100000"/>
              </a:lnSpc>
              <a:buNone/>
              <a:tabLst>
                <a:tab algn="l" pos="0"/>
              </a:tabLst>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24" name="PlaceHolder 2"/>
          <p:cNvSpPr>
            <a:spLocks noGrp="1"/>
          </p:cNvSpPr>
          <p:nvPr>
            <p:ph type="sldNum" idx="5"/>
          </p:nvPr>
        </p:nvSpPr>
        <p:spPr>
          <a:xfrm>
            <a:off x="10363320" y="5578560"/>
            <a:ext cx="1141560" cy="6692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3200" strike="noStrike" u="none">
                <a:solidFill>
                  <a:schemeClr val="dk2">
                    <a:lumMod val="50000"/>
                  </a:schemeClr>
                </a:solidFill>
                <a:uFillTx/>
                <a:latin typeface="Century Gothic"/>
              </a:defRPr>
            </a:lvl1pPr>
          </a:lstStyle>
          <a:p>
            <a:pPr indent="0" algn="r" defTabSz="914400">
              <a:lnSpc>
                <a:spcPct val="100000"/>
              </a:lnSpc>
              <a:buNone/>
              <a:tabLst>
                <a:tab algn="l" pos="0"/>
              </a:tabLst>
            </a:pPr>
            <a:fld id="{7E515039-DA4C-4080-9CC1-8609BE2EC0AE}"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
        <p:nvSpPr>
          <p:cNvPr id="25" name="PlaceHolder 3"/>
          <p:cNvSpPr>
            <a:spLocks noGrp="1"/>
          </p:cNvSpPr>
          <p:nvPr>
            <p:ph type="dt" idx="6"/>
          </p:nvPr>
        </p:nvSpPr>
        <p:spPr>
          <a:xfrm>
            <a:off x="9904320" y="6172200"/>
            <a:ext cx="1599480" cy="364320"/>
          </a:xfrm>
          <a:prstGeom prst="rect">
            <a:avLst/>
          </a:prstGeom>
          <a:noFill/>
          <a:ln w="0">
            <a:noFill/>
          </a:ln>
        </p:spPr>
        <p:txBody>
          <a:bodyPr lIns="91440" rIns="91440" tIns="45720" bIns="45720" anchor="t">
            <a:noAutofit/>
          </a:bodyPr>
          <a:lstStyle>
            <a:lvl1pPr indent="0">
              <a:buNone/>
              <a:defRPr b="0" lang="it-IT" sz="1400" strike="noStrike" u="none">
                <a:solidFill>
                  <a:srgbClr val="ffffff"/>
                </a:solidFill>
                <a:uFillTx/>
                <a:latin typeface="Times New Roman"/>
              </a:defRPr>
            </a:lvl1pPr>
          </a:lstStyle>
          <a:p>
            <a:pPr indent="0">
              <a:buNone/>
            </a:pPr>
            <a:r>
              <a:rPr b="0" lang="it-IT" sz="1400" strike="noStrike" u="none">
                <a:solidFill>
                  <a:srgbClr val="ffffff"/>
                </a:solidFill>
                <a:uFillTx/>
                <a:latin typeface="Times New Roman"/>
              </a:rPr>
              <a:t>&lt;date/time&gt;</a:t>
            </a:r>
            <a:endParaRPr b="0" lang="it-IT" sz="1400" strike="noStrike" u="none">
              <a:solidFill>
                <a:srgbClr val="ffffff"/>
              </a:solidFill>
              <a:uFillTx/>
              <a:latin typeface="Times New Roman"/>
            </a:endParaRPr>
          </a:p>
        </p:txBody>
      </p:sp>
      <p:sp>
        <p:nvSpPr>
          <p:cNvPr id="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it-IT" sz="1800" strike="noStrike" u="none">
                <a:solidFill>
                  <a:schemeClr val="lt1"/>
                </a:solidFill>
                <a:uFillTx/>
                <a:latin typeface="Century Gothic"/>
              </a:rPr>
              <a:t>Click to edit the title </a:t>
            </a:r>
            <a:r>
              <a:rPr b="0" lang="it-IT" sz="1800" strike="noStrike" u="none">
                <a:solidFill>
                  <a:schemeClr val="lt1"/>
                </a:solidFill>
                <a:uFillTx/>
                <a:latin typeface="Century Gothic"/>
              </a:rPr>
              <a:t>text format</a:t>
            </a:r>
            <a:endParaRPr b="0" lang="it-IT" sz="1800" strike="noStrike" u="none">
              <a:solidFill>
                <a:schemeClr val="lt1"/>
              </a:solidFill>
              <a:uFillTx/>
              <a:latin typeface="Century Gothic"/>
            </a:endParaRPr>
          </a:p>
        </p:txBody>
      </p:sp>
      <p:sp>
        <p:nvSpPr>
          <p:cNvPr id="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it-IT" sz="2800" strike="noStrike" u="none">
                <a:solidFill>
                  <a:schemeClr val="lt1"/>
                </a:solidFill>
                <a:uFillTx/>
                <a:latin typeface="Century Gothic"/>
              </a:rPr>
              <a:t>Click to edit the outline text format</a:t>
            </a:r>
            <a:endParaRPr b="0" lang="it-IT" sz="2800" strike="noStrike" u="none">
              <a:solidFill>
                <a:schemeClr val="lt1"/>
              </a:solidFill>
              <a:uFillTx/>
              <a:latin typeface="Century Gothic"/>
            </a:endParaRPr>
          </a:p>
          <a:p>
            <a:pPr lvl="1" marL="864000" indent="-324000">
              <a:lnSpc>
                <a:spcPct val="90000"/>
              </a:lnSpc>
              <a:spcBef>
                <a:spcPts val="1134"/>
              </a:spcBef>
              <a:buClr>
                <a:srgbClr val="ffffff"/>
              </a:buClr>
              <a:buSzPct val="75000"/>
              <a:buFont typeface="Symbol" charset="2"/>
              <a:buChar char=""/>
            </a:pPr>
            <a:r>
              <a:rPr b="0" lang="it-IT" sz="2000" strike="noStrike" u="none">
                <a:solidFill>
                  <a:schemeClr val="lt1"/>
                </a:solidFill>
                <a:uFillTx/>
                <a:latin typeface="Century Gothic"/>
              </a:rPr>
              <a:t>Second Outline Level</a:t>
            </a:r>
            <a:endParaRPr b="0" lang="it-IT" sz="2000" strike="noStrike" u="none">
              <a:solidFill>
                <a:schemeClr val="lt1"/>
              </a:solidFill>
              <a:uFillTx/>
              <a:latin typeface="Century Gothic"/>
            </a:endParaRPr>
          </a:p>
          <a:p>
            <a:pPr lvl="2" marL="1296000" indent="-288000">
              <a:lnSpc>
                <a:spcPct val="90000"/>
              </a:lnSpc>
              <a:spcBef>
                <a:spcPts val="850"/>
              </a:spcBef>
              <a:buClr>
                <a:srgbClr val="ffffff"/>
              </a:buClr>
              <a:buSzPct val="45000"/>
              <a:buFont typeface="Wingdings" charset="2"/>
              <a:buChar char=""/>
            </a:pPr>
            <a:r>
              <a:rPr b="0" lang="it-IT" sz="1800" strike="noStrike" u="none">
                <a:solidFill>
                  <a:schemeClr val="lt1"/>
                </a:solidFill>
                <a:uFillTx/>
                <a:latin typeface="Century Gothic"/>
              </a:rPr>
              <a:t>Third Outline Level</a:t>
            </a:r>
            <a:endParaRPr b="0" lang="it-IT" sz="1800" strike="noStrike" u="none">
              <a:solidFill>
                <a:schemeClr val="lt1"/>
              </a:solidFill>
              <a:uFillTx/>
              <a:latin typeface="Century Gothic"/>
            </a:endParaRPr>
          </a:p>
          <a:p>
            <a:pPr lvl="3" marL="1728000" indent="-216000">
              <a:lnSpc>
                <a:spcPct val="90000"/>
              </a:lnSpc>
              <a:spcBef>
                <a:spcPts val="567"/>
              </a:spcBef>
              <a:buClr>
                <a:srgbClr val="ffffff"/>
              </a:buClr>
              <a:buSzPct val="75000"/>
              <a:buFont typeface="Symbol" charset="2"/>
              <a:buChar char=""/>
            </a:pPr>
            <a:r>
              <a:rPr b="0" lang="it-IT" sz="1800" strike="noStrike" u="none">
                <a:solidFill>
                  <a:schemeClr val="lt1"/>
                </a:solidFill>
                <a:uFillTx/>
                <a:latin typeface="Century Gothic"/>
              </a:rPr>
              <a:t>Fourth Outline Level</a:t>
            </a:r>
            <a:endParaRPr b="0" lang="it-IT" sz="1800" strike="noStrike" u="none">
              <a:solidFill>
                <a:schemeClr val="lt1"/>
              </a:solidFill>
              <a:uFillTx/>
              <a:latin typeface="Century Gothic"/>
            </a:endParaRPr>
          </a:p>
          <a:p>
            <a:pPr lvl="4" marL="2160000" indent="-216000">
              <a:lnSpc>
                <a:spcPct val="90000"/>
              </a:lnSpc>
              <a:spcBef>
                <a:spcPts val="283"/>
              </a:spcBef>
              <a:buClr>
                <a:srgbClr val="ffffff"/>
              </a:buClr>
              <a:buSzPct val="45000"/>
              <a:buFont typeface="Wingdings" charset="2"/>
              <a:buChar char=""/>
            </a:pPr>
            <a:r>
              <a:rPr b="0" lang="it-IT" sz="2000" strike="noStrike" u="none">
                <a:solidFill>
                  <a:schemeClr val="lt1"/>
                </a:solidFill>
                <a:uFillTx/>
                <a:latin typeface="Century Gothic"/>
              </a:rPr>
              <a:t>Fifth Outline Level</a:t>
            </a:r>
            <a:endParaRPr b="0" lang="it-IT" sz="2000" strike="noStrike" u="none">
              <a:solidFill>
                <a:schemeClr val="lt1"/>
              </a:solidFill>
              <a:uFillTx/>
              <a:latin typeface="Century Gothic"/>
            </a:endParaRPr>
          </a:p>
          <a:p>
            <a:pPr lvl="5" marL="2592000" indent="-216000">
              <a:lnSpc>
                <a:spcPct val="90000"/>
              </a:lnSpc>
              <a:spcBef>
                <a:spcPts val="283"/>
              </a:spcBef>
              <a:buClr>
                <a:srgbClr val="ffffff"/>
              </a:buClr>
              <a:buSzPct val="45000"/>
              <a:buFont typeface="Wingdings" charset="2"/>
              <a:buChar char=""/>
            </a:pPr>
            <a:r>
              <a:rPr b="0" lang="it-IT" sz="2000" strike="noStrike" u="none">
                <a:solidFill>
                  <a:schemeClr val="lt1"/>
                </a:solidFill>
                <a:uFillTx/>
                <a:latin typeface="Century Gothic"/>
              </a:rPr>
              <a:t>Sixth Outline Level</a:t>
            </a:r>
            <a:endParaRPr b="0" lang="it-IT" sz="2000" strike="noStrike" u="none">
              <a:solidFill>
                <a:schemeClr val="lt1"/>
              </a:solidFill>
              <a:uFillTx/>
              <a:latin typeface="Century Gothic"/>
            </a:endParaRPr>
          </a:p>
          <a:p>
            <a:pPr lvl="6" marL="3024000" indent="-216000">
              <a:lnSpc>
                <a:spcPct val="90000"/>
              </a:lnSpc>
              <a:spcBef>
                <a:spcPts val="283"/>
              </a:spcBef>
              <a:buClr>
                <a:srgbClr val="ffffff"/>
              </a:buClr>
              <a:buSzPct val="45000"/>
              <a:buFont typeface="Wingdings" charset="2"/>
              <a:buChar char=""/>
            </a:pPr>
            <a:r>
              <a:rPr b="0" lang="it-IT" sz="2000" strike="noStrike" u="none">
                <a:solidFill>
                  <a:schemeClr val="lt1"/>
                </a:solidFill>
                <a:uFillTx/>
                <a:latin typeface="Century Gothic"/>
              </a:rPr>
              <a:t>Seventh Outline Level</a:t>
            </a:r>
            <a:endParaRPr b="0" lang="it-IT" sz="2000" strike="noStrike" u="none">
              <a:solidFill>
                <a:schemeClr val="lt1"/>
              </a:solidFill>
              <a:uFillTx/>
              <a:latin typeface="Century Gothic"/>
            </a:endParaRPr>
          </a:p>
        </p:txBody>
      </p:sp>
    </p:spTree>
  </p:cSld>
  <p:clrMap bg1="dk1" tx1="lt1" bg2="dk2" tx2="lt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4.png"/><Relationship Id="rId3" Type="http://schemas.openxmlformats.org/officeDocument/2006/relationships/image" Target="../media/image14.png"/><Relationship Id="rId4" Type="http://schemas.openxmlformats.org/officeDocument/2006/relationships/slideLayout" Target="../slideLayouts/slideLayout2.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2.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CasellaDiTesto 7"/>
          <p:cNvSpPr/>
          <p:nvPr/>
        </p:nvSpPr>
        <p:spPr>
          <a:xfrm>
            <a:off x="1175400" y="2868480"/>
            <a:ext cx="9866160" cy="1999080"/>
          </a:xfrm>
          <a:prstGeom prst="rect">
            <a:avLst/>
          </a:prstGeom>
          <a:noFill/>
          <a:ln w="0">
            <a:noFill/>
          </a:ln>
        </p:spPr>
        <p:style>
          <a:lnRef idx="0"/>
          <a:fillRef idx="0"/>
          <a:effectRef idx="0"/>
          <a:fontRef idx="minor"/>
        </p:style>
        <p:txBody>
          <a:bodyPr numCol="1" spcCol="0" horzOverflow="overflow" lIns="90000" rIns="90000" tIns="45000" bIns="45000" anchor="b">
            <a:noAutofit/>
          </a:bodyPr>
          <a:p>
            <a:pPr algn="ctr" defTabSz="914400">
              <a:lnSpc>
                <a:spcPct val="100000"/>
              </a:lnSpc>
              <a:spcBef>
                <a:spcPts val="1001"/>
              </a:spcBef>
            </a:pPr>
            <a:r>
              <a:rPr b="1" lang="en-US" sz="2200" spc="300" strike="noStrike" u="none" cap="all">
                <a:solidFill>
                  <a:schemeClr val="lt1"/>
                </a:solidFill>
                <a:uFillTx/>
                <a:latin typeface="Century Gothic"/>
              </a:rPr>
              <a:t>Course: Machine Learning </a:t>
            </a:r>
            <a:r>
              <a:rPr b="1" lang="en-US" sz="2200" spc="300" strike="noStrike" u="none" cap="all">
                <a:solidFill>
                  <a:schemeClr val="lt1"/>
                </a:solidFill>
                <a:uFillTx/>
                <a:latin typeface="Century Gothic"/>
                <a:ea typeface="Century Gothic"/>
              </a:rPr>
              <a:t>Security </a:t>
            </a:r>
            <a:endParaRPr b="0" lang="it-IT" sz="2200" strike="noStrike" u="none">
              <a:solidFill>
                <a:srgbClr val="ffffff"/>
              </a:solidFill>
              <a:uFillTx/>
              <a:latin typeface="Arial"/>
            </a:endParaRPr>
          </a:p>
          <a:p>
            <a:pPr algn="ctr" defTabSz="914400">
              <a:lnSpc>
                <a:spcPct val="100000"/>
              </a:lnSpc>
              <a:spcBef>
                <a:spcPts val="1001"/>
              </a:spcBef>
            </a:pPr>
            <a:r>
              <a:rPr b="1" lang="en-US" sz="2200" spc="300" strike="noStrike" u="none" cap="all">
                <a:solidFill>
                  <a:schemeClr val="lt1"/>
                </a:solidFill>
                <a:uFillTx/>
                <a:latin typeface="Century Gothic"/>
                <a:ea typeface="Century Gothic"/>
              </a:rPr>
              <a:t>project # 1</a:t>
            </a:r>
            <a:endParaRPr b="0" lang="it-IT" sz="2200" strike="noStrike" u="none">
              <a:solidFill>
                <a:srgbClr val="ffffff"/>
              </a:solidFill>
              <a:uFillTx/>
              <a:latin typeface="Arial"/>
            </a:endParaRPr>
          </a:p>
          <a:p>
            <a:pPr algn="ctr" defTabSz="914400">
              <a:lnSpc>
                <a:spcPct val="100000"/>
              </a:lnSpc>
              <a:spcBef>
                <a:spcPts val="1001"/>
              </a:spcBef>
            </a:pPr>
            <a:r>
              <a:rPr b="0" lang="en-US" sz="2400" strike="noStrike" u="none">
                <a:solidFill>
                  <a:schemeClr val="lt1"/>
                </a:solidFill>
                <a:uFillTx/>
                <a:latin typeface="Century Gothic"/>
                <a:ea typeface="Century Gothic"/>
              </a:rPr>
              <a:t>Adversarial Attacks on RobustBench Models: A Comparative Evaluation of FMN and AutoAttack</a:t>
            </a:r>
            <a:endParaRPr b="0" lang="it-IT" sz="2400" strike="noStrike" u="none">
              <a:solidFill>
                <a:srgbClr val="ffffff"/>
              </a:solidFill>
              <a:uFillTx/>
              <a:latin typeface="Arial"/>
            </a:endParaRPr>
          </a:p>
        </p:txBody>
      </p:sp>
      <p:sp>
        <p:nvSpPr>
          <p:cNvPr id="35" name="CasellaDiTesto 8"/>
          <p:cNvSpPr/>
          <p:nvPr/>
        </p:nvSpPr>
        <p:spPr>
          <a:xfrm>
            <a:off x="807480" y="4759560"/>
            <a:ext cx="10583640" cy="1335600"/>
          </a:xfrm>
          <a:prstGeom prst="rect">
            <a:avLst/>
          </a:prstGeom>
          <a:noFill/>
          <a:ln w="0">
            <a:noFill/>
          </a:ln>
        </p:spPr>
        <p:style>
          <a:lnRef idx="0"/>
          <a:fillRef idx="0"/>
          <a:effectRef idx="0"/>
          <a:fontRef idx="minor"/>
        </p:style>
        <p:txBody>
          <a:bodyPr numCol="1" spcCol="0" horzOverflow="overflow" lIns="90000" rIns="90000" tIns="45000" bIns="45000" anchor="t">
            <a:normAutofit/>
          </a:bodyPr>
          <a:p>
            <a:pPr defTabSz="914400">
              <a:lnSpc>
                <a:spcPct val="120000"/>
              </a:lnSpc>
              <a:spcBef>
                <a:spcPts val="1001"/>
              </a:spcBef>
            </a:pPr>
            <a:endParaRPr b="0" lang="it-IT" sz="1700" strike="noStrike" u="none">
              <a:solidFill>
                <a:srgbClr val="ffffff"/>
              </a:solidFill>
              <a:uFillTx/>
              <a:latin typeface="Arial"/>
            </a:endParaRPr>
          </a:p>
          <a:p>
            <a:pPr defTabSz="914400">
              <a:lnSpc>
                <a:spcPct val="120000"/>
              </a:lnSpc>
              <a:spcBef>
                <a:spcPts val="1001"/>
              </a:spcBef>
            </a:pPr>
            <a:r>
              <a:rPr b="1" lang="en-US" sz="1700" strike="noStrike" u="none">
                <a:solidFill>
                  <a:schemeClr val="lt1"/>
                </a:solidFill>
                <a:uFillTx/>
                <a:latin typeface="Century Gothic"/>
              </a:rPr>
              <a:t>Supervisor: Prof. Battista Biggio</a:t>
            </a:r>
            <a:endParaRPr b="0" lang="it-IT" sz="1700" strike="noStrike" u="none">
              <a:solidFill>
                <a:srgbClr val="ffffff"/>
              </a:solidFill>
              <a:uFillTx/>
              <a:latin typeface="Arial"/>
            </a:endParaRPr>
          </a:p>
          <a:p>
            <a:pPr algn="r" defTabSz="914400">
              <a:lnSpc>
                <a:spcPct val="120000"/>
              </a:lnSpc>
              <a:spcBef>
                <a:spcPts val="1001"/>
              </a:spcBef>
            </a:pPr>
            <a:r>
              <a:rPr b="1" lang="en-US" sz="1700" strike="noStrike" u="none" cap="all">
                <a:solidFill>
                  <a:schemeClr val="lt1"/>
                </a:solidFill>
                <a:uFillTx/>
                <a:latin typeface="Century Gothic"/>
              </a:rPr>
              <a:t>Author</a:t>
            </a:r>
            <a:r>
              <a:rPr b="0" lang="en-US" sz="1700" strike="noStrike" u="none" cap="all">
                <a:solidFill>
                  <a:schemeClr val="lt1"/>
                </a:solidFill>
                <a:uFillTx/>
                <a:latin typeface="Century Gothic"/>
              </a:rPr>
              <a:t>: </a:t>
            </a:r>
            <a:r>
              <a:rPr b="0" lang="en-US" sz="1700" strike="noStrike" u="none">
                <a:solidFill>
                  <a:schemeClr val="lt1"/>
                </a:solidFill>
                <a:uFillTx/>
                <a:latin typeface="Century Gothic"/>
              </a:rPr>
              <a:t>Lello Molinario: 70/90/00369</a:t>
            </a:r>
            <a:endParaRPr b="0" lang="it-IT" sz="1700" strike="noStrike" u="none">
              <a:solidFill>
                <a:srgbClr val="ffffff"/>
              </a:solidFill>
              <a:uFillTx/>
              <a:latin typeface="Arial"/>
            </a:endParaRPr>
          </a:p>
        </p:txBody>
      </p:sp>
      <p:sp>
        <p:nvSpPr>
          <p:cNvPr id="36" name="PlaceHolder 1"/>
          <p:cNvSpPr>
            <a:spLocks noGrp="1"/>
          </p:cNvSpPr>
          <p:nvPr>
            <p:ph type="dt" idx="10"/>
          </p:nvPr>
        </p:nvSpPr>
        <p:spPr>
          <a:xfrm>
            <a:off x="9904320" y="6172200"/>
            <a:ext cx="1599480" cy="364320"/>
          </a:xfrm>
          <a:prstGeom prst="rect">
            <a:avLst/>
          </a:prstGeom>
          <a:noFill/>
          <a:ln w="0">
            <a:noFill/>
          </a:ln>
        </p:spPr>
        <p:txBody>
          <a:bodyPr lIns="91440" rIns="91440" tIns="45720" bIns="45720" anchor="t">
            <a:noAutofit/>
          </a:bodyPr>
          <a:lstStyle>
            <a:lvl1pPr indent="0" algn="r" defTabSz="914400">
              <a:lnSpc>
                <a:spcPct val="100000"/>
              </a:lnSpc>
              <a:spcAft>
                <a:spcPts val="601"/>
              </a:spcAft>
              <a:buNone/>
              <a:tabLst>
                <a:tab algn="l" pos="0"/>
              </a:tabLst>
              <a:defRPr b="0" lang="en-US" sz="1000" strike="noStrike" u="none">
                <a:solidFill>
                  <a:schemeClr val="dk2">
                    <a:lumMod val="50000"/>
                  </a:schemeClr>
                </a:solidFill>
                <a:uFillTx/>
                <a:latin typeface="Century Gothic"/>
              </a:defRPr>
            </a:lvl1pPr>
          </a:lstStyle>
          <a:p>
            <a:pPr indent="0" algn="r" defTabSz="914400">
              <a:lnSpc>
                <a:spcPct val="100000"/>
              </a:lnSpc>
              <a:spcAft>
                <a:spcPts val="601"/>
              </a:spcAft>
              <a:buNone/>
              <a:tabLst>
                <a:tab algn="l" pos="0"/>
              </a:tabLst>
            </a:pPr>
            <a:fld id="{4C666301-4FEF-4E56-9C3E-013468AD0028}" type="datetime1">
              <a:rPr b="0" lang="en-US" sz="1000" strike="noStrike" u="none">
                <a:solidFill>
                  <a:schemeClr val="dk2">
                    <a:lumMod val="50000"/>
                  </a:schemeClr>
                </a:solidFill>
                <a:uFillTx/>
                <a:latin typeface="Century Gothic"/>
              </a:rPr>
              <a:t>02/15/2025</a:t>
            </a:fld>
            <a:endParaRPr b="0" lang="it-IT" sz="1000" strike="noStrike" u="none">
              <a:solidFill>
                <a:srgbClr val="ffffff"/>
              </a:solidFill>
              <a:uFillTx/>
              <a:latin typeface="Times New Roman"/>
            </a:endParaRPr>
          </a:p>
        </p:txBody>
      </p:sp>
      <p:sp>
        <p:nvSpPr>
          <p:cNvPr id="37" name="PlaceHolder 2"/>
          <p:cNvSpPr>
            <a:spLocks noGrp="1"/>
          </p:cNvSpPr>
          <p:nvPr>
            <p:ph type="ftr" idx="11"/>
          </p:nvPr>
        </p:nvSpPr>
        <p:spPr>
          <a:xfrm>
            <a:off x="684360" y="6172200"/>
            <a:ext cx="7543080" cy="364320"/>
          </a:xfrm>
          <a:prstGeom prst="rect">
            <a:avLst/>
          </a:prstGeom>
          <a:noFill/>
          <a:ln w="0">
            <a:noFill/>
          </a:ln>
        </p:spPr>
        <p:txBody>
          <a:bodyPr lIns="91440" rIns="91440" tIns="45720" bIns="45720" anchor="t">
            <a:noAutofit/>
          </a:bodyPr>
          <a:lstStyle>
            <a:lvl1pPr indent="0" algn="ctr" defTabSz="914400">
              <a:lnSpc>
                <a:spcPct val="100000"/>
              </a:lnSpc>
              <a:buNone/>
              <a:tabLst>
                <a:tab algn="l" pos="0"/>
              </a:tabLst>
              <a:defRPr b="0" lang="en-US" sz="1000" strike="noStrike" u="none">
                <a:solidFill>
                  <a:srgbClr val="ffffff"/>
                </a:solidFill>
                <a:uFillTx/>
                <a:latin typeface="Times New Roman"/>
              </a:defRPr>
            </a:lvl1pPr>
          </a:lstStyle>
          <a:p>
            <a:pPr indent="0" algn="ctr" defTabSz="914400">
              <a:lnSpc>
                <a:spcPct val="100000"/>
              </a:lnSpc>
              <a:buNone/>
              <a:tabLst>
                <a:tab algn="l" pos="0"/>
              </a:tabLst>
            </a:pPr>
            <a:endParaRPr b="0" lang="it-IT" sz="1000" strike="noStrike" u="none">
              <a:solidFill>
                <a:srgbClr val="ffffff"/>
              </a:solidFill>
              <a:uFillTx/>
              <a:latin typeface="Times New Roman"/>
            </a:endParaRPr>
          </a:p>
          <a:p>
            <a:pPr indent="0" algn="ctr" defTabSz="914400">
              <a:lnSpc>
                <a:spcPct val="100000"/>
              </a:lnSpc>
              <a:spcAft>
                <a:spcPts val="601"/>
              </a:spcAft>
              <a:buNone/>
              <a:tabLst>
                <a:tab algn="l" pos="0"/>
              </a:tabLst>
            </a:pPr>
            <a:r>
              <a:rPr b="0" lang="en-US" sz="1000" strike="noStrike" u="none">
                <a:solidFill>
                  <a:schemeClr val="dk2">
                    <a:lumMod val="50000"/>
                  </a:schemeClr>
                </a:solidFill>
                <a:uFillTx/>
                <a:latin typeface="Century Gothic"/>
              </a:rPr>
              <a:t>              </a:t>
            </a:r>
            <a:endParaRPr b="0" lang="it-IT" sz="1000" strike="noStrike" u="none">
              <a:solidFill>
                <a:srgbClr val="ffffff"/>
              </a:solidFill>
              <a:uFillTx/>
              <a:latin typeface="Times New Roman"/>
            </a:endParaRPr>
          </a:p>
        </p:txBody>
      </p:sp>
      <p:sp>
        <p:nvSpPr>
          <p:cNvPr id="38" name="CasellaDiTesto 3"/>
          <p:cNvSpPr/>
          <p:nvPr/>
        </p:nvSpPr>
        <p:spPr>
          <a:xfrm>
            <a:off x="1163880" y="458640"/>
            <a:ext cx="9863280" cy="8211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n-US" sz="2400" strike="noStrike" u="none">
                <a:solidFill>
                  <a:schemeClr val="lt1"/>
                </a:solidFill>
                <a:uFillTx/>
                <a:latin typeface="Century Gothic"/>
              </a:rPr>
              <a:t>Master's degree in Computer Engineering, Cybersecurity and Artificial Intelligence - University of Cagliari</a:t>
            </a:r>
            <a:endParaRPr b="0" lang="it-IT" sz="2400" strike="noStrike" u="none">
              <a:solidFill>
                <a:srgbClr val="ffffff"/>
              </a:solidFill>
              <a:uFillTx/>
              <a:latin typeface="Arial"/>
            </a:endParaRPr>
          </a:p>
        </p:txBody>
      </p:sp>
      <p:sp>
        <p:nvSpPr>
          <p:cNvPr id="39" name="CasellaDiTesto 1"/>
          <p:cNvSpPr/>
          <p:nvPr/>
        </p:nvSpPr>
        <p:spPr>
          <a:xfrm>
            <a:off x="809280" y="5845680"/>
            <a:ext cx="7936200" cy="6382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Link at the project code:</a:t>
            </a: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https://github.com/lmolinario/ML_Sec_project.git</a:t>
            </a:r>
            <a:endParaRPr b="0" lang="it-IT" sz="1800" strike="noStrike" u="none">
              <a:solidFill>
                <a:srgbClr val="ffffff"/>
              </a:solidFill>
              <a:uFillTx/>
              <a:latin typeface="Arial"/>
            </a:endParaRPr>
          </a:p>
        </p:txBody>
      </p:sp>
      <p:pic>
        <p:nvPicPr>
          <p:cNvPr id="40" name="Picture 11" descr="A black and white logo&#10;&#10;Description automatically generated"/>
          <p:cNvPicPr/>
          <p:nvPr/>
        </p:nvPicPr>
        <p:blipFill>
          <a:blip r:embed="rId1"/>
          <a:stretch/>
        </p:blipFill>
        <p:spPr>
          <a:xfrm>
            <a:off x="5411880" y="1498320"/>
            <a:ext cx="1367280" cy="1367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613800" y="107640"/>
            <a:ext cx="10774080" cy="150624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cap="all">
                <a:solidFill>
                  <a:schemeClr val="lt1"/>
                </a:solidFill>
                <a:uFillTx/>
                <a:latin typeface="Century Gothic"/>
                <a:ea typeface="Century Gothic"/>
              </a:rPr>
              <a:t>Results: Autoattack VS FMN</a:t>
            </a:r>
            <a:endParaRPr b="0" lang="it-IT" sz="3600" strike="noStrike" u="none">
              <a:solidFill>
                <a:schemeClr val="lt1"/>
              </a:solidFill>
              <a:uFillTx/>
              <a:latin typeface="Century Gothic"/>
            </a:endParaRPr>
          </a:p>
        </p:txBody>
      </p:sp>
      <p:graphicFrame>
        <p:nvGraphicFramePr>
          <p:cNvPr id="72" name="Tabella 2"/>
          <p:cNvGraphicFramePr/>
          <p:nvPr/>
        </p:nvGraphicFramePr>
        <p:xfrm>
          <a:off x="707040" y="2407680"/>
          <a:ext cx="10680840" cy="3294000"/>
        </p:xfrm>
        <a:graphic>
          <a:graphicData uri="http://schemas.openxmlformats.org/drawingml/2006/table">
            <a:tbl>
              <a:tblPr/>
              <a:tblGrid>
                <a:gridCol w="2330640"/>
                <a:gridCol w="4153320"/>
                <a:gridCol w="2495160"/>
                <a:gridCol w="1702080"/>
              </a:tblGrid>
              <a:tr h="370800">
                <a:tc>
                  <a:txBody>
                    <a:bodyPr anchor="t">
                      <a:noAutofit/>
                    </a:bodyPr>
                    <a:p>
                      <a:pPr defTabSz="457200">
                        <a:lnSpc>
                          <a:spcPct val="100000"/>
                        </a:lnSpc>
                      </a:pPr>
                      <a:r>
                        <a:rPr b="0" lang="en-US" sz="1800" strike="noStrike" u="none">
                          <a:solidFill>
                            <a:schemeClr val="lt1"/>
                          </a:solidFill>
                          <a:uFillTx/>
                          <a:latin typeface="Century Gothic"/>
                        </a:rPr>
                        <a:t>Hyperparameters</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Model</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Autoattack</a:t>
                      </a:r>
                      <a:endParaRPr b="0" lang="it-IT" sz="1800" strike="noStrike" u="none">
                        <a:solidFill>
                          <a:srgbClr val="ffffff"/>
                        </a:solidFill>
                        <a:uFillTx/>
                        <a:latin typeface="Arial"/>
                      </a:endParaRPr>
                    </a:p>
                    <a:p>
                      <a:pPr defTabSz="457200">
                        <a:lnSpc>
                          <a:spcPct val="100000"/>
                        </a:lnSpc>
                      </a:pPr>
                      <a:r>
                        <a:rPr b="0" lang="it-IT" sz="1800" strike="noStrike" u="none">
                          <a:solidFill>
                            <a:schemeClr val="lt1"/>
                          </a:solidFill>
                          <a:uFillTx/>
                          <a:latin typeface="Century Gothic"/>
                        </a:rPr>
                        <a:t>Robust Accuracy</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FMN Robust Accuracy</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rowSpan="5">
                  <a:txBody>
                    <a:bodyPr anchor="t">
                      <a:noAutofit/>
                    </a:bodyPr>
                    <a:p>
                      <a:pPr defTabSz="457200">
                        <a:lnSpc>
                          <a:spcPct val="100000"/>
                        </a:lnSpc>
                      </a:pPr>
                      <a:r>
                        <a:rPr b="0" lang="it-IT" sz="1800" strike="noStrike" u="none">
                          <a:solidFill>
                            <a:srgbClr val="000000"/>
                          </a:solidFill>
                          <a:uFillTx/>
                          <a:latin typeface="Century Gothic"/>
                        </a:rPr>
                        <a:t>norm='Linf’</a:t>
                      </a:r>
                      <a:endParaRPr b="0" lang="it-IT"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eps=8 / 255</a:t>
                      </a:r>
                      <a:endParaRPr b="0" lang="it-IT"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a:t>
                      </a:r>
                      <a:endParaRPr b="0" lang="it-IT" sz="1800" strike="noStrike" u="none">
                        <a:solidFill>
                          <a:srgbClr val="000000"/>
                        </a:solidFill>
                        <a:uFillTx/>
                        <a:latin typeface="Arial"/>
                      </a:endParaRPr>
                    </a:p>
                    <a:p>
                      <a:pPr defTabSz="457200">
                        <a:lnSpc>
                          <a:spcPct val="100000"/>
                        </a:lnSpc>
                      </a:pPr>
                      <a:r>
                        <a:rPr b="1" lang="it-IT" sz="1800" strike="noStrike" u="none">
                          <a:solidFill>
                            <a:srgbClr val="000000"/>
                          </a:solidFill>
                          <a:uFillTx/>
                          <a:latin typeface="Century Gothic"/>
                        </a:rPr>
                        <a:t>Only for FMN</a:t>
                      </a:r>
                      <a:endParaRPr b="0" lang="it-IT"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steps: 500</a:t>
                      </a:r>
                      <a:endParaRPr b="0" lang="it-IT"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max_stepsize: 1.0</a:t>
                      </a:r>
                      <a:endParaRPr b="0" lang="it-IT"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gamma: 0.05</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rgbClr val="000000"/>
                          </a:solidFill>
                          <a:uFillTx/>
                          <a:latin typeface="Century Gothic"/>
                        </a:rPr>
                        <a:t>Ding2020MMA</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31.25 %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39.06 %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Wong2020Fast</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37.50 %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42.19 %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Andriushchenko2020Understanding</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43.75 %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43.75 %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Sitawarin2020Improving</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39.06 %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39.06 %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Cui2023Decoupled_WRN-28-10</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67.19 %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67.19 %</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07040" y="155880"/>
            <a:ext cx="10774080" cy="1506240"/>
          </a:xfrm>
          <a:prstGeom prst="rect">
            <a:avLst/>
          </a:prstGeom>
          <a:noFill/>
          <a:ln w="0">
            <a:noFill/>
          </a:ln>
        </p:spPr>
        <p:txBody>
          <a:bodyPr lIns="91440" rIns="91440" tIns="45720" bIns="45720" anchor="ctr">
            <a:normAutofit/>
          </a:bodyPr>
          <a:p>
            <a:pPr indent="0" algn="just" defTabSz="457200">
              <a:lnSpc>
                <a:spcPct val="100000"/>
              </a:lnSpc>
              <a:spcBef>
                <a:spcPts val="1191"/>
              </a:spcBef>
              <a:spcAft>
                <a:spcPts val="992"/>
              </a:spcAft>
              <a:buNone/>
              <a:tabLst>
                <a:tab algn="l" pos="0"/>
              </a:tabLst>
            </a:pPr>
            <a:r>
              <a:rPr b="0" lang="en-US" sz="3700" strike="noStrike" u="none" cap="all">
                <a:solidFill>
                  <a:schemeClr val="lt1"/>
                </a:solidFill>
                <a:uFillTx/>
                <a:latin typeface="Century Gothic"/>
                <a:ea typeface="Century Gothic"/>
              </a:rPr>
              <a:t>Analyzing Discordant Samples in RobustBench Models</a:t>
            </a:r>
            <a:endParaRPr b="0" lang="it-IT" sz="3700" strike="noStrike" u="none">
              <a:solidFill>
                <a:schemeClr val="lt1"/>
              </a:solidFill>
              <a:uFillTx/>
              <a:latin typeface="Century Gothic"/>
            </a:endParaRPr>
          </a:p>
        </p:txBody>
      </p:sp>
      <p:pic>
        <p:nvPicPr>
          <p:cNvPr id="74" name="Immagine 5" descr=""/>
          <p:cNvPicPr/>
          <p:nvPr/>
        </p:nvPicPr>
        <p:blipFill>
          <a:blip r:embed="rId1"/>
          <a:srcRect l="0" t="0" r="0" b="11261"/>
          <a:stretch/>
        </p:blipFill>
        <p:spPr>
          <a:xfrm>
            <a:off x="1112040" y="1548000"/>
            <a:ext cx="10369080" cy="2205360"/>
          </a:xfrm>
          <a:prstGeom prst="rect">
            <a:avLst/>
          </a:prstGeom>
          <a:ln w="0">
            <a:noFill/>
          </a:ln>
        </p:spPr>
      </p:pic>
      <p:pic>
        <p:nvPicPr>
          <p:cNvPr id="75" name="Immagine 8" descr=""/>
          <p:cNvPicPr/>
          <p:nvPr/>
        </p:nvPicPr>
        <p:blipFill>
          <a:blip r:embed="rId2"/>
          <a:srcRect l="0" t="0" r="0" b="20790"/>
          <a:stretch/>
        </p:blipFill>
        <p:spPr>
          <a:xfrm>
            <a:off x="522000" y="3818520"/>
            <a:ext cx="6062760" cy="1506240"/>
          </a:xfrm>
          <a:prstGeom prst="rect">
            <a:avLst/>
          </a:prstGeom>
          <a:ln w="0">
            <a:noFill/>
          </a:ln>
        </p:spPr>
      </p:pic>
      <p:pic>
        <p:nvPicPr>
          <p:cNvPr id="76" name="Immagine 10" descr=""/>
          <p:cNvPicPr/>
          <p:nvPr/>
        </p:nvPicPr>
        <p:blipFill>
          <a:blip r:embed="rId3"/>
          <a:srcRect l="0" t="0" r="0" b="25522"/>
          <a:stretch/>
        </p:blipFill>
        <p:spPr>
          <a:xfrm>
            <a:off x="5715000" y="5361120"/>
            <a:ext cx="6011640" cy="1145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07040" y="4953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Explainability in Adversarial Attacks</a:t>
            </a:r>
            <a:endParaRPr b="0" lang="it-IT" sz="3600" strike="noStrike" u="none">
              <a:solidFill>
                <a:schemeClr val="lt1"/>
              </a:solidFill>
              <a:uFillTx/>
              <a:latin typeface="Century Gothic"/>
            </a:endParaRPr>
          </a:p>
        </p:txBody>
      </p:sp>
      <p:sp>
        <p:nvSpPr>
          <p:cNvPr id="78" name="CasellaDiTesto 6"/>
          <p:cNvSpPr/>
          <p:nvPr/>
        </p:nvSpPr>
        <p:spPr>
          <a:xfrm>
            <a:off x="704160" y="2219400"/>
            <a:ext cx="10870560" cy="9126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ea typeface="Century Gothic"/>
              </a:rPr>
              <a:t>It improves the linear approximation by referring to a counterfactual baseline inputs.</a:t>
            </a: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ea typeface="Century Gothic"/>
              </a:rPr>
              <a:t>This implements a method for local explanation of predictions via attribution of relevance to each feature.</a:t>
            </a:r>
            <a:endParaRPr b="0" lang="it-IT" sz="1800" strike="noStrike" u="none">
              <a:solidFill>
                <a:srgbClr val="ffffff"/>
              </a:solidFill>
              <a:uFillTx/>
              <a:latin typeface="Arial"/>
            </a:endParaRPr>
          </a:p>
        </p:txBody>
      </p:sp>
      <p:pic>
        <p:nvPicPr>
          <p:cNvPr id="79" name="Immagine 4" descr=""/>
          <p:cNvPicPr/>
          <p:nvPr/>
        </p:nvPicPr>
        <p:blipFill>
          <a:blip r:embed="rId1"/>
          <a:stretch/>
        </p:blipFill>
        <p:spPr>
          <a:xfrm>
            <a:off x="2769840" y="3429000"/>
            <a:ext cx="6354000" cy="1236960"/>
          </a:xfrm>
          <a:prstGeom prst="rect">
            <a:avLst/>
          </a:prstGeom>
          <a:ln w="0">
            <a:noFill/>
          </a:ln>
        </p:spPr>
      </p:pic>
      <p:sp>
        <p:nvSpPr>
          <p:cNvPr id="80" name="CasellaDiTesto 7"/>
          <p:cNvSpPr/>
          <p:nvPr/>
        </p:nvSpPr>
        <p:spPr>
          <a:xfrm>
            <a:off x="923040" y="4874040"/>
            <a:ext cx="611208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lt1"/>
                </a:solidFill>
                <a:uFillTx/>
                <a:latin typeface="Century Gothic"/>
              </a:rPr>
              <a:t>where:</a:t>
            </a:r>
            <a:endParaRPr b="0" lang="it-IT"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x = input image,</a:t>
            </a:r>
            <a:endParaRPr b="0" lang="it-IT"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x′ = baseline image (e.g., all zeros),</a:t>
            </a:r>
            <a:endParaRPr b="0" lang="it-IT"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F(x) = model’s prediction function.</a:t>
            </a:r>
            <a:endParaRPr b="0" lang="it-IT"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60200" y="-2307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Explainability Comparison – </a:t>
            </a:r>
            <a:br>
              <a:rPr sz="3600"/>
            </a:br>
            <a:r>
              <a:rPr b="0" lang="en-US" sz="3600" strike="noStrike" u="none" cap="all">
                <a:solidFill>
                  <a:schemeClr val="lt1"/>
                </a:solidFill>
                <a:uFillTx/>
                <a:latin typeface="Century Gothic"/>
                <a:ea typeface="Century Gothic"/>
              </a:rPr>
              <a:t>AutoAttack vs FMN</a:t>
            </a:r>
            <a:endParaRPr b="0" lang="it-IT" sz="3600" strike="noStrike" u="none">
              <a:solidFill>
                <a:schemeClr val="lt1"/>
              </a:solidFill>
              <a:uFillTx/>
              <a:latin typeface="Century Gothic"/>
            </a:endParaRPr>
          </a:p>
        </p:txBody>
      </p:sp>
      <p:pic>
        <p:nvPicPr>
          <p:cNvPr id="82" name="Immagine 4" descr="Immagine che contiene schermata, testo, grafica, design&#10;&#10;Descrizione generata automaticamente"/>
          <p:cNvPicPr/>
          <p:nvPr/>
        </p:nvPicPr>
        <p:blipFill>
          <a:blip r:embed="rId1"/>
          <a:srcRect l="12436" t="0" r="9367" b="9541"/>
          <a:stretch/>
        </p:blipFill>
        <p:spPr>
          <a:xfrm>
            <a:off x="308160" y="1355400"/>
            <a:ext cx="5707800" cy="5282640"/>
          </a:xfrm>
          <a:prstGeom prst="rect">
            <a:avLst/>
          </a:prstGeom>
          <a:ln w="0">
            <a:noFill/>
          </a:ln>
        </p:spPr>
      </p:pic>
      <p:sp>
        <p:nvSpPr>
          <p:cNvPr id="83" name="Ovale 3"/>
          <p:cNvSpPr/>
          <p:nvPr/>
        </p:nvSpPr>
        <p:spPr>
          <a:xfrm>
            <a:off x="2502000" y="335592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84" name="Ovale 6"/>
          <p:cNvSpPr/>
          <p:nvPr/>
        </p:nvSpPr>
        <p:spPr>
          <a:xfrm>
            <a:off x="4405320" y="334044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85" name="Ovale 9"/>
          <p:cNvSpPr/>
          <p:nvPr/>
        </p:nvSpPr>
        <p:spPr>
          <a:xfrm>
            <a:off x="2502000" y="171396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86" name="Ovale 11"/>
          <p:cNvSpPr/>
          <p:nvPr/>
        </p:nvSpPr>
        <p:spPr>
          <a:xfrm>
            <a:off x="4405320" y="174384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pic>
        <p:nvPicPr>
          <p:cNvPr id="87" name="Immagine 8" descr=""/>
          <p:cNvPicPr/>
          <p:nvPr/>
        </p:nvPicPr>
        <p:blipFill>
          <a:blip r:embed="rId2"/>
          <a:srcRect l="0" t="0" r="0" b="47105"/>
          <a:stretch/>
        </p:blipFill>
        <p:spPr>
          <a:xfrm>
            <a:off x="6235200" y="1714320"/>
            <a:ext cx="5762880" cy="1999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60200" y="-2307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Explainability Comparison – Example 28</a:t>
            </a:r>
            <a:endParaRPr b="0" lang="it-IT" sz="3600" strike="noStrike" u="none">
              <a:solidFill>
                <a:schemeClr val="lt1"/>
              </a:solidFill>
              <a:uFillTx/>
              <a:latin typeface="Century Gothic"/>
            </a:endParaRPr>
          </a:p>
        </p:txBody>
      </p:sp>
      <p:pic>
        <p:nvPicPr>
          <p:cNvPr id="89" name="Immagine 7" descr="Immagine che contiene testo, schermata, collage, arte&#10;&#10;Descrizione generata automaticamente"/>
          <p:cNvPicPr/>
          <p:nvPr/>
        </p:nvPicPr>
        <p:blipFill>
          <a:blip r:embed="rId1"/>
          <a:srcRect l="12827" t="0" r="9273" b="10302"/>
          <a:stretch/>
        </p:blipFill>
        <p:spPr>
          <a:xfrm>
            <a:off x="160200" y="942120"/>
            <a:ext cx="6062400" cy="5584680"/>
          </a:xfrm>
          <a:prstGeom prst="rect">
            <a:avLst/>
          </a:prstGeom>
          <a:ln w="0">
            <a:noFill/>
          </a:ln>
        </p:spPr>
      </p:pic>
      <p:sp>
        <p:nvSpPr>
          <p:cNvPr id="90" name="Ovale 3"/>
          <p:cNvSpPr/>
          <p:nvPr/>
        </p:nvSpPr>
        <p:spPr>
          <a:xfrm>
            <a:off x="2404440" y="306756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91" name="Ovale 6"/>
          <p:cNvSpPr/>
          <p:nvPr/>
        </p:nvSpPr>
        <p:spPr>
          <a:xfrm>
            <a:off x="4547880" y="306756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92" name="Ovale 9"/>
          <p:cNvSpPr/>
          <p:nvPr/>
        </p:nvSpPr>
        <p:spPr>
          <a:xfrm>
            <a:off x="2476080" y="135540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93" name="Ovale 11"/>
          <p:cNvSpPr/>
          <p:nvPr/>
        </p:nvSpPr>
        <p:spPr>
          <a:xfrm>
            <a:off x="4547880" y="1355400"/>
            <a:ext cx="1320120" cy="35820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pic>
        <p:nvPicPr>
          <p:cNvPr id="94" name="Immagine 5" descr=""/>
          <p:cNvPicPr/>
          <p:nvPr/>
        </p:nvPicPr>
        <p:blipFill>
          <a:blip r:embed="rId2"/>
          <a:srcRect l="0" t="55440" r="0" b="0"/>
          <a:stretch/>
        </p:blipFill>
        <p:spPr>
          <a:xfrm>
            <a:off x="6377040" y="1919520"/>
            <a:ext cx="5650200" cy="1651680"/>
          </a:xfrm>
          <a:prstGeom prst="rect">
            <a:avLst/>
          </a:prstGeom>
          <a:ln w="0">
            <a:noFill/>
          </a:ln>
        </p:spPr>
      </p:pic>
      <p:pic>
        <p:nvPicPr>
          <p:cNvPr id="95" name="Immagine 10" descr=""/>
          <p:cNvPicPr/>
          <p:nvPr/>
        </p:nvPicPr>
        <p:blipFill>
          <a:blip r:embed="rId3"/>
          <a:srcRect l="0" t="0" r="0" b="89387"/>
          <a:stretch/>
        </p:blipFill>
        <p:spPr>
          <a:xfrm>
            <a:off x="6377040" y="1572120"/>
            <a:ext cx="5650200" cy="392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916560" y="-11268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When FMN Succeeds – A Successful Minimal Perturbation Attack</a:t>
            </a:r>
            <a:endParaRPr b="0" lang="it-IT" sz="3600" strike="noStrike" u="none">
              <a:solidFill>
                <a:schemeClr val="lt1"/>
              </a:solidFill>
              <a:uFillTx/>
              <a:latin typeface="Century Gothic"/>
            </a:endParaRPr>
          </a:p>
        </p:txBody>
      </p:sp>
      <p:pic>
        <p:nvPicPr>
          <p:cNvPr id="97" name="Immagine 2" descr="Immagine che contiene testo, schermata, collage, gatto&#10;&#10;Il contenuto generato dall&amp;#39;intelligenza artificiale potrebbe non essere corretto."/>
          <p:cNvPicPr/>
          <p:nvPr/>
        </p:nvPicPr>
        <p:blipFill>
          <a:blip r:embed="rId1"/>
          <a:stretch/>
        </p:blipFill>
        <p:spPr>
          <a:xfrm>
            <a:off x="916560" y="1393920"/>
            <a:ext cx="5117760" cy="5105880"/>
          </a:xfrm>
          <a:prstGeom prst="rect">
            <a:avLst/>
          </a:prstGeom>
          <a:ln w="0">
            <a:noFill/>
          </a:ln>
        </p:spPr>
      </p:pic>
      <p:pic>
        <p:nvPicPr>
          <p:cNvPr id="98" name="Immagine 4" descr="Immagine che contiene testo, schermata, collage, grafica&#10;&#10;Il contenuto generato dall&amp;#39;intelligenza artificiale potrebbe non essere corretto."/>
          <p:cNvPicPr/>
          <p:nvPr/>
        </p:nvPicPr>
        <p:blipFill>
          <a:blip r:embed="rId2"/>
          <a:stretch/>
        </p:blipFill>
        <p:spPr>
          <a:xfrm>
            <a:off x="6572880" y="1373760"/>
            <a:ext cx="5117760" cy="5105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70240" y="20844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Understanding Adversarial Attacks with Convergence Plots</a:t>
            </a:r>
            <a:endParaRPr b="0" lang="it-IT" sz="3600" strike="noStrike" u="none">
              <a:solidFill>
                <a:schemeClr val="lt1"/>
              </a:solidFill>
              <a:uFillTx/>
              <a:latin typeface="Century Gothic"/>
            </a:endParaRPr>
          </a:p>
        </p:txBody>
      </p:sp>
      <p:pic>
        <p:nvPicPr>
          <p:cNvPr id="100" name="Immagine 4" descr="Immagine che contiene testo, diagramma, Diagramma, linea&#10;&#10;Il contenuto generato dall&amp;#39;intelligenza artificiale potrebbe non essere corretto."/>
          <p:cNvPicPr/>
          <p:nvPr/>
        </p:nvPicPr>
        <p:blipFill>
          <a:blip r:embed="rId1"/>
          <a:stretch/>
        </p:blipFill>
        <p:spPr>
          <a:xfrm>
            <a:off x="570240" y="4906080"/>
            <a:ext cx="11133360" cy="1502280"/>
          </a:xfrm>
          <a:prstGeom prst="rect">
            <a:avLst/>
          </a:prstGeom>
          <a:ln w="0">
            <a:noFill/>
          </a:ln>
        </p:spPr>
      </p:pic>
      <p:pic>
        <p:nvPicPr>
          <p:cNvPr id="101" name="Immagine 5" descr="Immagine che contiene testo, diagramma, schermata, Carattere&#10;&#10;Il contenuto generato dall&amp;#39;intelligenza artificiale potrebbe non essere corretto."/>
          <p:cNvPicPr/>
          <p:nvPr/>
        </p:nvPicPr>
        <p:blipFill>
          <a:blip r:embed="rId2"/>
          <a:stretch/>
        </p:blipFill>
        <p:spPr>
          <a:xfrm>
            <a:off x="570240" y="3227400"/>
            <a:ext cx="11133360" cy="1502280"/>
          </a:xfrm>
          <a:prstGeom prst="rect">
            <a:avLst/>
          </a:prstGeom>
          <a:ln w="0">
            <a:noFill/>
          </a:ln>
        </p:spPr>
      </p:pic>
      <p:pic>
        <p:nvPicPr>
          <p:cNvPr id="102" name="Immagine 6" descr="Immagine che contiene testo, diagramma, schermata, Diagramma&#10;&#10;Il contenuto generato dall&amp;#39;intelligenza artificiale potrebbe non essere corretto."/>
          <p:cNvPicPr/>
          <p:nvPr/>
        </p:nvPicPr>
        <p:blipFill>
          <a:blip r:embed="rId3"/>
          <a:stretch/>
        </p:blipFill>
        <p:spPr>
          <a:xfrm>
            <a:off x="570240" y="1549080"/>
            <a:ext cx="11133360" cy="1502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7040" y="15588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Conclusion &amp; Future Directions</a:t>
            </a:r>
            <a:endParaRPr b="0" lang="it-IT" sz="3600" strike="noStrike" u="none">
              <a:solidFill>
                <a:schemeClr val="lt1"/>
              </a:solidFill>
              <a:uFillTx/>
              <a:latin typeface="Century Gothic"/>
            </a:endParaRPr>
          </a:p>
        </p:txBody>
      </p:sp>
      <p:sp>
        <p:nvSpPr>
          <p:cNvPr id="104" name="Rectangle 8"/>
          <p:cNvSpPr/>
          <p:nvPr/>
        </p:nvSpPr>
        <p:spPr>
          <a:xfrm>
            <a:off x="707040" y="1550160"/>
            <a:ext cx="10774080" cy="4053240"/>
          </a:xfrm>
          <a:prstGeom prst="rect">
            <a:avLst/>
          </a:prstGeom>
          <a:noFill/>
          <a:ln w="0">
            <a:noFill/>
          </a:ln>
        </p:spPr>
        <p:style>
          <a:lnRef idx="0"/>
          <a:fillRef idx="0"/>
          <a:effectRef idx="0"/>
          <a:fontRef idx="minor"/>
        </p:style>
        <p:txBody>
          <a:bodyPr numCol="1" spcCol="0" lIns="90000" rIns="90000" tIns="45000" bIns="45000" anchor="ctr">
            <a:spAutoFit/>
          </a:bodyPr>
          <a:p>
            <a:pPr defTabSz="914400">
              <a:lnSpc>
                <a:spcPct val="100000"/>
              </a:lnSpc>
              <a:tabLst>
                <a:tab algn="l" pos="0"/>
              </a:tabLst>
            </a:pPr>
            <a:r>
              <a:rPr b="1" lang="en-US" sz="2000" strike="noStrike" u="none">
                <a:solidFill>
                  <a:schemeClr val="lt1"/>
                </a:solidFill>
                <a:uFillTx/>
                <a:latin typeface="Arial"/>
              </a:rPr>
              <a:t>AutoAttack vs. FMN</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AutoAttack showed a higher success rate, but with larger perturbations.</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FMN was more efficient in terms of minimal perturbation, but with a lower success rate.</a:t>
            </a:r>
            <a:endParaRPr b="0" lang="it-IT" sz="2000" strike="noStrike" u="none">
              <a:solidFill>
                <a:srgbClr val="ffffff"/>
              </a:solidFill>
              <a:uFillTx/>
              <a:latin typeface="Arial"/>
            </a:endParaRPr>
          </a:p>
          <a:p>
            <a:pPr defTabSz="914400">
              <a:lnSpc>
                <a:spcPct val="100000"/>
              </a:lnSpc>
              <a:tabLst>
                <a:tab algn="l" pos="0"/>
              </a:tabLst>
            </a:pPr>
            <a:endParaRPr b="0" lang="it-IT" sz="2000" strike="noStrike" u="none">
              <a:solidFill>
                <a:srgbClr val="ffffff"/>
              </a:solidFill>
              <a:uFillTx/>
              <a:latin typeface="Arial"/>
            </a:endParaRPr>
          </a:p>
          <a:p>
            <a:pPr defTabSz="914400">
              <a:lnSpc>
                <a:spcPct val="100000"/>
              </a:lnSpc>
              <a:tabLst>
                <a:tab algn="l" pos="0"/>
              </a:tabLst>
            </a:pPr>
            <a:r>
              <a:rPr b="1" lang="en-US" sz="2000" strike="noStrike" u="none">
                <a:solidFill>
                  <a:schemeClr val="lt1"/>
                </a:solidFill>
                <a:uFillTx/>
                <a:latin typeface="Arial"/>
              </a:rPr>
              <a:t>Implications for Robustness</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Attack choices influence the security ratings of deep learning models.</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The trade-off between effectiveness (success rate) and efficiency (minimal perturbation) is crucial.</a:t>
            </a:r>
            <a:endParaRPr b="0" lang="it-IT" sz="2000" strike="noStrike" u="none">
              <a:solidFill>
                <a:srgbClr val="ffffff"/>
              </a:solidFill>
              <a:uFillTx/>
              <a:latin typeface="Arial"/>
            </a:endParaRPr>
          </a:p>
          <a:p>
            <a:pPr defTabSz="914400">
              <a:lnSpc>
                <a:spcPct val="100000"/>
              </a:lnSpc>
              <a:tabLst>
                <a:tab algn="l" pos="0"/>
              </a:tabLst>
            </a:pPr>
            <a:endParaRPr b="0" lang="it-IT" sz="2000" strike="noStrike" u="none">
              <a:solidFill>
                <a:srgbClr val="ffffff"/>
              </a:solidFill>
              <a:uFillTx/>
              <a:latin typeface="Arial"/>
            </a:endParaRPr>
          </a:p>
          <a:p>
            <a:pPr defTabSz="914400">
              <a:lnSpc>
                <a:spcPct val="100000"/>
              </a:lnSpc>
              <a:tabLst>
                <a:tab algn="l" pos="0"/>
              </a:tabLst>
            </a:pPr>
            <a:r>
              <a:rPr b="1" lang="en-US" sz="2000" strike="noStrike" u="none">
                <a:solidFill>
                  <a:schemeClr val="lt1"/>
                </a:solidFill>
                <a:uFillTx/>
                <a:latin typeface="Arial"/>
              </a:rPr>
              <a:t>Future Developments</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Expand testing on more models and datasets.</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Optimize FMN to be more effective without increasing the perturbation.</a:t>
            </a:r>
            <a:endParaRPr b="0" lang="it-IT"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Integrate other explainability methods to improve attack understanding.</a:t>
            </a:r>
            <a:endParaRPr b="0" lang="it-IT"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949120" y="2159640"/>
            <a:ext cx="7850520" cy="150624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cap="all">
                <a:solidFill>
                  <a:schemeClr val="lt1"/>
                </a:solidFill>
                <a:uFillTx/>
                <a:latin typeface="Century Gothic"/>
                <a:ea typeface="Century Gothic"/>
              </a:rPr>
              <a:t>Thanks for the attention</a:t>
            </a:r>
            <a:endParaRPr b="0" lang="it-IT" sz="3600" strike="noStrike" u="none">
              <a:solidFill>
                <a:schemeClr val="lt1"/>
              </a:solidFill>
              <a:uFillTx/>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707040" y="4953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Present</a:t>
            </a:r>
            <a:r>
              <a:rPr b="0" lang="en-US" sz="3600" strike="noStrike" u="none" cap="all">
                <a:solidFill>
                  <a:schemeClr val="lt1"/>
                </a:solidFill>
                <a:uFillTx/>
                <a:latin typeface="Century Gothic"/>
                <a:ea typeface="Century Gothic"/>
              </a:rPr>
              <a:t>ation </a:t>
            </a:r>
            <a:r>
              <a:rPr b="0" lang="en-US" sz="3600" strike="noStrike" u="none" cap="all">
                <a:solidFill>
                  <a:schemeClr val="lt1"/>
                </a:solidFill>
                <a:uFillTx/>
                <a:latin typeface="Century Gothic"/>
                <a:ea typeface="Century Gothic"/>
              </a:rPr>
              <a:t>Overvie</a:t>
            </a:r>
            <a:r>
              <a:rPr b="0" lang="en-US" sz="3600" strike="noStrike" u="none" cap="all">
                <a:solidFill>
                  <a:schemeClr val="lt1"/>
                </a:solidFill>
                <a:uFillTx/>
                <a:latin typeface="Century Gothic"/>
                <a:ea typeface="Century Gothic"/>
              </a:rPr>
              <a:t>w</a:t>
            </a:r>
            <a:endParaRPr b="0" lang="it-IT" sz="3600" strike="noStrike" u="none">
              <a:solidFill>
                <a:schemeClr val="lt1"/>
              </a:solidFill>
              <a:uFillTx/>
              <a:latin typeface="Century Gothic"/>
            </a:endParaRPr>
          </a:p>
        </p:txBody>
      </p:sp>
      <p:sp>
        <p:nvSpPr>
          <p:cNvPr id="42" name="CasellaDiTesto 6"/>
          <p:cNvSpPr/>
          <p:nvPr/>
        </p:nvSpPr>
        <p:spPr>
          <a:xfrm>
            <a:off x="707040" y="2002320"/>
            <a:ext cx="6316200" cy="31071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Introduction</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Adversarial Attacks: AutoAttack and FMN</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Setup for our project</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Results and Analysis</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Explainability: Integrated Gradients</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Conclusions and possible Future Developments</a:t>
            </a:r>
            <a:endParaRPr b="0" lang="it-IT"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707040" y="4953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ea typeface="Century Gothic"/>
              </a:rPr>
              <a:t>Neural </a:t>
            </a:r>
            <a:r>
              <a:rPr b="0" lang="en-US" sz="3600" strike="noStrike" u="none" cap="all">
                <a:solidFill>
                  <a:schemeClr val="lt1"/>
                </a:solidFill>
                <a:uFillTx/>
                <a:latin typeface="Century Gothic"/>
                <a:ea typeface="Century Gothic"/>
              </a:rPr>
              <a:t>Networ</a:t>
            </a:r>
            <a:r>
              <a:rPr b="0" lang="en-US" sz="3600" strike="noStrike" u="none" cap="all">
                <a:solidFill>
                  <a:schemeClr val="lt1"/>
                </a:solidFill>
                <a:uFillTx/>
                <a:latin typeface="Century Gothic"/>
                <a:ea typeface="Century Gothic"/>
              </a:rPr>
              <a:t>ks and </a:t>
            </a:r>
            <a:r>
              <a:rPr b="0" lang="en-US" sz="3600" strike="noStrike" u="none" cap="all">
                <a:solidFill>
                  <a:schemeClr val="lt1"/>
                </a:solidFill>
                <a:uFillTx/>
                <a:latin typeface="Century Gothic"/>
                <a:ea typeface="Century Gothic"/>
              </a:rPr>
              <a:t>Adversa</a:t>
            </a:r>
            <a:r>
              <a:rPr b="0" lang="en-US" sz="3600" strike="noStrike" u="none" cap="all">
                <a:solidFill>
                  <a:schemeClr val="lt1"/>
                </a:solidFill>
                <a:uFillTx/>
                <a:latin typeface="Century Gothic"/>
                <a:ea typeface="Century Gothic"/>
              </a:rPr>
              <a:t>rial </a:t>
            </a:r>
            <a:r>
              <a:rPr b="0" lang="en-US" sz="3600" strike="noStrike" u="none" cap="all">
                <a:solidFill>
                  <a:schemeClr val="lt1"/>
                </a:solidFill>
                <a:uFillTx/>
                <a:latin typeface="Century Gothic"/>
                <a:ea typeface="Century Gothic"/>
              </a:rPr>
              <a:t>Attacks</a:t>
            </a:r>
            <a:endParaRPr b="0" lang="it-IT" sz="3600" strike="noStrike" u="none">
              <a:solidFill>
                <a:schemeClr val="lt1"/>
              </a:solidFill>
              <a:uFillTx/>
              <a:latin typeface="Century Gothic"/>
            </a:endParaRPr>
          </a:p>
        </p:txBody>
      </p:sp>
      <p:sp>
        <p:nvSpPr>
          <p:cNvPr id="44" name="CasellaDiTesto 6"/>
          <p:cNvSpPr/>
          <p:nvPr/>
        </p:nvSpPr>
        <p:spPr>
          <a:xfrm>
            <a:off x="707040" y="2002320"/>
            <a:ext cx="5355360" cy="2284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Problem: Deep learning models are vulnerable to adversarial attacks.</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Goal: Evaluate the robustness of RobustBench models by comparing FMN and AutoAttack.</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Challenge: Some attacks are more effective than others under certain conditions.</a:t>
            </a:r>
            <a:endParaRPr b="0" lang="it-IT" sz="1800" strike="noStrike" u="none">
              <a:solidFill>
                <a:srgbClr val="ffffff"/>
              </a:solidFill>
              <a:uFillTx/>
              <a:latin typeface="Arial"/>
            </a:endParaRPr>
          </a:p>
        </p:txBody>
      </p:sp>
      <p:pic>
        <p:nvPicPr>
          <p:cNvPr id="45" name="Picture 2" descr=""/>
          <p:cNvPicPr/>
          <p:nvPr/>
        </p:nvPicPr>
        <p:blipFill>
          <a:blip r:embed="rId1"/>
          <a:stretch/>
        </p:blipFill>
        <p:spPr>
          <a:xfrm>
            <a:off x="6251400" y="1715040"/>
            <a:ext cx="5413320" cy="3093120"/>
          </a:xfrm>
          <a:prstGeom prst="rect">
            <a:avLst/>
          </a:prstGeom>
          <a:ln w="0">
            <a:noFill/>
          </a:ln>
        </p:spPr>
      </p:pic>
      <p:sp>
        <p:nvSpPr>
          <p:cNvPr id="46" name="TextBox 4"/>
          <p:cNvSpPr/>
          <p:nvPr/>
        </p:nvSpPr>
        <p:spPr>
          <a:xfrm>
            <a:off x="704880" y="6181560"/>
            <a:ext cx="79239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https://www.educba.com/adversarial-machine-learning/</a:t>
            </a:r>
            <a:endParaRPr b="0" lang="it-IT"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707040" y="4953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rPr>
              <a:t>Project Overview – Comparing Adversarial </a:t>
            </a:r>
            <a:r>
              <a:rPr b="0" lang="en-US" sz="3600" strike="noStrike" u="none" cap="all">
                <a:solidFill>
                  <a:schemeClr val="lt1"/>
                </a:solidFill>
                <a:uFillTx/>
                <a:latin typeface="Century Gothic"/>
              </a:rPr>
              <a:t>Attacks</a:t>
            </a:r>
            <a:endParaRPr b="0" lang="it-IT" sz="3600" strike="noStrike" u="none">
              <a:solidFill>
                <a:schemeClr val="lt1"/>
              </a:solidFill>
              <a:uFillTx/>
              <a:latin typeface="Century Gothic"/>
            </a:endParaRPr>
          </a:p>
        </p:txBody>
      </p:sp>
      <p:pic>
        <p:nvPicPr>
          <p:cNvPr id="48" name="Picture 3" descr=""/>
          <p:cNvPicPr/>
          <p:nvPr/>
        </p:nvPicPr>
        <p:blipFill>
          <a:blip r:embed="rId1"/>
          <a:stretch/>
        </p:blipFill>
        <p:spPr>
          <a:xfrm>
            <a:off x="8091360" y="3152520"/>
            <a:ext cx="2733120" cy="713520"/>
          </a:xfrm>
          <a:prstGeom prst="rect">
            <a:avLst/>
          </a:prstGeom>
          <a:ln w="0">
            <a:noFill/>
          </a:ln>
        </p:spPr>
      </p:pic>
      <p:pic>
        <p:nvPicPr>
          <p:cNvPr id="49" name="Picture 4" descr=""/>
          <p:cNvPicPr/>
          <p:nvPr/>
        </p:nvPicPr>
        <p:blipFill>
          <a:blip r:embed="rId2"/>
          <a:srcRect l="0" t="0" r="11651" b="11900"/>
          <a:stretch/>
        </p:blipFill>
        <p:spPr>
          <a:xfrm>
            <a:off x="7434360" y="4492080"/>
            <a:ext cx="4047120" cy="343080"/>
          </a:xfrm>
          <a:prstGeom prst="rect">
            <a:avLst/>
          </a:prstGeom>
          <a:ln w="0">
            <a:noFill/>
          </a:ln>
        </p:spPr>
      </p:pic>
      <p:sp>
        <p:nvSpPr>
          <p:cNvPr id="50" name="TextBox 8"/>
          <p:cNvSpPr/>
          <p:nvPr/>
        </p:nvSpPr>
        <p:spPr>
          <a:xfrm>
            <a:off x="317160" y="2355480"/>
            <a:ext cx="6811200" cy="2284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INSTRUCTION:</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Re-evaluate 5 RobustBench models with another attack algorithm (e.g., FMN) and identify samples for which one attack works and the other doesn’t. Explain the results - i.e., provide some motivations on why one of the attacks did not work properly, while the other did.</a:t>
            </a:r>
            <a:endParaRPr b="0" lang="it-IT"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707040" y="495360"/>
            <a:ext cx="107740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0" lang="en-US" sz="3600" strike="noStrike" u="none" cap="all">
                <a:solidFill>
                  <a:schemeClr val="lt1"/>
                </a:solidFill>
                <a:uFillTx/>
                <a:latin typeface="Century Gothic"/>
              </a:rPr>
              <a:t>AutoAttack: A Comprehensive Adversarial Evaluation</a:t>
            </a:r>
            <a:br>
              <a:rPr sz="3600"/>
            </a:br>
            <a:endParaRPr b="0" lang="it-IT" sz="3600" strike="noStrike" u="none">
              <a:solidFill>
                <a:schemeClr val="lt1"/>
              </a:solidFill>
              <a:uFillTx/>
              <a:latin typeface="Century Gothic"/>
            </a:endParaRPr>
          </a:p>
        </p:txBody>
      </p:sp>
      <p:sp>
        <p:nvSpPr>
          <p:cNvPr id="52" name="CasellaDiTesto 5"/>
          <p:cNvSpPr/>
          <p:nvPr/>
        </p:nvSpPr>
        <p:spPr>
          <a:xfrm>
            <a:off x="176040" y="4671000"/>
            <a:ext cx="542304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ea typeface="Century Gothic"/>
              </a:rPr>
              <a:t>AutoAttack is a set of 4 attacks:</a:t>
            </a:r>
            <a:endParaRPr b="0" lang="it-IT" sz="1800" strike="noStrike" u="none">
              <a:solidFill>
                <a:srgbClr val="ffffff"/>
              </a:solidFill>
              <a:uFillTx/>
              <a:latin typeface="Arial"/>
            </a:endParaRPr>
          </a:p>
        </p:txBody>
      </p:sp>
      <p:sp>
        <p:nvSpPr>
          <p:cNvPr id="53" name="CasellaDiTesto 8"/>
          <p:cNvSpPr/>
          <p:nvPr/>
        </p:nvSpPr>
        <p:spPr>
          <a:xfrm>
            <a:off x="176040" y="6505560"/>
            <a:ext cx="8130240" cy="2422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000" strike="noStrike" u="none">
                <a:solidFill>
                  <a:schemeClr val="lt1"/>
                </a:solidFill>
                <a:uFillTx/>
                <a:latin typeface="Century Gothic"/>
                <a:ea typeface="Century Gothic"/>
              </a:rPr>
              <a:t>https://github.com/fra31/auto-attack</a:t>
            </a:r>
            <a:endParaRPr b="0" lang="it-IT" sz="1000" strike="noStrike" u="none">
              <a:solidFill>
                <a:srgbClr val="ffffff"/>
              </a:solidFill>
              <a:uFillTx/>
              <a:latin typeface="Arial"/>
            </a:endParaRPr>
          </a:p>
        </p:txBody>
      </p:sp>
      <p:sp>
        <p:nvSpPr>
          <p:cNvPr id="54" name="CasellaDiTesto 9"/>
          <p:cNvSpPr/>
          <p:nvPr/>
        </p:nvSpPr>
        <p:spPr>
          <a:xfrm>
            <a:off x="5319360" y="4855680"/>
            <a:ext cx="5718600" cy="11869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APGD-CE: PGD variant based on Cross-Entropy</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APGD-DLR: PGD variant with DLR Loss</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FAB: Minimize the perturbation norm</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Square Attack: Query-efficient black-box attack</a:t>
            </a:r>
            <a:endParaRPr b="0" lang="it-IT" sz="1800" strike="noStrike" u="none">
              <a:solidFill>
                <a:srgbClr val="ffffff"/>
              </a:solidFill>
              <a:uFillTx/>
              <a:latin typeface="Arial"/>
            </a:endParaRPr>
          </a:p>
        </p:txBody>
      </p:sp>
      <p:pic>
        <p:nvPicPr>
          <p:cNvPr id="55" name="Immagine 3" descr="Immagine che contiene testo, schermata, Carattere, numero&#10;&#10;Il contenuto generato dall&amp;#39;intelligenza artificiale potrebbe non essere corretto."/>
          <p:cNvPicPr/>
          <p:nvPr/>
        </p:nvPicPr>
        <p:blipFill>
          <a:blip r:embed="rId1"/>
          <a:stretch/>
        </p:blipFill>
        <p:spPr>
          <a:xfrm>
            <a:off x="2520000" y="1620000"/>
            <a:ext cx="7095240" cy="2935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707040" y="495360"/>
            <a:ext cx="721260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1" lang="en-US" sz="3200" strike="noStrike" u="none" cap="all">
                <a:solidFill>
                  <a:schemeClr val="lt1"/>
                </a:solidFill>
                <a:uFillTx/>
                <a:latin typeface="Century Gothic"/>
                <a:ea typeface="Century Gothic"/>
              </a:rPr>
              <a:t>FMN: Efficient and Minimal Perturbation Attack</a:t>
            </a:r>
            <a:endParaRPr b="0" lang="it-IT" sz="3200" strike="noStrike" u="none">
              <a:solidFill>
                <a:schemeClr val="lt1"/>
              </a:solidFill>
              <a:uFillTx/>
              <a:latin typeface="Century Gothic"/>
            </a:endParaRPr>
          </a:p>
        </p:txBody>
      </p:sp>
      <p:sp>
        <p:nvSpPr>
          <p:cNvPr id="57" name="CasellaDiTesto 5"/>
          <p:cNvSpPr/>
          <p:nvPr/>
        </p:nvSpPr>
        <p:spPr>
          <a:xfrm>
            <a:off x="430200" y="1999080"/>
            <a:ext cx="5423040" cy="2284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FMN Attack</a:t>
            </a: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Goal: Fool the model with the least possible perturbation.</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Advantages:</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Fast convergence</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Works with different norms</a:t>
            </a:r>
            <a:endParaRPr b="0" lang="it-IT"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Easy to optimize</a:t>
            </a:r>
            <a:endParaRPr b="0" lang="it-IT" sz="1800" strike="noStrike" u="none">
              <a:solidFill>
                <a:srgbClr val="ffffff"/>
              </a:solidFill>
              <a:uFillTx/>
              <a:latin typeface="Arial"/>
            </a:endParaRPr>
          </a:p>
        </p:txBody>
      </p:sp>
      <p:pic>
        <p:nvPicPr>
          <p:cNvPr id="58" name="Immagine 6" descr="adversarial example generation"/>
          <p:cNvPicPr/>
          <p:nvPr/>
        </p:nvPicPr>
        <p:blipFill>
          <a:blip r:embed="rId1"/>
          <a:stretch/>
        </p:blipFill>
        <p:spPr>
          <a:xfrm>
            <a:off x="4722840" y="4131360"/>
            <a:ext cx="4885560" cy="1875600"/>
          </a:xfrm>
          <a:prstGeom prst="rect">
            <a:avLst/>
          </a:prstGeom>
          <a:ln w="0">
            <a:noFill/>
          </a:ln>
        </p:spPr>
      </p:pic>
      <p:sp>
        <p:nvSpPr>
          <p:cNvPr id="59" name="CasellaDiTesto 17"/>
          <p:cNvSpPr/>
          <p:nvPr/>
        </p:nvSpPr>
        <p:spPr>
          <a:xfrm>
            <a:off x="236520" y="6561360"/>
            <a:ext cx="1171800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trike="noStrike" u="none">
                <a:solidFill>
                  <a:schemeClr val="lt1"/>
                </a:solidFill>
                <a:uFillTx/>
                <a:latin typeface="Century Gothic"/>
              </a:rPr>
              <a:t>https://neptune.ai/blog/adversarial-attacks-on-neural-networks-exploring-the-fast-gradient-sign-method</a:t>
            </a:r>
            <a:endParaRPr b="0" lang="it-IT" sz="800" strike="noStrike" u="none">
              <a:solidFill>
                <a:srgbClr val="ffffff"/>
              </a:solidFill>
              <a:uFillTx/>
              <a:latin typeface="Arial"/>
            </a:endParaRPr>
          </a:p>
        </p:txBody>
      </p:sp>
      <p:sp>
        <p:nvSpPr>
          <p:cNvPr id="60" name="CasellaDiTesto 8"/>
          <p:cNvSpPr/>
          <p:nvPr/>
        </p:nvSpPr>
        <p:spPr>
          <a:xfrm>
            <a:off x="236520" y="6346080"/>
            <a:ext cx="8130240" cy="2113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800" strike="noStrike" u="none">
                <a:solidFill>
                  <a:schemeClr val="lt1"/>
                </a:solidFill>
                <a:uFillTx/>
                <a:latin typeface="Century Gothic"/>
              </a:rPr>
              <a:t>https://github.com/pralab/Fast-Minimum-Norm-FMN-Attack</a:t>
            </a:r>
            <a:endParaRPr b="0" lang="it-IT" sz="800" strike="noStrike" u="none">
              <a:solidFill>
                <a:srgbClr val="ffffff"/>
              </a:solidFill>
              <a:uFillTx/>
              <a:latin typeface="Arial"/>
            </a:endParaRPr>
          </a:p>
        </p:txBody>
      </p:sp>
      <p:pic>
        <p:nvPicPr>
          <p:cNvPr id="61" name="Immagine 10" descr="Immagine che contiene linea, schermata&#10;&#10;Il contenuto generato dall&amp;#39;intelligenza artificiale potrebbe non essere corretto."/>
          <p:cNvPicPr/>
          <p:nvPr/>
        </p:nvPicPr>
        <p:blipFill>
          <a:blip r:embed="rId2"/>
          <a:stretch/>
        </p:blipFill>
        <p:spPr>
          <a:xfrm>
            <a:off x="8136720" y="546840"/>
            <a:ext cx="3344400" cy="3245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73760" y="208440"/>
            <a:ext cx="10774080" cy="1506240"/>
          </a:xfrm>
          <a:prstGeom prst="rect">
            <a:avLst/>
          </a:prstGeom>
          <a:noFill/>
          <a:ln w="0">
            <a:noFill/>
          </a:ln>
        </p:spPr>
        <p:txBody>
          <a:bodyPr lIns="91440" rIns="91440" tIns="45720" bIns="45720" anchor="ctr">
            <a:noAutofit/>
          </a:bodyPr>
          <a:p>
            <a:pPr indent="0" defTabSz="457200">
              <a:lnSpc>
                <a:spcPct val="100000"/>
              </a:lnSpc>
              <a:buNone/>
              <a:tabLst>
                <a:tab algn="l" pos="0"/>
              </a:tabLst>
            </a:pPr>
            <a:r>
              <a:rPr b="1" lang="en-US" sz="3600" strike="noStrike" u="none" cap="all">
                <a:solidFill>
                  <a:schemeClr val="lt1"/>
                </a:solidFill>
                <a:uFillTx/>
                <a:latin typeface="Century Gothic"/>
              </a:rPr>
              <a:t>Overview of the FMN vs. AutoAttack Comparison</a:t>
            </a:r>
            <a:endParaRPr b="0" lang="it-IT" sz="3600" strike="noStrike" u="none">
              <a:solidFill>
                <a:schemeClr val="lt1"/>
              </a:solidFill>
              <a:uFillTx/>
              <a:latin typeface="Century Gothic"/>
            </a:endParaRPr>
          </a:p>
        </p:txBody>
      </p:sp>
      <p:graphicFrame>
        <p:nvGraphicFramePr>
          <p:cNvPr id="63" name="Tabella 12"/>
          <p:cNvGraphicFramePr/>
          <p:nvPr/>
        </p:nvGraphicFramePr>
        <p:xfrm>
          <a:off x="1797480" y="2003040"/>
          <a:ext cx="8126640" cy="3441960"/>
        </p:xfrm>
        <a:graphic>
          <a:graphicData uri="http://schemas.openxmlformats.org/drawingml/2006/table">
            <a:tbl>
              <a:tblPr/>
              <a:tblGrid>
                <a:gridCol w="2709000"/>
                <a:gridCol w="2709000"/>
                <a:gridCol w="2709000"/>
              </a:tblGrid>
              <a:tr h="370800">
                <a:tc>
                  <a:txBody>
                    <a:bodyPr anchor="ctr">
                      <a:noAutofit/>
                    </a:bodyPr>
                    <a:p>
                      <a:pPr defTabSz="457200">
                        <a:lnSpc>
                          <a:spcPct val="100000"/>
                        </a:lnSpc>
                      </a:pPr>
                      <a:r>
                        <a:rPr b="1" lang="en-US" sz="1800" strike="noStrike" u="none">
                          <a:solidFill>
                            <a:schemeClr val="lt1"/>
                          </a:solidFill>
                          <a:uFillTx/>
                          <a:latin typeface="Century Gothic"/>
                        </a:rPr>
                        <a:t>Feature</a:t>
                      </a:r>
                      <a:endParaRPr b="0" lang="it-IT"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457200">
                        <a:lnSpc>
                          <a:spcPct val="100000"/>
                        </a:lnSpc>
                      </a:pPr>
                      <a:r>
                        <a:rPr b="1" lang="it-IT" sz="1800" strike="noStrike" u="none">
                          <a:solidFill>
                            <a:schemeClr val="lt1"/>
                          </a:solidFill>
                          <a:uFillTx/>
                          <a:latin typeface="Century Gothic"/>
                        </a:rPr>
                        <a:t>AutoAttack</a:t>
                      </a:r>
                      <a:endParaRPr b="0" lang="it-IT"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457200">
                        <a:lnSpc>
                          <a:spcPct val="100000"/>
                        </a:lnSpc>
                      </a:pPr>
                      <a:r>
                        <a:rPr b="1" lang="it-IT" sz="1800" strike="noStrike" u="none">
                          <a:solidFill>
                            <a:schemeClr val="lt1"/>
                          </a:solidFill>
                          <a:uFillTx/>
                          <a:latin typeface="Century Gothic"/>
                        </a:rPr>
                        <a:t>FMN</a:t>
                      </a:r>
                      <a:endParaRPr b="0" lang="it-IT"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Attack Type</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Ensemble of 4 attacks</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Single attack</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Objective</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Robust evaluation</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Minimal perturbation</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Efficiency</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Slower but precise</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Faster</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Hyperparameter-free</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Yes</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Yes</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Norm Used</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L∞​</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various norms</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0" lang="it-IT" sz="1800" strike="noStrike" u="none">
                          <a:solidFill>
                            <a:schemeClr val="dk1"/>
                          </a:solidFill>
                          <a:uFillTx/>
                          <a:latin typeface="Century Gothic"/>
                        </a:rPr>
                        <a:t>Application</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en-US" sz="1800" strike="noStrike" u="none">
                          <a:solidFill>
                            <a:schemeClr val="dk1"/>
                          </a:solidFill>
                          <a:uFillTx/>
                          <a:latin typeface="Century Gothic"/>
                        </a:rPr>
                        <a:t>Primarily used for robustness testing</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en-US" sz="1800" strike="noStrike" u="none">
                          <a:solidFill>
                            <a:schemeClr val="dk1"/>
                          </a:solidFill>
                          <a:uFillTx/>
                          <a:latin typeface="Century Gothic"/>
                        </a:rPr>
                        <a:t>Used for inducing adversarial perturbations</a:t>
                      </a:r>
                      <a:endParaRPr b="0" lang="it-IT"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73760" y="208440"/>
            <a:ext cx="10774080" cy="1506240"/>
          </a:xfrm>
          <a:prstGeom prst="rect">
            <a:avLst/>
          </a:prstGeom>
          <a:noFill/>
          <a:ln w="0">
            <a:noFill/>
          </a:ln>
        </p:spPr>
        <p:txBody>
          <a:bodyPr lIns="91440" rIns="91440" tIns="45720" bIns="45720" anchor="ctr">
            <a:noAutofit/>
          </a:bodyPr>
          <a:p>
            <a:pPr indent="0" defTabSz="457200">
              <a:lnSpc>
                <a:spcPct val="100000"/>
              </a:lnSpc>
              <a:buNone/>
              <a:tabLst>
                <a:tab algn="l" pos="0"/>
              </a:tabLst>
            </a:pPr>
            <a:r>
              <a:rPr b="1" lang="en-US" sz="3600" strike="noStrike" u="none" cap="all">
                <a:solidFill>
                  <a:schemeClr val="lt1"/>
                </a:solidFill>
                <a:uFillTx/>
                <a:latin typeface="Century Gothic"/>
              </a:rPr>
              <a:t>Dataset – CIFAR-10 </a:t>
            </a:r>
            <a:br>
              <a:rPr sz="3600"/>
            </a:br>
            <a:r>
              <a:rPr b="0" lang="en-US" sz="3600" strike="noStrike" u="none" cap="all">
                <a:solidFill>
                  <a:schemeClr val="lt1"/>
                </a:solidFill>
                <a:uFillTx/>
                <a:latin typeface="Century Gothic"/>
              </a:rPr>
              <a:t>Models Selected from RobustBench</a:t>
            </a:r>
            <a:endParaRPr b="0" lang="it-IT" sz="3600" strike="noStrike" u="none">
              <a:solidFill>
                <a:schemeClr val="lt1"/>
              </a:solidFill>
              <a:uFillTx/>
              <a:latin typeface="Century Gothic"/>
            </a:endParaRPr>
          </a:p>
        </p:txBody>
      </p:sp>
      <p:graphicFrame>
        <p:nvGraphicFramePr>
          <p:cNvPr id="65" name="Tabella 4"/>
          <p:cNvGraphicFramePr/>
          <p:nvPr/>
        </p:nvGraphicFramePr>
        <p:xfrm>
          <a:off x="1922040" y="2044800"/>
          <a:ext cx="8347680" cy="481680"/>
        </p:xfrm>
        <a:graphic>
          <a:graphicData uri="http://schemas.openxmlformats.org/drawingml/2006/table">
            <a:tbl>
              <a:tblPr/>
              <a:tblGrid>
                <a:gridCol w="8348040"/>
              </a:tblGrid>
              <a:tr h="481680">
                <a:tc>
                  <a:txBody>
                    <a:bodyPr lIns="99360" rIns="99360" anchor="t">
                      <a:noAutofit/>
                    </a:bodyPr>
                    <a:p>
                      <a:pPr defTabSz="457200">
                        <a:lnSpc>
                          <a:spcPts val="2350"/>
                        </a:lnSpc>
                      </a:pPr>
                      <a:r>
                        <a:rPr b="0" lang="en-US" sz="1800" strike="noStrike" u="none">
                          <a:solidFill>
                            <a:schemeClr val="dk1"/>
                          </a:solidFill>
                          <a:uFillTx/>
                          <a:latin typeface="Century Gothic"/>
                        </a:rPr>
                        <a:t>Dataset: CIFAR-10,  L∞, eps=8/255</a:t>
                      </a:r>
                      <a:endParaRPr b="0" lang="it-IT" sz="1800" strike="noStrike" u="none">
                        <a:solidFill>
                          <a:srgbClr val="000000"/>
                        </a:solidFill>
                        <a:uFillTx/>
                        <a:latin typeface="Arial"/>
                      </a:endParaRPr>
                    </a:p>
                  </a:txBody>
                  <a:tcPr anchor="t" marL="99360" marR="99360">
                    <a:lnL w="12240">
                      <a:solidFill>
                        <a:srgbClr val="c3f7ed"/>
                      </a:solidFill>
                      <a:prstDash val="solid"/>
                    </a:lnL>
                    <a:lnR w="12240">
                      <a:solidFill>
                        <a:srgbClr val="c3f7ed"/>
                      </a:solidFill>
                      <a:prstDash val="solid"/>
                    </a:lnR>
                    <a:lnT w="12240">
                      <a:solidFill>
                        <a:srgbClr val="c3f7ed"/>
                      </a:solidFill>
                      <a:prstDash val="solid"/>
                    </a:lnT>
                    <a:lnB w="12240">
                      <a:solidFill>
                        <a:srgbClr val="c3f7ed"/>
                      </a:solidFill>
                      <a:prstDash val="solid"/>
                    </a:lnB>
                    <a:solidFill>
                      <a:schemeClr val="lt2">
                        <a:lumMod val="40000"/>
                        <a:lumOff val="60000"/>
                      </a:schemeClr>
                    </a:solidFill>
                  </a:tcPr>
                </a:tc>
              </a:tr>
            </a:tbl>
          </a:graphicData>
        </a:graphic>
      </p:graphicFrame>
      <p:sp>
        <p:nvSpPr>
          <p:cNvPr id="66" name="CasellaDiTesto 3"/>
          <p:cNvSpPr/>
          <p:nvPr/>
        </p:nvSpPr>
        <p:spPr>
          <a:xfrm>
            <a:off x="367560" y="6248520"/>
            <a:ext cx="648972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lt1"/>
                </a:solidFill>
                <a:uFillTx/>
                <a:latin typeface="Century Gothic"/>
              </a:rPr>
              <a:t>https://github.com/RobustBench/robustbench</a:t>
            </a:r>
            <a:endParaRPr b="0" lang="it-IT" sz="1800" strike="noStrike" u="none">
              <a:solidFill>
                <a:srgbClr val="ffffff"/>
              </a:solidFill>
              <a:uFillTx/>
              <a:latin typeface="Arial"/>
            </a:endParaRPr>
          </a:p>
        </p:txBody>
      </p:sp>
      <p:graphicFrame>
        <p:nvGraphicFramePr>
          <p:cNvPr id="67" name="Tabella 5"/>
          <p:cNvGraphicFramePr/>
          <p:nvPr/>
        </p:nvGraphicFramePr>
        <p:xfrm>
          <a:off x="1922040" y="2526480"/>
          <a:ext cx="8347680" cy="2494440"/>
        </p:xfrm>
        <a:graphic>
          <a:graphicData uri="http://schemas.openxmlformats.org/drawingml/2006/table">
            <a:tbl>
              <a:tblPr/>
              <a:tblGrid>
                <a:gridCol w="4114800"/>
                <a:gridCol w="1490040"/>
                <a:gridCol w="2743200"/>
              </a:tblGrid>
              <a:tr h="370800">
                <a:tc>
                  <a:txBody>
                    <a:bodyPr anchor="t">
                      <a:noAutofit/>
                    </a:bodyPr>
                    <a:p>
                      <a:pPr defTabSz="457200">
                        <a:lnSpc>
                          <a:spcPct val="100000"/>
                        </a:lnSpc>
                      </a:pPr>
                      <a:r>
                        <a:rPr b="0" lang="en-US" sz="1800" strike="noStrike" u="none">
                          <a:solidFill>
                            <a:schemeClr val="lt1"/>
                          </a:solidFill>
                          <a:uFillTx/>
                          <a:latin typeface="Century Gothic"/>
                        </a:rPr>
                        <a:t>Model</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Clean Accuracy</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Architecture</a:t>
                      </a:r>
                      <a:endParaRPr b="0" lang="it-IT"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it-IT" sz="1800" strike="noStrike" u="none">
                          <a:solidFill>
                            <a:schemeClr val="dk1"/>
                          </a:solidFill>
                          <a:uFillTx/>
                          <a:latin typeface="Century Gothic"/>
                        </a:rPr>
                        <a:t>Ding2020MMA</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84.36%</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rgbClr val="000000"/>
                          </a:solidFill>
                          <a:uFillTx/>
                          <a:latin typeface="Century Gothic"/>
                        </a:rPr>
                        <a:t>WideResNet-28-4</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Wong2020Fast</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83.34%</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PreActResNet-18</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Andriushchenko2020Understanding</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79.84%</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PreActResNet-18</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Sitawarin2020Improving</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86.84%</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WideResNet-34-10</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Cui2023Decoupled_WRN-28-10</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92.16%</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WideResNet-28-10</a:t>
                      </a:r>
                      <a:endParaRPr b="0" lang="it-IT"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73760" y="208440"/>
            <a:ext cx="6005880" cy="150624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tabLst>
                <a:tab algn="l" pos="0"/>
              </a:tabLst>
            </a:pPr>
            <a:r>
              <a:rPr b="1" lang="en-US" sz="3600" strike="noStrike" u="none" cap="all">
                <a:solidFill>
                  <a:schemeClr val="lt1"/>
                </a:solidFill>
                <a:uFillTx/>
                <a:latin typeface="Century Gothic"/>
              </a:rPr>
              <a:t>Experiment Setup – Attack Evaluation</a:t>
            </a:r>
            <a:endParaRPr b="0" lang="it-IT" sz="3600" strike="noStrike" u="none">
              <a:solidFill>
                <a:schemeClr val="lt1"/>
              </a:solidFill>
              <a:uFillTx/>
              <a:latin typeface="Century Gothic"/>
            </a:endParaRPr>
          </a:p>
        </p:txBody>
      </p:sp>
      <p:sp>
        <p:nvSpPr>
          <p:cNvPr id="69" name="CasellaDiTesto 6"/>
          <p:cNvSpPr/>
          <p:nvPr/>
        </p:nvSpPr>
        <p:spPr>
          <a:xfrm>
            <a:off x="473760" y="2459160"/>
            <a:ext cx="987156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lt1"/>
                </a:solidFill>
                <a:uFillTx/>
                <a:latin typeface="Century Gothic"/>
              </a:rPr>
              <a:t>How Were the Attacks Tested?</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Each attack (AutoAttack and FMN) was run on </a:t>
            </a:r>
            <a:r>
              <a:rPr b="1" lang="en-US" sz="1800" strike="noStrike" u="none">
                <a:solidFill>
                  <a:schemeClr val="lt1"/>
                </a:solidFill>
                <a:uFillTx/>
                <a:latin typeface="Century Gothic"/>
              </a:rPr>
              <a:t>the first 64 samples</a:t>
            </a:r>
            <a:r>
              <a:rPr b="0" lang="en-US" sz="1800" strike="noStrike" u="none">
                <a:solidFill>
                  <a:schemeClr val="lt1"/>
                </a:solidFill>
                <a:uFillTx/>
                <a:latin typeface="Century Gothic"/>
              </a:rPr>
              <a:t> of CIFAR-10.</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defTabSz="914400">
              <a:lnSpc>
                <a:spcPct val="100000"/>
              </a:lnSpc>
            </a:pPr>
            <a:r>
              <a:rPr b="1" lang="en-US" sz="1800" strike="noStrike" u="none">
                <a:solidFill>
                  <a:schemeClr val="lt1"/>
                </a:solidFill>
                <a:uFillTx/>
                <a:latin typeface="Century Gothic"/>
                <a:ea typeface="Calibri"/>
              </a:rPr>
              <a:t>The evaluation focused on identifying the samples for which one attack works and the other does not and on the size of the perturbation.</a:t>
            </a:r>
            <a:endParaRPr b="0" lang="it-IT" sz="1800" strike="noStrike" u="none">
              <a:solidFill>
                <a:srgbClr val="ffffff"/>
              </a:solidFill>
              <a:uFillTx/>
              <a:latin typeface="Arial"/>
            </a:endParaRPr>
          </a:p>
          <a:p>
            <a:pPr defTabSz="914400">
              <a:lnSpc>
                <a:spcPct val="100000"/>
              </a:lnSpc>
            </a:pPr>
            <a:endParaRPr b="0" lang="it-IT"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ea typeface="Calibri"/>
              </a:rPr>
              <a:t>The comparison highlights:</a:t>
            </a:r>
            <a:endParaRPr b="0" lang="it-IT" sz="1800" strike="noStrike" u="none">
              <a:solidFill>
                <a:srgbClr val="ffffff"/>
              </a:solidFill>
              <a:uFillTx/>
              <a:latin typeface="Arial"/>
            </a:endParaRPr>
          </a:p>
          <a:p>
            <a:pPr lvl="1" marL="743040" indent="-285840" defTabSz="914400">
              <a:lnSpc>
                <a:spcPct val="100000"/>
              </a:lnSpc>
              <a:buClr>
                <a:srgbClr val="ffffff"/>
              </a:buClr>
              <a:buFont typeface="Arial"/>
              <a:buChar char="•"/>
            </a:pPr>
            <a:r>
              <a:rPr b="1" lang="en-US" sz="1800" strike="noStrike" u="none">
                <a:solidFill>
                  <a:schemeClr val="lt1"/>
                </a:solidFill>
                <a:uFillTx/>
                <a:latin typeface="Century Gothic"/>
                <a:ea typeface="Calibri"/>
              </a:rPr>
              <a:t>Effectiveness</a:t>
            </a:r>
            <a:r>
              <a:rPr b="0" lang="en-US" sz="1800" strike="noStrike" u="none">
                <a:solidFill>
                  <a:schemeClr val="lt1"/>
                </a:solidFill>
                <a:uFillTx/>
                <a:latin typeface="Century Gothic"/>
                <a:ea typeface="Calibri"/>
              </a:rPr>
              <a:t>: </a:t>
            </a:r>
            <a:r>
              <a:rPr b="1" lang="en-US" sz="1800" strike="noStrike" u="none">
                <a:solidFill>
                  <a:schemeClr val="lt1"/>
                </a:solidFill>
                <a:uFillTx/>
                <a:latin typeface="Century Gothic"/>
                <a:ea typeface="Calibri"/>
              </a:rPr>
              <a:t>which attack manages to fool the model</a:t>
            </a:r>
            <a:r>
              <a:rPr b="0" lang="en-US" sz="1800" strike="noStrike" u="none">
                <a:solidFill>
                  <a:schemeClr val="lt1"/>
                </a:solidFill>
                <a:uFillTx/>
                <a:latin typeface="Century Gothic"/>
                <a:ea typeface="Calibri"/>
              </a:rPr>
              <a:t>.</a:t>
            </a:r>
            <a:endParaRPr b="0" lang="it-IT" sz="1800" strike="noStrike" u="none">
              <a:solidFill>
                <a:srgbClr val="ffffff"/>
              </a:solidFill>
              <a:uFillTx/>
              <a:latin typeface="Arial"/>
            </a:endParaRPr>
          </a:p>
          <a:p>
            <a:pPr lvl="1" marL="743040" indent="-285840" defTabSz="914400">
              <a:lnSpc>
                <a:spcPct val="100000"/>
              </a:lnSpc>
              <a:buClr>
                <a:srgbClr val="ffffff"/>
              </a:buClr>
              <a:buFont typeface="Arial"/>
              <a:buChar char="•"/>
            </a:pPr>
            <a:r>
              <a:rPr b="1" lang="en-US" sz="1800" strike="noStrike" u="none">
                <a:solidFill>
                  <a:schemeClr val="lt1"/>
                </a:solidFill>
                <a:uFillTx/>
                <a:latin typeface="Century Gothic"/>
                <a:ea typeface="Calibri"/>
              </a:rPr>
              <a:t>Efficiency</a:t>
            </a:r>
            <a:r>
              <a:rPr b="0" lang="en-US" sz="1800" strike="noStrike" u="none">
                <a:solidFill>
                  <a:schemeClr val="lt1"/>
                </a:solidFill>
                <a:uFillTx/>
                <a:latin typeface="Century Gothic"/>
                <a:ea typeface="Calibri"/>
              </a:rPr>
              <a:t>: How small the required perturbation is.</a:t>
            </a:r>
            <a:endParaRPr b="0" lang="it-IT" sz="1800" strike="noStrike" u="none">
              <a:solidFill>
                <a:srgbClr val="ffffff"/>
              </a:solidFill>
              <a:uFillTx/>
              <a:latin typeface="Arial"/>
            </a:endParaRPr>
          </a:p>
        </p:txBody>
      </p:sp>
      <p:pic>
        <p:nvPicPr>
          <p:cNvPr id="70" name="Picture 2" descr=""/>
          <p:cNvPicPr/>
          <p:nvPr/>
        </p:nvPicPr>
        <p:blipFill>
          <a:blip r:embed="rId1"/>
          <a:stretch/>
        </p:blipFill>
        <p:spPr>
          <a:xfrm>
            <a:off x="6836400" y="510480"/>
            <a:ext cx="4411440" cy="2156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380</TotalTime>
  <Application>LibreOffice/24.8.0.3$Linux_X86_64 LibreOffice_project/0bdf1299c94fe897b119f97f3c613e9dca6be583</Application>
  <AppVersion>15.0000</AppVersion>
  <Words>3367</Words>
  <Paragraphs>343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2025-01-12T10:31:31Z</dcterms:created>
  <dc:creator/>
  <dc:description/>
  <dc:language>it-IT</dc:language>
  <cp:lastModifiedBy/>
  <dcterms:modified xsi:type="dcterms:W3CDTF">2025-02-15T08:41:37Z</dcterms:modified>
  <cp:revision>122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Widescreen</vt:lpwstr>
  </property>
  <property fmtid="{D5CDD505-2E9C-101B-9397-08002B2CF9AE}" pid="4" name="Slides">
    <vt:i4>18</vt:i4>
  </property>
</Properties>
</file>