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6A9D-7FFA-4AA9-8EDA-E13742F1A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b="1" u="sng" dirty="0"/>
              <a:t>What’s the Right Price?</a:t>
            </a:r>
            <a:br>
              <a:rPr lang="en-US" dirty="0"/>
            </a:br>
            <a:r>
              <a:rPr lang="en-US" sz="1800" dirty="0"/>
              <a:t>An In-Depth Analysis into Predicting Sale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3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218B6F-9B3D-465D-8313-3A263F38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Construction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843950-508D-42A1-888C-AFF839137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Ridge Model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3A3CB7-53EE-42F7-9934-38514A2731FA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fit the model with all the variables that were determined to be statistically significant.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/>
              <a:t> Train : .92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/>
              <a:t> Test : .78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RMSE : .125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A87ADD-2DE6-456E-82C1-AFFFA397B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Lasso Model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D567D6-7AB2-4FE3-8ED8-88EC5DBD7B5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Hoping to offer a better prediction on the test set, I tried to use a lasso regression algorithm that uses a subset of the strongest feature to make predictions.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Trian: .91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/>
              <a:t> Test : .77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RMSE: .124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1915D0-49CF-4160-A813-03228BD39D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Elastic Net Model with Ada Boosting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0B4990-579A-4562-9D13-C75D8C2689FB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finally ended up using Elastic Net Algorithm with Ada boosting. The latest model offered the best score on the training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Trian: .89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Test: .82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RMSE: .145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2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2" name="Content Placeholder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326FD3C-C723-4A77-8389-4CFC3D51E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0676" y="799346"/>
            <a:ext cx="5063134" cy="5075825"/>
          </a:xfrm>
          <a:prstGeom prst="roundRect">
            <a:avLst>
              <a:gd name="adj" fmla="val 2476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5C0F459F-9E9A-4A11-B4BE-D7EDA634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Key Variables</a:t>
            </a:r>
          </a:p>
        </p:txBody>
      </p:sp>
    </p:spTree>
    <p:extLst>
      <p:ext uri="{BB962C8B-B14F-4D97-AF65-F5344CB8AC3E}">
        <p14:creationId xmlns:p14="http://schemas.microsoft.com/office/powerpoint/2010/main" val="2780834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0F47-AE7A-4141-93F8-1FF299FF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Influences Sale Price?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41977-3372-457C-96DD-E1A073D0F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90768"/>
          </a:xfrm>
        </p:spPr>
        <p:txBody>
          <a:bodyPr/>
          <a:lstStyle/>
          <a:p>
            <a:r>
              <a:rPr lang="en-US" u="sng" dirty="0"/>
              <a:t>Location</a:t>
            </a:r>
          </a:p>
          <a:p>
            <a:pPr lvl="1"/>
            <a:r>
              <a:rPr lang="en-US" dirty="0"/>
              <a:t>Many of the Top predictors are time to the location of the home. Neighborhood and MS Zoning played key parts in predicting sale price. </a:t>
            </a:r>
          </a:p>
          <a:p>
            <a:pPr lvl="1"/>
            <a:r>
              <a:rPr lang="en-US" dirty="0"/>
              <a:t>Homes located in Neighborhood such as North Ridge Heights tend to have high Sale price when compared to other neighborhoods</a:t>
            </a:r>
          </a:p>
          <a:p>
            <a:r>
              <a:rPr lang="en-US" u="sng" dirty="0"/>
              <a:t>Living Space </a:t>
            </a:r>
          </a:p>
          <a:p>
            <a:pPr lvl="1"/>
            <a:r>
              <a:rPr lang="en-US" dirty="0"/>
              <a:t>The more space in the home the better. Sale Price are influenced by variables associated with the living space of the home.</a:t>
            </a:r>
          </a:p>
          <a:p>
            <a:r>
              <a:rPr lang="en-US" u="sng" dirty="0"/>
              <a:t>Building Type and Year Built Matters</a:t>
            </a:r>
          </a:p>
          <a:p>
            <a:pPr lvl="1"/>
            <a:r>
              <a:rPr lang="en-US" dirty="0"/>
              <a:t>2 story families tend to have high sale prices expect to pay top dollar.</a:t>
            </a:r>
          </a:p>
          <a:p>
            <a:pPr lvl="1"/>
            <a:endParaRPr lang="en-US" u="sng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7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0348-A51E-4660-8ABD-B4176E4B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3865-CB09-4E66-A8AB-AAE21E1E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Zillow (a leading real estate company), median home prices are projected to rise in the U.S. market. </a:t>
            </a:r>
          </a:p>
          <a:p>
            <a:r>
              <a:rPr lang="en-US" dirty="0"/>
              <a:t>Buyers can be left with an overvalued home once the realtor has claimed his or her commission on the sale.</a:t>
            </a:r>
          </a:p>
          <a:p>
            <a:r>
              <a:rPr lang="en-US" dirty="0"/>
              <a:t>Buyers need a tool to estimate what the actual sales price of a home should be. With an estimation tool, buyers won’t have to rely solely on the word of a realtor or a seller that a home is appropriately priced</a:t>
            </a:r>
          </a:p>
        </p:txBody>
      </p:sp>
    </p:spTree>
    <p:extLst>
      <p:ext uri="{BB962C8B-B14F-4D97-AF65-F5344CB8AC3E}">
        <p14:creationId xmlns:p14="http://schemas.microsoft.com/office/powerpoint/2010/main" val="79494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Content Placeholder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AAF05CA-B938-4CE9-9514-9250CE5687C0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53" b="-6"/>
          <a:stretch/>
        </p:blipFill>
        <p:spPr bwMode="auto">
          <a:xfrm>
            <a:off x="1109763" y="1410997"/>
            <a:ext cx="6470907" cy="4032890"/>
          </a:xfrm>
          <a:prstGeom prst="roundRect">
            <a:avLst>
              <a:gd name="adj" fmla="val 1858"/>
            </a:avLst>
          </a:prstGeom>
          <a:noFill/>
          <a:ln w="38100">
            <a:solidFill>
              <a:srgbClr val="FFC000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6A6A04-544C-4111-8EEE-70473C4F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  <a:b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4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45984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10">
            <a:extLst>
              <a:ext uri="{FF2B5EF4-FFF2-40B4-BE49-F238E27FC236}">
                <a16:creationId xmlns:a16="http://schemas.microsoft.com/office/drawing/2014/main" id="{DDA34B8A-FA8D-4E16-AD72-7B60B1C2582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6" name="Rectangle 21">
            <a:extLst>
              <a:ext uri="{FF2B5EF4-FFF2-40B4-BE49-F238E27FC236}">
                <a16:creationId xmlns:a16="http://schemas.microsoft.com/office/drawing/2014/main" id="{079CE317-680B-449C-A423-71C1FE069B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9A1C721-17CC-4161-81DA-7B113AAEF4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384893" y="2449373"/>
            <a:ext cx="7347601" cy="319620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0F0542-B3C7-4657-BCD3-2569EAB1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Sa</a:t>
            </a:r>
            <a:r>
              <a:rPr lang="en-US" dirty="0">
                <a:solidFill>
                  <a:srgbClr val="EBEBEB"/>
                </a:solidFill>
              </a:rPr>
              <a:t>les Price by Neighborhood</a:t>
            </a:r>
            <a:endParaRPr lang="en-US" sz="3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69E0F-016D-4C73-8BDC-D10A68C6C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5613" y="2601382"/>
            <a:ext cx="3481054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The ‘Sales Price by Neighborhood’ Plot shows ‘</a:t>
            </a:r>
            <a:r>
              <a:rPr lang="en-US" sz="1600" dirty="0" err="1"/>
              <a:t>NoRidge</a:t>
            </a:r>
            <a:r>
              <a:rPr lang="en-US" sz="1600" dirty="0"/>
              <a:t>’, ‘</a:t>
            </a:r>
            <a:r>
              <a:rPr lang="en-US" sz="1600" dirty="0" err="1"/>
              <a:t>StoneBr</a:t>
            </a:r>
            <a:r>
              <a:rPr lang="en-US" sz="1600" dirty="0"/>
              <a:t>’, and ‘</a:t>
            </a:r>
            <a:r>
              <a:rPr lang="en-US" sz="1600" dirty="0" err="1"/>
              <a:t>NridgeHt</a:t>
            </a:r>
            <a:r>
              <a:rPr lang="en-US" sz="1600" dirty="0"/>
              <a:t>’ are the neighborhoods with the highest average sales price.</a:t>
            </a:r>
          </a:p>
          <a:p>
            <a:r>
              <a:rPr lang="en-US" sz="1600" dirty="0"/>
              <a:t> It seems that ‘</a:t>
            </a:r>
            <a:r>
              <a:rPr lang="en-US" sz="1600" dirty="0" err="1"/>
              <a:t>BrDale</a:t>
            </a:r>
            <a:r>
              <a:rPr lang="en-US" sz="1600" dirty="0"/>
              <a:t>’, ‘</a:t>
            </a:r>
            <a:r>
              <a:rPr lang="en-US" sz="1600" dirty="0" err="1"/>
              <a:t>MeadowV</a:t>
            </a:r>
            <a:r>
              <a:rPr lang="en-US" sz="1600" dirty="0"/>
              <a:t>’, and ‘IDOTRR’ are neighborhoods with the lowest average sales price.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745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A34B8A-FA8D-4E16-AD72-7B60B1C2582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79CE317-680B-449C-A423-71C1FE069B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61F655-345C-4AD8-85BC-913D875232C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A199CC-1D50-4CD8-879F-1A6405AB8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94607" y="1583445"/>
            <a:ext cx="6391533" cy="369110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F33B405-D785-4738-B1C0-6A0AA5E982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CE3B0F-EE76-4A1E-8763-A980511A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More space!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E6E701-CEBE-4DD9-B4E5-B2EB7212B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From the data, we can see that sale price and </a:t>
            </a:r>
            <a:r>
              <a:rPr lang="en-US" dirty="0" err="1">
                <a:solidFill>
                  <a:srgbClr val="FFFFFF"/>
                </a:solidFill>
              </a:rPr>
              <a:t>GrlivArea</a:t>
            </a:r>
            <a:r>
              <a:rPr lang="en-US" dirty="0">
                <a:solidFill>
                  <a:srgbClr val="FFFFFF"/>
                </a:solidFill>
              </a:rPr>
              <a:t> are positively correlated.</a:t>
            </a:r>
          </a:p>
          <a:p>
            <a:pPr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The are some outlier that don’t follow the trend.</a:t>
            </a:r>
          </a:p>
        </p:txBody>
      </p:sp>
    </p:spTree>
    <p:extLst>
      <p:ext uri="{BB962C8B-B14F-4D97-AF65-F5344CB8AC3E}">
        <p14:creationId xmlns:p14="http://schemas.microsoft.com/office/powerpoint/2010/main" val="367578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F32A-4C77-4FF3-AD49-7122B684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Statistical Inference </a:t>
            </a:r>
            <a:br>
              <a:rPr lang="en-US" sz="6600" dirty="0">
                <a:solidFill>
                  <a:schemeClr val="tx1"/>
                </a:solidFill>
              </a:rPr>
            </a:b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17852-232B-4EC6-AD4F-A03C4426A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1952625"/>
            <a:ext cx="4351025" cy="3008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sz="1800" dirty="0"/>
              <a:t>The data set I used to create a prediction model has over 70 predictor variables. The dataset need to be limited to the variables that have a strong relationship sale price</a:t>
            </a:r>
          </a:p>
        </p:txBody>
      </p:sp>
    </p:spTree>
    <p:extLst>
      <p:ext uri="{BB962C8B-B14F-4D97-AF65-F5344CB8AC3E}">
        <p14:creationId xmlns:p14="http://schemas.microsoft.com/office/powerpoint/2010/main" val="3982508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04DA47-810C-4979-AC62-F4EA4767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91719"/>
            <a:ext cx="2793158" cy="1600200"/>
          </a:xfrm>
        </p:spPr>
        <p:txBody>
          <a:bodyPr>
            <a:normAutofit/>
          </a:bodyPr>
          <a:lstStyle/>
          <a:p>
            <a:r>
              <a:rPr lang="en-US" dirty="0"/>
              <a:t>Test of Numerical columns 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93B7FC7-8299-4742-9CAB-99FADFE150C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781675" y="2493145"/>
            <a:ext cx="5189538" cy="24813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343BA6-82E2-4300-9753-811DEFA59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388094"/>
            <a:ext cx="2793158" cy="363678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GrLivArea, </a:t>
            </a:r>
            <a:r>
              <a:rPr lang="en-US" dirty="0" err="1">
                <a:solidFill>
                  <a:schemeClr val="bg1"/>
                </a:solidFill>
              </a:rPr>
              <a:t>GarageCars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OverallQual</a:t>
            </a:r>
            <a:r>
              <a:rPr lang="en-US" dirty="0">
                <a:solidFill>
                  <a:schemeClr val="bg1"/>
                </a:solidFill>
              </a:rPr>
              <a:t> are positively correlated with Sale Price.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correlation of each variable and Sale price needed to be test to prove that this correlation </a:t>
            </a:r>
            <a:r>
              <a:rPr lang="en-US" dirty="0" err="1">
                <a:solidFill>
                  <a:schemeClr val="bg1"/>
                </a:solidFill>
              </a:rPr>
              <a:t>isnt</a:t>
            </a:r>
            <a:r>
              <a:rPr lang="en-US" dirty="0">
                <a:solidFill>
                  <a:schemeClr val="bg1"/>
                </a:solidFill>
              </a:rPr>
              <a:t> by chance.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Using python code, I conducted a hypothesis test of all numerical columns</a:t>
            </a:r>
          </a:p>
        </p:txBody>
      </p:sp>
    </p:spTree>
    <p:extLst>
      <p:ext uri="{BB962C8B-B14F-4D97-AF65-F5344CB8AC3E}">
        <p14:creationId xmlns:p14="http://schemas.microsoft.com/office/powerpoint/2010/main" val="298773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C3288B-FE3A-4371-A110-EA1C516094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2324" b="-1413"/>
          <a:stretch/>
        </p:blipFill>
        <p:spPr>
          <a:xfrm>
            <a:off x="1154955" y="0"/>
            <a:ext cx="8825657" cy="43434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C1B8F0-5E82-4D36-A5B2-E81EFDED2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5033639"/>
            <a:ext cx="8825658" cy="99673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Above is the code used to execute my hypothesis test of numerical columns in the data frame. </a:t>
            </a:r>
          </a:p>
        </p:txBody>
      </p:sp>
    </p:spTree>
    <p:extLst>
      <p:ext uri="{BB962C8B-B14F-4D97-AF65-F5344CB8AC3E}">
        <p14:creationId xmlns:p14="http://schemas.microsoft.com/office/powerpoint/2010/main" val="708411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A34B8A-FA8D-4E16-AD72-7B60B1C2582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79CE317-680B-449C-A423-71C1FE069B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61F655-345C-4AD8-85BC-913D875232C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69598C3-77C8-466E-B6A0-B0CFE3FB47A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584" r="2584"/>
          <a:stretch>
            <a:fillRect/>
          </a:stretch>
        </p:blipFill>
        <p:spPr>
          <a:xfrm>
            <a:off x="6535640" y="803751"/>
            <a:ext cx="3709466" cy="525049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F33B405-D785-4738-B1C0-6A0AA5E982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9DC77-FCE3-41F1-8AF2-145DB72D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Testing categorical Variables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D38F30-06BC-4C28-9D52-3F1BA1171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1800" dirty="0">
                <a:solidFill>
                  <a:srgbClr val="FFFFFF"/>
                </a:solidFill>
              </a:rPr>
              <a:t>Next, tested the categorical variables in the data set </a:t>
            </a:r>
          </a:p>
          <a:p>
            <a:pPr>
              <a:buFont typeface="Wingdings 3" charset="2"/>
              <a:buChar char=""/>
            </a:pPr>
            <a:r>
              <a:rPr lang="en-US" sz="1800" dirty="0">
                <a:solidFill>
                  <a:srgbClr val="FFFFFF"/>
                </a:solidFill>
              </a:rPr>
              <a:t>Using a chi squared test, I tested the significance of each categorical variable in predicting sale price</a:t>
            </a:r>
          </a:p>
          <a:p>
            <a:pPr>
              <a:buFont typeface="Wingdings 3" charset="2"/>
              <a:buChar char=""/>
            </a:pPr>
            <a:r>
              <a:rPr lang="en-US" sz="1800" dirty="0">
                <a:solidFill>
                  <a:srgbClr val="FFFFFF"/>
                </a:solidFill>
              </a:rPr>
              <a:t>The data frame shows the variables that passed the test of significance.</a:t>
            </a:r>
          </a:p>
        </p:txBody>
      </p:sp>
    </p:spTree>
    <p:extLst>
      <p:ext uri="{BB962C8B-B14F-4D97-AF65-F5344CB8AC3E}">
        <p14:creationId xmlns:p14="http://schemas.microsoft.com/office/powerpoint/2010/main" val="3409097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557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 Boardroom</vt:lpstr>
      <vt:lpstr>What’s the Right Price? An In-Depth Analysis into Predicting Sale Price</vt:lpstr>
      <vt:lpstr>Introduction</vt:lpstr>
      <vt:lpstr>Exploratory Data Analysis </vt:lpstr>
      <vt:lpstr>Sales Price by Neighborhood</vt:lpstr>
      <vt:lpstr>More space!</vt:lpstr>
      <vt:lpstr>Statistical Inference  </vt:lpstr>
      <vt:lpstr>Test of Numerical columns </vt:lpstr>
      <vt:lpstr>PowerPoint Presentation</vt:lpstr>
      <vt:lpstr>Testing categorical Variables </vt:lpstr>
      <vt:lpstr>Model Construction</vt:lpstr>
      <vt:lpstr>Key Variables</vt:lpstr>
      <vt:lpstr>So What Influences Sale Price?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the Right Price? An In-Depth Analysis into Predicting Sale Price</dc:title>
  <dc:creator>Leoman Momoh</dc:creator>
  <cp:lastModifiedBy>Leoman Momoh</cp:lastModifiedBy>
  <cp:revision>12</cp:revision>
  <dcterms:created xsi:type="dcterms:W3CDTF">2018-03-12T01:50:46Z</dcterms:created>
  <dcterms:modified xsi:type="dcterms:W3CDTF">2018-03-12T03:41:25Z</dcterms:modified>
</cp:coreProperties>
</file>