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5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162" d="100"/>
          <a:sy n="162" d="100"/>
        </p:scale>
        <p:origin x="128" y="-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08CC3-672A-4157-A7F1-0027632BD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9A53C3-5DCD-428F-9CA6-A405161D3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8472F3-62BE-436D-9CB8-85664D4D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BC2F-B165-4A24-AB90-A0B7F810879B}" type="datetimeFigureOut">
              <a:rPr lang="es-CL" smtClean="0"/>
              <a:t>18-11-21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C284FA-AAF8-4010-9AA8-CD93D429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C9DD26-38BF-41F3-9F02-B6FC7369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4875-1284-4FD4-ABA1-4D3522FF4E3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077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57E1F-B49D-42B1-809C-307CC734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FD38F0-F27D-49B7-B55F-B307667D0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D9A542-944B-4529-8D58-78EC4E84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BC2F-B165-4A24-AB90-A0B7F810879B}" type="datetimeFigureOut">
              <a:rPr lang="es-CL" smtClean="0"/>
              <a:t>18-11-21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E53D91-403C-4892-8F28-0D620717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82476A-A1FC-4FB7-84E4-66A46BEC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4875-1284-4FD4-ABA1-4D3522FF4E3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042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2B5B6D-114D-4340-8271-A31DEEDA6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0AE5D2-D31A-4208-AF7B-9B12F6860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066525-C895-4351-9389-ACE68190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BC2F-B165-4A24-AB90-A0B7F810879B}" type="datetimeFigureOut">
              <a:rPr lang="es-CL" smtClean="0"/>
              <a:t>18-11-21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AAADB7-F3D0-4383-AA03-EDEB5F97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29D696-8968-4E73-A1A3-90219F64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4875-1284-4FD4-ABA1-4D3522FF4E3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385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F8E79-9FF8-4C54-9425-2C771319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995358-84D6-496A-9F9F-047D67EE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92169-699D-46B4-8FC2-0895F61F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BC2F-B165-4A24-AB90-A0B7F810879B}" type="datetimeFigureOut">
              <a:rPr lang="es-CL" smtClean="0"/>
              <a:t>18-11-21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38F6DC-E4B9-4CAC-BB5C-7BA91484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861E24-EF3E-40B4-A0EB-7391E665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4875-1284-4FD4-ABA1-4D3522FF4E3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635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3C6A2-4E79-4B49-86E6-413B50DD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A2A441-AF75-4D51-BC7D-ADB3553D1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6ED799-E1C0-423D-8A91-8E501473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BC2F-B165-4A24-AB90-A0B7F810879B}" type="datetimeFigureOut">
              <a:rPr lang="es-CL" smtClean="0"/>
              <a:t>18-11-21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5C58E1-1E28-4821-84CA-5FFB38B1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7D6907-C570-4A5F-8CD7-B0B0C02F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4875-1284-4FD4-ABA1-4D3522FF4E3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581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9FA1A-FCF3-4EE0-BFC2-4DA9119F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7B0E6F-760B-4A41-813F-7F9A4E4C3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DA2D36-2397-4214-A637-82AB7C9FA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1D55D7-1814-46EE-9D16-08BBE0F3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BC2F-B165-4A24-AB90-A0B7F810879B}" type="datetimeFigureOut">
              <a:rPr lang="es-CL" smtClean="0"/>
              <a:t>18-11-21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8EDF4B-A681-48EC-8F7C-F535995F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BEDA6E-2A07-43C7-AAB9-3E69FAA5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4875-1284-4FD4-ABA1-4D3522FF4E3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85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C272A-4A48-405F-8163-25E642A7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5D3020-BBDB-4DE7-B9E9-8E9E8A6F2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31E24D-0526-49F1-9BB6-E6F1AEE9E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1805DA-8A36-4EED-A69F-FFE061C40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D7E826-D076-4628-99FE-73E235AB1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9ED1E0-6B44-42F3-9F15-F75FC7F7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BC2F-B165-4A24-AB90-A0B7F810879B}" type="datetimeFigureOut">
              <a:rPr lang="es-CL" smtClean="0"/>
              <a:t>18-11-21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213BDB-B2F4-45AE-9980-F4931197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D15F11-500F-428A-921B-81300186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4875-1284-4FD4-ABA1-4D3522FF4E3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783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441EE-3A45-4AC0-B96A-EF890E09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BAD2AF-9983-4BC8-BB00-3F390D41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BC2F-B165-4A24-AB90-A0B7F810879B}" type="datetimeFigureOut">
              <a:rPr lang="es-CL" smtClean="0"/>
              <a:t>18-11-21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BF7DF3-54C6-4B3B-BB47-8A12C313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8C6F1D-45B6-48C6-B00C-911EA0EB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4875-1284-4FD4-ABA1-4D3522FF4E3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152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966DBB-0002-4D34-AD7A-9691325C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BC2F-B165-4A24-AB90-A0B7F810879B}" type="datetimeFigureOut">
              <a:rPr lang="es-CL" smtClean="0"/>
              <a:t>18-11-21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D5AAC9-7106-4BE5-8C1B-58648E9D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D024BE-53BC-49F3-8F98-10CBCAA5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4875-1284-4FD4-ABA1-4D3522FF4E3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203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B45E9-8D18-4C19-81B1-501AC653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EB53BA-0E15-4379-9A8F-5577A50C0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B0BC96-142A-4E12-8D4B-ADBFD7E02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E1A435-4B36-485C-AA96-3FEF4191D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BC2F-B165-4A24-AB90-A0B7F810879B}" type="datetimeFigureOut">
              <a:rPr lang="es-CL" smtClean="0"/>
              <a:t>18-11-21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D01DC4-3126-4E66-91CE-AF9756BB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B29D34-CBA6-4EFA-AD25-8D917942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4875-1284-4FD4-ABA1-4D3522FF4E3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686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2842F-8A86-4B43-9A0E-F2CF7F95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F7C288-E9B8-4259-A3D4-D8A6BB05C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F8B740-2830-4131-A932-B21AD2CF5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F88576-43FB-45A1-9A8C-38BD34AE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BC2F-B165-4A24-AB90-A0B7F810879B}" type="datetimeFigureOut">
              <a:rPr lang="es-CL" smtClean="0"/>
              <a:t>18-11-21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8CABC4-2538-4F53-B6C5-538C08B9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0A5AB0-9A9C-4561-8EDD-6CCED26F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4875-1284-4FD4-ABA1-4D3522FF4E3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047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556A971-90E0-449A-AD26-45B3F721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3F18B8-EE28-46CA-9F80-BD597B614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C29762-CD3F-4024-AC31-4323CC922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9BC2F-B165-4A24-AB90-A0B7F810879B}" type="datetimeFigureOut">
              <a:rPr lang="es-CL" smtClean="0"/>
              <a:t>18-11-21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D98543-EC4E-4F5E-9853-8416DE8F7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65606E-2537-4A06-B4A0-BD7758646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14875-1284-4FD4-ABA1-4D3522FF4E3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56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1">
            <a:extLst>
              <a:ext uri="{FF2B5EF4-FFF2-40B4-BE49-F238E27FC236}">
                <a16:creationId xmlns:a16="http://schemas.microsoft.com/office/drawing/2014/main" id="{48A86C01-85A6-4766-BE29-1E1846B77B0D}"/>
              </a:ext>
            </a:extLst>
          </p:cNvPr>
          <p:cNvSpPr txBox="1"/>
          <p:nvPr/>
        </p:nvSpPr>
        <p:spPr>
          <a:xfrm rot="16200000">
            <a:off x="-1323096" y="2437482"/>
            <a:ext cx="306966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T Sans" panose="020B0503020203020204" pitchFamily="34" charset="0"/>
                <a:ea typeface="PT Sans" panose="020B0503020203020204" pitchFamily="34" charset="0"/>
                <a:cs typeface="Lao UI" panose="020B0502040204020203" pitchFamily="34" charset="0"/>
              </a:rPr>
              <a:t>www.dataintelligence-group.com</a:t>
            </a:r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1DC53613-4134-42C9-8FA7-54B02F352295}"/>
              </a:ext>
            </a:extLst>
          </p:cNvPr>
          <p:cNvSpPr/>
          <p:nvPr/>
        </p:nvSpPr>
        <p:spPr>
          <a:xfrm rot="5400000">
            <a:off x="3727351" y="967006"/>
            <a:ext cx="1232097" cy="8686800"/>
          </a:xfrm>
          <a:custGeom>
            <a:avLst/>
            <a:gdLst>
              <a:gd name="connsiteX0" fmla="*/ 0 w 2464904"/>
              <a:gd name="connsiteY0" fmla="*/ 0 h 5274364"/>
              <a:gd name="connsiteX1" fmla="*/ 2464904 w 2464904"/>
              <a:gd name="connsiteY1" fmla="*/ 0 h 5274364"/>
              <a:gd name="connsiteX2" fmla="*/ 2464904 w 2464904"/>
              <a:gd name="connsiteY2" fmla="*/ 5274364 h 5274364"/>
              <a:gd name="connsiteX3" fmla="*/ 0 w 2464904"/>
              <a:gd name="connsiteY3" fmla="*/ 5274364 h 5274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4904" h="5274364">
                <a:moveTo>
                  <a:pt x="0" y="0"/>
                </a:moveTo>
                <a:lnTo>
                  <a:pt x="2464904" y="0"/>
                </a:lnTo>
                <a:lnTo>
                  <a:pt x="2464904" y="5274364"/>
                </a:lnTo>
                <a:lnTo>
                  <a:pt x="0" y="5274364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T Sans" panose="020B0503020203020204" pitchFamily="34" charset="0"/>
              <a:ea typeface="PT Sans" panose="020B0503020203020204" pitchFamily="34" charset="0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57DCFE-32ED-40B2-A520-50DABD7E4091}"/>
              </a:ext>
            </a:extLst>
          </p:cNvPr>
          <p:cNvSpPr/>
          <p:nvPr/>
        </p:nvSpPr>
        <p:spPr>
          <a:xfrm>
            <a:off x="136913" y="4901744"/>
            <a:ext cx="8386452" cy="7343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1100" dirty="0">
                <a:solidFill>
                  <a:prstClr val="white">
                    <a:lumMod val="50000"/>
                  </a:prstClr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Gestión Comunitaria y Social entrega información respecto a los recursos gestionados por el municipio en materia de educación; pensiones y subsidios; oportunidades de capacitaciones y empleos; recursos para la prevención de delitos; y establecimientos municipales. Según disponibilidad de datos en el Sistema Nacional de Información Municipal (SINIM) entre los años 2001 y 2020.</a:t>
            </a:r>
          </a:p>
        </p:txBody>
      </p:sp>
      <p:sp>
        <p:nvSpPr>
          <p:cNvPr id="44" name="TextBox 22">
            <a:extLst>
              <a:ext uri="{FF2B5EF4-FFF2-40B4-BE49-F238E27FC236}">
                <a16:creationId xmlns:a16="http://schemas.microsoft.com/office/drawing/2014/main" id="{CCBB7617-CDFD-4C28-A442-B4D8A5D80B50}"/>
              </a:ext>
            </a:extLst>
          </p:cNvPr>
          <p:cNvSpPr txBox="1"/>
          <p:nvPr/>
        </p:nvSpPr>
        <p:spPr>
          <a:xfrm>
            <a:off x="963109" y="1135601"/>
            <a:ext cx="3218756" cy="7520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2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PT Sans" panose="020B0503020203020204" pitchFamily="34" charset="0"/>
              </a:rPr>
              <a:t>Gestión Comunitaria y Social</a:t>
            </a:r>
            <a:endParaRPr kumimoji="0" lang="es-CL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PT Sans" panose="020B0503020203020204" pitchFamily="34" charset="0"/>
              <a:ea typeface="+mn-ea"/>
              <a:cs typeface="+mn-cs"/>
            </a:endParaRPr>
          </a:p>
        </p:txBody>
      </p:sp>
      <p:sp>
        <p:nvSpPr>
          <p:cNvPr id="50" name="Rectangle: Rounded Corners 9">
            <a:extLst>
              <a:ext uri="{FF2B5EF4-FFF2-40B4-BE49-F238E27FC236}">
                <a16:creationId xmlns:a16="http://schemas.microsoft.com/office/drawing/2014/main" id="{D6DBADCF-145D-4FA0-81E9-513BFD3DC82C}"/>
              </a:ext>
            </a:extLst>
          </p:cNvPr>
          <p:cNvSpPr/>
          <p:nvPr/>
        </p:nvSpPr>
        <p:spPr>
          <a:xfrm>
            <a:off x="5445996" y="3967887"/>
            <a:ext cx="540000" cy="540000"/>
          </a:xfrm>
          <a:prstGeom prst="roundRect">
            <a:avLst/>
          </a:prstGeom>
          <a:solidFill>
            <a:srgbClr val="9916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T Sans" panose="020B0503020203020204" pitchFamily="34" charset="0"/>
              <a:ea typeface="PT Sans" panose="020B0503020203020204" pitchFamily="34" charset="0"/>
              <a:cs typeface="Arimo" panose="020B0604020202020204" pitchFamily="34" charset="0"/>
            </a:endParaRPr>
          </a:p>
        </p:txBody>
      </p:sp>
      <p:sp>
        <p:nvSpPr>
          <p:cNvPr id="43" name="Rectangle: Rounded Corners 9">
            <a:extLst>
              <a:ext uri="{FF2B5EF4-FFF2-40B4-BE49-F238E27FC236}">
                <a16:creationId xmlns:a16="http://schemas.microsoft.com/office/drawing/2014/main" id="{F9ED1B41-A2CC-48CC-B0F8-231858DF6F26}"/>
              </a:ext>
            </a:extLst>
          </p:cNvPr>
          <p:cNvSpPr/>
          <p:nvPr/>
        </p:nvSpPr>
        <p:spPr>
          <a:xfrm>
            <a:off x="5393548" y="317323"/>
            <a:ext cx="540000" cy="540000"/>
          </a:xfrm>
          <a:prstGeom prst="roundRect">
            <a:avLst/>
          </a:prstGeom>
          <a:solidFill>
            <a:srgbClr val="9916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T Sans" panose="020B0503020203020204" pitchFamily="34" charset="0"/>
              <a:ea typeface="PT Sans" panose="020B0503020203020204" pitchFamily="34" charset="0"/>
              <a:cs typeface="Arimo" panose="020B0604020202020204" pitchFamily="34" charset="0"/>
            </a:endParaRPr>
          </a:p>
        </p:txBody>
      </p:sp>
      <p:sp>
        <p:nvSpPr>
          <p:cNvPr id="48" name="7 CuadroTexto">
            <a:extLst>
              <a:ext uri="{FF2B5EF4-FFF2-40B4-BE49-F238E27FC236}">
                <a16:creationId xmlns:a16="http://schemas.microsoft.com/office/drawing/2014/main" id="{DB6FC3AA-A7A4-4751-B646-0AE988A86A9B}"/>
              </a:ext>
            </a:extLst>
          </p:cNvPr>
          <p:cNvSpPr txBox="1"/>
          <p:nvPr/>
        </p:nvSpPr>
        <p:spPr>
          <a:xfrm>
            <a:off x="6132299" y="4026154"/>
            <a:ext cx="2359297" cy="6412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54">
              <a:lnSpc>
                <a:spcPct val="130000"/>
              </a:lnSpc>
              <a:defRPr/>
            </a:pPr>
            <a:r>
              <a:rPr kumimoji="0" lang="es-CL" sz="1100" b="0" i="0" u="none" strike="noStrike" kern="1200" cap="none" spc="0" normalizeH="0" baseline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T Sans" panose="020B0503020203020204" pitchFamily="34" charset="0"/>
                <a:ea typeface="PT Sans" panose="020B0503020203020204" pitchFamily="34" charset="0"/>
                <a:cs typeface="Arimo" panose="020B0604020202020204" pitchFamily="34" charset="0"/>
              </a:rPr>
              <a:t>Centros y organizaciones culturales, </a:t>
            </a:r>
            <a:r>
              <a:rPr kumimoji="0" lang="es-CL" sz="1100" b="0" i="0" u="none" strike="noStrike" kern="1200" cap="none" spc="0" normalizeH="0" baseline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T Sans" panose="020B0503020203020204" pitchFamily="34" charset="0"/>
                <a:ea typeface="PT Sans" panose="020B0503020203020204" pitchFamily="34" charset="0"/>
                <a:cs typeface="Arimo" panose="020B0604020202020204" pitchFamily="34" charset="0"/>
              </a:rPr>
              <a:t>de adulto </a:t>
            </a:r>
            <a:r>
              <a:rPr kumimoji="0" lang="es-CL" sz="1100" b="0" i="0" u="none" strike="noStrike" kern="1200" cap="none" spc="0" normalizeH="0" baseline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PT Sans" panose="020B0503020203020204" pitchFamily="34" charset="0"/>
                <a:ea typeface="PT Sans" panose="020B0503020203020204" pitchFamily="34" charset="0"/>
                <a:cs typeface="Arimo" panose="020B0604020202020204" pitchFamily="34" charset="0"/>
              </a:rPr>
              <a:t>mayor, deportivos, bomberos, entre otros </a:t>
            </a:r>
          </a:p>
        </p:txBody>
      </p:sp>
      <p:sp>
        <p:nvSpPr>
          <p:cNvPr id="49" name="TextBox 10">
            <a:extLst>
              <a:ext uri="{FF2B5EF4-FFF2-40B4-BE49-F238E27FC236}">
                <a16:creationId xmlns:a16="http://schemas.microsoft.com/office/drawing/2014/main" id="{98F05208-199F-4DD5-A4F2-3E4D7D517B95}"/>
              </a:ext>
            </a:extLst>
          </p:cNvPr>
          <p:cNvSpPr txBox="1"/>
          <p:nvPr/>
        </p:nvSpPr>
        <p:spPr>
          <a:xfrm>
            <a:off x="6099149" y="3775814"/>
            <a:ext cx="2353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PT Sans" panose="020B0503020203020204" pitchFamily="34" charset="0"/>
                <a:ea typeface="PT Sans" panose="020B0503020203020204" pitchFamily="34" charset="0"/>
                <a:cs typeface="Arimo" panose="020B0604020202020204" pitchFamily="34" charset="0"/>
              </a:rPr>
              <a:t>Establecimientos municipales </a:t>
            </a:r>
          </a:p>
        </p:txBody>
      </p:sp>
      <p:pic>
        <p:nvPicPr>
          <p:cNvPr id="28" name="Imagen 2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84276B3-5F9A-4225-8C4B-0519739CB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3" y="126500"/>
            <a:ext cx="2073600" cy="720000"/>
          </a:xfrm>
          <a:prstGeom prst="rect">
            <a:avLst/>
          </a:prstGeom>
        </p:spPr>
      </p:pic>
      <p:sp>
        <p:nvSpPr>
          <p:cNvPr id="41" name="TextBox 10">
            <a:extLst>
              <a:ext uri="{FF2B5EF4-FFF2-40B4-BE49-F238E27FC236}">
                <a16:creationId xmlns:a16="http://schemas.microsoft.com/office/drawing/2014/main" id="{0082CCED-E965-44F3-98E4-0DE8AA036530}"/>
              </a:ext>
            </a:extLst>
          </p:cNvPr>
          <p:cNvSpPr txBox="1"/>
          <p:nvPr/>
        </p:nvSpPr>
        <p:spPr>
          <a:xfrm>
            <a:off x="6099150" y="297273"/>
            <a:ext cx="194586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PT Sans" panose="020B0503020203020204" pitchFamily="34" charset="0"/>
                <a:ea typeface="PT Sans" panose="020B0503020203020204" pitchFamily="34" charset="0"/>
                <a:cs typeface="Arimo" panose="020B0604020202020204" pitchFamily="34" charset="0"/>
              </a:rPr>
              <a:t>Becas estudiantiles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PT Sans" panose="020B0503020203020204" pitchFamily="34" charset="0"/>
                <a:ea typeface="PT Sans" panose="020B0503020203020204" pitchFamily="34" charset="0"/>
                <a:cs typeface="Arimo" panose="020B0604020202020204" pitchFamily="34" charset="0"/>
              </a:rPr>
              <a:t> </a:t>
            </a:r>
          </a:p>
        </p:txBody>
      </p:sp>
      <p:sp>
        <p:nvSpPr>
          <p:cNvPr id="42" name="7 CuadroTexto">
            <a:extLst>
              <a:ext uri="{FF2B5EF4-FFF2-40B4-BE49-F238E27FC236}">
                <a16:creationId xmlns:a16="http://schemas.microsoft.com/office/drawing/2014/main" id="{31235C87-AD5E-4B66-B390-714B53FFC2B9}"/>
              </a:ext>
            </a:extLst>
          </p:cNvPr>
          <p:cNvSpPr txBox="1"/>
          <p:nvPr/>
        </p:nvSpPr>
        <p:spPr>
          <a:xfrm>
            <a:off x="6099149" y="534757"/>
            <a:ext cx="2587651" cy="42120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54">
              <a:lnSpc>
                <a:spcPct val="130000"/>
              </a:lnSpc>
              <a:defRPr/>
            </a:pPr>
            <a:r>
              <a:rPr lang="es-CL" sz="1100" dirty="0">
                <a:solidFill>
                  <a:prstClr val="white">
                    <a:lumMod val="50000"/>
                  </a:prstClr>
                </a:solidFill>
                <a:latin typeface="PT Sans" panose="020B0503020203020204" pitchFamily="34" charset="0"/>
              </a:rPr>
              <a:t>Población indígena Básica y Media; y Presidente de la República</a:t>
            </a:r>
            <a:endParaRPr lang="en-US" sz="1100" dirty="0">
              <a:solidFill>
                <a:prstClr val="white">
                  <a:lumMod val="50000"/>
                </a:prstClr>
              </a:solidFill>
              <a:latin typeface="PT Sans" panose="020B0503020203020204" pitchFamily="34" charset="0"/>
            </a:endParaRPr>
          </a:p>
        </p:txBody>
      </p:sp>
      <p:sp>
        <p:nvSpPr>
          <p:cNvPr id="45" name="TextBox 10">
            <a:extLst>
              <a:ext uri="{FF2B5EF4-FFF2-40B4-BE49-F238E27FC236}">
                <a16:creationId xmlns:a16="http://schemas.microsoft.com/office/drawing/2014/main" id="{390B0DC5-009B-4E85-A3D2-62B3B07516B1}"/>
              </a:ext>
            </a:extLst>
          </p:cNvPr>
          <p:cNvSpPr txBox="1"/>
          <p:nvPr/>
        </p:nvSpPr>
        <p:spPr>
          <a:xfrm>
            <a:off x="6099150" y="1069433"/>
            <a:ext cx="194586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PT Sans" panose="020B0503020203020204" pitchFamily="34" charset="0"/>
                <a:ea typeface="PT Sans" panose="020B0503020203020204" pitchFamily="34" charset="0"/>
                <a:cs typeface="Arimo" panose="020B0604020202020204" pitchFamily="34" charset="0"/>
              </a:rPr>
              <a:t>Pensiones y Subsidios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PT Sans" panose="020B0503020203020204" pitchFamily="34" charset="0"/>
                <a:ea typeface="PT Sans" panose="020B0503020203020204" pitchFamily="34" charset="0"/>
                <a:cs typeface="Arimo" panose="020B0604020202020204" pitchFamily="34" charset="0"/>
              </a:rPr>
              <a:t> </a:t>
            </a:r>
          </a:p>
        </p:txBody>
      </p:sp>
      <p:sp>
        <p:nvSpPr>
          <p:cNvPr id="46" name="7 CuadroTexto">
            <a:extLst>
              <a:ext uri="{FF2B5EF4-FFF2-40B4-BE49-F238E27FC236}">
                <a16:creationId xmlns:a16="http://schemas.microsoft.com/office/drawing/2014/main" id="{DE48DC45-61C8-4C05-8ABB-2DD3AD08ED80}"/>
              </a:ext>
            </a:extLst>
          </p:cNvPr>
          <p:cNvSpPr txBox="1"/>
          <p:nvPr/>
        </p:nvSpPr>
        <p:spPr>
          <a:xfrm>
            <a:off x="6099149" y="1306917"/>
            <a:ext cx="2587651" cy="86132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54">
              <a:lnSpc>
                <a:spcPct val="130000"/>
              </a:lnSpc>
              <a:defRPr/>
            </a:pPr>
            <a:r>
              <a:rPr lang="es-CL" sz="1100" dirty="0">
                <a:solidFill>
                  <a:prstClr val="white">
                    <a:lumMod val="50000"/>
                  </a:prstClr>
                </a:solidFill>
                <a:latin typeface="PT Sans" panose="020B0503020203020204" pitchFamily="34" charset="0"/>
              </a:rPr>
              <a:t>Cantidad y montos entregados por pensiones solidarias; de vejez e invalidez y subsidios familiares; de electricidad y agua potable</a:t>
            </a:r>
            <a:endParaRPr lang="en-US" sz="1100" dirty="0">
              <a:solidFill>
                <a:prstClr val="white">
                  <a:lumMod val="50000"/>
                </a:prstClr>
              </a:solidFill>
              <a:latin typeface="PT Sans" panose="020B0503020203020204" pitchFamily="34" charset="0"/>
            </a:endParaRPr>
          </a:p>
        </p:txBody>
      </p:sp>
      <p:sp>
        <p:nvSpPr>
          <p:cNvPr id="51" name="TextBox 10">
            <a:extLst>
              <a:ext uri="{FF2B5EF4-FFF2-40B4-BE49-F238E27FC236}">
                <a16:creationId xmlns:a16="http://schemas.microsoft.com/office/drawing/2014/main" id="{AB069E56-8B17-4461-8E1D-09BC1E20A0F5}"/>
              </a:ext>
            </a:extLst>
          </p:cNvPr>
          <p:cNvSpPr txBox="1"/>
          <p:nvPr/>
        </p:nvSpPr>
        <p:spPr>
          <a:xfrm>
            <a:off x="6099150" y="2229024"/>
            <a:ext cx="221716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PT Sans" panose="020B0503020203020204" pitchFamily="34" charset="0"/>
                <a:ea typeface="PT Sans" panose="020B0503020203020204" pitchFamily="34" charset="0"/>
                <a:cs typeface="Arimo" panose="020B0604020202020204" pitchFamily="34" charset="0"/>
              </a:rPr>
              <a:t>Capacitaciones y Empleos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PT Sans" panose="020B0503020203020204" pitchFamily="34" charset="0"/>
                <a:ea typeface="PT Sans" panose="020B0503020203020204" pitchFamily="34" charset="0"/>
                <a:cs typeface="Arimo" panose="020B0604020202020204" pitchFamily="34" charset="0"/>
              </a:rPr>
              <a:t> </a:t>
            </a:r>
          </a:p>
        </p:txBody>
      </p:sp>
      <p:sp>
        <p:nvSpPr>
          <p:cNvPr id="52" name="7 CuadroTexto">
            <a:extLst>
              <a:ext uri="{FF2B5EF4-FFF2-40B4-BE49-F238E27FC236}">
                <a16:creationId xmlns:a16="http://schemas.microsoft.com/office/drawing/2014/main" id="{A2A7B8FE-1BBF-4307-BFBB-C9BCC5B2E0C1}"/>
              </a:ext>
            </a:extLst>
          </p:cNvPr>
          <p:cNvSpPr txBox="1"/>
          <p:nvPr/>
        </p:nvSpPr>
        <p:spPr>
          <a:xfrm>
            <a:off x="6099149" y="2466508"/>
            <a:ext cx="2587651" cy="42120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54">
              <a:lnSpc>
                <a:spcPct val="130000"/>
              </a:lnSpc>
              <a:defRPr/>
            </a:pPr>
            <a:r>
              <a:rPr lang="es-CL" sz="1100" dirty="0">
                <a:solidFill>
                  <a:prstClr val="white">
                    <a:lumMod val="50000"/>
                  </a:prstClr>
                </a:solidFill>
                <a:latin typeface="PT Sans" panose="020B0503020203020204" pitchFamily="34" charset="0"/>
              </a:rPr>
              <a:t>Cantidad de inscritos y egresados en capacitaciones y enviados a empleos </a:t>
            </a:r>
            <a:endParaRPr lang="en-US" sz="1100" dirty="0">
              <a:solidFill>
                <a:prstClr val="white">
                  <a:lumMod val="50000"/>
                </a:prstClr>
              </a:solidFill>
              <a:latin typeface="PT Sans" panose="020B0503020203020204" pitchFamily="34" charset="0"/>
            </a:endParaRPr>
          </a:p>
        </p:txBody>
      </p:sp>
      <p:sp>
        <p:nvSpPr>
          <p:cNvPr id="53" name="Rectangle: Rounded Corners 9">
            <a:extLst>
              <a:ext uri="{FF2B5EF4-FFF2-40B4-BE49-F238E27FC236}">
                <a16:creationId xmlns:a16="http://schemas.microsoft.com/office/drawing/2014/main" id="{659636F3-CCD8-4521-93AB-1E1ECD213E67}"/>
              </a:ext>
            </a:extLst>
          </p:cNvPr>
          <p:cNvSpPr/>
          <p:nvPr/>
        </p:nvSpPr>
        <p:spPr>
          <a:xfrm>
            <a:off x="5393548" y="2249074"/>
            <a:ext cx="540000" cy="540000"/>
          </a:xfrm>
          <a:prstGeom prst="roundRect">
            <a:avLst/>
          </a:prstGeom>
          <a:solidFill>
            <a:srgbClr val="9916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T Sans" panose="020B0503020203020204" pitchFamily="34" charset="0"/>
              <a:ea typeface="PT Sans" panose="020B0503020203020204" pitchFamily="34" charset="0"/>
              <a:cs typeface="Arimo" panose="020B0604020202020204" pitchFamily="34" charset="0"/>
            </a:endParaRPr>
          </a:p>
        </p:txBody>
      </p:sp>
      <p:sp>
        <p:nvSpPr>
          <p:cNvPr id="55" name="TextBox 10">
            <a:extLst>
              <a:ext uri="{FF2B5EF4-FFF2-40B4-BE49-F238E27FC236}">
                <a16:creationId xmlns:a16="http://schemas.microsoft.com/office/drawing/2014/main" id="{B1D7CFCC-E188-42D2-810B-539795D7043B}"/>
              </a:ext>
            </a:extLst>
          </p:cNvPr>
          <p:cNvSpPr txBox="1"/>
          <p:nvPr/>
        </p:nvSpPr>
        <p:spPr>
          <a:xfrm>
            <a:off x="6132300" y="3029301"/>
            <a:ext cx="194586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PT Sans" panose="020B0503020203020204" pitchFamily="34" charset="0"/>
                <a:ea typeface="PT Sans" panose="020B0503020203020204" pitchFamily="34" charset="0"/>
                <a:cs typeface="Arimo" panose="020B0604020202020204" pitchFamily="34" charset="0"/>
              </a:rPr>
              <a:t>Prevención de delitos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PT Sans" panose="020B0503020203020204" pitchFamily="34" charset="0"/>
                <a:ea typeface="PT Sans" panose="020B0503020203020204" pitchFamily="34" charset="0"/>
                <a:cs typeface="Arimo" panose="020B0604020202020204" pitchFamily="34" charset="0"/>
              </a:rPr>
              <a:t> </a:t>
            </a:r>
          </a:p>
        </p:txBody>
      </p:sp>
      <p:sp>
        <p:nvSpPr>
          <p:cNvPr id="56" name="7 CuadroTexto">
            <a:extLst>
              <a:ext uri="{FF2B5EF4-FFF2-40B4-BE49-F238E27FC236}">
                <a16:creationId xmlns:a16="http://schemas.microsoft.com/office/drawing/2014/main" id="{E7C90E27-D5CC-45B8-B3C3-73BB0DA72FFD}"/>
              </a:ext>
            </a:extLst>
          </p:cNvPr>
          <p:cNvSpPr txBox="1"/>
          <p:nvPr/>
        </p:nvSpPr>
        <p:spPr>
          <a:xfrm>
            <a:off x="6132299" y="3266785"/>
            <a:ext cx="2554501" cy="42120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354">
              <a:lnSpc>
                <a:spcPct val="130000"/>
              </a:lnSpc>
              <a:defRPr/>
            </a:pPr>
            <a:r>
              <a:rPr lang="es-CL" sz="1100" dirty="0">
                <a:solidFill>
                  <a:prstClr val="white">
                    <a:lumMod val="50000"/>
                  </a:prstClr>
                </a:solidFill>
                <a:latin typeface="PT Sans" panose="020B0503020203020204" pitchFamily="34" charset="0"/>
              </a:rPr>
              <a:t>Casetas de seguridad, cámaras de vigilancia y guardias </a:t>
            </a:r>
            <a:endParaRPr lang="en-US" sz="1100" dirty="0">
              <a:solidFill>
                <a:prstClr val="white">
                  <a:lumMod val="50000"/>
                </a:prstClr>
              </a:solidFill>
              <a:latin typeface="PT Sans" panose="020B0503020203020204" pitchFamily="34" charset="0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:a16="http://schemas.microsoft.com/office/drawing/2014/main" id="{1056165E-9207-4857-8ADB-B52D58AE8E00}"/>
              </a:ext>
            </a:extLst>
          </p:cNvPr>
          <p:cNvSpPr txBox="1"/>
          <p:nvPr/>
        </p:nvSpPr>
        <p:spPr>
          <a:xfrm>
            <a:off x="5504546" y="3257754"/>
            <a:ext cx="3657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" panose="020B0503020203020204" pitchFamily="34" charset="0"/>
                <a:ea typeface="PT Sans" panose="020B0503020203020204" pitchFamily="34" charset="0"/>
                <a:cs typeface="Arimo" panose="020B0604020202020204" pitchFamily="34" charset="0"/>
              </a:rPr>
              <a:t>6</a:t>
            </a:r>
          </a:p>
        </p:txBody>
      </p:sp>
      <p:sp>
        <p:nvSpPr>
          <p:cNvPr id="58" name="Rectangle: Rounded Corners 9">
            <a:extLst>
              <a:ext uri="{FF2B5EF4-FFF2-40B4-BE49-F238E27FC236}">
                <a16:creationId xmlns:a16="http://schemas.microsoft.com/office/drawing/2014/main" id="{D47A7A39-FC23-410F-9904-6F968104161D}"/>
              </a:ext>
            </a:extLst>
          </p:cNvPr>
          <p:cNvSpPr/>
          <p:nvPr/>
        </p:nvSpPr>
        <p:spPr>
          <a:xfrm>
            <a:off x="5426698" y="3049351"/>
            <a:ext cx="540000" cy="540000"/>
          </a:xfrm>
          <a:prstGeom prst="roundRect">
            <a:avLst/>
          </a:prstGeom>
          <a:solidFill>
            <a:srgbClr val="9916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T Sans" panose="020B0503020203020204" pitchFamily="34" charset="0"/>
              <a:ea typeface="PT Sans" panose="020B0503020203020204" pitchFamily="34" charset="0"/>
              <a:cs typeface="Arimo" panose="020B0604020202020204" pitchFamily="34" charset="0"/>
            </a:endParaRPr>
          </a:p>
        </p:txBody>
      </p:sp>
      <p:pic>
        <p:nvPicPr>
          <p:cNvPr id="60" name="Gráfico 59" descr="Crecimiento empresarial con relleno sólido">
            <a:extLst>
              <a:ext uri="{FF2B5EF4-FFF2-40B4-BE49-F238E27FC236}">
                <a16:creationId xmlns:a16="http://schemas.microsoft.com/office/drawing/2014/main" id="{E4FAEAB9-CCE9-4C6F-A81F-832F273EC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8698" y="2324938"/>
            <a:ext cx="396000" cy="396000"/>
          </a:xfrm>
          <a:prstGeom prst="rect">
            <a:avLst/>
          </a:prstGeom>
        </p:spPr>
      </p:pic>
      <p:sp>
        <p:nvSpPr>
          <p:cNvPr id="61" name="Rectangle: Rounded Corners 9">
            <a:extLst>
              <a:ext uri="{FF2B5EF4-FFF2-40B4-BE49-F238E27FC236}">
                <a16:creationId xmlns:a16="http://schemas.microsoft.com/office/drawing/2014/main" id="{95CC83F6-6917-4E7D-B4E2-D66820C6E5CF}"/>
              </a:ext>
            </a:extLst>
          </p:cNvPr>
          <p:cNvSpPr/>
          <p:nvPr/>
        </p:nvSpPr>
        <p:spPr>
          <a:xfrm>
            <a:off x="5393548" y="1143337"/>
            <a:ext cx="540000" cy="540000"/>
          </a:xfrm>
          <a:prstGeom prst="roundRect">
            <a:avLst/>
          </a:prstGeom>
          <a:solidFill>
            <a:srgbClr val="9916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" panose="020B0503020203020204" pitchFamily="34" charset="0"/>
                <a:ea typeface="PT Sans" panose="020B0503020203020204" pitchFamily="34" charset="0"/>
                <a:cs typeface="Arimo" panose="020B0604020202020204" pitchFamily="34" charset="0"/>
              </a:rPr>
              <a:t>$</a:t>
            </a:r>
            <a:endParaRPr kumimoji="0" lang="id-ID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T Sans" panose="020B0503020203020204" pitchFamily="34" charset="0"/>
              <a:ea typeface="PT Sans" panose="020B0503020203020204" pitchFamily="34" charset="0"/>
              <a:cs typeface="Arimo" panose="020B0604020202020204" pitchFamily="34" charset="0"/>
            </a:endParaRPr>
          </a:p>
        </p:txBody>
      </p:sp>
      <p:pic>
        <p:nvPicPr>
          <p:cNvPr id="39" name="Gráfico 38" descr="Sirena con relleno sólido">
            <a:extLst>
              <a:ext uri="{FF2B5EF4-FFF2-40B4-BE49-F238E27FC236}">
                <a16:creationId xmlns:a16="http://schemas.microsoft.com/office/drawing/2014/main" id="{21E18670-B716-4889-AFDA-C16DC70DD5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8698" y="3085271"/>
            <a:ext cx="396000" cy="396000"/>
          </a:xfrm>
          <a:prstGeom prst="rect">
            <a:avLst/>
          </a:prstGeom>
        </p:spPr>
      </p:pic>
      <p:pic>
        <p:nvPicPr>
          <p:cNvPr id="62" name="Gráfico 61" descr="Usuarios con relleno sólido">
            <a:extLst>
              <a:ext uri="{FF2B5EF4-FFF2-40B4-BE49-F238E27FC236}">
                <a16:creationId xmlns:a16="http://schemas.microsoft.com/office/drawing/2014/main" id="{15593BF4-5E3D-4DB5-AFCA-E974E958FE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17996" y="4047277"/>
            <a:ext cx="396000" cy="396000"/>
          </a:xfrm>
          <a:prstGeom prst="rect">
            <a:avLst/>
          </a:prstGeom>
        </p:spPr>
      </p:pic>
      <p:pic>
        <p:nvPicPr>
          <p:cNvPr id="63" name="Gráfico 62" descr="Aula de clases con relleno sólido">
            <a:extLst>
              <a:ext uri="{FF2B5EF4-FFF2-40B4-BE49-F238E27FC236}">
                <a16:creationId xmlns:a16="http://schemas.microsoft.com/office/drawing/2014/main" id="{5E748A8D-570D-4E2F-BA29-2F9D57A0BD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47018" y="387038"/>
            <a:ext cx="396000" cy="396000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63746EB1-F576-4910-8820-638D22C1799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0" r="15149"/>
          <a:stretch/>
        </p:blipFill>
        <p:spPr>
          <a:xfrm>
            <a:off x="851131" y="2159898"/>
            <a:ext cx="3639589" cy="1872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129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156</Words>
  <Application>Microsoft Macintosh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PT Sans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Astrid Holmgren</dc:creator>
  <cp:lastModifiedBy>alfonso quiroz</cp:lastModifiedBy>
  <cp:revision>2</cp:revision>
  <dcterms:created xsi:type="dcterms:W3CDTF">2021-11-18T15:26:54Z</dcterms:created>
  <dcterms:modified xsi:type="dcterms:W3CDTF">2021-11-18T15:40:25Z</dcterms:modified>
</cp:coreProperties>
</file>