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63" r:id="rId3"/>
    <p:sldId id="281" r:id="rId4"/>
    <p:sldId id="257" r:id="rId5"/>
    <p:sldId id="270" r:id="rId6"/>
    <p:sldId id="264" r:id="rId7"/>
    <p:sldId id="269" r:id="rId8"/>
    <p:sldId id="259" r:id="rId9"/>
    <p:sldId id="260" r:id="rId10"/>
    <p:sldId id="261" r:id="rId11"/>
    <p:sldId id="265" r:id="rId12"/>
    <p:sldId id="266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82" r:id="rId21"/>
    <p:sldId id="278" r:id="rId22"/>
    <p:sldId id="283" r:id="rId23"/>
    <p:sldId id="279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3F1F-0F51-4C16-B6C9-2DB84A4D5B97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3748-ECA8-49E5-9FBC-2ECD351DBD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7EE7-0FEC-44E4-9C3F-3B85C48563AA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5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Cells are continuosly exposed to mechanical cues such as compression or stretching.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mechanical cues are known to induce a re-organization of cell cytoskeleton.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 stress to cells induces the formation of actin stress fibers that are important for cell motiliy and contractility.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movie you can see that the application of a force in a precise site of the cell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induce the formation of an actin network at the site in which the force is applied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7EE7-0FEC-44E4-9C3F-3B85C48563A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20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7EE7-0FEC-44E4-9C3F-3B85C48563A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1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7EE7-0FEC-44E4-9C3F-3B85C48563A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0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9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93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1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7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72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8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9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68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2696-9A5C-4033-8D57-8D44FDB65584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A4ED-433D-4756-949B-02B7B77B2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78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f"/><Relationship Id="rId3" Type="http://schemas.openxmlformats.org/officeDocument/2006/relationships/image" Target="../media/image14.png"/><Relationship Id="rId7" Type="http://schemas.openxmlformats.org/officeDocument/2006/relationships/image" Target="../media/image1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gi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628731" y="2351970"/>
            <a:ext cx="3960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7030A0"/>
                </a:solidFill>
              </a:rPr>
              <a:t>Lorraine </a:t>
            </a:r>
            <a:r>
              <a:rPr lang="fr-FR" sz="3200" dirty="0" err="1" smtClean="0">
                <a:solidFill>
                  <a:srgbClr val="7030A0"/>
                </a:solidFill>
              </a:rPr>
              <a:t>Montel</a:t>
            </a:r>
            <a:endParaRPr lang="fr-FR" sz="3200" dirty="0" smtClean="0">
              <a:solidFill>
                <a:srgbClr val="7030A0"/>
              </a:solidFill>
            </a:endParaRPr>
          </a:p>
          <a:p>
            <a:pPr algn="ctr"/>
            <a:r>
              <a:rPr lang="fr-FR" sz="2400" dirty="0" err="1" smtClean="0"/>
              <a:t>PhD</a:t>
            </a:r>
            <a:r>
              <a:rPr lang="fr-FR" sz="2400" dirty="0" smtClean="0"/>
              <a:t> </a:t>
            </a:r>
            <a:r>
              <a:rPr lang="fr-FR" sz="2400" dirty="0" err="1" smtClean="0"/>
              <a:t>student</a:t>
            </a:r>
            <a:r>
              <a:rPr lang="fr-FR" sz="2400" dirty="0" smtClean="0"/>
              <a:t> 3</a:t>
            </a:r>
            <a:r>
              <a:rPr lang="fr-FR" sz="2400" baseline="30000" dirty="0" smtClean="0"/>
              <a:t>rd </a:t>
            </a:r>
            <a:r>
              <a:rPr lang="fr-FR" sz="2400" dirty="0" err="1" smtClean="0"/>
              <a:t>year</a:t>
            </a:r>
            <a:endParaRPr lang="fr-FR" sz="2400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606168" y="404664"/>
            <a:ext cx="8005293" cy="1470025"/>
          </a:xfrm>
        </p:spPr>
        <p:txBody>
          <a:bodyPr>
            <a:noAutofit/>
          </a:bodyPr>
          <a:lstStyle/>
          <a:p>
            <a:r>
              <a:rPr lang="fr-FR" sz="4000" b="1" dirty="0" err="1" smtClean="0"/>
              <a:t>Role</a:t>
            </a:r>
            <a:r>
              <a:rPr lang="fr-FR" sz="4000" b="1" dirty="0" smtClean="0"/>
              <a:t> of MRTF as a </a:t>
            </a:r>
            <a:r>
              <a:rPr lang="fr-FR" sz="4000" b="1" dirty="0" err="1" smtClean="0"/>
              <a:t>mediator</a:t>
            </a:r>
            <a:r>
              <a:rPr lang="fr-FR" sz="4000" b="1" dirty="0" smtClean="0"/>
              <a:t> of </a:t>
            </a:r>
            <a:r>
              <a:rPr lang="fr-FR" sz="4000" b="1" dirty="0" err="1" smtClean="0"/>
              <a:t>mechanotransduction</a:t>
            </a:r>
            <a:r>
              <a:rPr lang="fr-FR" sz="4000" b="1" dirty="0" smtClean="0"/>
              <a:t> in the muscle </a:t>
            </a:r>
            <a:r>
              <a:rPr lang="fr-FR" sz="4000" b="1" dirty="0" err="1" smtClean="0"/>
              <a:t>cell</a:t>
            </a:r>
            <a:endParaRPr lang="fr-FR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2628730" y="3674889"/>
            <a:ext cx="3960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 smtClean="0"/>
              <a:t>Complex</a:t>
            </a:r>
            <a:r>
              <a:rPr lang="fr-FR" b="1" dirty="0" smtClean="0"/>
              <a:t> </a:t>
            </a:r>
            <a:r>
              <a:rPr lang="fr-FR" b="1" dirty="0" err="1" smtClean="0"/>
              <a:t>Systems</a:t>
            </a:r>
            <a:r>
              <a:rPr lang="fr-FR" b="1" dirty="0" smtClean="0"/>
              <a:t> and </a:t>
            </a:r>
            <a:r>
              <a:rPr lang="fr-FR" b="1" dirty="0" err="1" smtClean="0"/>
              <a:t>Materials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 err="1" smtClean="0"/>
              <a:t>University</a:t>
            </a:r>
            <a:r>
              <a:rPr lang="fr-FR" b="1" dirty="0" smtClean="0"/>
              <a:t> </a:t>
            </a:r>
            <a:r>
              <a:rPr lang="fr-FR" b="1" dirty="0"/>
              <a:t>Paris </a:t>
            </a:r>
            <a:r>
              <a:rPr lang="fr-FR" b="1" dirty="0" smtClean="0"/>
              <a:t>Diderot</a:t>
            </a:r>
            <a:endParaRPr lang="fr-FR" b="1" dirty="0"/>
          </a:p>
          <a:p>
            <a:pPr algn="ctr"/>
            <a:r>
              <a:rPr lang="fr-FR" b="1" dirty="0" smtClean="0">
                <a:solidFill>
                  <a:srgbClr val="0070C0"/>
                </a:solidFill>
              </a:rPr>
              <a:t>Sylvie Hénon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628730" y="4827017"/>
            <a:ext cx="3960439" cy="11578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79836" tIns="39918" rIns="79836" bIns="39918">
            <a:spAutoFit/>
          </a:bodyPr>
          <a:lstStyle/>
          <a:p>
            <a:pPr algn="ctr" defTabSz="665163"/>
            <a:r>
              <a:rPr lang="fr-FR" sz="1400" b="1" i="0" u="sng" dirty="0" smtClean="0">
                <a:cs typeface="Arial" pitchFamily="34" charset="0"/>
              </a:rPr>
              <a:t>Collaboration :</a:t>
            </a:r>
          </a:p>
          <a:p>
            <a:pPr algn="ctr" defTabSz="665163"/>
            <a:r>
              <a:rPr lang="fr-FR" sz="1400" i="0" dirty="0" err="1" smtClean="0">
                <a:cs typeface="Arial" pitchFamily="34" charset="0"/>
              </a:rPr>
              <a:t>Genetics</a:t>
            </a:r>
            <a:r>
              <a:rPr lang="fr-FR" sz="1400" i="0" dirty="0" smtClean="0">
                <a:cs typeface="Arial" pitchFamily="34" charset="0"/>
              </a:rPr>
              <a:t>, </a:t>
            </a:r>
            <a:r>
              <a:rPr lang="fr-FR" sz="1400" i="0" dirty="0" err="1" smtClean="0">
                <a:cs typeface="Arial" pitchFamily="34" charset="0"/>
              </a:rPr>
              <a:t>Development</a:t>
            </a:r>
            <a:r>
              <a:rPr lang="fr-FR" sz="1400" i="0" dirty="0" smtClean="0">
                <a:cs typeface="Arial" pitchFamily="34" charset="0"/>
              </a:rPr>
              <a:t> and </a:t>
            </a:r>
            <a:r>
              <a:rPr lang="fr-FR" sz="1400" i="0" dirty="0" err="1" smtClean="0">
                <a:cs typeface="Arial" pitchFamily="34" charset="0"/>
              </a:rPr>
              <a:t>Physiology</a:t>
            </a:r>
            <a:r>
              <a:rPr lang="fr-FR" sz="1400" i="0" dirty="0" smtClean="0">
                <a:cs typeface="Arial" pitchFamily="34" charset="0"/>
              </a:rPr>
              <a:t> </a:t>
            </a:r>
          </a:p>
          <a:p>
            <a:pPr algn="ctr" defTabSz="665163"/>
            <a:r>
              <a:rPr lang="fr-FR" sz="1400" i="0" dirty="0" smtClean="0">
                <a:cs typeface="Arial" pitchFamily="34" charset="0"/>
              </a:rPr>
              <a:t>of </a:t>
            </a:r>
            <a:r>
              <a:rPr lang="fr-FR" sz="1400" i="0" dirty="0" err="1" smtClean="0">
                <a:cs typeface="Arial" pitchFamily="34" charset="0"/>
              </a:rPr>
              <a:t>Skeletal</a:t>
            </a:r>
            <a:r>
              <a:rPr lang="fr-FR" sz="1400" i="0" dirty="0" smtClean="0">
                <a:cs typeface="Arial" pitchFamily="34" charset="0"/>
              </a:rPr>
              <a:t> muscle</a:t>
            </a:r>
          </a:p>
          <a:p>
            <a:pPr algn="ctr" defTabSz="665163"/>
            <a:r>
              <a:rPr lang="en-GB" sz="1400" dirty="0" err="1" smtClean="0">
                <a:cs typeface="Arial" pitchFamily="34" charset="0"/>
              </a:rPr>
              <a:t>Institut</a:t>
            </a:r>
            <a:r>
              <a:rPr lang="en-GB" sz="1400" dirty="0" smtClean="0">
                <a:cs typeface="Arial" pitchFamily="34" charset="0"/>
              </a:rPr>
              <a:t> Cochin</a:t>
            </a:r>
            <a:endParaRPr lang="fr-FR" altLang="ja-JP" sz="1400" i="0" dirty="0">
              <a:cs typeface="Arial" pitchFamily="34" charset="0"/>
            </a:endParaRPr>
          </a:p>
          <a:p>
            <a:pPr algn="ctr" defTabSz="665163"/>
            <a:r>
              <a:rPr lang="fr-FR" altLang="ja-JP" sz="1400" i="0" dirty="0" err="1" smtClean="0">
                <a:solidFill>
                  <a:srgbClr val="0070C0"/>
                </a:solidFill>
                <a:cs typeface="Arial" pitchFamily="34" charset="0"/>
              </a:rPr>
              <a:t>Athanassia</a:t>
            </a:r>
            <a:r>
              <a:rPr lang="fr-FR" altLang="ja-JP" sz="1400" i="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fr-FR" altLang="ja-JP" sz="1400" i="0" dirty="0" err="1" smtClean="0">
                <a:solidFill>
                  <a:srgbClr val="0070C0"/>
                </a:solidFill>
                <a:cs typeface="Arial" pitchFamily="34" charset="0"/>
              </a:rPr>
              <a:t>Sotiropoulos</a:t>
            </a:r>
            <a:endParaRPr lang="fr-FR" sz="1400" i="0" dirty="0">
              <a:solidFill>
                <a:srgbClr val="0070C0"/>
              </a:solidFill>
              <a:cs typeface="Arial" pitchFamily="34" charset="0"/>
            </a:endParaRPr>
          </a:p>
        </p:txBody>
      </p:sp>
      <p:pic>
        <p:nvPicPr>
          <p:cNvPr id="13" name="Picture 2" descr="O:\beamer_poster_demo\Mont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6499" y="1488604"/>
            <a:ext cx="26193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O:\beamer_poster_demo\Mont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9" t="-3131"/>
          <a:stretch/>
        </p:blipFill>
        <p:spPr bwMode="auto">
          <a:xfrm>
            <a:off x="6300192" y="1308705"/>
            <a:ext cx="2703749" cy="54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9"/>
    </mc:Choice>
    <mc:Fallback xmlns="">
      <p:transition spd="slow" advTm="609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Cytoplasmic</a:t>
            </a:r>
            <a:r>
              <a:rPr lang="fr-FR" dirty="0" smtClean="0"/>
              <a:t> MRTF in G-</a:t>
            </a:r>
            <a:r>
              <a:rPr lang="fr-FR" dirty="0" err="1" smtClean="0"/>
              <a:t>actin</a:t>
            </a:r>
            <a:r>
              <a:rPr lang="fr-FR" dirty="0" smtClean="0"/>
              <a:t> </a:t>
            </a:r>
            <a:r>
              <a:rPr lang="fr-FR" dirty="0" err="1" smtClean="0"/>
              <a:t>Excess</a:t>
            </a:r>
            <a:endParaRPr lang="fr-FR" dirty="0"/>
          </a:p>
        </p:txBody>
      </p:sp>
      <p:pic>
        <p:nvPicPr>
          <p:cNvPr id="4099" name="Picture 3" descr="C:\Users\Lorraine\Documents\GitHub\These\Figures\Cy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672758" cy="55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9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Lorraine\presentation\Labex Who-am-i 2013-09-10\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1" y="1475641"/>
            <a:ext cx="4638055" cy="463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-171400"/>
            <a:ext cx="7772400" cy="1470025"/>
          </a:xfrm>
        </p:spPr>
        <p:txBody>
          <a:bodyPr>
            <a:normAutofit/>
          </a:bodyPr>
          <a:lstStyle/>
          <a:p>
            <a:r>
              <a:rPr lang="fr-FR" sz="4800" dirty="0" err="1" smtClean="0"/>
              <a:t>Experimental</a:t>
            </a:r>
            <a:r>
              <a:rPr lang="fr-FR" sz="4800" dirty="0" smtClean="0"/>
              <a:t> </a:t>
            </a:r>
            <a:r>
              <a:rPr lang="fr-FR" sz="4800" dirty="0" err="1" smtClean="0"/>
              <a:t>Set-up</a:t>
            </a:r>
            <a:r>
              <a:rPr lang="fr-FR" sz="4800" dirty="0" smtClean="0"/>
              <a:t>: </a:t>
            </a:r>
            <a:br>
              <a:rPr lang="fr-FR" sz="4800" dirty="0" smtClean="0"/>
            </a:br>
            <a:r>
              <a:rPr lang="fr-FR" sz="3200" dirty="0" err="1" smtClean="0"/>
              <a:t>Myoblasts</a:t>
            </a:r>
            <a:r>
              <a:rPr lang="fr-FR" sz="3200" dirty="0" smtClean="0"/>
              <a:t> on </a:t>
            </a:r>
            <a:r>
              <a:rPr lang="fr-FR" sz="3200" dirty="0" err="1" smtClean="0"/>
              <a:t>stretched</a:t>
            </a:r>
            <a:r>
              <a:rPr lang="fr-FR" sz="3200" dirty="0" smtClean="0"/>
              <a:t> PDMS </a:t>
            </a:r>
            <a:r>
              <a:rPr lang="fr-FR" sz="3200" dirty="0" err="1" smtClean="0"/>
              <a:t>substrate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5724128" y="1337928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400" dirty="0" err="1" smtClean="0"/>
              <a:t>Stretchable</a:t>
            </a:r>
            <a:r>
              <a:rPr lang="fr-FR" sz="2400" dirty="0" smtClean="0"/>
              <a:t> PDMS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fr-FR" sz="2400" dirty="0" smtClean="0"/>
              <a:t>C2C12 </a:t>
            </a:r>
            <a:r>
              <a:rPr lang="fr-FR" sz="2400" dirty="0" err="1" smtClean="0"/>
              <a:t>Myoblasts</a:t>
            </a:r>
            <a:endParaRPr lang="fr-FR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fr-FR" sz="2400" dirty="0" smtClean="0"/>
              <a:t>MRTF-A GFP </a:t>
            </a:r>
            <a:r>
              <a:rPr lang="fr-FR" sz="2400" dirty="0" err="1" smtClean="0"/>
              <a:t>localization</a:t>
            </a:r>
            <a:r>
              <a:rPr lang="fr-FR" sz="2400" dirty="0" smtClean="0"/>
              <a:t> </a:t>
            </a:r>
            <a:r>
              <a:rPr lang="fr-FR" sz="2400" dirty="0" err="1" smtClean="0"/>
              <a:t>read</a:t>
            </a:r>
            <a:r>
              <a:rPr lang="fr-FR" sz="2400" dirty="0" smtClean="0"/>
              <a:t>-out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927769" y="3847063"/>
            <a:ext cx="2268692" cy="374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909445" y="368115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45" y="3681154"/>
                <a:ext cx="7920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78"/>
    </mc:Choice>
    <mc:Fallback xmlns="">
      <p:transition spd="slow" advTm="2957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Lorraine\presentation\Labex Who-am-i 2013-09-10\stretching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66" y="1070416"/>
            <a:ext cx="5448504" cy="54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853438" y="4435219"/>
            <a:ext cx="3022758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MRTF-A GFP </a:t>
            </a:r>
            <a:r>
              <a:rPr lang="fr-FR" sz="2800" dirty="0" err="1" smtClean="0"/>
              <a:t>localization</a:t>
            </a:r>
            <a:r>
              <a:rPr lang="fr-FR" sz="2800" dirty="0" smtClean="0"/>
              <a:t> </a:t>
            </a:r>
          </a:p>
          <a:p>
            <a:pPr algn="ctr"/>
            <a:r>
              <a:rPr lang="fr-FR" sz="2800" dirty="0" err="1" smtClean="0"/>
              <a:t>read</a:t>
            </a:r>
            <a:r>
              <a:rPr lang="fr-FR" sz="2800" dirty="0" smtClean="0"/>
              <a:t>-out</a:t>
            </a:r>
            <a:endParaRPr lang="fr-FR" sz="2800" dirty="0"/>
          </a:p>
        </p:txBody>
      </p:sp>
      <p:sp>
        <p:nvSpPr>
          <p:cNvPr id="21" name="Rectangle 20"/>
          <p:cNvSpPr/>
          <p:nvPr/>
        </p:nvSpPr>
        <p:spPr>
          <a:xfrm>
            <a:off x="5697038" y="1208003"/>
            <a:ext cx="3096344" cy="1581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Uniform radial constant </a:t>
            </a:r>
            <a:r>
              <a:rPr lang="fr-FR" sz="2800" dirty="0" err="1" smtClean="0"/>
              <a:t>strain</a:t>
            </a:r>
            <a:endParaRPr lang="fr-FR" sz="2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5986073" y="3331329"/>
            <a:ext cx="2795206" cy="623160"/>
            <a:chOff x="5187550" y="5626681"/>
            <a:chExt cx="2092106" cy="846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6379556" y="5626681"/>
                  <a:ext cx="900100" cy="846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556" y="5626681"/>
                  <a:ext cx="900100" cy="8465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64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ZoneTexte 3"/>
            <p:cNvSpPr txBox="1"/>
            <p:nvPr/>
          </p:nvSpPr>
          <p:spPr>
            <a:xfrm>
              <a:off x="5187550" y="5736371"/>
              <a:ext cx="1346176" cy="62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 smtClean="0"/>
                <a:t>Strain</a:t>
              </a:r>
              <a:r>
                <a:rPr lang="fr-FR" sz="2400" dirty="0" smtClean="0"/>
                <a:t> rate : </a:t>
              </a:r>
              <a:endParaRPr lang="fr-FR" sz="2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flipH="1">
            <a:off x="539552" y="3794668"/>
            <a:ext cx="2625266" cy="4984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2006" y="375303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</a:t>
            </a:r>
            <a:endParaRPr lang="fr-FR" sz="2400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539552" y="-171400"/>
            <a:ext cx="7772400" cy="1470025"/>
          </a:xfrm>
          <a:prstGeom prst="rect">
            <a:avLst/>
          </a:prstGeom>
        </p:spPr>
        <p:txBody>
          <a:bodyPr vert="horz" lIns="126818" tIns="63409" rIns="126818" bIns="63409" rtlCol="0" anchor="ctr">
            <a:normAutofit/>
          </a:bodyPr>
          <a:lstStyle>
            <a:lvl1pPr algn="ctr" defTabSz="1268181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err="1" smtClean="0"/>
              <a:t>Experimental</a:t>
            </a:r>
            <a:r>
              <a:rPr lang="fr-FR" sz="4800" dirty="0" smtClean="0"/>
              <a:t> </a:t>
            </a:r>
            <a:r>
              <a:rPr lang="fr-FR" sz="4800" dirty="0" err="1" smtClean="0"/>
              <a:t>Set-up</a:t>
            </a:r>
            <a:r>
              <a:rPr lang="fr-FR" sz="4800" dirty="0" smtClean="0"/>
              <a:t>: </a:t>
            </a:r>
            <a:br>
              <a:rPr lang="fr-FR" sz="4800" dirty="0" smtClean="0"/>
            </a:br>
            <a:r>
              <a:rPr lang="fr-FR" sz="3200" dirty="0" err="1" smtClean="0"/>
              <a:t>Myoblasts</a:t>
            </a:r>
            <a:r>
              <a:rPr lang="fr-FR" sz="3200" dirty="0" smtClean="0"/>
              <a:t> on </a:t>
            </a:r>
            <a:r>
              <a:rPr lang="fr-FR" sz="3200" dirty="0" err="1" smtClean="0"/>
              <a:t>stretched</a:t>
            </a:r>
            <a:r>
              <a:rPr lang="fr-FR" sz="3200" dirty="0" smtClean="0"/>
              <a:t> PDMS </a:t>
            </a:r>
            <a:r>
              <a:rPr lang="fr-FR" sz="3200" dirty="0" err="1" smtClean="0"/>
              <a:t>substrate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39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1"/>
    </mc:Choice>
    <mc:Fallback xmlns="">
      <p:transition spd="slow" advTm="2556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dirty="0" err="1" smtClean="0"/>
              <a:t>Localization</a:t>
            </a:r>
            <a:r>
              <a:rPr lang="fr-FR" sz="4800" dirty="0" smtClean="0"/>
              <a:t> of MRTF-A</a:t>
            </a:r>
            <a:endParaRPr lang="fr-FR" sz="4800" dirty="0"/>
          </a:p>
        </p:txBody>
      </p:sp>
      <p:pic>
        <p:nvPicPr>
          <p:cNvPr id="1030" name="Picture 6" descr="G:\Labex Who-am-i 2013-09-10\Exemple_C.tif (RGB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7" y="4003623"/>
            <a:ext cx="1512168" cy="19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G:\Labex Who-am-i 2013-09-10\Exemple_H.tif (RGB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3623"/>
            <a:ext cx="1584176" cy="198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:\Labex Who-am-i 2013-09-10\Exemple_N2.png (RGB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10" y="4002901"/>
            <a:ext cx="2042265" cy="20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0" y="1830833"/>
            <a:ext cx="2339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 smtClean="0">
                <a:solidFill>
                  <a:srgbClr val="00B050"/>
                </a:solidFill>
              </a:rPr>
              <a:t> MRTF-A GFP</a:t>
            </a:r>
          </a:p>
          <a:p>
            <a:pPr algn="r"/>
            <a:endParaRPr lang="fr-FR" sz="2800" dirty="0" smtClean="0"/>
          </a:p>
          <a:p>
            <a:pPr algn="r"/>
            <a:endParaRPr lang="fr-FR" sz="2800" dirty="0"/>
          </a:p>
          <a:p>
            <a:pPr algn="r"/>
            <a:endParaRPr lang="fr-FR" sz="2800" dirty="0" smtClean="0"/>
          </a:p>
          <a:p>
            <a:pPr algn="r"/>
            <a:endParaRPr lang="fr-FR" sz="2800" dirty="0"/>
          </a:p>
          <a:p>
            <a:pPr algn="r"/>
            <a:endParaRPr lang="fr-FR" sz="2800" dirty="0" smtClean="0"/>
          </a:p>
          <a:p>
            <a:pPr algn="r"/>
            <a:r>
              <a:rPr lang="fr-FR" sz="2800" dirty="0" err="1" smtClean="0">
                <a:solidFill>
                  <a:srgbClr val="FF0000"/>
                </a:solidFill>
              </a:rPr>
              <a:t>Actin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mCherry</a:t>
            </a:r>
            <a:endParaRPr lang="fr-FR" sz="2800" dirty="0" smtClean="0">
              <a:solidFill>
                <a:srgbClr val="FF0000"/>
              </a:solidFill>
            </a:endParaRPr>
          </a:p>
          <a:p>
            <a:pPr algn="r"/>
            <a:endParaRPr lang="fr-FR" sz="2800" dirty="0" smtClean="0"/>
          </a:p>
          <a:p>
            <a:pPr algn="r"/>
            <a:r>
              <a:rPr lang="fr-FR" sz="2800" dirty="0" smtClean="0">
                <a:solidFill>
                  <a:srgbClr val="0070C0"/>
                </a:solidFill>
              </a:rPr>
              <a:t>DAPI (Nucleus)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0290" y="1057581"/>
            <a:ext cx="2207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>
                <a:solidFill>
                  <a:srgbClr val="FF0000"/>
                </a:solidFill>
              </a:rPr>
              <a:t>Cytoplasmic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27166" y="1057582"/>
            <a:ext cx="2609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>
                <a:solidFill>
                  <a:srgbClr val="00B050"/>
                </a:solidFill>
              </a:rPr>
              <a:t>Homogeneous</a:t>
            </a:r>
            <a:endParaRPr lang="fr-FR" sz="3200" dirty="0">
              <a:solidFill>
                <a:srgbClr val="00B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96101" y="105758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rgbClr val="0070C0"/>
                </a:solidFill>
              </a:rPr>
              <a:t>Nuclear</a:t>
            </a:r>
            <a:endParaRPr lang="fr-FR" sz="32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G:\Labex Who-am-i 2013-09-10\Exemple_N2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87" y="1642355"/>
            <a:ext cx="2042265" cy="20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Labex Who-am-i 2013-09-10\Exemple_H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4749"/>
            <a:ext cx="1584176" cy="198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:\Labex Who-am-i 2013-09-10\Exemple_C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7" y="1654484"/>
            <a:ext cx="1512168" cy="19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66"/>
    </mc:Choice>
    <mc:Fallback xmlns="">
      <p:transition spd="slow" advTm="2346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Lorraine\presentation\Reunion de groupe\Act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1" y="1412646"/>
            <a:ext cx="8434388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800" dirty="0" smtClean="0">
                <a:latin typeface="+mn-lt"/>
              </a:rPr>
              <a:t> Influence of </a:t>
            </a:r>
            <a:r>
              <a:rPr lang="fr-FR" sz="4800" dirty="0" err="1" smtClean="0">
                <a:latin typeface="+mn-lt"/>
              </a:rPr>
              <a:t>Actin</a:t>
            </a:r>
            <a:r>
              <a:rPr lang="fr-FR" sz="4800" dirty="0" smtClean="0">
                <a:latin typeface="+mn-lt"/>
              </a:rPr>
              <a:t> </a:t>
            </a:r>
            <a:r>
              <a:rPr lang="fr-FR" sz="4800" dirty="0" err="1" smtClean="0">
                <a:latin typeface="+mn-lt"/>
              </a:rPr>
              <a:t>Overexpression</a:t>
            </a:r>
            <a:r>
              <a:rPr lang="fr-FR" sz="4800" dirty="0" smtClean="0">
                <a:latin typeface="+mn-lt"/>
              </a:rPr>
              <a:t/>
            </a:r>
            <a:br>
              <a:rPr lang="fr-FR" sz="4800" dirty="0" smtClean="0">
                <a:latin typeface="+mn-lt"/>
              </a:rPr>
            </a:br>
            <a:r>
              <a:rPr lang="fr-FR" sz="4800" dirty="0" smtClean="0">
                <a:latin typeface="+mn-lt"/>
              </a:rPr>
              <a:t>on MRTF-A </a:t>
            </a:r>
            <a:r>
              <a:rPr lang="fr-FR" sz="4800" dirty="0" err="1" smtClean="0">
                <a:latin typeface="+mn-lt"/>
              </a:rPr>
              <a:t>Localization</a:t>
            </a:r>
            <a:endParaRPr lang="fr-FR" sz="4800" dirty="0">
              <a:latin typeface="+mn-lt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6594483" y="3902466"/>
            <a:ext cx="4846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6594483" y="5234717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05575" y="1378434"/>
            <a:ext cx="2792547" cy="360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MRTF-A </a:t>
            </a:r>
            <a:r>
              <a:rPr lang="fr-FR" dirty="0" err="1" smtClean="0"/>
              <a:t>Localization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04650" y="3097093"/>
            <a:ext cx="2664296" cy="72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Actin</a:t>
            </a:r>
            <a:r>
              <a:rPr lang="fr-FR" sz="2000" dirty="0" smtClean="0"/>
              <a:t> </a:t>
            </a:r>
            <a:r>
              <a:rPr lang="fr-FR" sz="2000" dirty="0" err="1" smtClean="0"/>
              <a:t>Overexpression</a:t>
            </a:r>
            <a:endParaRPr lang="fr-FR" sz="20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717234" y="4460530"/>
            <a:ext cx="2239129" cy="623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G-</a:t>
            </a:r>
            <a:r>
              <a:rPr lang="fr-FR" sz="2000" dirty="0" err="1" smtClean="0"/>
              <a:t>Actin</a:t>
            </a:r>
            <a:r>
              <a:rPr lang="fr-FR" sz="2000" dirty="0" smtClean="0"/>
              <a:t> </a:t>
            </a:r>
            <a:r>
              <a:rPr lang="fr-FR" sz="2000" dirty="0" err="1" smtClean="0"/>
              <a:t>Excess</a:t>
            </a:r>
            <a:endParaRPr lang="fr-FR" sz="2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396639" y="5810679"/>
            <a:ext cx="288032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Actin</a:t>
            </a:r>
            <a:r>
              <a:rPr lang="fr-FR" sz="2000" dirty="0" smtClean="0"/>
              <a:t>-MRTF-A </a:t>
            </a:r>
            <a:r>
              <a:rPr lang="fr-FR" sz="2000" dirty="0" err="1" smtClean="0"/>
              <a:t>Complex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Cytoplasm</a:t>
            </a:r>
            <a:r>
              <a:rPr lang="fr-FR" sz="2000" dirty="0" smtClean="0"/>
              <a:t>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572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32"/>
    </mc:Choice>
    <mc:Fallback xmlns="">
      <p:transition spd="slow" advTm="4793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Lorraine\presentation\Reunion de groupe\Etirement_N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5" y="1481747"/>
            <a:ext cx="8036980" cy="423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401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800" dirty="0" smtClean="0">
                <a:latin typeface="+mn-lt"/>
              </a:rPr>
              <a:t>Influence of Stretching </a:t>
            </a:r>
            <a:br>
              <a:rPr lang="fr-FR" sz="4800" dirty="0" smtClean="0">
                <a:latin typeface="+mn-lt"/>
              </a:rPr>
            </a:br>
            <a:r>
              <a:rPr lang="fr-FR" sz="4800" dirty="0" smtClean="0">
                <a:latin typeface="+mn-lt"/>
              </a:rPr>
              <a:t>on MRTF-A </a:t>
            </a:r>
            <a:r>
              <a:rPr lang="fr-FR" sz="4800" dirty="0" err="1" smtClean="0">
                <a:latin typeface="+mn-lt"/>
              </a:rPr>
              <a:t>localization</a:t>
            </a:r>
            <a:endParaRPr lang="fr-FR" sz="4800" dirty="0">
              <a:latin typeface="+mn-lt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23528" y="5514198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Mechanical</a:t>
            </a:r>
            <a:endParaRPr lang="fr-FR" dirty="0" smtClean="0"/>
          </a:p>
          <a:p>
            <a:pPr algn="ctr"/>
            <a:r>
              <a:rPr lang="fr-FR" dirty="0" smtClean="0"/>
              <a:t>Cues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87824" y="5442190"/>
            <a:ext cx="12241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Actin</a:t>
            </a:r>
            <a:r>
              <a:rPr lang="fr-FR" dirty="0"/>
              <a:t> </a:t>
            </a:r>
            <a:r>
              <a:rPr lang="fr-FR" dirty="0" err="1" smtClean="0"/>
              <a:t>Assembly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508104" y="5342622"/>
            <a:ext cx="1512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MRTF-A </a:t>
            </a:r>
            <a:r>
              <a:rPr lang="fr-FR" dirty="0" err="1" smtClean="0"/>
              <a:t>Entering</a:t>
            </a:r>
            <a:r>
              <a:rPr lang="fr-FR" dirty="0" smtClean="0"/>
              <a:t> the Nucleus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2173971" y="5559914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4644008" y="5559914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7535679" y="4846985"/>
            <a:ext cx="1080120" cy="720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Verified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10%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427667" y="5763271"/>
            <a:ext cx="1296144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 </a:t>
            </a:r>
            <a:r>
              <a:rPr lang="fr-FR" dirty="0" err="1" smtClean="0"/>
              <a:t>at</a:t>
            </a:r>
            <a:r>
              <a:rPr lang="fr-FR" dirty="0" smtClean="0"/>
              <a:t> 30%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933734" y="1301728"/>
            <a:ext cx="2173076" cy="360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MRTF-A </a:t>
            </a:r>
            <a:r>
              <a:rPr lang="fr-FR" dirty="0" err="1" smtClean="0"/>
              <a:t>Localization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9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76"/>
    </mc:Choice>
    <mc:Fallback xmlns="">
      <p:transition spd="slow" advTm="538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Classification of </a:t>
            </a:r>
            <a:r>
              <a:rPr lang="fr-FR" sz="4800" dirty="0" err="1" smtClean="0"/>
              <a:t>events</a:t>
            </a:r>
            <a:endParaRPr lang="fr-FR" sz="48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54646" y="2248921"/>
            <a:ext cx="3489611" cy="2930914"/>
            <a:chOff x="6750496" y="1866238"/>
            <a:chExt cx="2483768" cy="1872208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6799042" y="1866238"/>
              <a:ext cx="2232248" cy="18722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6750496" y="1924154"/>
              <a:ext cx="2483768" cy="1639879"/>
              <a:chOff x="6750496" y="1924154"/>
              <a:chExt cx="2483768" cy="1639879"/>
            </a:xfrm>
          </p:grpSpPr>
          <p:sp>
            <p:nvSpPr>
              <p:cNvPr id="7" name="ZoneTexte 6"/>
              <p:cNvSpPr txBox="1"/>
              <p:nvPr/>
            </p:nvSpPr>
            <p:spPr>
              <a:xfrm>
                <a:off x="6750496" y="1924154"/>
                <a:ext cx="2483768" cy="23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>
                    <a:solidFill>
                      <a:srgbClr val="FF0000"/>
                    </a:solidFill>
                  </a:rPr>
                  <a:t>MRTF-A accumulation</a:t>
                </a:r>
                <a:r>
                  <a:rPr lang="fr-FR" dirty="0" smtClean="0"/>
                  <a:t>  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7092280" y="235817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</a:t>
                </a:r>
                <a:endParaRPr lang="fr-FR" dirty="0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8235633" y="237120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</a:t>
                </a:r>
                <a:endParaRPr lang="fr-FR" dirty="0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8222482" y="280234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N</a:t>
                </a:r>
                <a:endParaRPr lang="fr-FR" dirty="0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7092280" y="280234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</a:t>
                </a:r>
                <a:endParaRPr lang="fr-FR" dirty="0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082171" y="3276576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</a:t>
                </a:r>
                <a:endParaRPr lang="fr-FR" dirty="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8235633" y="3276576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N</a:t>
                </a:r>
                <a:endParaRPr lang="fr-FR" dirty="0"/>
              </a:p>
            </p:txBody>
          </p:sp>
          <p:sp>
            <p:nvSpPr>
              <p:cNvPr id="14" name="Flèche droite 13"/>
              <p:cNvSpPr/>
              <p:nvPr/>
            </p:nvSpPr>
            <p:spPr>
              <a:xfrm>
                <a:off x="7839980" y="2371202"/>
                <a:ext cx="304800" cy="2657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Flèche droite 14"/>
              <p:cNvSpPr/>
              <p:nvPr/>
            </p:nvSpPr>
            <p:spPr>
              <a:xfrm>
                <a:off x="7839980" y="2789312"/>
                <a:ext cx="304800" cy="2657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lèche droite 15"/>
              <p:cNvSpPr/>
              <p:nvPr/>
            </p:nvSpPr>
            <p:spPr>
              <a:xfrm>
                <a:off x="7839980" y="3298323"/>
                <a:ext cx="304800" cy="2657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7" name="Groupe 16"/>
          <p:cNvGrpSpPr/>
          <p:nvPr/>
        </p:nvGrpSpPr>
        <p:grpSpPr>
          <a:xfrm>
            <a:off x="5299235" y="2279292"/>
            <a:ext cx="3337477" cy="2900544"/>
            <a:chOff x="6799042" y="4024667"/>
            <a:chExt cx="2320145" cy="1872208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6799042" y="4024667"/>
              <a:ext cx="2232248" cy="18722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838393" y="4063586"/>
              <a:ext cx="2280794" cy="23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>
                      <a:lumMod val="75000"/>
                    </a:schemeClr>
                  </a:solidFill>
                </a:rPr>
                <a:t>MRTF-A expulsion</a:t>
              </a:r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</a:rPr>
                <a:t>  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8342212" y="4514580"/>
              <a:ext cx="550268" cy="2787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092280" y="4514580"/>
              <a:ext cx="550268" cy="2787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7079129" y="4945719"/>
              <a:ext cx="550268" cy="278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</a:t>
              </a:r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8342212" y="4958749"/>
              <a:ext cx="550268" cy="2787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8332103" y="5432984"/>
              <a:ext cx="550268" cy="2787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092280" y="5419954"/>
              <a:ext cx="550268" cy="278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</a:t>
              </a:r>
              <a:endParaRPr lang="fr-FR" dirty="0"/>
            </a:p>
          </p:txBody>
        </p:sp>
        <p:sp>
          <p:nvSpPr>
            <p:cNvPr id="26" name="Flèche droite 25"/>
            <p:cNvSpPr/>
            <p:nvPr/>
          </p:nvSpPr>
          <p:spPr>
            <a:xfrm>
              <a:off x="7826390" y="4549989"/>
              <a:ext cx="304800" cy="2657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lèche droite 26"/>
            <p:cNvSpPr/>
            <p:nvPr/>
          </p:nvSpPr>
          <p:spPr>
            <a:xfrm>
              <a:off x="7826390" y="4968100"/>
              <a:ext cx="304800" cy="2657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 droite 27"/>
            <p:cNvSpPr/>
            <p:nvPr/>
          </p:nvSpPr>
          <p:spPr>
            <a:xfrm>
              <a:off x="7826390" y="5477112"/>
              <a:ext cx="304800" cy="2657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553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Lorraine\presentation\Reunion de groupe\Et10_NR_apres_translo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" y="1866238"/>
            <a:ext cx="6865845" cy="417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10% </a:t>
            </a:r>
            <a:r>
              <a:rPr lang="fr-FR" sz="5400" dirty="0" err="1" smtClean="0"/>
              <a:t>Strain</a:t>
            </a:r>
            <a:r>
              <a:rPr lang="fr-FR" sz="5400" dirty="0" smtClean="0"/>
              <a:t> </a:t>
            </a:r>
            <a:r>
              <a:rPr lang="fr-FR" sz="5400" dirty="0" err="1" smtClean="0"/>
              <a:t>Experiments</a:t>
            </a:r>
            <a:endParaRPr lang="fr-FR" sz="5400" dirty="0"/>
          </a:p>
        </p:txBody>
      </p:sp>
      <p:grpSp>
        <p:nvGrpSpPr>
          <p:cNvPr id="30" name="Groupe 29"/>
          <p:cNvGrpSpPr/>
          <p:nvPr/>
        </p:nvGrpSpPr>
        <p:grpSpPr>
          <a:xfrm>
            <a:off x="6750496" y="1866238"/>
            <a:ext cx="2483768" cy="1872208"/>
            <a:chOff x="6750496" y="1866238"/>
            <a:chExt cx="2483768" cy="1872208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6799042" y="1866238"/>
              <a:ext cx="2232248" cy="18722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750496" y="1893756"/>
              <a:ext cx="2483768" cy="1670277"/>
              <a:chOff x="6750496" y="1893756"/>
              <a:chExt cx="2483768" cy="1670277"/>
            </a:xfrm>
          </p:grpSpPr>
          <p:sp>
            <p:nvSpPr>
              <p:cNvPr id="4" name="ZoneTexte 3"/>
              <p:cNvSpPr txBox="1"/>
              <p:nvPr/>
            </p:nvSpPr>
            <p:spPr>
              <a:xfrm>
                <a:off x="6750496" y="1893756"/>
                <a:ext cx="2483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>
                    <a:solidFill>
                      <a:srgbClr val="FF0000"/>
                    </a:solidFill>
                  </a:rPr>
                  <a:t>MRTF-A accumulation</a:t>
                </a:r>
                <a:r>
                  <a:rPr lang="fr-FR" dirty="0" smtClean="0"/>
                  <a:t>  </a:t>
                </a: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7092280" y="235817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</a:t>
                </a:r>
                <a:endParaRPr lang="fr-FR" dirty="0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8235633" y="237120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</a:t>
                </a:r>
                <a:endParaRPr lang="fr-FR" dirty="0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8222482" y="280234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N</a:t>
                </a:r>
                <a:endParaRPr lang="fr-FR" dirty="0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092280" y="280234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</a:t>
                </a:r>
                <a:endParaRPr lang="fr-FR" dirty="0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7082171" y="3276576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</a:t>
                </a:r>
                <a:endParaRPr lang="fr-FR" dirty="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8235633" y="3276576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N</a:t>
                </a:r>
                <a:endParaRPr lang="fr-FR" dirty="0"/>
              </a:p>
            </p:txBody>
          </p:sp>
          <p:sp>
            <p:nvSpPr>
              <p:cNvPr id="14" name="Flèche droite 13"/>
              <p:cNvSpPr/>
              <p:nvPr/>
            </p:nvSpPr>
            <p:spPr>
              <a:xfrm>
                <a:off x="7839980" y="2371202"/>
                <a:ext cx="304800" cy="2657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Flèche droite 14"/>
              <p:cNvSpPr/>
              <p:nvPr/>
            </p:nvSpPr>
            <p:spPr>
              <a:xfrm>
                <a:off x="7839980" y="2789312"/>
                <a:ext cx="304800" cy="2657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lèche droite 15"/>
              <p:cNvSpPr/>
              <p:nvPr/>
            </p:nvSpPr>
            <p:spPr>
              <a:xfrm>
                <a:off x="7839980" y="3298323"/>
                <a:ext cx="304800" cy="2657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6799042" y="4005064"/>
            <a:ext cx="2320145" cy="1891811"/>
            <a:chOff x="6799042" y="4005064"/>
            <a:chExt cx="2320145" cy="1891811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6799042" y="4024667"/>
              <a:ext cx="2232248" cy="18722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838393" y="4005064"/>
              <a:ext cx="2280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>
                      <a:lumMod val="75000"/>
                    </a:schemeClr>
                  </a:solidFill>
                </a:rPr>
                <a:t>MRTF-A expulsion</a:t>
              </a:r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8342212" y="4374396"/>
              <a:ext cx="550268" cy="2787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092280" y="4374396"/>
              <a:ext cx="550268" cy="2787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079129" y="4805536"/>
              <a:ext cx="550268" cy="278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</a:t>
              </a:r>
              <a:endParaRPr lang="fr-FR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8342212" y="4818566"/>
              <a:ext cx="550268" cy="2787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8332103" y="5292800"/>
              <a:ext cx="550268" cy="2787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7092280" y="5279770"/>
              <a:ext cx="550268" cy="278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</a:t>
              </a:r>
              <a:endParaRPr lang="fr-FR" dirty="0"/>
            </a:p>
          </p:txBody>
        </p:sp>
        <p:sp>
          <p:nvSpPr>
            <p:cNvPr id="25" name="Flèche droite 24"/>
            <p:cNvSpPr/>
            <p:nvPr/>
          </p:nvSpPr>
          <p:spPr>
            <a:xfrm>
              <a:off x="7826390" y="4409806"/>
              <a:ext cx="304800" cy="2657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lèche droite 25"/>
            <p:cNvSpPr/>
            <p:nvPr/>
          </p:nvSpPr>
          <p:spPr>
            <a:xfrm>
              <a:off x="7826390" y="4827916"/>
              <a:ext cx="304800" cy="2657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lèche droite 26"/>
            <p:cNvSpPr/>
            <p:nvPr/>
          </p:nvSpPr>
          <p:spPr>
            <a:xfrm>
              <a:off x="7826390" y="5336927"/>
              <a:ext cx="304800" cy="2657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932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33"/>
    </mc:Choice>
    <mc:Fallback xmlns="">
      <p:transition spd="slow" advTm="2143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Lorraine\presentation\Reunion de groupe\Et30_ap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5057"/>
            <a:ext cx="6989755" cy="36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1898" y="5287218"/>
            <a:ext cx="8219256" cy="5760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Expulsions </a:t>
            </a:r>
            <a:r>
              <a:rPr lang="fr-FR" sz="2400" dirty="0" err="1" smtClean="0"/>
              <a:t>at</a:t>
            </a:r>
            <a:r>
              <a:rPr lang="fr-FR" sz="2400" dirty="0" smtClean="0"/>
              <a:t> 30 min : Brutal destruction of </a:t>
            </a:r>
            <a:r>
              <a:rPr lang="fr-FR" sz="2400" dirty="0" err="1" smtClean="0"/>
              <a:t>actin</a:t>
            </a:r>
            <a:r>
              <a:rPr lang="fr-FR" sz="2400" dirty="0" smtClean="0"/>
              <a:t> filaments ? </a:t>
            </a:r>
            <a:endParaRPr lang="fr-FR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+mn-lt"/>
              </a:rPr>
              <a:t>30% </a:t>
            </a:r>
            <a:r>
              <a:rPr lang="fr-FR" sz="4800" dirty="0" err="1" smtClean="0">
                <a:latin typeface="+mn-lt"/>
              </a:rPr>
              <a:t>Strain</a:t>
            </a:r>
            <a:r>
              <a:rPr lang="fr-FR" sz="4800" dirty="0" smtClean="0">
                <a:latin typeface="+mn-lt"/>
              </a:rPr>
              <a:t> </a:t>
            </a:r>
            <a:r>
              <a:rPr lang="fr-FR" sz="4800" dirty="0" err="1" smtClean="0">
                <a:latin typeface="+mn-lt"/>
              </a:rPr>
              <a:t>Experiments</a:t>
            </a:r>
            <a:endParaRPr lang="fr-FR" sz="4800" dirty="0">
              <a:latin typeface="+mn-lt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737446" y="1142310"/>
            <a:ext cx="2232248" cy="1872208"/>
            <a:chOff x="6799042" y="1866238"/>
            <a:chExt cx="2232248" cy="187220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6799042" y="1866238"/>
              <a:ext cx="2232248" cy="18722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082171" y="2358172"/>
              <a:ext cx="1703730" cy="1205861"/>
              <a:chOff x="7082171" y="2358172"/>
              <a:chExt cx="1703730" cy="1205861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7092280" y="235817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</a:t>
                </a:r>
                <a:endParaRPr lang="fr-FR" dirty="0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8235633" y="237120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</a:t>
                </a:r>
                <a:endParaRPr lang="fr-FR" dirty="0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8222482" y="280234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N</a:t>
                </a:r>
                <a:endParaRPr lang="fr-FR" dirty="0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092280" y="2802342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</a:t>
                </a:r>
                <a:endParaRPr lang="fr-FR" dirty="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7082171" y="3276576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</a:t>
                </a:r>
                <a:endParaRPr lang="fr-FR" dirty="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8235633" y="3276576"/>
                <a:ext cx="550268" cy="2787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N</a:t>
                </a:r>
                <a:endParaRPr lang="fr-FR" dirty="0"/>
              </a:p>
            </p:txBody>
          </p:sp>
          <p:sp>
            <p:nvSpPr>
              <p:cNvPr id="15" name="Flèche droite 14"/>
              <p:cNvSpPr/>
              <p:nvPr/>
            </p:nvSpPr>
            <p:spPr>
              <a:xfrm>
                <a:off x="7839980" y="2371202"/>
                <a:ext cx="304800" cy="2657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lèche droite 15"/>
              <p:cNvSpPr/>
              <p:nvPr/>
            </p:nvSpPr>
            <p:spPr>
              <a:xfrm>
                <a:off x="7839980" y="2789312"/>
                <a:ext cx="304800" cy="2657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lèche droite 16"/>
              <p:cNvSpPr/>
              <p:nvPr/>
            </p:nvSpPr>
            <p:spPr>
              <a:xfrm>
                <a:off x="7839980" y="3298323"/>
                <a:ext cx="304800" cy="2657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6737446" y="3300739"/>
            <a:ext cx="2232248" cy="1872208"/>
            <a:chOff x="6799042" y="4024667"/>
            <a:chExt cx="2232248" cy="1872208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6799042" y="4024667"/>
              <a:ext cx="2232248" cy="18722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342212" y="4374396"/>
              <a:ext cx="550268" cy="2787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7092280" y="4374396"/>
              <a:ext cx="550268" cy="2787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7079129" y="4805536"/>
              <a:ext cx="550268" cy="278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</a:t>
              </a:r>
              <a:endParaRPr lang="fr-FR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8342212" y="4818566"/>
              <a:ext cx="550268" cy="2787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8332103" y="5292800"/>
              <a:ext cx="550268" cy="2787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7092280" y="5279770"/>
              <a:ext cx="550268" cy="278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</a:t>
              </a:r>
              <a:endParaRPr lang="fr-FR" dirty="0"/>
            </a:p>
          </p:txBody>
        </p:sp>
        <p:sp>
          <p:nvSpPr>
            <p:cNvPr id="27" name="Flèche droite 26"/>
            <p:cNvSpPr/>
            <p:nvPr/>
          </p:nvSpPr>
          <p:spPr>
            <a:xfrm>
              <a:off x="7826390" y="4409806"/>
              <a:ext cx="304800" cy="2657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 droite 27"/>
            <p:cNvSpPr/>
            <p:nvPr/>
          </p:nvSpPr>
          <p:spPr>
            <a:xfrm>
              <a:off x="7826390" y="4827916"/>
              <a:ext cx="304800" cy="2657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 droite 28"/>
            <p:cNvSpPr/>
            <p:nvPr/>
          </p:nvSpPr>
          <p:spPr>
            <a:xfrm>
              <a:off x="7826390" y="5336927"/>
              <a:ext cx="304800" cy="2657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6737446" y="3281136"/>
            <a:ext cx="228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MRTF-A expulsion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635959" y="1260391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MRTF-A accumulation</a:t>
            </a:r>
            <a:r>
              <a:rPr lang="fr-FR" dirty="0" smtClean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2945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2"/>
    </mc:Choice>
    <mc:Fallback xmlns="">
      <p:transition spd="slow" advTm="4715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412750" y="16668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4400" dirty="0" smtClean="0"/>
              <a:t>F/G ratio on </a:t>
            </a:r>
            <a:r>
              <a:rPr lang="fr-FR" sz="4400" dirty="0" err="1" smtClean="0"/>
              <a:t>fixed</a:t>
            </a:r>
            <a:r>
              <a:rPr lang="fr-FR" sz="4400" dirty="0" smtClean="0"/>
              <a:t> </a:t>
            </a:r>
            <a:r>
              <a:rPr lang="fr-FR" sz="4400" dirty="0" err="1" smtClean="0"/>
              <a:t>cells</a:t>
            </a:r>
            <a:endParaRPr lang="fr-FR" sz="4400" dirty="0" smtClean="0"/>
          </a:p>
        </p:txBody>
      </p:sp>
      <p:pic>
        <p:nvPicPr>
          <p:cNvPr id="24579" name="Picture 2" descr="G:\beamer_poster_demo\Montage_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41438"/>
            <a:ext cx="52387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5288" y="1557338"/>
            <a:ext cx="28813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fr-FR" sz="2800" dirty="0" err="1">
                <a:solidFill>
                  <a:srgbClr val="FF0000"/>
                </a:solidFill>
              </a:rPr>
              <a:t>Red</a:t>
            </a:r>
            <a:r>
              <a:rPr lang="fr-FR" sz="2800" dirty="0">
                <a:solidFill>
                  <a:srgbClr val="FF0000"/>
                </a:solidFill>
              </a:rPr>
              <a:t> : F-</a:t>
            </a:r>
            <a:r>
              <a:rPr lang="fr-FR" sz="2800" dirty="0" err="1">
                <a:solidFill>
                  <a:srgbClr val="FF0000"/>
                </a:solidFill>
              </a:rPr>
              <a:t>actin</a:t>
            </a:r>
            <a:r>
              <a:rPr lang="fr-FR" sz="2800" dirty="0">
                <a:solidFill>
                  <a:srgbClr val="FF0000"/>
                </a:solidFill>
              </a:rPr>
              <a:t> (</a:t>
            </a:r>
            <a:r>
              <a:rPr lang="fr-FR" sz="2800" dirty="0" err="1">
                <a:solidFill>
                  <a:srgbClr val="FF0000"/>
                </a:solidFill>
              </a:rPr>
              <a:t>Phalloidin</a:t>
            </a:r>
            <a:r>
              <a:rPr lang="fr-FR" sz="28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fr-FR" sz="2800" dirty="0">
                <a:solidFill>
                  <a:srgbClr val="92D050"/>
                </a:solidFill>
              </a:rPr>
              <a:t>Green : G-</a:t>
            </a:r>
            <a:r>
              <a:rPr lang="fr-FR" sz="2800" dirty="0" err="1">
                <a:solidFill>
                  <a:srgbClr val="92D050"/>
                </a:solidFill>
              </a:rPr>
              <a:t>actin</a:t>
            </a:r>
            <a:r>
              <a:rPr lang="fr-FR" sz="2800" dirty="0">
                <a:solidFill>
                  <a:srgbClr val="92D050"/>
                </a:solidFill>
              </a:rPr>
              <a:t> (</a:t>
            </a:r>
            <a:r>
              <a:rPr lang="fr-FR" sz="2800" dirty="0" err="1" smtClean="0">
                <a:solidFill>
                  <a:srgbClr val="92D050"/>
                </a:solidFill>
              </a:rPr>
              <a:t>DNase</a:t>
            </a:r>
            <a:r>
              <a:rPr lang="fr-FR" sz="2800" dirty="0" smtClean="0">
                <a:solidFill>
                  <a:srgbClr val="92D050"/>
                </a:solidFill>
              </a:rPr>
              <a:t> </a:t>
            </a:r>
            <a:r>
              <a:rPr lang="fr-FR" sz="2800" dirty="0">
                <a:solidFill>
                  <a:srgbClr val="92D050"/>
                </a:solidFill>
              </a:rPr>
              <a:t>I)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fr-F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Cyan : MRTF-A GFP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fr-FR" sz="2800" dirty="0">
                <a:solidFill>
                  <a:srgbClr val="FF33CC"/>
                </a:solidFill>
              </a:rPr>
              <a:t>Magenta : Nucleus (DAPI)</a:t>
            </a:r>
          </a:p>
        </p:txBody>
      </p:sp>
    </p:spTree>
    <p:extLst>
      <p:ext uri="{BB962C8B-B14F-4D97-AF65-F5344CB8AC3E}">
        <p14:creationId xmlns:p14="http://schemas.microsoft.com/office/powerpoint/2010/main" val="3194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074149" y="5301208"/>
            <a:ext cx="1758121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868144" y="3068960"/>
            <a:ext cx="2752367" cy="14246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5301208"/>
            <a:ext cx="2243435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HYPERTROPHY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95536" y="3068960"/>
            <a:ext cx="2243436" cy="1108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811090" y="1406002"/>
            <a:ext cx="1713238" cy="7920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Biological</a:t>
            </a:r>
            <a:endParaRPr lang="fr-FR" dirty="0" smtClean="0"/>
          </a:p>
          <a:p>
            <a:pPr algn="ctr"/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Mechanotransduction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882996" y="1478880"/>
            <a:ext cx="13144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Mechanical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Signal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3650698" y="1656426"/>
            <a:ext cx="1800200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Lorraine\Pictures\ker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238125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67544" y="3140968"/>
            <a:ext cx="217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Mechanical</a:t>
            </a:r>
            <a:r>
              <a:rPr lang="fr-FR" dirty="0" smtClean="0"/>
              <a:t> </a:t>
            </a:r>
            <a:r>
              <a:rPr lang="fr-FR" dirty="0" err="1" smtClean="0"/>
              <a:t>Overload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948058" y="3140968"/>
            <a:ext cx="209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Mechanical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99592" y="3531263"/>
            <a:ext cx="15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Exercise</a:t>
            </a:r>
            <a:endParaRPr lang="fr-FR" dirty="0" smtClean="0"/>
          </a:p>
          <a:p>
            <a:r>
              <a:rPr lang="fr-FR" dirty="0" smtClean="0"/>
              <a:t>Compensation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09824" y="3570283"/>
            <a:ext cx="25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Immobilization</a:t>
            </a:r>
            <a:endParaRPr lang="fr-FR" dirty="0" smtClean="0"/>
          </a:p>
          <a:p>
            <a:r>
              <a:rPr lang="fr-FR" dirty="0" err="1" smtClean="0"/>
              <a:t>Denervation</a:t>
            </a:r>
            <a:endParaRPr lang="fr-FR" dirty="0" smtClean="0"/>
          </a:p>
          <a:p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gravity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915816" y="5805264"/>
            <a:ext cx="31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Right-</a:t>
            </a:r>
            <a:r>
              <a:rPr lang="fr-FR" dirty="0" err="1" smtClean="0"/>
              <a:t>handed</a:t>
            </a:r>
            <a:r>
              <a:rPr lang="fr-FR" dirty="0" smtClean="0"/>
              <a:t> </a:t>
            </a:r>
            <a:r>
              <a:rPr lang="fr-FR" dirty="0" err="1" smtClean="0"/>
              <a:t>javelin</a:t>
            </a:r>
            <a:r>
              <a:rPr lang="fr-FR" dirty="0" smtClean="0"/>
              <a:t> </a:t>
            </a:r>
            <a:r>
              <a:rPr lang="fr-FR" dirty="0" err="1" smtClean="0"/>
              <a:t>thrower</a:t>
            </a:r>
            <a:endParaRPr lang="fr-FR" dirty="0" smtClean="0"/>
          </a:p>
          <a:p>
            <a:pPr algn="ctr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bigger</a:t>
            </a:r>
            <a:r>
              <a:rPr lang="fr-FR" dirty="0" smtClean="0"/>
              <a:t> arm due to </a:t>
            </a:r>
            <a:r>
              <a:rPr lang="fr-FR" dirty="0" err="1" smtClean="0"/>
              <a:t>exercise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422167" y="5368570"/>
            <a:ext cx="106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ATROPHY</a:t>
            </a:r>
            <a:endParaRPr lang="fr-FR" dirty="0"/>
          </a:p>
        </p:txBody>
      </p:sp>
      <p:sp>
        <p:nvSpPr>
          <p:cNvPr id="14" name="Flèche vers le bas 13"/>
          <p:cNvSpPr/>
          <p:nvPr/>
        </p:nvSpPr>
        <p:spPr>
          <a:xfrm>
            <a:off x="1353070" y="4293096"/>
            <a:ext cx="130507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6867695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655006" y="2492896"/>
            <a:ext cx="3660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Mechanotransduction</a:t>
            </a:r>
            <a:r>
              <a:rPr lang="fr-FR" dirty="0" smtClean="0"/>
              <a:t> in the muscles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0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:\beamer_poster_demo\Fix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99858"/>
            <a:ext cx="7931820" cy="57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107950" y="56356"/>
            <a:ext cx="8928100" cy="1143000"/>
          </a:xfrm>
        </p:spPr>
        <p:txBody>
          <a:bodyPr/>
          <a:lstStyle/>
          <a:p>
            <a:pPr eaLnBrk="1" hangingPunct="1"/>
            <a:r>
              <a:rPr lang="fr-FR" sz="4400" dirty="0" smtClean="0"/>
              <a:t>30% </a:t>
            </a:r>
            <a:r>
              <a:rPr lang="fr-FR" sz="4400" dirty="0" err="1" smtClean="0"/>
              <a:t>Strain</a:t>
            </a:r>
            <a:r>
              <a:rPr lang="fr-FR" sz="4400" dirty="0" smtClean="0"/>
              <a:t> </a:t>
            </a:r>
            <a:r>
              <a:rPr lang="fr-FR" sz="4400" dirty="0" err="1" smtClean="0"/>
              <a:t>Experiments</a:t>
            </a:r>
            <a:r>
              <a:rPr lang="fr-FR" sz="4400" dirty="0" smtClean="0"/>
              <a:t> on </a:t>
            </a:r>
            <a:r>
              <a:rPr lang="fr-FR" sz="4400" dirty="0" err="1" smtClean="0"/>
              <a:t>fixed</a:t>
            </a:r>
            <a:r>
              <a:rPr lang="fr-FR" sz="4400" dirty="0" smtClean="0"/>
              <a:t> </a:t>
            </a:r>
            <a:r>
              <a:rPr lang="fr-FR" sz="4400" dirty="0" err="1" smtClean="0"/>
              <a:t>cells</a:t>
            </a:r>
            <a:endParaRPr lang="fr-FR" sz="4400" dirty="0" smtClean="0"/>
          </a:p>
        </p:txBody>
      </p:sp>
      <p:sp>
        <p:nvSpPr>
          <p:cNvPr id="9" name="Ellipse 8"/>
          <p:cNvSpPr/>
          <p:nvPr/>
        </p:nvSpPr>
        <p:spPr bwMode="auto">
          <a:xfrm>
            <a:off x="3054350" y="4724400"/>
            <a:ext cx="773113" cy="4365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4860032" y="3771390"/>
            <a:ext cx="773112" cy="4365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H</a:t>
            </a:r>
          </a:p>
        </p:txBody>
      </p:sp>
      <p:sp>
        <p:nvSpPr>
          <p:cNvPr id="11" name="Ellipse 10"/>
          <p:cNvSpPr/>
          <p:nvPr/>
        </p:nvSpPr>
        <p:spPr bwMode="auto">
          <a:xfrm>
            <a:off x="6030913" y="1844675"/>
            <a:ext cx="773112" cy="436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N</a:t>
            </a:r>
          </a:p>
        </p:txBody>
      </p:sp>
      <p:sp>
        <p:nvSpPr>
          <p:cNvPr id="25607" name="ZoneTexte 3"/>
          <p:cNvSpPr txBox="1">
            <a:spLocks noChangeArrowheads="1"/>
          </p:cNvSpPr>
          <p:nvPr/>
        </p:nvSpPr>
        <p:spPr bwMode="auto">
          <a:xfrm>
            <a:off x="3707904" y="2379960"/>
            <a:ext cx="201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F/G </a:t>
            </a:r>
            <a:r>
              <a:rPr lang="fr-FR" b="1" dirty="0" err="1">
                <a:solidFill>
                  <a:schemeClr val="bg1">
                    <a:lumMod val="85000"/>
                  </a:schemeClr>
                </a:solidFill>
              </a:rPr>
              <a:t>actin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 ratio</a:t>
            </a:r>
          </a:p>
        </p:txBody>
      </p:sp>
    </p:spTree>
    <p:extLst>
      <p:ext uri="{BB962C8B-B14F-4D97-AF65-F5344CB8AC3E}">
        <p14:creationId xmlns:p14="http://schemas.microsoft.com/office/powerpoint/2010/main" val="350612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00803"/>
            <a:ext cx="8229600" cy="1143000"/>
          </a:xfrm>
        </p:spPr>
        <p:txBody>
          <a:bodyPr>
            <a:normAutofit/>
          </a:bodyPr>
          <a:lstStyle/>
          <a:p>
            <a:r>
              <a:rPr lang="fr-FR" sz="4800" dirty="0" err="1" smtClean="0">
                <a:latin typeface="+mn-lt"/>
              </a:rPr>
              <a:t>Summary</a:t>
            </a:r>
            <a:endParaRPr lang="fr-FR" sz="4800" dirty="0">
              <a:latin typeface="+mn-lt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5496" y="1153359"/>
            <a:ext cx="8732702" cy="4363873"/>
            <a:chOff x="35496" y="2124470"/>
            <a:chExt cx="8732702" cy="4363873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619672" y="2212503"/>
              <a:ext cx="1368152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ctin</a:t>
              </a:r>
              <a:r>
                <a:rPr lang="fr-FR" dirty="0" smtClean="0"/>
                <a:t> </a:t>
              </a:r>
              <a:r>
                <a:rPr lang="fr-FR" dirty="0" err="1" smtClean="0"/>
                <a:t>assembly</a:t>
              </a:r>
              <a:endParaRPr lang="fr-FR" dirty="0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508104" y="2124470"/>
              <a:ext cx="1440160" cy="883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</a:t>
              </a:r>
              <a:r>
                <a:rPr lang="fr-FR" dirty="0" smtClean="0"/>
                <a:t>ree </a:t>
              </a:r>
            </a:p>
            <a:p>
              <a:pPr algn="ctr"/>
              <a:r>
                <a:rPr lang="fr-FR" dirty="0" smtClean="0"/>
                <a:t>MRTF-A in the nucleus</a:t>
              </a:r>
              <a:endParaRPr lang="fr-FR" dirty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7668344" y="2188093"/>
              <a:ext cx="1099854" cy="75608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</a:t>
              </a:r>
              <a:r>
                <a:rPr lang="fr-FR" dirty="0" smtClean="0"/>
                <a:t>ctive SRF</a:t>
              </a:r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39536" y="3284984"/>
              <a:ext cx="900100" cy="55436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strain</a:t>
              </a:r>
              <a:endParaRPr lang="fr-FR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778742" y="5490104"/>
              <a:ext cx="1080120" cy="72008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G-</a:t>
              </a:r>
              <a:r>
                <a:rPr lang="fr-FR" dirty="0" err="1" smtClean="0"/>
                <a:t>actin</a:t>
              </a:r>
              <a:r>
                <a:rPr lang="fr-FR" dirty="0" smtClean="0"/>
                <a:t> </a:t>
              </a:r>
              <a:r>
                <a:rPr lang="fr-FR" dirty="0" err="1"/>
                <a:t>e</a:t>
              </a:r>
              <a:r>
                <a:rPr lang="fr-FR" dirty="0" err="1" smtClean="0"/>
                <a:t>xcess</a:t>
              </a:r>
              <a:endParaRPr lang="fr-FR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851920" y="2188092"/>
              <a:ext cx="1006942" cy="7560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G-</a:t>
              </a:r>
              <a:r>
                <a:rPr lang="fr-FR" dirty="0" err="1" smtClean="0"/>
                <a:t>actin</a:t>
              </a:r>
              <a:r>
                <a:rPr lang="fr-FR" dirty="0" smtClean="0"/>
                <a:t> </a:t>
              </a:r>
              <a:r>
                <a:rPr lang="fr-FR" dirty="0" err="1" smtClean="0"/>
                <a:t>scarcity</a:t>
              </a:r>
              <a:endParaRPr lang="fr-FR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619672" y="4000377"/>
              <a:ext cx="1440160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ctin</a:t>
              </a:r>
              <a:r>
                <a:rPr lang="fr-FR" dirty="0" smtClean="0"/>
                <a:t> </a:t>
              </a:r>
              <a:r>
                <a:rPr lang="fr-FR" dirty="0" err="1" smtClean="0"/>
                <a:t>disassembly</a:t>
              </a:r>
              <a:endParaRPr lang="fr-FR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504164" y="5373216"/>
              <a:ext cx="1637849" cy="111512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ctin</a:t>
              </a:r>
              <a:r>
                <a:rPr lang="fr-FR" dirty="0" smtClean="0"/>
                <a:t>-MRTF-A</a:t>
              </a:r>
            </a:p>
            <a:p>
              <a:pPr algn="ctr"/>
              <a:r>
                <a:rPr lang="fr-FR" dirty="0" err="1"/>
                <a:t>c</a:t>
              </a:r>
              <a:r>
                <a:rPr lang="fr-FR" dirty="0" err="1" smtClean="0"/>
                <a:t>omplex</a:t>
              </a:r>
              <a:r>
                <a:rPr lang="fr-FR" dirty="0" smtClean="0"/>
                <a:t> in the </a:t>
              </a:r>
              <a:r>
                <a:rPr lang="fr-FR" dirty="0" err="1"/>
                <a:t>c</a:t>
              </a:r>
              <a:r>
                <a:rPr lang="fr-FR" dirty="0" err="1" smtClean="0"/>
                <a:t>ytoplasm</a:t>
              </a:r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7668344" y="5570739"/>
              <a:ext cx="1099854" cy="72008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inactive</a:t>
              </a:r>
            </a:p>
            <a:p>
              <a:pPr algn="ctr"/>
              <a:r>
                <a:rPr lang="fr-FR" dirty="0" smtClean="0"/>
                <a:t>SRF</a:t>
              </a:r>
              <a:endParaRPr lang="fr-FR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35496" y="5454100"/>
              <a:ext cx="1260727" cy="79208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actin-mCherry</a:t>
              </a:r>
              <a:r>
                <a:rPr lang="fr-FR" dirty="0" smtClean="0"/>
                <a:t> </a:t>
              </a:r>
              <a:r>
                <a:rPr lang="fr-FR" dirty="0" err="1" smtClean="0"/>
                <a:t>plasmid</a:t>
              </a:r>
              <a:endParaRPr lang="fr-FR" dirty="0"/>
            </a:p>
          </p:txBody>
        </p:sp>
        <p:sp>
          <p:nvSpPr>
            <p:cNvPr id="27" name="Flèche droite 26"/>
            <p:cNvSpPr/>
            <p:nvPr/>
          </p:nvSpPr>
          <p:spPr>
            <a:xfrm>
              <a:off x="3275856" y="2422118"/>
              <a:ext cx="366466" cy="28803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 droite 27"/>
            <p:cNvSpPr/>
            <p:nvPr/>
          </p:nvSpPr>
          <p:spPr>
            <a:xfrm>
              <a:off x="5004048" y="2421867"/>
              <a:ext cx="366466" cy="28803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 droite 28"/>
            <p:cNvSpPr/>
            <p:nvPr/>
          </p:nvSpPr>
          <p:spPr>
            <a:xfrm>
              <a:off x="7142013" y="2428527"/>
              <a:ext cx="366466" cy="28803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 droite 29"/>
            <p:cNvSpPr/>
            <p:nvPr/>
          </p:nvSpPr>
          <p:spPr>
            <a:xfrm rot="19419074">
              <a:off x="1023677" y="3028274"/>
              <a:ext cx="689150" cy="28803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10%</a:t>
              </a:r>
              <a:endParaRPr lang="fr-FR" sz="1200" dirty="0"/>
            </a:p>
          </p:txBody>
        </p:sp>
        <p:sp>
          <p:nvSpPr>
            <p:cNvPr id="31" name="Flèche droite 30"/>
            <p:cNvSpPr/>
            <p:nvPr/>
          </p:nvSpPr>
          <p:spPr>
            <a:xfrm rot="1909950">
              <a:off x="1009550" y="3811889"/>
              <a:ext cx="648989" cy="28803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30%</a:t>
              </a:r>
              <a:endParaRPr lang="fr-FR" sz="1200" dirty="0"/>
            </a:p>
          </p:txBody>
        </p:sp>
        <p:sp>
          <p:nvSpPr>
            <p:cNvPr id="32" name="Flèche droite 31"/>
            <p:cNvSpPr/>
            <p:nvPr/>
          </p:nvSpPr>
          <p:spPr>
            <a:xfrm>
              <a:off x="1384766" y="5706128"/>
              <a:ext cx="2257556" cy="28803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2635427">
              <a:off x="2946986" y="4963767"/>
              <a:ext cx="989447" cy="28803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 droite 33"/>
            <p:cNvSpPr/>
            <p:nvPr/>
          </p:nvSpPr>
          <p:spPr>
            <a:xfrm>
              <a:off x="5004048" y="5786763"/>
              <a:ext cx="366466" cy="28803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lèche droite 34"/>
            <p:cNvSpPr/>
            <p:nvPr/>
          </p:nvSpPr>
          <p:spPr>
            <a:xfrm>
              <a:off x="7185147" y="5786763"/>
              <a:ext cx="366466" cy="28803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Flèche droite 24"/>
          <p:cNvSpPr/>
          <p:nvPr/>
        </p:nvSpPr>
        <p:spPr>
          <a:xfrm flipV="1">
            <a:off x="1446726" y="2487199"/>
            <a:ext cx="1994983" cy="25028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3494160" y="2193123"/>
            <a:ext cx="2137344" cy="91900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</a:t>
            </a:r>
            <a:r>
              <a:rPr lang="fr-FR" dirty="0" err="1" smtClean="0"/>
              <a:t>ooking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cytoskeleton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10"/>
    </mc:Choice>
    <mc:Fallback xmlns="">
      <p:transition spd="slow" advTm="4981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9964"/>
            <a:ext cx="8229600" cy="1143000"/>
          </a:xfrm>
        </p:spPr>
        <p:txBody>
          <a:bodyPr/>
          <a:lstStyle/>
          <a:p>
            <a:r>
              <a:rPr lang="fr-FR" dirty="0" smtClean="0"/>
              <a:t>Perspective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18743" y="1301998"/>
            <a:ext cx="198406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Live </a:t>
            </a:r>
            <a:r>
              <a:rPr lang="fr-FR" dirty="0" err="1" smtClean="0"/>
              <a:t>visualization</a:t>
            </a:r>
            <a:r>
              <a:rPr lang="fr-FR" dirty="0" smtClean="0"/>
              <a:t> </a:t>
            </a:r>
          </a:p>
          <a:p>
            <a:r>
              <a:rPr lang="fr-FR" dirty="0" smtClean="0"/>
              <a:t>of the </a:t>
            </a:r>
            <a:r>
              <a:rPr lang="fr-FR" dirty="0" err="1" smtClean="0"/>
              <a:t>cytoskeleton</a:t>
            </a:r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SiRactin</a:t>
            </a:r>
            <a:r>
              <a:rPr lang="fr-FR" dirty="0" smtClean="0"/>
              <a:t>, F-</a:t>
            </a:r>
            <a:r>
              <a:rPr lang="fr-FR" dirty="0" err="1" smtClean="0"/>
              <a:t>tractin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470972" y="1301998"/>
            <a:ext cx="26763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AAV-</a:t>
            </a:r>
            <a:r>
              <a:rPr lang="fr-FR" dirty="0" err="1" smtClean="0"/>
              <a:t>infected</a:t>
            </a:r>
            <a:r>
              <a:rPr lang="fr-FR" dirty="0" smtClean="0"/>
              <a:t> MRTF-A GFP </a:t>
            </a:r>
          </a:p>
          <a:p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err="1" smtClean="0"/>
              <a:t>myoblasts</a:t>
            </a:r>
            <a:r>
              <a:rPr lang="fr-FR" dirty="0" smtClean="0"/>
              <a:t>  and</a:t>
            </a:r>
          </a:p>
          <a:p>
            <a:r>
              <a:rPr lang="fr-FR" dirty="0" err="1" smtClean="0"/>
              <a:t>differenciated</a:t>
            </a:r>
            <a:r>
              <a:rPr lang="fr-FR" dirty="0" smtClean="0"/>
              <a:t> </a:t>
            </a:r>
            <a:r>
              <a:rPr lang="fr-FR" dirty="0" err="1" smtClean="0"/>
              <a:t>myotubes</a:t>
            </a:r>
            <a:endParaRPr lang="fr-FR" dirty="0" smtClean="0"/>
          </a:p>
        </p:txBody>
      </p:sp>
      <p:sp>
        <p:nvSpPr>
          <p:cNvPr id="6" name="Croix 5"/>
          <p:cNvSpPr/>
          <p:nvPr/>
        </p:nvSpPr>
        <p:spPr>
          <a:xfrm>
            <a:off x="4139952" y="3212976"/>
            <a:ext cx="792088" cy="851322"/>
          </a:xfrm>
          <a:prstGeom prst="plus">
            <a:avLst>
              <a:gd name="adj" fmla="val 429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652120" y="5631910"/>
            <a:ext cx="19994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genes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are </a:t>
            </a:r>
            <a:r>
              <a:rPr lang="fr-FR" dirty="0" err="1" smtClean="0"/>
              <a:t>activated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72910" y="5522748"/>
            <a:ext cx="25104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pathway</a:t>
            </a:r>
            <a:endParaRPr lang="fr-FR" dirty="0" smtClean="0"/>
          </a:p>
          <a:p>
            <a:pPr algn="ctr"/>
            <a:r>
              <a:rPr lang="fr-FR" dirty="0" err="1"/>
              <a:t>f</a:t>
            </a:r>
            <a:r>
              <a:rPr lang="fr-FR" dirty="0" err="1" smtClean="0"/>
              <a:t>rom</a:t>
            </a:r>
            <a:r>
              <a:rPr lang="fr-FR" dirty="0" smtClean="0"/>
              <a:t> </a:t>
            </a:r>
            <a:r>
              <a:rPr lang="fr-FR" dirty="0" err="1" smtClean="0"/>
              <a:t>mechanics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to </a:t>
            </a:r>
            <a:r>
              <a:rPr lang="fr-FR" dirty="0" err="1" smtClean="0"/>
              <a:t>actin</a:t>
            </a:r>
            <a:r>
              <a:rPr lang="fr-FR" dirty="0" smtClean="0"/>
              <a:t> </a:t>
            </a:r>
            <a:r>
              <a:rPr lang="fr-FR" dirty="0" err="1" smtClean="0"/>
              <a:t>polymerization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3074" name="Picture 2" descr="O:\beamer_poster_demo\alessandra1920150320_123719 AM.tif (RGB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113" r="-4832" b="-8062"/>
          <a:stretch/>
        </p:blipFill>
        <p:spPr bwMode="auto">
          <a:xfrm>
            <a:off x="5310801" y="2564904"/>
            <a:ext cx="3191014" cy="261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O:\beamer_poster_demo\avec F-tractine-1 (RGB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3" t="22549" r="19190" b="29063"/>
          <a:stretch/>
        </p:blipFill>
        <p:spPr bwMode="auto">
          <a:xfrm>
            <a:off x="400723" y="2564904"/>
            <a:ext cx="3211231" cy="235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0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paris7.jussieu.fr/Session/481401-KUjJat0rSJrdTpM80iO1/MessagePart/INBOX/142-02-B/logoWhoAmI-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831269"/>
            <a:ext cx="1847851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00118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 err="1" smtClean="0"/>
              <a:t>Acknowledgements</a:t>
            </a:r>
            <a:endParaRPr lang="fr-FR" sz="40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17571" y="3250085"/>
            <a:ext cx="3166642" cy="17426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79836" tIns="39918" rIns="79836" bIns="39918">
            <a:spAutoFit/>
          </a:bodyPr>
          <a:lstStyle/>
          <a:p>
            <a:pPr algn="ctr" defTabSz="665163"/>
            <a:r>
              <a:rPr lang="fr-FR" dirty="0" err="1">
                <a:cs typeface="Arial" pitchFamily="34" charset="0"/>
              </a:rPr>
              <a:t>Genetics</a:t>
            </a:r>
            <a:r>
              <a:rPr lang="fr-FR" dirty="0">
                <a:cs typeface="Arial" pitchFamily="34" charset="0"/>
              </a:rPr>
              <a:t>, </a:t>
            </a:r>
            <a:r>
              <a:rPr lang="fr-FR" dirty="0" err="1">
                <a:cs typeface="Arial" pitchFamily="34" charset="0"/>
              </a:rPr>
              <a:t>Development</a:t>
            </a:r>
            <a:r>
              <a:rPr lang="fr-FR" dirty="0">
                <a:cs typeface="Arial" pitchFamily="34" charset="0"/>
              </a:rPr>
              <a:t> and </a:t>
            </a:r>
            <a:r>
              <a:rPr lang="fr-FR" dirty="0" err="1">
                <a:cs typeface="Arial" pitchFamily="34" charset="0"/>
              </a:rPr>
              <a:t>Physiology</a:t>
            </a:r>
            <a:r>
              <a:rPr lang="fr-FR" dirty="0">
                <a:cs typeface="Arial" pitchFamily="34" charset="0"/>
              </a:rPr>
              <a:t> </a:t>
            </a:r>
          </a:p>
          <a:p>
            <a:pPr algn="ctr" defTabSz="665163"/>
            <a:r>
              <a:rPr lang="fr-FR" dirty="0">
                <a:cs typeface="Arial" pitchFamily="34" charset="0"/>
              </a:rPr>
              <a:t>of </a:t>
            </a:r>
            <a:r>
              <a:rPr lang="fr-FR" dirty="0" err="1">
                <a:cs typeface="Arial" pitchFamily="34" charset="0"/>
              </a:rPr>
              <a:t>Skeletal</a:t>
            </a:r>
            <a:r>
              <a:rPr lang="fr-FR" dirty="0">
                <a:cs typeface="Arial" pitchFamily="34" charset="0"/>
              </a:rPr>
              <a:t> muscle</a:t>
            </a:r>
          </a:p>
          <a:p>
            <a:pPr algn="ctr" defTabSz="665163"/>
            <a:r>
              <a:rPr lang="en-GB" dirty="0" err="1">
                <a:cs typeface="Arial" pitchFamily="34" charset="0"/>
              </a:rPr>
              <a:t>Institut</a:t>
            </a:r>
            <a:r>
              <a:rPr lang="en-GB" dirty="0">
                <a:cs typeface="Arial" pitchFamily="34" charset="0"/>
              </a:rPr>
              <a:t> Cochin</a:t>
            </a:r>
            <a:endParaRPr lang="fr-FR" altLang="ja-JP" dirty="0">
              <a:cs typeface="Arial" pitchFamily="34" charset="0"/>
            </a:endParaRPr>
          </a:p>
          <a:p>
            <a:pPr algn="ctr" defTabSz="665163"/>
            <a:endParaRPr lang="fr-FR" altLang="ja-JP" i="0" u="sng" dirty="0">
              <a:latin typeface="+mj-lt"/>
              <a:cs typeface="Arial" pitchFamily="34" charset="0"/>
            </a:endParaRPr>
          </a:p>
          <a:p>
            <a:pPr algn="ctr" defTabSz="665163"/>
            <a:r>
              <a:rPr lang="fr-FR" altLang="ja-JP" i="0" dirty="0" smtClean="0">
                <a:latin typeface="+mj-lt"/>
                <a:cs typeface="Arial" pitchFamily="34" charset="0"/>
              </a:rPr>
              <a:t>A. </a:t>
            </a:r>
            <a:r>
              <a:rPr lang="fr-FR" altLang="ja-JP" i="0" dirty="0" err="1" smtClean="0">
                <a:latin typeface="+mj-lt"/>
                <a:cs typeface="Arial" pitchFamily="34" charset="0"/>
              </a:rPr>
              <a:t>Sotiropoulos</a:t>
            </a:r>
            <a:endParaRPr lang="fr-FR" i="0" dirty="0">
              <a:latin typeface="+mj-lt"/>
              <a:cs typeface="Arial" pitchFamily="34" charset="0"/>
            </a:endParaRP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3707904" y="5746627"/>
            <a:ext cx="1353107" cy="697922"/>
            <a:chOff x="4134" y="2994"/>
            <a:chExt cx="1446" cy="672"/>
          </a:xfrm>
        </p:grpSpPr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4134" y="2994"/>
              <a:ext cx="144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9" name="Picture 39" descr="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" y="3003"/>
              <a:ext cx="1440" cy="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4" descr="http://app.parisdescartes.fr/WebObjects/ContratDoctoral.woa/Contents/WebServerResources/Logo_Sorbonne_Paris_Ci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000" y="5559888"/>
            <a:ext cx="905272" cy="1012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928021" y="2526810"/>
            <a:ext cx="46434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/>
              <a:t>Complex</a:t>
            </a:r>
            <a:r>
              <a:rPr lang="fr-FR" sz="2400" b="1" dirty="0"/>
              <a:t> </a:t>
            </a:r>
            <a:r>
              <a:rPr lang="fr-FR" sz="2400" b="1" dirty="0" err="1"/>
              <a:t>Systems</a:t>
            </a:r>
            <a:r>
              <a:rPr lang="fr-FR" sz="2400" b="1" dirty="0"/>
              <a:t> and </a:t>
            </a:r>
            <a:r>
              <a:rPr lang="fr-FR" sz="2400" b="1" dirty="0" err="1"/>
              <a:t>Materials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b="1" dirty="0" err="1"/>
              <a:t>University</a:t>
            </a:r>
            <a:r>
              <a:rPr lang="fr-FR" sz="2400" b="1" dirty="0"/>
              <a:t> Paris Diderot</a:t>
            </a:r>
          </a:p>
          <a:p>
            <a:pPr algn="ctr"/>
            <a:r>
              <a:rPr lang="fr-FR" sz="2200" b="1" dirty="0" smtClean="0">
                <a:solidFill>
                  <a:srgbClr val="0070C0"/>
                </a:solidFill>
                <a:latin typeface="+mj-lt"/>
              </a:rPr>
              <a:t>Sylvie Hénon</a:t>
            </a:r>
            <a:endParaRPr lang="fr-FR" sz="2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4567" y="4126516"/>
            <a:ext cx="35975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fr-FR" sz="2200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A. </a:t>
            </a:r>
            <a:r>
              <a:rPr lang="fr-FR" sz="2200" dirty="0" err="1" smtClean="0">
                <a:solidFill>
                  <a:srgbClr val="0070C0"/>
                </a:solidFill>
                <a:latin typeface="+mj-lt"/>
                <a:cs typeface="Arial" pitchFamily="34" charset="0"/>
              </a:rPr>
              <a:t>Pincini</a:t>
            </a:r>
            <a:endParaRPr lang="fr-FR" sz="2200" dirty="0">
              <a:solidFill>
                <a:srgbClr val="0070C0"/>
              </a:solidFill>
              <a:latin typeface="+mj-lt"/>
              <a:cs typeface="Arial" pitchFamily="34" charset="0"/>
            </a:endParaRPr>
          </a:p>
          <a:p>
            <a:r>
              <a:rPr lang="fr-FR" sz="2200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A. </a:t>
            </a:r>
            <a:r>
              <a:rPr lang="fr-FR" sz="2200" dirty="0" err="1" smtClean="0">
                <a:solidFill>
                  <a:srgbClr val="0070C0"/>
                </a:solidFill>
                <a:latin typeface="+mj-lt"/>
                <a:cs typeface="Arial" pitchFamily="34" charset="0"/>
              </a:rPr>
              <a:t>Richert</a:t>
            </a:r>
            <a:endParaRPr lang="fr-FR" sz="2200" dirty="0" smtClean="0">
              <a:solidFill>
                <a:srgbClr val="0070C0"/>
              </a:solidFill>
              <a:latin typeface="+mj-lt"/>
              <a:cs typeface="Arial" pitchFamily="34" charset="0"/>
            </a:endParaRPr>
          </a:p>
          <a:p>
            <a:r>
              <a:rPr lang="fr-FR" sz="2200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L. Réa</a:t>
            </a:r>
          </a:p>
        </p:txBody>
      </p:sp>
      <p:pic>
        <p:nvPicPr>
          <p:cNvPr id="14" name="Image 16" descr="logo-fondsblanc-1.jpg"/>
          <p:cNvPicPr>
            <a:picLocks noChangeAspect="1"/>
          </p:cNvPicPr>
          <p:nvPr/>
        </p:nvPicPr>
        <p:blipFill>
          <a:blip r:embed="rId6" cstate="print"/>
          <a:srcRect b="11948"/>
          <a:stretch>
            <a:fillRect/>
          </a:stretch>
        </p:blipFill>
        <p:spPr bwMode="auto">
          <a:xfrm>
            <a:off x="6157639" y="2285981"/>
            <a:ext cx="1725266" cy="101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1" y="1320023"/>
            <a:ext cx="1290881" cy="9659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2" y="714356"/>
            <a:ext cx="771525" cy="15716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284947" y="2024597"/>
            <a:ext cx="3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Collaboration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3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9"/>
    </mc:Choice>
    <mc:Fallback xmlns="">
      <p:transition spd="slow" advTm="769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074149" y="5301208"/>
            <a:ext cx="1758121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868144" y="3068960"/>
            <a:ext cx="2752367" cy="14246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5301208"/>
            <a:ext cx="2243435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HYPERTROPHY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95536" y="3068960"/>
            <a:ext cx="2243436" cy="1108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811090" y="1406002"/>
            <a:ext cx="1713238" cy="7920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Biological</a:t>
            </a:r>
            <a:endParaRPr lang="fr-FR" dirty="0" smtClean="0"/>
          </a:p>
          <a:p>
            <a:pPr algn="ctr"/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Mechanotransduction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882996" y="1478880"/>
            <a:ext cx="13144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Mechanical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Signal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3650698" y="1656426"/>
            <a:ext cx="1800200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Lorraine\Pictures\ker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238125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67544" y="3140968"/>
            <a:ext cx="217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Mechanical</a:t>
            </a:r>
            <a:r>
              <a:rPr lang="fr-FR" dirty="0" smtClean="0"/>
              <a:t> </a:t>
            </a:r>
            <a:r>
              <a:rPr lang="fr-FR" dirty="0" err="1" smtClean="0"/>
              <a:t>Overload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948058" y="3140968"/>
            <a:ext cx="209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Mechanical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99592" y="3531263"/>
            <a:ext cx="15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Exercise</a:t>
            </a:r>
            <a:endParaRPr lang="fr-FR" dirty="0" smtClean="0"/>
          </a:p>
          <a:p>
            <a:r>
              <a:rPr lang="fr-FR" dirty="0" smtClean="0"/>
              <a:t>Compensation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09824" y="3570283"/>
            <a:ext cx="25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Immobilization</a:t>
            </a:r>
            <a:endParaRPr lang="fr-FR" dirty="0" smtClean="0"/>
          </a:p>
          <a:p>
            <a:r>
              <a:rPr lang="fr-FR" dirty="0" err="1" smtClean="0"/>
              <a:t>Denervation</a:t>
            </a:r>
            <a:endParaRPr lang="fr-FR" dirty="0" smtClean="0"/>
          </a:p>
          <a:p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gravity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915816" y="5805264"/>
            <a:ext cx="31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Right-</a:t>
            </a:r>
            <a:r>
              <a:rPr lang="fr-FR" dirty="0" err="1" smtClean="0"/>
              <a:t>handed</a:t>
            </a:r>
            <a:r>
              <a:rPr lang="fr-FR" dirty="0" smtClean="0"/>
              <a:t> </a:t>
            </a:r>
            <a:r>
              <a:rPr lang="fr-FR" dirty="0" err="1" smtClean="0"/>
              <a:t>javelin</a:t>
            </a:r>
            <a:r>
              <a:rPr lang="fr-FR" dirty="0" smtClean="0"/>
              <a:t> </a:t>
            </a:r>
            <a:r>
              <a:rPr lang="fr-FR" dirty="0" err="1" smtClean="0"/>
              <a:t>thrower</a:t>
            </a:r>
            <a:endParaRPr lang="fr-FR" dirty="0" smtClean="0"/>
          </a:p>
          <a:p>
            <a:pPr algn="ctr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bigger</a:t>
            </a:r>
            <a:r>
              <a:rPr lang="fr-FR" dirty="0" smtClean="0"/>
              <a:t> arm due to </a:t>
            </a:r>
            <a:r>
              <a:rPr lang="fr-FR" dirty="0" err="1" smtClean="0"/>
              <a:t>exercise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422167" y="5368570"/>
            <a:ext cx="106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ATROPHY</a:t>
            </a:r>
            <a:endParaRPr lang="fr-FR" dirty="0"/>
          </a:p>
        </p:txBody>
      </p:sp>
      <p:sp>
        <p:nvSpPr>
          <p:cNvPr id="14" name="Flèche vers le bas 13"/>
          <p:cNvSpPr/>
          <p:nvPr/>
        </p:nvSpPr>
        <p:spPr>
          <a:xfrm>
            <a:off x="1353070" y="4293096"/>
            <a:ext cx="130507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6867695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650698" y="2128659"/>
            <a:ext cx="18002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C00000"/>
                </a:solidFill>
              </a:rPr>
              <a:t>How </a:t>
            </a:r>
            <a:r>
              <a:rPr lang="fr-FR" sz="2400" dirty="0" err="1" smtClean="0">
                <a:solidFill>
                  <a:srgbClr val="C00000"/>
                </a:solidFill>
              </a:rPr>
              <a:t>does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</a:rPr>
              <a:t>that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</a:rPr>
              <a:t>work</a:t>
            </a:r>
            <a:r>
              <a:rPr lang="fr-FR" sz="2400" dirty="0" smtClean="0">
                <a:solidFill>
                  <a:srgbClr val="C00000"/>
                </a:solidFill>
              </a:rPr>
              <a:t> ? </a:t>
            </a:r>
            <a:endParaRPr lang="fr-F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Serum</a:t>
            </a:r>
            <a:r>
              <a:rPr lang="fr-FR" dirty="0" smtClean="0"/>
              <a:t> </a:t>
            </a:r>
            <a:r>
              <a:rPr lang="fr-FR" dirty="0" err="1" smtClean="0"/>
              <a:t>Response</a:t>
            </a:r>
            <a:r>
              <a:rPr lang="fr-FR" dirty="0" smtClean="0"/>
              <a:t> Factor</a:t>
            </a:r>
            <a:endParaRPr lang="fr-FR" dirty="0"/>
          </a:p>
        </p:txBody>
      </p:sp>
      <p:pic>
        <p:nvPicPr>
          <p:cNvPr id="1028" name="Picture 4" descr="C:\Users\Lorraine\Documents\GitHub\These\Figures\SR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67212"/>
            <a:ext cx="1514475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818622" y="2325608"/>
            <a:ext cx="143109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Muscle </a:t>
            </a:r>
          </a:p>
          <a:p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3735" y="2325608"/>
            <a:ext cx="155491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Muscle </a:t>
            </a:r>
          </a:p>
          <a:p>
            <a:r>
              <a:rPr lang="fr-FR" dirty="0" err="1" smtClean="0"/>
              <a:t>differenciation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08718" y="1751632"/>
            <a:ext cx="19323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Muscle adaptation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68656" y="4040617"/>
            <a:ext cx="6062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EMT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92513" y="4149080"/>
            <a:ext cx="1964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Migration/Invasion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228648" y="5197842"/>
            <a:ext cx="8338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Cancer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10050" y="5019346"/>
            <a:ext cx="9883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Platelets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39752" y="5886564"/>
            <a:ext cx="21092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Neural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51720" y="1763583"/>
            <a:ext cx="2298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Chromatin</a:t>
            </a:r>
            <a:r>
              <a:rPr lang="fr-FR" dirty="0" smtClean="0"/>
              <a:t> </a:t>
            </a:r>
            <a:r>
              <a:rPr lang="fr-FR" dirty="0" err="1" smtClean="0"/>
              <a:t>remodeling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2833925" y="3548638"/>
            <a:ext cx="139737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Cytoskeleton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765995" y="2204864"/>
            <a:ext cx="926221" cy="734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3" idx="1"/>
          </p:cNvCxnSpPr>
          <p:nvPr/>
        </p:nvCxnSpPr>
        <p:spPr>
          <a:xfrm>
            <a:off x="2051720" y="3733304"/>
            <a:ext cx="782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051720" y="2708920"/>
            <a:ext cx="23762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907704" y="4040617"/>
            <a:ext cx="1728192" cy="97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691680" y="4409949"/>
            <a:ext cx="895158" cy="1323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231295" y="3104964"/>
            <a:ext cx="628737" cy="443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5904805" y="1988840"/>
            <a:ext cx="504056" cy="30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6372200" y="27089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3923928" y="3917970"/>
            <a:ext cx="307367" cy="23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6300192" y="4225283"/>
            <a:ext cx="518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796136" y="4529981"/>
            <a:ext cx="504056" cy="541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788024" y="5204012"/>
            <a:ext cx="1368809" cy="17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6868656" y="4409949"/>
            <a:ext cx="303128" cy="609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51520" y="1988840"/>
            <a:ext cx="13168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dirty="0" smtClean="0"/>
              <a:t>~ 900 </a:t>
            </a:r>
            <a:r>
              <a:rPr lang="fr-FR" dirty="0" err="1" smtClean="0"/>
              <a:t>target</a:t>
            </a:r>
            <a:endParaRPr lang="fr-FR" dirty="0" smtClean="0"/>
          </a:p>
          <a:p>
            <a:pPr algn="ctr"/>
            <a:r>
              <a:rPr lang="fr-FR" dirty="0" err="1" smtClean="0"/>
              <a:t>genes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5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62478"/>
              </p:ext>
            </p:extLst>
          </p:nvPr>
        </p:nvGraphicFramePr>
        <p:xfrm>
          <a:off x="424555" y="1155967"/>
          <a:ext cx="8114604" cy="53132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221"/>
                <a:gridCol w="1616620"/>
                <a:gridCol w="1622921"/>
                <a:gridCol w="1622921"/>
                <a:gridCol w="1622921"/>
              </a:tblGrid>
              <a:tr h="7976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SRF </a:t>
                      </a:r>
                      <a:r>
                        <a:rPr lang="fr-FR" dirty="0" err="1" smtClean="0"/>
                        <a:t>loss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function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Active</a:t>
                      </a:r>
                    </a:p>
                    <a:p>
                      <a:pPr algn="ctr"/>
                      <a:r>
                        <a:rPr lang="fr-FR" dirty="0" smtClean="0"/>
                        <a:t>SRF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Nuclear</a:t>
                      </a:r>
                      <a:r>
                        <a:rPr lang="fr-FR" dirty="0" smtClean="0"/>
                        <a:t> </a:t>
                      </a:r>
                    </a:p>
                    <a:p>
                      <a:pPr algn="ctr"/>
                      <a:r>
                        <a:rPr lang="fr-FR" dirty="0" smtClean="0"/>
                        <a:t>MRTF</a:t>
                      </a:r>
                      <a:endParaRPr lang="fr-FR" dirty="0"/>
                    </a:p>
                  </a:txBody>
                  <a:tcPr/>
                </a:tc>
              </a:tr>
              <a:tr h="1338991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Overload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591579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Denervation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80949">
                <a:tc>
                  <a:txBody>
                    <a:bodyPr/>
                    <a:lstStyle/>
                    <a:p>
                      <a:pPr algn="ctr"/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Caloric</a:t>
                      </a:r>
                      <a:r>
                        <a:rPr lang="fr-FR" sz="1600" baseline="0" dirty="0" smtClean="0"/>
                        <a:t> Restriction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e 300"/>
          <p:cNvGrpSpPr/>
          <p:nvPr/>
        </p:nvGrpSpPr>
        <p:grpSpPr>
          <a:xfrm>
            <a:off x="2039167" y="2012725"/>
            <a:ext cx="1758914" cy="1067513"/>
            <a:chOff x="5735253" y="3189287"/>
            <a:chExt cx="1573051" cy="792088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5735253" y="3271341"/>
              <a:ext cx="396294" cy="677546"/>
              <a:chOff x="814" y="1146"/>
              <a:chExt cx="1063" cy="2525"/>
            </a:xfrm>
          </p:grpSpPr>
          <p:sp>
            <p:nvSpPr>
              <p:cNvPr id="42" name="Freeform 4"/>
              <p:cNvSpPr>
                <a:spLocks/>
              </p:cNvSpPr>
              <p:nvPr/>
            </p:nvSpPr>
            <p:spPr bwMode="auto">
              <a:xfrm>
                <a:off x="814" y="1147"/>
                <a:ext cx="1012" cy="2524"/>
              </a:xfrm>
              <a:custGeom>
                <a:avLst/>
                <a:gdLst>
                  <a:gd name="T0" fmla="*/ 2267 w 828"/>
                  <a:gd name="T1" fmla="*/ 90 h 2082"/>
                  <a:gd name="T2" fmla="*/ 1875 w 828"/>
                  <a:gd name="T3" fmla="*/ 1618 h 2082"/>
                  <a:gd name="T4" fmla="*/ 2158 w 828"/>
                  <a:gd name="T5" fmla="*/ 9669 h 2082"/>
                  <a:gd name="T6" fmla="*/ 2597 w 828"/>
                  <a:gd name="T7" fmla="*/ 11639 h 2082"/>
                  <a:gd name="T8" fmla="*/ 3031 w 828"/>
                  <a:gd name="T9" fmla="*/ 11621 h 2082"/>
                  <a:gd name="T10" fmla="*/ 3252 w 828"/>
                  <a:gd name="T11" fmla="*/ 9775 h 2082"/>
                  <a:gd name="T12" fmla="*/ 3178 w 828"/>
                  <a:gd name="T13" fmla="*/ 1628 h 2082"/>
                  <a:gd name="T14" fmla="*/ 2774 w 828"/>
                  <a:gd name="T15" fmla="*/ 74 h 2082"/>
                  <a:gd name="T16" fmla="*/ 2267 w 828"/>
                  <a:gd name="T17" fmla="*/ 90 h 20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8"/>
                  <a:gd name="T28" fmla="*/ 0 h 2082"/>
                  <a:gd name="T29" fmla="*/ 828 w 828"/>
                  <a:gd name="T30" fmla="*/ 2082 h 20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8" h="2082">
                    <a:moveTo>
                      <a:pt x="372" y="16"/>
                    </a:moveTo>
                    <a:cubicBezTo>
                      <a:pt x="372" y="16"/>
                      <a:pt x="366" y="152"/>
                      <a:pt x="308" y="286"/>
                    </a:cubicBezTo>
                    <a:cubicBezTo>
                      <a:pt x="230" y="468"/>
                      <a:pt x="0" y="1134"/>
                      <a:pt x="354" y="1710"/>
                    </a:cubicBezTo>
                    <a:cubicBezTo>
                      <a:pt x="444" y="1857"/>
                      <a:pt x="426" y="2058"/>
                      <a:pt x="426" y="2058"/>
                    </a:cubicBezTo>
                    <a:cubicBezTo>
                      <a:pt x="426" y="2058"/>
                      <a:pt x="462" y="2082"/>
                      <a:pt x="498" y="2055"/>
                    </a:cubicBezTo>
                    <a:cubicBezTo>
                      <a:pt x="498" y="2055"/>
                      <a:pt x="478" y="1832"/>
                      <a:pt x="534" y="1728"/>
                    </a:cubicBezTo>
                    <a:cubicBezTo>
                      <a:pt x="615" y="1579"/>
                      <a:pt x="828" y="962"/>
                      <a:pt x="522" y="288"/>
                    </a:cubicBezTo>
                    <a:cubicBezTo>
                      <a:pt x="468" y="170"/>
                      <a:pt x="464" y="63"/>
                      <a:pt x="456" y="13"/>
                    </a:cubicBezTo>
                    <a:cubicBezTo>
                      <a:pt x="456" y="13"/>
                      <a:pt x="423" y="0"/>
                      <a:pt x="372" y="16"/>
                    </a:cubicBezTo>
                    <a:close/>
                  </a:path>
                </a:pathLst>
              </a:custGeom>
              <a:solidFill>
                <a:srgbClr val="ED99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864" y="1540"/>
                <a:ext cx="442" cy="1719"/>
              </a:xfrm>
              <a:custGeom>
                <a:avLst/>
                <a:gdLst>
                  <a:gd name="T0" fmla="*/ 1728 w 362"/>
                  <a:gd name="T1" fmla="*/ 0 h 1418"/>
                  <a:gd name="T2" fmla="*/ 2184 w 362"/>
                  <a:gd name="T3" fmla="*/ 8017 h 1418"/>
                  <a:gd name="T4" fmla="*/ 1728 w 362"/>
                  <a:gd name="T5" fmla="*/ 0 h 1418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18"/>
                  <a:gd name="T11" fmla="*/ 362 w 362"/>
                  <a:gd name="T12" fmla="*/ 1418 h 1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18">
                    <a:moveTo>
                      <a:pt x="287" y="0"/>
                    </a:moveTo>
                    <a:cubicBezTo>
                      <a:pt x="287" y="0"/>
                      <a:pt x="0" y="810"/>
                      <a:pt x="362" y="1418"/>
                    </a:cubicBezTo>
                    <a:cubicBezTo>
                      <a:pt x="362" y="1418"/>
                      <a:pt x="69" y="782"/>
                      <a:pt x="287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1337" y="1511"/>
                <a:ext cx="154" cy="1796"/>
              </a:xfrm>
              <a:custGeom>
                <a:avLst/>
                <a:gdLst>
                  <a:gd name="T0" fmla="*/ 109 w 126"/>
                  <a:gd name="T1" fmla="*/ 8357 h 1482"/>
                  <a:gd name="T2" fmla="*/ 0 w 126"/>
                  <a:gd name="T3" fmla="*/ 0 h 1482"/>
                  <a:gd name="T4" fmla="*/ 109 w 126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126"/>
                  <a:gd name="T10" fmla="*/ 0 h 1482"/>
                  <a:gd name="T11" fmla="*/ 126 w 126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" h="1482">
                    <a:moveTo>
                      <a:pt x="18" y="1482"/>
                    </a:moveTo>
                    <a:cubicBezTo>
                      <a:pt x="18" y="1482"/>
                      <a:pt x="126" y="566"/>
                      <a:pt x="0" y="0"/>
                    </a:cubicBezTo>
                    <a:cubicBezTo>
                      <a:pt x="0" y="0"/>
                      <a:pt x="49" y="73"/>
                      <a:pt x="18" y="1482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1436" y="1557"/>
                <a:ext cx="441" cy="1676"/>
              </a:xfrm>
              <a:custGeom>
                <a:avLst/>
                <a:gdLst>
                  <a:gd name="T0" fmla="*/ 0 w 361"/>
                  <a:gd name="T1" fmla="*/ 0 h 1383"/>
                  <a:gd name="T2" fmla="*/ 79 w 361"/>
                  <a:gd name="T3" fmla="*/ 7796 h 1383"/>
                  <a:gd name="T4" fmla="*/ 0 w 361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61"/>
                  <a:gd name="T10" fmla="*/ 0 h 1383"/>
                  <a:gd name="T11" fmla="*/ 361 w 361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1" h="1383">
                    <a:moveTo>
                      <a:pt x="0" y="0"/>
                    </a:moveTo>
                    <a:cubicBezTo>
                      <a:pt x="0" y="0"/>
                      <a:pt x="361" y="646"/>
                      <a:pt x="13" y="1383"/>
                    </a:cubicBezTo>
                    <a:cubicBezTo>
                      <a:pt x="13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1445" y="1738"/>
                <a:ext cx="215" cy="1354"/>
              </a:xfrm>
              <a:custGeom>
                <a:avLst/>
                <a:gdLst>
                  <a:gd name="T0" fmla="*/ 0 w 176"/>
                  <a:gd name="T1" fmla="*/ 0 h 1117"/>
                  <a:gd name="T2" fmla="*/ 0 w 176"/>
                  <a:gd name="T3" fmla="*/ 6311 h 1117"/>
                  <a:gd name="T4" fmla="*/ 0 w 17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117"/>
                  <a:gd name="T11" fmla="*/ 176 w 17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117">
                    <a:moveTo>
                      <a:pt x="0" y="0"/>
                    </a:moveTo>
                    <a:cubicBezTo>
                      <a:pt x="0" y="0"/>
                      <a:pt x="176" y="365"/>
                      <a:pt x="0" y="1117"/>
                    </a:cubicBezTo>
                    <a:cubicBezTo>
                      <a:pt x="0" y="1117"/>
                      <a:pt x="111" y="332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1081" y="1662"/>
                <a:ext cx="216" cy="1455"/>
              </a:xfrm>
              <a:custGeom>
                <a:avLst/>
                <a:gdLst>
                  <a:gd name="T0" fmla="*/ 881 w 176"/>
                  <a:gd name="T1" fmla="*/ 0 h 1200"/>
                  <a:gd name="T2" fmla="*/ 1112 w 176"/>
                  <a:gd name="T3" fmla="*/ 6796 h 1200"/>
                  <a:gd name="T4" fmla="*/ 881 w 176"/>
                  <a:gd name="T5" fmla="*/ 0 h 1200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200"/>
                  <a:gd name="T11" fmla="*/ 176 w 176"/>
                  <a:gd name="T12" fmla="*/ 1200 h 1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200">
                    <a:moveTo>
                      <a:pt x="139" y="0"/>
                    </a:moveTo>
                    <a:cubicBezTo>
                      <a:pt x="139" y="0"/>
                      <a:pt x="47" y="469"/>
                      <a:pt x="176" y="1200"/>
                    </a:cubicBezTo>
                    <a:cubicBezTo>
                      <a:pt x="176" y="1200"/>
                      <a:pt x="0" y="521"/>
                      <a:pt x="139" y="0"/>
                    </a:cubicBezTo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1232" y="1812"/>
                <a:ext cx="76" cy="1076"/>
              </a:xfrm>
              <a:custGeom>
                <a:avLst/>
                <a:gdLst>
                  <a:gd name="T0" fmla="*/ 313 w 62"/>
                  <a:gd name="T1" fmla="*/ 0 h 888"/>
                  <a:gd name="T2" fmla="*/ 389 w 62"/>
                  <a:gd name="T3" fmla="*/ 5001 h 888"/>
                  <a:gd name="T4" fmla="*/ 313 w 62"/>
                  <a:gd name="T5" fmla="*/ 0 h 88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88"/>
                  <a:gd name="T11" fmla="*/ 62 w 62"/>
                  <a:gd name="T12" fmla="*/ 888 h 8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88">
                    <a:moveTo>
                      <a:pt x="50" y="0"/>
                    </a:moveTo>
                    <a:cubicBezTo>
                      <a:pt x="50" y="0"/>
                      <a:pt x="0" y="256"/>
                      <a:pt x="62" y="888"/>
                    </a:cubicBezTo>
                    <a:cubicBezTo>
                      <a:pt x="62" y="888"/>
                      <a:pt x="60" y="242"/>
                      <a:pt x="5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9" name="Freeform 11"/>
              <p:cNvSpPr>
                <a:spLocks/>
              </p:cNvSpPr>
              <p:nvPr/>
            </p:nvSpPr>
            <p:spPr bwMode="auto">
              <a:xfrm>
                <a:off x="1233" y="1146"/>
                <a:ext cx="157" cy="285"/>
              </a:xfrm>
              <a:custGeom>
                <a:avLst/>
                <a:gdLst>
                  <a:gd name="T0" fmla="*/ 186 w 128"/>
                  <a:gd name="T1" fmla="*/ 90 h 235"/>
                  <a:gd name="T2" fmla="*/ 132 w 128"/>
                  <a:gd name="T3" fmla="*/ 506 h 235"/>
                  <a:gd name="T4" fmla="*/ 71 w 128"/>
                  <a:gd name="T5" fmla="*/ 904 h 235"/>
                  <a:gd name="T6" fmla="*/ 60 w 128"/>
                  <a:gd name="T7" fmla="*/ 1329 h 235"/>
                  <a:gd name="T8" fmla="*/ 223 w 128"/>
                  <a:gd name="T9" fmla="*/ 1018 h 235"/>
                  <a:gd name="T10" fmla="*/ 364 w 128"/>
                  <a:gd name="T11" fmla="*/ 726 h 235"/>
                  <a:gd name="T12" fmla="*/ 516 w 128"/>
                  <a:gd name="T13" fmla="*/ 1247 h 235"/>
                  <a:gd name="T14" fmla="*/ 559 w 128"/>
                  <a:gd name="T15" fmla="*/ 1018 h 235"/>
                  <a:gd name="T16" fmla="*/ 559 w 128"/>
                  <a:gd name="T17" fmla="*/ 742 h 235"/>
                  <a:gd name="T18" fmla="*/ 589 w 128"/>
                  <a:gd name="T19" fmla="*/ 403 h 235"/>
                  <a:gd name="T20" fmla="*/ 724 w 128"/>
                  <a:gd name="T21" fmla="*/ 822 h 235"/>
                  <a:gd name="T22" fmla="*/ 740 w 128"/>
                  <a:gd name="T23" fmla="*/ 538 h 235"/>
                  <a:gd name="T24" fmla="*/ 724 w 128"/>
                  <a:gd name="T25" fmla="*/ 317 h 235"/>
                  <a:gd name="T26" fmla="*/ 710 w 128"/>
                  <a:gd name="T27" fmla="*/ 156 h 235"/>
                  <a:gd name="T28" fmla="*/ 702 w 128"/>
                  <a:gd name="T29" fmla="*/ 78 h 235"/>
                  <a:gd name="T30" fmla="*/ 186 w 128"/>
                  <a:gd name="T31" fmla="*/ 87 h 2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235"/>
                  <a:gd name="T50" fmla="*/ 128 w 128"/>
                  <a:gd name="T51" fmla="*/ 235 h 2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235">
                    <a:moveTo>
                      <a:pt x="30" y="16"/>
                    </a:moveTo>
                    <a:cubicBezTo>
                      <a:pt x="30" y="41"/>
                      <a:pt x="24" y="64"/>
                      <a:pt x="21" y="89"/>
                    </a:cubicBezTo>
                    <a:cubicBezTo>
                      <a:pt x="19" y="113"/>
                      <a:pt x="16" y="136"/>
                      <a:pt x="11" y="159"/>
                    </a:cubicBezTo>
                    <a:cubicBezTo>
                      <a:pt x="9" y="169"/>
                      <a:pt x="0" y="233"/>
                      <a:pt x="10" y="234"/>
                    </a:cubicBezTo>
                    <a:cubicBezTo>
                      <a:pt x="18" y="235"/>
                      <a:pt x="33" y="187"/>
                      <a:pt x="36" y="180"/>
                    </a:cubicBezTo>
                    <a:cubicBezTo>
                      <a:pt x="42" y="164"/>
                      <a:pt x="47" y="142"/>
                      <a:pt x="58" y="128"/>
                    </a:cubicBezTo>
                    <a:cubicBezTo>
                      <a:pt x="65" y="132"/>
                      <a:pt x="64" y="233"/>
                      <a:pt x="82" y="219"/>
                    </a:cubicBezTo>
                    <a:cubicBezTo>
                      <a:pt x="89" y="213"/>
                      <a:pt x="88" y="188"/>
                      <a:pt x="89" y="180"/>
                    </a:cubicBezTo>
                    <a:cubicBezTo>
                      <a:pt x="90" y="164"/>
                      <a:pt x="89" y="147"/>
                      <a:pt x="89" y="130"/>
                    </a:cubicBezTo>
                    <a:cubicBezTo>
                      <a:pt x="89" y="114"/>
                      <a:pt x="85" y="85"/>
                      <a:pt x="94" y="71"/>
                    </a:cubicBezTo>
                    <a:cubicBezTo>
                      <a:pt x="104" y="90"/>
                      <a:pt x="93" y="133"/>
                      <a:pt x="116" y="145"/>
                    </a:cubicBezTo>
                    <a:cubicBezTo>
                      <a:pt x="128" y="137"/>
                      <a:pt x="120" y="107"/>
                      <a:pt x="118" y="95"/>
                    </a:cubicBezTo>
                    <a:cubicBezTo>
                      <a:pt x="116" y="83"/>
                      <a:pt x="117" y="69"/>
                      <a:pt x="116" y="56"/>
                    </a:cubicBezTo>
                    <a:cubicBezTo>
                      <a:pt x="115" y="47"/>
                      <a:pt x="114" y="35"/>
                      <a:pt x="113" y="27"/>
                    </a:cubicBezTo>
                    <a:cubicBezTo>
                      <a:pt x="112" y="20"/>
                      <a:pt x="114" y="20"/>
                      <a:pt x="112" y="14"/>
                    </a:cubicBezTo>
                    <a:cubicBezTo>
                      <a:pt x="107" y="0"/>
                      <a:pt x="38" y="2"/>
                      <a:pt x="30" y="15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0" name="Freeform 12"/>
              <p:cNvSpPr>
                <a:spLocks/>
              </p:cNvSpPr>
              <p:nvPr/>
            </p:nvSpPr>
            <p:spPr bwMode="auto">
              <a:xfrm>
                <a:off x="1327" y="3349"/>
                <a:ext cx="94" cy="315"/>
              </a:xfrm>
              <a:custGeom>
                <a:avLst/>
                <a:gdLst>
                  <a:gd name="T0" fmla="*/ 35 w 77"/>
                  <a:gd name="T1" fmla="*/ 1362 h 260"/>
                  <a:gd name="T2" fmla="*/ 43 w 77"/>
                  <a:gd name="T3" fmla="*/ 900 h 260"/>
                  <a:gd name="T4" fmla="*/ 1 w 77"/>
                  <a:gd name="T5" fmla="*/ 435 h 260"/>
                  <a:gd name="T6" fmla="*/ 107 w 77"/>
                  <a:gd name="T7" fmla="*/ 792 h 260"/>
                  <a:gd name="T8" fmla="*/ 198 w 77"/>
                  <a:gd name="T9" fmla="*/ 1201 h 260"/>
                  <a:gd name="T10" fmla="*/ 183 w 77"/>
                  <a:gd name="T11" fmla="*/ 937 h 260"/>
                  <a:gd name="T12" fmla="*/ 150 w 77"/>
                  <a:gd name="T13" fmla="*/ 527 h 260"/>
                  <a:gd name="T14" fmla="*/ 160 w 77"/>
                  <a:gd name="T15" fmla="*/ 0 h 260"/>
                  <a:gd name="T16" fmla="*/ 238 w 77"/>
                  <a:gd name="T17" fmla="*/ 395 h 260"/>
                  <a:gd name="T18" fmla="*/ 295 w 77"/>
                  <a:gd name="T19" fmla="*/ 826 h 260"/>
                  <a:gd name="T20" fmla="*/ 355 w 77"/>
                  <a:gd name="T21" fmla="*/ 506 h 260"/>
                  <a:gd name="T22" fmla="*/ 439 w 77"/>
                  <a:gd name="T23" fmla="*/ 958 h 260"/>
                  <a:gd name="T24" fmla="*/ 464 w 77"/>
                  <a:gd name="T25" fmla="*/ 1359 h 260"/>
                  <a:gd name="T26" fmla="*/ 35 w 77"/>
                  <a:gd name="T27" fmla="*/ 1359 h 26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7"/>
                  <a:gd name="T43" fmla="*/ 0 h 260"/>
                  <a:gd name="T44" fmla="*/ 77 w 77"/>
                  <a:gd name="T45" fmla="*/ 260 h 26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7" h="260">
                    <a:moveTo>
                      <a:pt x="6" y="243"/>
                    </a:moveTo>
                    <a:cubicBezTo>
                      <a:pt x="10" y="215"/>
                      <a:pt x="7" y="182"/>
                      <a:pt x="7" y="160"/>
                    </a:cubicBezTo>
                    <a:cubicBezTo>
                      <a:pt x="7" y="132"/>
                      <a:pt x="0" y="105"/>
                      <a:pt x="1" y="77"/>
                    </a:cubicBezTo>
                    <a:cubicBezTo>
                      <a:pt x="15" y="78"/>
                      <a:pt x="15" y="130"/>
                      <a:pt x="17" y="141"/>
                    </a:cubicBezTo>
                    <a:cubicBezTo>
                      <a:pt x="19" y="158"/>
                      <a:pt x="16" y="205"/>
                      <a:pt x="33" y="214"/>
                    </a:cubicBezTo>
                    <a:cubicBezTo>
                      <a:pt x="39" y="202"/>
                      <a:pt x="32" y="180"/>
                      <a:pt x="31" y="166"/>
                    </a:cubicBezTo>
                    <a:cubicBezTo>
                      <a:pt x="29" y="142"/>
                      <a:pt x="27" y="118"/>
                      <a:pt x="25" y="93"/>
                    </a:cubicBezTo>
                    <a:cubicBezTo>
                      <a:pt x="23" y="62"/>
                      <a:pt x="25" y="31"/>
                      <a:pt x="26" y="0"/>
                    </a:cubicBezTo>
                    <a:cubicBezTo>
                      <a:pt x="37" y="16"/>
                      <a:pt x="37" y="50"/>
                      <a:pt x="39" y="70"/>
                    </a:cubicBezTo>
                    <a:cubicBezTo>
                      <a:pt x="42" y="96"/>
                      <a:pt x="44" y="122"/>
                      <a:pt x="49" y="147"/>
                    </a:cubicBezTo>
                    <a:cubicBezTo>
                      <a:pt x="53" y="135"/>
                      <a:pt x="49" y="94"/>
                      <a:pt x="59" y="90"/>
                    </a:cubicBezTo>
                    <a:cubicBezTo>
                      <a:pt x="60" y="103"/>
                      <a:pt x="59" y="165"/>
                      <a:pt x="73" y="170"/>
                    </a:cubicBezTo>
                    <a:cubicBezTo>
                      <a:pt x="75" y="194"/>
                      <a:pt x="77" y="219"/>
                      <a:pt x="77" y="242"/>
                    </a:cubicBezTo>
                    <a:cubicBezTo>
                      <a:pt x="65" y="249"/>
                      <a:pt x="35" y="260"/>
                      <a:pt x="6" y="242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854" y="1528"/>
                <a:ext cx="443" cy="1708"/>
              </a:xfrm>
              <a:custGeom>
                <a:avLst/>
                <a:gdLst>
                  <a:gd name="T0" fmla="*/ 1815 w 362"/>
                  <a:gd name="T1" fmla="*/ 0 h 1409"/>
                  <a:gd name="T2" fmla="*/ 2226 w 362"/>
                  <a:gd name="T3" fmla="*/ 7958 h 1409"/>
                  <a:gd name="T4" fmla="*/ 1815 w 362"/>
                  <a:gd name="T5" fmla="*/ 0 h 1409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09"/>
                  <a:gd name="T11" fmla="*/ 362 w 362"/>
                  <a:gd name="T12" fmla="*/ 1409 h 14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09">
                    <a:moveTo>
                      <a:pt x="294" y="0"/>
                    </a:moveTo>
                    <a:cubicBezTo>
                      <a:pt x="294" y="0"/>
                      <a:pt x="0" y="801"/>
                      <a:pt x="362" y="1409"/>
                    </a:cubicBezTo>
                    <a:cubicBezTo>
                      <a:pt x="362" y="1409"/>
                      <a:pt x="21" y="851"/>
                      <a:pt x="294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326" y="1488"/>
                <a:ext cx="90" cy="1796"/>
              </a:xfrm>
              <a:custGeom>
                <a:avLst/>
                <a:gdLst>
                  <a:gd name="T0" fmla="*/ 109 w 74"/>
                  <a:gd name="T1" fmla="*/ 8357 h 1482"/>
                  <a:gd name="T2" fmla="*/ 0 w 74"/>
                  <a:gd name="T3" fmla="*/ 0 h 1482"/>
                  <a:gd name="T4" fmla="*/ 109 w 74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74"/>
                  <a:gd name="T10" fmla="*/ 0 h 1482"/>
                  <a:gd name="T11" fmla="*/ 74 w 74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" h="1482">
                    <a:moveTo>
                      <a:pt x="19" y="1482"/>
                    </a:moveTo>
                    <a:cubicBezTo>
                      <a:pt x="19" y="1482"/>
                      <a:pt x="74" y="466"/>
                      <a:pt x="0" y="0"/>
                    </a:cubicBezTo>
                    <a:cubicBezTo>
                      <a:pt x="0" y="0"/>
                      <a:pt x="49" y="73"/>
                      <a:pt x="19" y="1482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1426" y="1534"/>
                <a:ext cx="406" cy="1676"/>
              </a:xfrm>
              <a:custGeom>
                <a:avLst/>
                <a:gdLst>
                  <a:gd name="T0" fmla="*/ 0 w 332"/>
                  <a:gd name="T1" fmla="*/ 0 h 1383"/>
                  <a:gd name="T2" fmla="*/ 73 w 332"/>
                  <a:gd name="T3" fmla="*/ 7796 h 1383"/>
                  <a:gd name="T4" fmla="*/ 0 w 332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32"/>
                  <a:gd name="T10" fmla="*/ 0 h 1383"/>
                  <a:gd name="T11" fmla="*/ 332 w 332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2" h="1383">
                    <a:moveTo>
                      <a:pt x="0" y="0"/>
                    </a:moveTo>
                    <a:cubicBezTo>
                      <a:pt x="0" y="0"/>
                      <a:pt x="332" y="636"/>
                      <a:pt x="12" y="1383"/>
                    </a:cubicBezTo>
                    <a:cubicBezTo>
                      <a:pt x="12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1434" y="1715"/>
                <a:ext cx="166" cy="1354"/>
              </a:xfrm>
              <a:custGeom>
                <a:avLst/>
                <a:gdLst>
                  <a:gd name="T0" fmla="*/ 0 w 136"/>
                  <a:gd name="T1" fmla="*/ 0 h 1117"/>
                  <a:gd name="T2" fmla="*/ 0 w 136"/>
                  <a:gd name="T3" fmla="*/ 6311 h 1117"/>
                  <a:gd name="T4" fmla="*/ 0 w 13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1117"/>
                  <a:gd name="T11" fmla="*/ 136 w 13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1117">
                    <a:moveTo>
                      <a:pt x="0" y="0"/>
                    </a:moveTo>
                    <a:cubicBezTo>
                      <a:pt x="0" y="0"/>
                      <a:pt x="136" y="338"/>
                      <a:pt x="0" y="1117"/>
                    </a:cubicBezTo>
                    <a:cubicBezTo>
                      <a:pt x="0" y="1117"/>
                      <a:pt x="112" y="332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1055" y="1655"/>
                <a:ext cx="231" cy="1439"/>
              </a:xfrm>
              <a:custGeom>
                <a:avLst/>
                <a:gdLst>
                  <a:gd name="T0" fmla="*/ 984 w 189"/>
                  <a:gd name="T1" fmla="*/ 33 h 1187"/>
                  <a:gd name="T2" fmla="*/ 1151 w 189"/>
                  <a:gd name="T3" fmla="*/ 6713 h 1187"/>
                  <a:gd name="T4" fmla="*/ 994 w 189"/>
                  <a:gd name="T5" fmla="*/ 0 h 1187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1187"/>
                  <a:gd name="T11" fmla="*/ 189 w 189"/>
                  <a:gd name="T12" fmla="*/ 1187 h 1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1187">
                    <a:moveTo>
                      <a:pt x="161" y="6"/>
                    </a:moveTo>
                    <a:cubicBezTo>
                      <a:pt x="161" y="6"/>
                      <a:pt x="0" y="434"/>
                      <a:pt x="189" y="1187"/>
                    </a:cubicBezTo>
                    <a:cubicBezTo>
                      <a:pt x="189" y="1187"/>
                      <a:pt x="25" y="521"/>
                      <a:pt x="164" y="0"/>
                    </a:cubicBezTo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1221" y="1801"/>
                <a:ext cx="76" cy="1064"/>
              </a:xfrm>
              <a:custGeom>
                <a:avLst/>
                <a:gdLst>
                  <a:gd name="T0" fmla="*/ 352 w 62"/>
                  <a:gd name="T1" fmla="*/ 0 h 878"/>
                  <a:gd name="T2" fmla="*/ 389 w 62"/>
                  <a:gd name="T3" fmla="*/ 4948 h 878"/>
                  <a:gd name="T4" fmla="*/ 352 w 62"/>
                  <a:gd name="T5" fmla="*/ 0 h 87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78"/>
                  <a:gd name="T11" fmla="*/ 62 w 62"/>
                  <a:gd name="T12" fmla="*/ 878 h 8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78">
                    <a:moveTo>
                      <a:pt x="56" y="0"/>
                    </a:moveTo>
                    <a:cubicBezTo>
                      <a:pt x="56" y="0"/>
                      <a:pt x="0" y="245"/>
                      <a:pt x="62" y="878"/>
                    </a:cubicBezTo>
                    <a:cubicBezTo>
                      <a:pt x="62" y="878"/>
                      <a:pt x="22" y="174"/>
                      <a:pt x="56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7" name="Freeform 19"/>
              <p:cNvSpPr>
                <a:spLocks/>
              </p:cNvSpPr>
              <p:nvPr/>
            </p:nvSpPr>
            <p:spPr bwMode="auto">
              <a:xfrm>
                <a:off x="947" y="1740"/>
                <a:ext cx="248" cy="1303"/>
              </a:xfrm>
              <a:custGeom>
                <a:avLst/>
                <a:gdLst>
                  <a:gd name="T0" fmla="*/ 987 w 203"/>
                  <a:gd name="T1" fmla="*/ 0 h 1075"/>
                  <a:gd name="T2" fmla="*/ 1228 w 203"/>
                  <a:gd name="T3" fmla="*/ 6069 h 1075"/>
                  <a:gd name="T4" fmla="*/ 987 w 203"/>
                  <a:gd name="T5" fmla="*/ 0 h 1075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1075"/>
                  <a:gd name="T11" fmla="*/ 203 w 203"/>
                  <a:gd name="T12" fmla="*/ 1075 h 1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1075">
                    <a:moveTo>
                      <a:pt x="163" y="0"/>
                    </a:moveTo>
                    <a:cubicBezTo>
                      <a:pt x="163" y="0"/>
                      <a:pt x="6" y="539"/>
                      <a:pt x="203" y="1075"/>
                    </a:cubicBezTo>
                    <a:cubicBezTo>
                      <a:pt x="203" y="1075"/>
                      <a:pt x="0" y="694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" name="Freeform 20"/>
              <p:cNvSpPr>
                <a:spLocks/>
              </p:cNvSpPr>
              <p:nvPr/>
            </p:nvSpPr>
            <p:spPr bwMode="auto">
              <a:xfrm>
                <a:off x="1078" y="1747"/>
                <a:ext cx="150" cy="1116"/>
              </a:xfrm>
              <a:custGeom>
                <a:avLst/>
                <a:gdLst>
                  <a:gd name="T0" fmla="*/ 687 w 123"/>
                  <a:gd name="T1" fmla="*/ 0 h 920"/>
                  <a:gd name="T2" fmla="*/ 734 w 123"/>
                  <a:gd name="T3" fmla="*/ 5231 h 920"/>
                  <a:gd name="T4" fmla="*/ 687 w 123"/>
                  <a:gd name="T5" fmla="*/ 0 h 920"/>
                  <a:gd name="T6" fmla="*/ 0 60000 65536"/>
                  <a:gd name="T7" fmla="*/ 0 60000 65536"/>
                  <a:gd name="T8" fmla="*/ 0 60000 65536"/>
                  <a:gd name="T9" fmla="*/ 0 w 123"/>
                  <a:gd name="T10" fmla="*/ 0 h 920"/>
                  <a:gd name="T11" fmla="*/ 123 w 123"/>
                  <a:gd name="T12" fmla="*/ 920 h 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" h="920">
                    <a:moveTo>
                      <a:pt x="115" y="0"/>
                    </a:moveTo>
                    <a:cubicBezTo>
                      <a:pt x="115" y="0"/>
                      <a:pt x="16" y="344"/>
                      <a:pt x="123" y="920"/>
                    </a:cubicBezTo>
                    <a:cubicBezTo>
                      <a:pt x="123" y="920"/>
                      <a:pt x="0" y="522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9" name="Freeform 21"/>
              <p:cNvSpPr>
                <a:spLocks/>
              </p:cNvSpPr>
              <p:nvPr/>
            </p:nvSpPr>
            <p:spPr bwMode="auto">
              <a:xfrm>
                <a:off x="1209" y="1692"/>
                <a:ext cx="84" cy="876"/>
              </a:xfrm>
              <a:custGeom>
                <a:avLst/>
                <a:gdLst>
                  <a:gd name="T0" fmla="*/ 404 w 69"/>
                  <a:gd name="T1" fmla="*/ 0 h 723"/>
                  <a:gd name="T2" fmla="*/ 281 w 69"/>
                  <a:gd name="T3" fmla="*/ 4070 h 723"/>
                  <a:gd name="T4" fmla="*/ 404 w 69"/>
                  <a:gd name="T5" fmla="*/ 0 h 723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723"/>
                  <a:gd name="T11" fmla="*/ 69 w 69"/>
                  <a:gd name="T12" fmla="*/ 723 h 7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723">
                    <a:moveTo>
                      <a:pt x="69" y="0"/>
                    </a:moveTo>
                    <a:cubicBezTo>
                      <a:pt x="69" y="0"/>
                      <a:pt x="10" y="472"/>
                      <a:pt x="48" y="723"/>
                    </a:cubicBezTo>
                    <a:cubicBezTo>
                      <a:pt x="48" y="723"/>
                      <a:pt x="0" y="256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" name="Freeform 22"/>
              <p:cNvSpPr>
                <a:spLocks/>
              </p:cNvSpPr>
              <p:nvPr/>
            </p:nvSpPr>
            <p:spPr bwMode="auto">
              <a:xfrm>
                <a:off x="1346" y="1841"/>
                <a:ext cx="15" cy="1293"/>
              </a:xfrm>
              <a:custGeom>
                <a:avLst/>
                <a:gdLst>
                  <a:gd name="T0" fmla="*/ 2 w 13"/>
                  <a:gd name="T1" fmla="*/ 0 h 1067"/>
                  <a:gd name="T2" fmla="*/ 0 w 13"/>
                  <a:gd name="T3" fmla="*/ 6013 h 1067"/>
                  <a:gd name="T4" fmla="*/ 2 w 13"/>
                  <a:gd name="T5" fmla="*/ 0 h 1067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067"/>
                  <a:gd name="T11" fmla="*/ 13 w 13"/>
                  <a:gd name="T12" fmla="*/ 1067 h 10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067">
                    <a:moveTo>
                      <a:pt x="2" y="0"/>
                    </a:moveTo>
                    <a:cubicBezTo>
                      <a:pt x="2" y="0"/>
                      <a:pt x="13" y="592"/>
                      <a:pt x="0" y="1067"/>
                    </a:cubicBezTo>
                    <a:cubicBezTo>
                      <a:pt x="0" y="1067"/>
                      <a:pt x="0" y="53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" name="Freeform 23"/>
              <p:cNvSpPr>
                <a:spLocks/>
              </p:cNvSpPr>
              <p:nvPr/>
            </p:nvSpPr>
            <p:spPr bwMode="auto">
              <a:xfrm>
                <a:off x="1404" y="1641"/>
                <a:ext cx="137" cy="933"/>
              </a:xfrm>
              <a:custGeom>
                <a:avLst/>
                <a:gdLst>
                  <a:gd name="T0" fmla="*/ 0 w 112"/>
                  <a:gd name="T1" fmla="*/ 0 h 770"/>
                  <a:gd name="T2" fmla="*/ 378 w 112"/>
                  <a:gd name="T3" fmla="*/ 4335 h 770"/>
                  <a:gd name="T4" fmla="*/ 0 w 112"/>
                  <a:gd name="T5" fmla="*/ 0 h 77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770"/>
                  <a:gd name="T11" fmla="*/ 112 w 112"/>
                  <a:gd name="T12" fmla="*/ 770 h 7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770">
                    <a:moveTo>
                      <a:pt x="0" y="0"/>
                    </a:moveTo>
                    <a:cubicBezTo>
                      <a:pt x="0" y="0"/>
                      <a:pt x="112" y="325"/>
                      <a:pt x="61" y="770"/>
                    </a:cubicBezTo>
                    <a:cubicBezTo>
                      <a:pt x="61" y="770"/>
                      <a:pt x="82" y="2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1430" y="2254"/>
                <a:ext cx="209" cy="954"/>
              </a:xfrm>
              <a:custGeom>
                <a:avLst/>
                <a:gdLst>
                  <a:gd name="T0" fmla="*/ 764 w 171"/>
                  <a:gd name="T1" fmla="*/ 0 h 787"/>
                  <a:gd name="T2" fmla="*/ 0 w 171"/>
                  <a:gd name="T3" fmla="*/ 4444 h 787"/>
                  <a:gd name="T4" fmla="*/ 764 w 171"/>
                  <a:gd name="T5" fmla="*/ 0 h 787"/>
                  <a:gd name="T6" fmla="*/ 0 60000 65536"/>
                  <a:gd name="T7" fmla="*/ 0 60000 65536"/>
                  <a:gd name="T8" fmla="*/ 0 60000 65536"/>
                  <a:gd name="T9" fmla="*/ 0 w 171"/>
                  <a:gd name="T10" fmla="*/ 0 h 787"/>
                  <a:gd name="T11" fmla="*/ 171 w 171"/>
                  <a:gd name="T12" fmla="*/ 787 h 7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" h="787">
                    <a:moveTo>
                      <a:pt x="125" y="0"/>
                    </a:moveTo>
                    <a:cubicBezTo>
                      <a:pt x="125" y="0"/>
                      <a:pt x="171" y="443"/>
                      <a:pt x="0" y="787"/>
                    </a:cubicBezTo>
                    <a:cubicBezTo>
                      <a:pt x="0" y="787"/>
                      <a:pt x="144" y="518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1180" y="1375"/>
                <a:ext cx="170" cy="418"/>
              </a:xfrm>
              <a:custGeom>
                <a:avLst/>
                <a:gdLst>
                  <a:gd name="T0" fmla="*/ 229 w 139"/>
                  <a:gd name="T1" fmla="*/ 328 h 345"/>
                  <a:gd name="T2" fmla="*/ 199 w 139"/>
                  <a:gd name="T3" fmla="*/ 716 h 345"/>
                  <a:gd name="T4" fmla="*/ 223 w 139"/>
                  <a:gd name="T5" fmla="*/ 1035 h 345"/>
                  <a:gd name="T6" fmla="*/ 2 w 139"/>
                  <a:gd name="T7" fmla="*/ 1940 h 345"/>
                  <a:gd name="T8" fmla="*/ 153 w 139"/>
                  <a:gd name="T9" fmla="*/ 1649 h 345"/>
                  <a:gd name="T10" fmla="*/ 254 w 139"/>
                  <a:gd name="T11" fmla="*/ 1345 h 345"/>
                  <a:gd name="T12" fmla="*/ 465 w 139"/>
                  <a:gd name="T13" fmla="*/ 1088 h 345"/>
                  <a:gd name="T14" fmla="*/ 465 w 139"/>
                  <a:gd name="T15" fmla="*/ 1345 h 345"/>
                  <a:gd name="T16" fmla="*/ 418 w 139"/>
                  <a:gd name="T17" fmla="*/ 1630 h 345"/>
                  <a:gd name="T18" fmla="*/ 585 w 139"/>
                  <a:gd name="T19" fmla="*/ 1330 h 345"/>
                  <a:gd name="T20" fmla="*/ 649 w 139"/>
                  <a:gd name="T21" fmla="*/ 1479 h 345"/>
                  <a:gd name="T22" fmla="*/ 739 w 139"/>
                  <a:gd name="T23" fmla="*/ 1733 h 345"/>
                  <a:gd name="T24" fmla="*/ 736 w 139"/>
                  <a:gd name="T25" fmla="*/ 1138 h 345"/>
                  <a:gd name="T26" fmla="*/ 649 w 139"/>
                  <a:gd name="T27" fmla="*/ 368 h 345"/>
                  <a:gd name="T28" fmla="*/ 585 w 139"/>
                  <a:gd name="T29" fmla="*/ 0 h 345"/>
                  <a:gd name="T30" fmla="*/ 454 w 139"/>
                  <a:gd name="T31" fmla="*/ 268 h 345"/>
                  <a:gd name="T32" fmla="*/ 229 w 139"/>
                  <a:gd name="T33" fmla="*/ 348 h 3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345"/>
                  <a:gd name="T53" fmla="*/ 139 w 139"/>
                  <a:gd name="T54" fmla="*/ 345 h 3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345">
                    <a:moveTo>
                      <a:pt x="38" y="59"/>
                    </a:moveTo>
                    <a:cubicBezTo>
                      <a:pt x="39" y="84"/>
                      <a:pt x="18" y="101"/>
                      <a:pt x="33" y="127"/>
                    </a:cubicBezTo>
                    <a:cubicBezTo>
                      <a:pt x="45" y="148"/>
                      <a:pt x="42" y="159"/>
                      <a:pt x="37" y="184"/>
                    </a:cubicBezTo>
                    <a:cubicBezTo>
                      <a:pt x="24" y="235"/>
                      <a:pt x="0" y="292"/>
                      <a:pt x="2" y="345"/>
                    </a:cubicBezTo>
                    <a:cubicBezTo>
                      <a:pt x="15" y="337"/>
                      <a:pt x="19" y="307"/>
                      <a:pt x="25" y="293"/>
                    </a:cubicBezTo>
                    <a:cubicBezTo>
                      <a:pt x="31" y="275"/>
                      <a:pt x="35" y="257"/>
                      <a:pt x="42" y="239"/>
                    </a:cubicBezTo>
                    <a:cubicBezTo>
                      <a:pt x="46" y="231"/>
                      <a:pt x="62" y="178"/>
                      <a:pt x="76" y="193"/>
                    </a:cubicBezTo>
                    <a:cubicBezTo>
                      <a:pt x="82" y="199"/>
                      <a:pt x="77" y="231"/>
                      <a:pt x="76" y="239"/>
                    </a:cubicBezTo>
                    <a:cubicBezTo>
                      <a:pt x="74" y="255"/>
                      <a:pt x="65" y="274"/>
                      <a:pt x="68" y="290"/>
                    </a:cubicBezTo>
                    <a:cubicBezTo>
                      <a:pt x="79" y="278"/>
                      <a:pt x="82" y="243"/>
                      <a:pt x="96" y="236"/>
                    </a:cubicBezTo>
                    <a:cubicBezTo>
                      <a:pt x="111" y="229"/>
                      <a:pt x="106" y="252"/>
                      <a:pt x="106" y="263"/>
                    </a:cubicBezTo>
                    <a:cubicBezTo>
                      <a:pt x="106" y="271"/>
                      <a:pt x="106" y="318"/>
                      <a:pt x="121" y="308"/>
                    </a:cubicBezTo>
                    <a:cubicBezTo>
                      <a:pt x="139" y="296"/>
                      <a:pt x="122" y="220"/>
                      <a:pt x="120" y="202"/>
                    </a:cubicBezTo>
                    <a:cubicBezTo>
                      <a:pt x="116" y="156"/>
                      <a:pt x="108" y="111"/>
                      <a:pt x="106" y="65"/>
                    </a:cubicBezTo>
                    <a:cubicBezTo>
                      <a:pt x="105" y="44"/>
                      <a:pt x="104" y="19"/>
                      <a:pt x="96" y="0"/>
                    </a:cubicBezTo>
                    <a:cubicBezTo>
                      <a:pt x="87" y="2"/>
                      <a:pt x="80" y="37"/>
                      <a:pt x="74" y="47"/>
                    </a:cubicBezTo>
                    <a:cubicBezTo>
                      <a:pt x="66" y="61"/>
                      <a:pt x="53" y="70"/>
                      <a:pt x="38" y="6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" name="Freeform 26"/>
              <p:cNvSpPr>
                <a:spLocks/>
              </p:cNvSpPr>
              <p:nvPr/>
            </p:nvSpPr>
            <p:spPr bwMode="auto">
              <a:xfrm>
                <a:off x="1349" y="1344"/>
                <a:ext cx="97" cy="315"/>
              </a:xfrm>
              <a:custGeom>
                <a:avLst/>
                <a:gdLst>
                  <a:gd name="T0" fmla="*/ 163 w 79"/>
                  <a:gd name="T1" fmla="*/ 0 h 260"/>
                  <a:gd name="T2" fmla="*/ 21 w 79"/>
                  <a:gd name="T3" fmla="*/ 2 h 260"/>
                  <a:gd name="T4" fmla="*/ 61 w 79"/>
                  <a:gd name="T5" fmla="*/ 791 h 260"/>
                  <a:gd name="T6" fmla="*/ 133 w 79"/>
                  <a:gd name="T7" fmla="*/ 1098 h 260"/>
                  <a:gd name="T8" fmla="*/ 210 w 79"/>
                  <a:gd name="T9" fmla="*/ 1443 h 260"/>
                  <a:gd name="T10" fmla="*/ 243 w 79"/>
                  <a:gd name="T11" fmla="*/ 1122 h 260"/>
                  <a:gd name="T12" fmla="*/ 465 w 79"/>
                  <a:gd name="T13" fmla="*/ 1465 h 260"/>
                  <a:gd name="T14" fmla="*/ 270 w 79"/>
                  <a:gd name="T15" fmla="*/ 638 h 260"/>
                  <a:gd name="T16" fmla="*/ 417 w 79"/>
                  <a:gd name="T17" fmla="*/ 743 h 260"/>
                  <a:gd name="T18" fmla="*/ 243 w 79"/>
                  <a:gd name="T19" fmla="*/ 287 h 260"/>
                  <a:gd name="T20" fmla="*/ 161 w 79"/>
                  <a:gd name="T21" fmla="*/ 40 h 2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"/>
                  <a:gd name="T34" fmla="*/ 0 h 260"/>
                  <a:gd name="T35" fmla="*/ 79 w 79"/>
                  <a:gd name="T36" fmla="*/ 260 h 2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" h="260">
                    <a:moveTo>
                      <a:pt x="26" y="0"/>
                    </a:moveTo>
                    <a:cubicBezTo>
                      <a:pt x="20" y="10"/>
                      <a:pt x="11" y="3"/>
                      <a:pt x="3" y="2"/>
                    </a:cubicBezTo>
                    <a:cubicBezTo>
                      <a:pt x="1" y="46"/>
                      <a:pt x="0" y="97"/>
                      <a:pt x="10" y="140"/>
                    </a:cubicBezTo>
                    <a:cubicBezTo>
                      <a:pt x="14" y="158"/>
                      <a:pt x="18" y="176"/>
                      <a:pt x="21" y="195"/>
                    </a:cubicBezTo>
                    <a:cubicBezTo>
                      <a:pt x="23" y="214"/>
                      <a:pt x="20" y="241"/>
                      <a:pt x="33" y="256"/>
                    </a:cubicBezTo>
                    <a:cubicBezTo>
                      <a:pt x="39" y="242"/>
                      <a:pt x="25" y="209"/>
                      <a:pt x="38" y="200"/>
                    </a:cubicBezTo>
                    <a:cubicBezTo>
                      <a:pt x="55" y="212"/>
                      <a:pt x="51" y="258"/>
                      <a:pt x="73" y="260"/>
                    </a:cubicBezTo>
                    <a:cubicBezTo>
                      <a:pt x="79" y="217"/>
                      <a:pt x="17" y="156"/>
                      <a:pt x="42" y="113"/>
                    </a:cubicBezTo>
                    <a:cubicBezTo>
                      <a:pt x="51" y="118"/>
                      <a:pt x="57" y="128"/>
                      <a:pt x="66" y="132"/>
                    </a:cubicBezTo>
                    <a:cubicBezTo>
                      <a:pt x="58" y="105"/>
                      <a:pt x="44" y="80"/>
                      <a:pt x="38" y="52"/>
                    </a:cubicBezTo>
                    <a:cubicBezTo>
                      <a:pt x="34" y="37"/>
                      <a:pt x="33" y="20"/>
                      <a:pt x="25" y="7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1404" y="1821"/>
                <a:ext cx="74" cy="970"/>
              </a:xfrm>
              <a:custGeom>
                <a:avLst/>
                <a:gdLst>
                  <a:gd name="T0" fmla="*/ 0 w 60"/>
                  <a:gd name="T1" fmla="*/ 0 h 800"/>
                  <a:gd name="T2" fmla="*/ 118 w 60"/>
                  <a:gd name="T3" fmla="*/ 2329 h 800"/>
                  <a:gd name="T4" fmla="*/ 162 w 60"/>
                  <a:gd name="T5" fmla="*/ 3365 h 800"/>
                  <a:gd name="T6" fmla="*/ 110 w 60"/>
                  <a:gd name="T7" fmla="*/ 4530 h 800"/>
                  <a:gd name="T8" fmla="*/ 247 w 60"/>
                  <a:gd name="T9" fmla="*/ 3824 h 800"/>
                  <a:gd name="T10" fmla="*/ 317 w 60"/>
                  <a:gd name="T11" fmla="*/ 3203 h 800"/>
                  <a:gd name="T12" fmla="*/ 347 w 60"/>
                  <a:gd name="T13" fmla="*/ 1862 h 800"/>
                  <a:gd name="T14" fmla="*/ 247 w 60"/>
                  <a:gd name="T15" fmla="*/ 766 h 800"/>
                  <a:gd name="T16" fmla="*/ 53 w 60"/>
                  <a:gd name="T17" fmla="*/ 74 h 8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800"/>
                  <a:gd name="T29" fmla="*/ 60 w 60"/>
                  <a:gd name="T30" fmla="*/ 800 h 8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800">
                    <a:moveTo>
                      <a:pt x="0" y="0"/>
                    </a:moveTo>
                    <a:cubicBezTo>
                      <a:pt x="27" y="135"/>
                      <a:pt x="12" y="274"/>
                      <a:pt x="18" y="411"/>
                    </a:cubicBezTo>
                    <a:cubicBezTo>
                      <a:pt x="21" y="471"/>
                      <a:pt x="24" y="532"/>
                      <a:pt x="24" y="594"/>
                    </a:cubicBezTo>
                    <a:cubicBezTo>
                      <a:pt x="24" y="663"/>
                      <a:pt x="12" y="731"/>
                      <a:pt x="16" y="800"/>
                    </a:cubicBezTo>
                    <a:cubicBezTo>
                      <a:pt x="45" y="788"/>
                      <a:pt x="34" y="702"/>
                      <a:pt x="37" y="675"/>
                    </a:cubicBezTo>
                    <a:cubicBezTo>
                      <a:pt x="41" y="638"/>
                      <a:pt x="43" y="601"/>
                      <a:pt x="48" y="565"/>
                    </a:cubicBezTo>
                    <a:cubicBezTo>
                      <a:pt x="57" y="486"/>
                      <a:pt x="60" y="407"/>
                      <a:pt x="53" y="328"/>
                    </a:cubicBezTo>
                    <a:cubicBezTo>
                      <a:pt x="48" y="264"/>
                      <a:pt x="43" y="200"/>
                      <a:pt x="37" y="136"/>
                    </a:cubicBezTo>
                    <a:cubicBezTo>
                      <a:pt x="34" y="108"/>
                      <a:pt x="33" y="27"/>
                      <a:pt x="8" y="1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1363" y="2923"/>
                <a:ext cx="122" cy="472"/>
              </a:xfrm>
              <a:custGeom>
                <a:avLst/>
                <a:gdLst>
                  <a:gd name="T0" fmla="*/ 250 w 100"/>
                  <a:gd name="T1" fmla="*/ 0 h 389"/>
                  <a:gd name="T2" fmla="*/ 115 w 100"/>
                  <a:gd name="T3" fmla="*/ 775 h 389"/>
                  <a:gd name="T4" fmla="*/ 109 w 100"/>
                  <a:gd name="T5" fmla="*/ 1372 h 389"/>
                  <a:gd name="T6" fmla="*/ 163 w 100"/>
                  <a:gd name="T7" fmla="*/ 2217 h 389"/>
                  <a:gd name="T8" fmla="*/ 238 w 100"/>
                  <a:gd name="T9" fmla="*/ 1790 h 389"/>
                  <a:gd name="T10" fmla="*/ 386 w 100"/>
                  <a:gd name="T11" fmla="*/ 1458 h 389"/>
                  <a:gd name="T12" fmla="*/ 250 w 100"/>
                  <a:gd name="T13" fmla="*/ 1500 h 389"/>
                  <a:gd name="T14" fmla="*/ 570 w 100"/>
                  <a:gd name="T15" fmla="*/ 379 h 389"/>
                  <a:gd name="T16" fmla="*/ 467 w 100"/>
                  <a:gd name="T17" fmla="*/ 639 h 389"/>
                  <a:gd name="T18" fmla="*/ 311 w 100"/>
                  <a:gd name="T19" fmla="*/ 911 h 389"/>
                  <a:gd name="T20" fmla="*/ 271 w 100"/>
                  <a:gd name="T21" fmla="*/ 911 h 389"/>
                  <a:gd name="T22" fmla="*/ 238 w 100"/>
                  <a:gd name="T23" fmla="*/ 109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0"/>
                  <a:gd name="T37" fmla="*/ 0 h 389"/>
                  <a:gd name="T38" fmla="*/ 100 w 100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0" h="389">
                    <a:moveTo>
                      <a:pt x="42" y="0"/>
                    </a:moveTo>
                    <a:cubicBezTo>
                      <a:pt x="22" y="24"/>
                      <a:pt x="24" y="103"/>
                      <a:pt x="20" y="136"/>
                    </a:cubicBezTo>
                    <a:cubicBezTo>
                      <a:pt x="16" y="170"/>
                      <a:pt x="18" y="206"/>
                      <a:pt x="18" y="241"/>
                    </a:cubicBezTo>
                    <a:cubicBezTo>
                      <a:pt x="18" y="277"/>
                      <a:pt x="0" y="365"/>
                      <a:pt x="28" y="389"/>
                    </a:cubicBezTo>
                    <a:cubicBezTo>
                      <a:pt x="35" y="366"/>
                      <a:pt x="32" y="338"/>
                      <a:pt x="39" y="314"/>
                    </a:cubicBezTo>
                    <a:cubicBezTo>
                      <a:pt x="45" y="293"/>
                      <a:pt x="63" y="278"/>
                      <a:pt x="65" y="256"/>
                    </a:cubicBezTo>
                    <a:cubicBezTo>
                      <a:pt x="58" y="258"/>
                      <a:pt x="49" y="259"/>
                      <a:pt x="42" y="263"/>
                    </a:cubicBezTo>
                    <a:cubicBezTo>
                      <a:pt x="9" y="220"/>
                      <a:pt x="100" y="121"/>
                      <a:pt x="95" y="67"/>
                    </a:cubicBezTo>
                    <a:cubicBezTo>
                      <a:pt x="80" y="77"/>
                      <a:pt x="84" y="97"/>
                      <a:pt x="78" y="112"/>
                    </a:cubicBezTo>
                    <a:cubicBezTo>
                      <a:pt x="72" y="128"/>
                      <a:pt x="60" y="146"/>
                      <a:pt x="52" y="160"/>
                    </a:cubicBezTo>
                    <a:cubicBezTo>
                      <a:pt x="51" y="160"/>
                      <a:pt x="46" y="160"/>
                      <a:pt x="45" y="160"/>
                    </a:cubicBezTo>
                    <a:cubicBezTo>
                      <a:pt x="42" y="112"/>
                      <a:pt x="46" y="65"/>
                      <a:pt x="39" y="19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>
                <a:off x="1260" y="2867"/>
                <a:ext cx="79" cy="506"/>
              </a:xfrm>
              <a:custGeom>
                <a:avLst/>
                <a:gdLst>
                  <a:gd name="T0" fmla="*/ 109 w 65"/>
                  <a:gd name="T1" fmla="*/ 235 h 417"/>
                  <a:gd name="T2" fmla="*/ 306 w 65"/>
                  <a:gd name="T3" fmla="*/ 648 h 417"/>
                  <a:gd name="T4" fmla="*/ 357 w 65"/>
                  <a:gd name="T5" fmla="*/ 1409 h 417"/>
                  <a:gd name="T6" fmla="*/ 349 w 65"/>
                  <a:gd name="T7" fmla="*/ 2378 h 417"/>
                  <a:gd name="T8" fmla="*/ 249 w 65"/>
                  <a:gd name="T9" fmla="*/ 1759 h 417"/>
                  <a:gd name="T10" fmla="*/ 34 w 65"/>
                  <a:gd name="T11" fmla="*/ 1105 h 417"/>
                  <a:gd name="T12" fmla="*/ 159 w 65"/>
                  <a:gd name="T13" fmla="*/ 1203 h 417"/>
                  <a:gd name="T14" fmla="*/ 109 w 65"/>
                  <a:gd name="T15" fmla="*/ 250 h 4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5"/>
                  <a:gd name="T25" fmla="*/ 0 h 417"/>
                  <a:gd name="T26" fmla="*/ 65 w 65"/>
                  <a:gd name="T27" fmla="*/ 417 h 4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5" h="417">
                    <a:moveTo>
                      <a:pt x="19" y="41"/>
                    </a:moveTo>
                    <a:cubicBezTo>
                      <a:pt x="49" y="0"/>
                      <a:pt x="51" y="98"/>
                      <a:pt x="53" y="114"/>
                    </a:cubicBezTo>
                    <a:cubicBezTo>
                      <a:pt x="59" y="158"/>
                      <a:pt x="64" y="202"/>
                      <a:pt x="62" y="247"/>
                    </a:cubicBezTo>
                    <a:cubicBezTo>
                      <a:pt x="59" y="303"/>
                      <a:pt x="65" y="361"/>
                      <a:pt x="61" y="417"/>
                    </a:cubicBezTo>
                    <a:cubicBezTo>
                      <a:pt x="37" y="397"/>
                      <a:pt x="44" y="337"/>
                      <a:pt x="43" y="308"/>
                    </a:cubicBezTo>
                    <a:cubicBezTo>
                      <a:pt x="41" y="268"/>
                      <a:pt x="5" y="235"/>
                      <a:pt x="6" y="194"/>
                    </a:cubicBezTo>
                    <a:cubicBezTo>
                      <a:pt x="10" y="203"/>
                      <a:pt x="17" y="210"/>
                      <a:pt x="27" y="211"/>
                    </a:cubicBezTo>
                    <a:cubicBezTo>
                      <a:pt x="36" y="159"/>
                      <a:pt x="0" y="95"/>
                      <a:pt x="19" y="4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>
                <a:off x="1309" y="2054"/>
                <a:ext cx="35" cy="455"/>
              </a:xfrm>
              <a:custGeom>
                <a:avLst/>
                <a:gdLst>
                  <a:gd name="T0" fmla="*/ 0 w 29"/>
                  <a:gd name="T1" fmla="*/ 0 h 375"/>
                  <a:gd name="T2" fmla="*/ 76 w 29"/>
                  <a:gd name="T3" fmla="*/ 1141 h 375"/>
                  <a:gd name="T4" fmla="*/ 86 w 29"/>
                  <a:gd name="T5" fmla="*/ 1627 h 375"/>
                  <a:gd name="T6" fmla="*/ 86 w 29"/>
                  <a:gd name="T7" fmla="*/ 2137 h 375"/>
                  <a:gd name="T8" fmla="*/ 122 w 29"/>
                  <a:gd name="T9" fmla="*/ 669 h 375"/>
                  <a:gd name="T10" fmla="*/ 17 w 29"/>
                  <a:gd name="T11" fmla="*/ 0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375"/>
                  <a:gd name="T20" fmla="*/ 29 w 29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375">
                    <a:moveTo>
                      <a:pt x="0" y="0"/>
                    </a:moveTo>
                    <a:cubicBezTo>
                      <a:pt x="19" y="60"/>
                      <a:pt x="11" y="138"/>
                      <a:pt x="14" y="200"/>
                    </a:cubicBezTo>
                    <a:cubicBezTo>
                      <a:pt x="16" y="228"/>
                      <a:pt x="16" y="257"/>
                      <a:pt x="16" y="285"/>
                    </a:cubicBezTo>
                    <a:cubicBezTo>
                      <a:pt x="16" y="311"/>
                      <a:pt x="8" y="353"/>
                      <a:pt x="16" y="375"/>
                    </a:cubicBezTo>
                    <a:cubicBezTo>
                      <a:pt x="29" y="292"/>
                      <a:pt x="21" y="202"/>
                      <a:pt x="22" y="117"/>
                    </a:cubicBezTo>
                    <a:cubicBezTo>
                      <a:pt x="22" y="84"/>
                      <a:pt x="22" y="26"/>
                      <a:pt x="3" y="0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" name="Freeform 31"/>
              <p:cNvSpPr>
                <a:spLocks/>
              </p:cNvSpPr>
              <p:nvPr/>
            </p:nvSpPr>
            <p:spPr bwMode="auto">
              <a:xfrm>
                <a:off x="1124" y="2069"/>
                <a:ext cx="43" cy="402"/>
              </a:xfrm>
              <a:custGeom>
                <a:avLst/>
                <a:gdLst>
                  <a:gd name="T0" fmla="*/ 92 w 35"/>
                  <a:gd name="T1" fmla="*/ 40 h 332"/>
                  <a:gd name="T2" fmla="*/ 92 w 35"/>
                  <a:gd name="T3" fmla="*/ 0 h 332"/>
                  <a:gd name="T4" fmla="*/ 48 w 35"/>
                  <a:gd name="T5" fmla="*/ 1161 h 332"/>
                  <a:gd name="T6" fmla="*/ 131 w 35"/>
                  <a:gd name="T7" fmla="*/ 1859 h 332"/>
                  <a:gd name="T8" fmla="*/ 108 w 35"/>
                  <a:gd name="T9" fmla="*/ 1246 h 332"/>
                  <a:gd name="T10" fmla="*/ 186 w 35"/>
                  <a:gd name="T11" fmla="*/ 659 h 332"/>
                  <a:gd name="T12" fmla="*/ 146 w 35"/>
                  <a:gd name="T13" fmla="*/ 22 h 3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32"/>
                  <a:gd name="T23" fmla="*/ 35 w 35"/>
                  <a:gd name="T24" fmla="*/ 332 h 3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32">
                    <a:moveTo>
                      <a:pt x="15" y="7"/>
                    </a:moveTo>
                    <a:cubicBezTo>
                      <a:pt x="15" y="4"/>
                      <a:pt x="15" y="2"/>
                      <a:pt x="15" y="0"/>
                    </a:cubicBezTo>
                    <a:cubicBezTo>
                      <a:pt x="18" y="68"/>
                      <a:pt x="5" y="137"/>
                      <a:pt x="7" y="207"/>
                    </a:cubicBezTo>
                    <a:cubicBezTo>
                      <a:pt x="8" y="232"/>
                      <a:pt x="0" y="315"/>
                      <a:pt x="20" y="332"/>
                    </a:cubicBezTo>
                    <a:cubicBezTo>
                      <a:pt x="22" y="295"/>
                      <a:pt x="13" y="259"/>
                      <a:pt x="17" y="223"/>
                    </a:cubicBezTo>
                    <a:cubicBezTo>
                      <a:pt x="21" y="188"/>
                      <a:pt x="27" y="153"/>
                      <a:pt x="29" y="118"/>
                    </a:cubicBezTo>
                    <a:cubicBezTo>
                      <a:pt x="30" y="85"/>
                      <a:pt x="35" y="33"/>
                      <a:pt x="23" y="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0" name="Freeform 32"/>
              <p:cNvSpPr>
                <a:spLocks/>
              </p:cNvSpPr>
              <p:nvPr/>
            </p:nvSpPr>
            <p:spPr bwMode="auto">
              <a:xfrm>
                <a:off x="944" y="1885"/>
                <a:ext cx="167" cy="987"/>
              </a:xfrm>
              <a:custGeom>
                <a:avLst/>
                <a:gdLst>
                  <a:gd name="T0" fmla="*/ 722 w 136"/>
                  <a:gd name="T1" fmla="*/ 0 h 814"/>
                  <a:gd name="T2" fmla="*/ 861 w 136"/>
                  <a:gd name="T3" fmla="*/ 4610 h 814"/>
                  <a:gd name="T4" fmla="*/ 722 w 136"/>
                  <a:gd name="T5" fmla="*/ 0 h 81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814"/>
                  <a:gd name="T11" fmla="*/ 136 w 136"/>
                  <a:gd name="T12" fmla="*/ 814 h 8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814">
                    <a:moveTo>
                      <a:pt x="114" y="0"/>
                    </a:moveTo>
                    <a:cubicBezTo>
                      <a:pt x="114" y="0"/>
                      <a:pt x="0" y="443"/>
                      <a:pt x="136" y="814"/>
                    </a:cubicBezTo>
                    <a:cubicBezTo>
                      <a:pt x="136" y="814"/>
                      <a:pt x="58" y="176"/>
                      <a:pt x="114" y="0"/>
                    </a:cubicBezTo>
                    <a:close/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" name="Freeform 33"/>
              <p:cNvSpPr>
                <a:spLocks/>
              </p:cNvSpPr>
              <p:nvPr/>
            </p:nvSpPr>
            <p:spPr bwMode="auto">
              <a:xfrm>
                <a:off x="1370" y="1165"/>
                <a:ext cx="456" cy="2475"/>
              </a:xfrm>
              <a:custGeom>
                <a:avLst/>
                <a:gdLst>
                  <a:gd name="T0" fmla="*/ 254 w 373"/>
                  <a:gd name="T1" fmla="*/ 11571 h 2041"/>
                  <a:gd name="T2" fmla="*/ 483 w 373"/>
                  <a:gd name="T3" fmla="*/ 9718 h 2041"/>
                  <a:gd name="T4" fmla="*/ 405 w 373"/>
                  <a:gd name="T5" fmla="*/ 1555 h 2041"/>
                  <a:gd name="T6" fmla="*/ 0 w 373"/>
                  <a:gd name="T7" fmla="*/ 0 h 20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3"/>
                  <a:gd name="T13" fmla="*/ 0 h 2041"/>
                  <a:gd name="T14" fmla="*/ 373 w 373"/>
                  <a:gd name="T15" fmla="*/ 2041 h 20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3" h="2041">
                    <a:moveTo>
                      <a:pt x="42" y="2041"/>
                    </a:moveTo>
                    <a:cubicBezTo>
                      <a:pt x="42" y="2041"/>
                      <a:pt x="23" y="1819"/>
                      <a:pt x="79" y="1714"/>
                    </a:cubicBezTo>
                    <a:cubicBezTo>
                      <a:pt x="160" y="1565"/>
                      <a:pt x="373" y="948"/>
                      <a:pt x="67" y="274"/>
                    </a:cubicBezTo>
                    <a:cubicBezTo>
                      <a:pt x="13" y="156"/>
                      <a:pt x="9" y="50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" name="Freeform 34"/>
              <p:cNvSpPr>
                <a:spLocks/>
              </p:cNvSpPr>
              <p:nvPr/>
            </p:nvSpPr>
            <p:spPr bwMode="auto">
              <a:xfrm>
                <a:off x="814" y="1168"/>
                <a:ext cx="543" cy="2475"/>
              </a:xfrm>
              <a:custGeom>
                <a:avLst/>
                <a:gdLst>
                  <a:gd name="T0" fmla="*/ 2278 w 444"/>
                  <a:gd name="T1" fmla="*/ 0 h 2042"/>
                  <a:gd name="T2" fmla="*/ 1887 w 444"/>
                  <a:gd name="T3" fmla="*/ 1520 h 2042"/>
                  <a:gd name="T4" fmla="*/ 2167 w 444"/>
                  <a:gd name="T5" fmla="*/ 9563 h 2042"/>
                  <a:gd name="T6" fmla="*/ 2607 w 444"/>
                  <a:gd name="T7" fmla="*/ 11528 h 20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042"/>
                  <a:gd name="T14" fmla="*/ 444 w 444"/>
                  <a:gd name="T15" fmla="*/ 2042 h 20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042">
                    <a:moveTo>
                      <a:pt x="372" y="0"/>
                    </a:moveTo>
                    <a:cubicBezTo>
                      <a:pt x="372" y="0"/>
                      <a:pt x="365" y="136"/>
                      <a:pt x="308" y="270"/>
                    </a:cubicBezTo>
                    <a:cubicBezTo>
                      <a:pt x="230" y="452"/>
                      <a:pt x="0" y="1118"/>
                      <a:pt x="354" y="1694"/>
                    </a:cubicBezTo>
                    <a:cubicBezTo>
                      <a:pt x="444" y="1841"/>
                      <a:pt x="426" y="2042"/>
                      <a:pt x="426" y="2042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3" name="Freeform 35"/>
              <p:cNvSpPr>
                <a:spLocks/>
              </p:cNvSpPr>
              <p:nvPr/>
            </p:nvSpPr>
            <p:spPr bwMode="auto">
              <a:xfrm>
                <a:off x="1368" y="3540"/>
                <a:ext cx="41" cy="107"/>
              </a:xfrm>
              <a:custGeom>
                <a:avLst/>
                <a:gdLst>
                  <a:gd name="T0" fmla="*/ 182 w 34"/>
                  <a:gd name="T1" fmla="*/ 124 h 88"/>
                  <a:gd name="T2" fmla="*/ 43 w 34"/>
                  <a:gd name="T3" fmla="*/ 1 h 88"/>
                  <a:gd name="T4" fmla="*/ 49 w 34"/>
                  <a:gd name="T5" fmla="*/ 260 h 88"/>
                  <a:gd name="T6" fmla="*/ 36 w 34"/>
                  <a:gd name="T7" fmla="*/ 439 h 88"/>
                  <a:gd name="T8" fmla="*/ 129 w 34"/>
                  <a:gd name="T9" fmla="*/ 432 h 88"/>
                  <a:gd name="T10" fmla="*/ 147 w 34"/>
                  <a:gd name="T11" fmla="*/ 114 h 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"/>
                  <a:gd name="T19" fmla="*/ 0 h 88"/>
                  <a:gd name="T20" fmla="*/ 34 w 34"/>
                  <a:gd name="T21" fmla="*/ 88 h 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" h="88">
                    <a:moveTo>
                      <a:pt x="34" y="21"/>
                    </a:moveTo>
                    <a:cubicBezTo>
                      <a:pt x="23" y="26"/>
                      <a:pt x="18" y="0"/>
                      <a:pt x="8" y="1"/>
                    </a:cubicBezTo>
                    <a:cubicBezTo>
                      <a:pt x="0" y="1"/>
                      <a:pt x="9" y="37"/>
                      <a:pt x="9" y="45"/>
                    </a:cubicBezTo>
                    <a:cubicBezTo>
                      <a:pt x="9" y="55"/>
                      <a:pt x="5" y="67"/>
                      <a:pt x="7" y="76"/>
                    </a:cubicBezTo>
                    <a:cubicBezTo>
                      <a:pt x="9" y="88"/>
                      <a:pt x="18" y="81"/>
                      <a:pt x="24" y="74"/>
                    </a:cubicBezTo>
                    <a:cubicBezTo>
                      <a:pt x="34" y="60"/>
                      <a:pt x="32" y="34"/>
                      <a:pt x="27" y="20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4" name="Freeform 36"/>
              <p:cNvSpPr>
                <a:spLocks/>
              </p:cNvSpPr>
              <p:nvPr/>
            </p:nvSpPr>
            <p:spPr bwMode="auto">
              <a:xfrm>
                <a:off x="1251" y="1161"/>
                <a:ext cx="110" cy="194"/>
              </a:xfrm>
              <a:custGeom>
                <a:avLst/>
                <a:gdLst>
                  <a:gd name="T0" fmla="*/ 512 w 90"/>
                  <a:gd name="T1" fmla="*/ 40 h 160"/>
                  <a:gd name="T2" fmla="*/ 297 w 90"/>
                  <a:gd name="T3" fmla="*/ 27 h 160"/>
                  <a:gd name="T4" fmla="*/ 163 w 90"/>
                  <a:gd name="T5" fmla="*/ 110 h 160"/>
                  <a:gd name="T6" fmla="*/ 97 w 90"/>
                  <a:gd name="T7" fmla="*/ 435 h 160"/>
                  <a:gd name="T8" fmla="*/ 49 w 90"/>
                  <a:gd name="T9" fmla="*/ 690 h 160"/>
                  <a:gd name="T10" fmla="*/ 65 w 90"/>
                  <a:gd name="T11" fmla="*/ 837 h 160"/>
                  <a:gd name="T12" fmla="*/ 161 w 90"/>
                  <a:gd name="T13" fmla="*/ 601 h 160"/>
                  <a:gd name="T14" fmla="*/ 264 w 90"/>
                  <a:gd name="T15" fmla="*/ 478 h 160"/>
                  <a:gd name="T16" fmla="*/ 335 w 90"/>
                  <a:gd name="T17" fmla="*/ 569 h 160"/>
                  <a:gd name="T18" fmla="*/ 425 w 90"/>
                  <a:gd name="T19" fmla="*/ 242 h 160"/>
                  <a:gd name="T20" fmla="*/ 529 w 90"/>
                  <a:gd name="T21" fmla="*/ 236 h 160"/>
                  <a:gd name="T22" fmla="*/ 500 w 90"/>
                  <a:gd name="T23" fmla="*/ 5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0"/>
                  <a:gd name="T37" fmla="*/ 0 h 160"/>
                  <a:gd name="T38" fmla="*/ 90 w 90"/>
                  <a:gd name="T39" fmla="*/ 160 h 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0" h="160">
                    <a:moveTo>
                      <a:pt x="84" y="7"/>
                    </a:moveTo>
                    <a:cubicBezTo>
                      <a:pt x="75" y="0"/>
                      <a:pt x="59" y="4"/>
                      <a:pt x="49" y="5"/>
                    </a:cubicBezTo>
                    <a:cubicBezTo>
                      <a:pt x="35" y="6"/>
                      <a:pt x="31" y="6"/>
                      <a:pt x="27" y="20"/>
                    </a:cubicBezTo>
                    <a:cubicBezTo>
                      <a:pt x="22" y="39"/>
                      <a:pt x="20" y="59"/>
                      <a:pt x="16" y="77"/>
                    </a:cubicBezTo>
                    <a:cubicBezTo>
                      <a:pt x="12" y="92"/>
                      <a:pt x="10" y="107"/>
                      <a:pt x="8" y="122"/>
                    </a:cubicBezTo>
                    <a:cubicBezTo>
                      <a:pt x="8" y="128"/>
                      <a:pt x="0" y="160"/>
                      <a:pt x="11" y="148"/>
                    </a:cubicBezTo>
                    <a:cubicBezTo>
                      <a:pt x="20" y="139"/>
                      <a:pt x="21" y="118"/>
                      <a:pt x="26" y="106"/>
                    </a:cubicBezTo>
                    <a:cubicBezTo>
                      <a:pt x="28" y="102"/>
                      <a:pt x="36" y="83"/>
                      <a:pt x="43" y="84"/>
                    </a:cubicBezTo>
                    <a:cubicBezTo>
                      <a:pt x="47" y="85"/>
                      <a:pt x="49" y="122"/>
                      <a:pt x="56" y="101"/>
                    </a:cubicBezTo>
                    <a:cubicBezTo>
                      <a:pt x="60" y="87"/>
                      <a:pt x="50" y="50"/>
                      <a:pt x="70" y="43"/>
                    </a:cubicBezTo>
                    <a:cubicBezTo>
                      <a:pt x="78" y="41"/>
                      <a:pt x="82" y="52"/>
                      <a:pt x="87" y="42"/>
                    </a:cubicBezTo>
                    <a:cubicBezTo>
                      <a:pt x="90" y="35"/>
                      <a:pt x="86" y="15"/>
                      <a:pt x="83" y="9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6551970" y="3189287"/>
              <a:ext cx="756334" cy="792088"/>
              <a:chOff x="814" y="1146"/>
              <a:chExt cx="1063" cy="2525"/>
            </a:xfrm>
          </p:grpSpPr>
          <p:sp>
            <p:nvSpPr>
              <p:cNvPr id="9" name="Freeform 4"/>
              <p:cNvSpPr>
                <a:spLocks/>
              </p:cNvSpPr>
              <p:nvPr/>
            </p:nvSpPr>
            <p:spPr bwMode="auto">
              <a:xfrm>
                <a:off x="814" y="1147"/>
                <a:ext cx="1012" cy="2524"/>
              </a:xfrm>
              <a:custGeom>
                <a:avLst/>
                <a:gdLst>
                  <a:gd name="T0" fmla="*/ 2267 w 828"/>
                  <a:gd name="T1" fmla="*/ 90 h 2082"/>
                  <a:gd name="T2" fmla="*/ 1875 w 828"/>
                  <a:gd name="T3" fmla="*/ 1618 h 2082"/>
                  <a:gd name="T4" fmla="*/ 2158 w 828"/>
                  <a:gd name="T5" fmla="*/ 9669 h 2082"/>
                  <a:gd name="T6" fmla="*/ 2597 w 828"/>
                  <a:gd name="T7" fmla="*/ 11639 h 2082"/>
                  <a:gd name="T8" fmla="*/ 3031 w 828"/>
                  <a:gd name="T9" fmla="*/ 11621 h 2082"/>
                  <a:gd name="T10" fmla="*/ 3252 w 828"/>
                  <a:gd name="T11" fmla="*/ 9775 h 2082"/>
                  <a:gd name="T12" fmla="*/ 3178 w 828"/>
                  <a:gd name="T13" fmla="*/ 1628 h 2082"/>
                  <a:gd name="T14" fmla="*/ 2774 w 828"/>
                  <a:gd name="T15" fmla="*/ 74 h 2082"/>
                  <a:gd name="T16" fmla="*/ 2267 w 828"/>
                  <a:gd name="T17" fmla="*/ 90 h 20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8"/>
                  <a:gd name="T28" fmla="*/ 0 h 2082"/>
                  <a:gd name="T29" fmla="*/ 828 w 828"/>
                  <a:gd name="T30" fmla="*/ 2082 h 20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8" h="2082">
                    <a:moveTo>
                      <a:pt x="372" y="16"/>
                    </a:moveTo>
                    <a:cubicBezTo>
                      <a:pt x="372" y="16"/>
                      <a:pt x="366" y="152"/>
                      <a:pt x="308" y="286"/>
                    </a:cubicBezTo>
                    <a:cubicBezTo>
                      <a:pt x="230" y="468"/>
                      <a:pt x="0" y="1134"/>
                      <a:pt x="354" y="1710"/>
                    </a:cubicBezTo>
                    <a:cubicBezTo>
                      <a:pt x="444" y="1857"/>
                      <a:pt x="426" y="2058"/>
                      <a:pt x="426" y="2058"/>
                    </a:cubicBezTo>
                    <a:cubicBezTo>
                      <a:pt x="426" y="2058"/>
                      <a:pt x="462" y="2082"/>
                      <a:pt x="498" y="2055"/>
                    </a:cubicBezTo>
                    <a:cubicBezTo>
                      <a:pt x="498" y="2055"/>
                      <a:pt x="478" y="1832"/>
                      <a:pt x="534" y="1728"/>
                    </a:cubicBezTo>
                    <a:cubicBezTo>
                      <a:pt x="615" y="1579"/>
                      <a:pt x="828" y="962"/>
                      <a:pt x="522" y="288"/>
                    </a:cubicBezTo>
                    <a:cubicBezTo>
                      <a:pt x="468" y="170"/>
                      <a:pt x="464" y="63"/>
                      <a:pt x="456" y="13"/>
                    </a:cubicBezTo>
                    <a:cubicBezTo>
                      <a:pt x="456" y="13"/>
                      <a:pt x="423" y="0"/>
                      <a:pt x="372" y="16"/>
                    </a:cubicBezTo>
                    <a:close/>
                  </a:path>
                </a:pathLst>
              </a:custGeom>
              <a:solidFill>
                <a:srgbClr val="ED99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864" y="1540"/>
                <a:ext cx="442" cy="1719"/>
              </a:xfrm>
              <a:custGeom>
                <a:avLst/>
                <a:gdLst>
                  <a:gd name="T0" fmla="*/ 1728 w 362"/>
                  <a:gd name="T1" fmla="*/ 0 h 1418"/>
                  <a:gd name="T2" fmla="*/ 2184 w 362"/>
                  <a:gd name="T3" fmla="*/ 8017 h 1418"/>
                  <a:gd name="T4" fmla="*/ 1728 w 362"/>
                  <a:gd name="T5" fmla="*/ 0 h 1418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18"/>
                  <a:gd name="T11" fmla="*/ 362 w 362"/>
                  <a:gd name="T12" fmla="*/ 1418 h 1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18">
                    <a:moveTo>
                      <a:pt x="287" y="0"/>
                    </a:moveTo>
                    <a:cubicBezTo>
                      <a:pt x="287" y="0"/>
                      <a:pt x="0" y="810"/>
                      <a:pt x="362" y="1418"/>
                    </a:cubicBezTo>
                    <a:cubicBezTo>
                      <a:pt x="362" y="1418"/>
                      <a:pt x="69" y="782"/>
                      <a:pt x="287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337" y="1511"/>
                <a:ext cx="154" cy="1796"/>
              </a:xfrm>
              <a:custGeom>
                <a:avLst/>
                <a:gdLst>
                  <a:gd name="T0" fmla="*/ 109 w 126"/>
                  <a:gd name="T1" fmla="*/ 8357 h 1482"/>
                  <a:gd name="T2" fmla="*/ 0 w 126"/>
                  <a:gd name="T3" fmla="*/ 0 h 1482"/>
                  <a:gd name="T4" fmla="*/ 109 w 126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126"/>
                  <a:gd name="T10" fmla="*/ 0 h 1482"/>
                  <a:gd name="T11" fmla="*/ 126 w 126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" h="1482">
                    <a:moveTo>
                      <a:pt x="18" y="1482"/>
                    </a:moveTo>
                    <a:cubicBezTo>
                      <a:pt x="18" y="1482"/>
                      <a:pt x="126" y="566"/>
                      <a:pt x="0" y="0"/>
                    </a:cubicBezTo>
                    <a:cubicBezTo>
                      <a:pt x="0" y="0"/>
                      <a:pt x="49" y="73"/>
                      <a:pt x="18" y="1482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436" y="1557"/>
                <a:ext cx="441" cy="1676"/>
              </a:xfrm>
              <a:custGeom>
                <a:avLst/>
                <a:gdLst>
                  <a:gd name="T0" fmla="*/ 0 w 361"/>
                  <a:gd name="T1" fmla="*/ 0 h 1383"/>
                  <a:gd name="T2" fmla="*/ 79 w 361"/>
                  <a:gd name="T3" fmla="*/ 7796 h 1383"/>
                  <a:gd name="T4" fmla="*/ 0 w 361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61"/>
                  <a:gd name="T10" fmla="*/ 0 h 1383"/>
                  <a:gd name="T11" fmla="*/ 361 w 361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1" h="1383">
                    <a:moveTo>
                      <a:pt x="0" y="0"/>
                    </a:moveTo>
                    <a:cubicBezTo>
                      <a:pt x="0" y="0"/>
                      <a:pt x="361" y="646"/>
                      <a:pt x="13" y="1383"/>
                    </a:cubicBezTo>
                    <a:cubicBezTo>
                      <a:pt x="13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1445" y="1738"/>
                <a:ext cx="215" cy="1354"/>
              </a:xfrm>
              <a:custGeom>
                <a:avLst/>
                <a:gdLst>
                  <a:gd name="T0" fmla="*/ 0 w 176"/>
                  <a:gd name="T1" fmla="*/ 0 h 1117"/>
                  <a:gd name="T2" fmla="*/ 0 w 176"/>
                  <a:gd name="T3" fmla="*/ 6311 h 1117"/>
                  <a:gd name="T4" fmla="*/ 0 w 17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117"/>
                  <a:gd name="T11" fmla="*/ 176 w 17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117">
                    <a:moveTo>
                      <a:pt x="0" y="0"/>
                    </a:moveTo>
                    <a:cubicBezTo>
                      <a:pt x="0" y="0"/>
                      <a:pt x="176" y="365"/>
                      <a:pt x="0" y="1117"/>
                    </a:cubicBezTo>
                    <a:cubicBezTo>
                      <a:pt x="0" y="1117"/>
                      <a:pt x="111" y="332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1081" y="1662"/>
                <a:ext cx="216" cy="1455"/>
              </a:xfrm>
              <a:custGeom>
                <a:avLst/>
                <a:gdLst>
                  <a:gd name="T0" fmla="*/ 881 w 176"/>
                  <a:gd name="T1" fmla="*/ 0 h 1200"/>
                  <a:gd name="T2" fmla="*/ 1112 w 176"/>
                  <a:gd name="T3" fmla="*/ 6796 h 1200"/>
                  <a:gd name="T4" fmla="*/ 881 w 176"/>
                  <a:gd name="T5" fmla="*/ 0 h 1200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200"/>
                  <a:gd name="T11" fmla="*/ 176 w 176"/>
                  <a:gd name="T12" fmla="*/ 1200 h 1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200">
                    <a:moveTo>
                      <a:pt x="139" y="0"/>
                    </a:moveTo>
                    <a:cubicBezTo>
                      <a:pt x="139" y="0"/>
                      <a:pt x="47" y="469"/>
                      <a:pt x="176" y="1200"/>
                    </a:cubicBezTo>
                    <a:cubicBezTo>
                      <a:pt x="176" y="1200"/>
                      <a:pt x="0" y="521"/>
                      <a:pt x="139" y="0"/>
                    </a:cubicBezTo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1232" y="1812"/>
                <a:ext cx="76" cy="1076"/>
              </a:xfrm>
              <a:custGeom>
                <a:avLst/>
                <a:gdLst>
                  <a:gd name="T0" fmla="*/ 313 w 62"/>
                  <a:gd name="T1" fmla="*/ 0 h 888"/>
                  <a:gd name="T2" fmla="*/ 389 w 62"/>
                  <a:gd name="T3" fmla="*/ 5001 h 888"/>
                  <a:gd name="T4" fmla="*/ 313 w 62"/>
                  <a:gd name="T5" fmla="*/ 0 h 88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88"/>
                  <a:gd name="T11" fmla="*/ 62 w 62"/>
                  <a:gd name="T12" fmla="*/ 888 h 8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88">
                    <a:moveTo>
                      <a:pt x="50" y="0"/>
                    </a:moveTo>
                    <a:cubicBezTo>
                      <a:pt x="50" y="0"/>
                      <a:pt x="0" y="256"/>
                      <a:pt x="62" y="888"/>
                    </a:cubicBezTo>
                    <a:cubicBezTo>
                      <a:pt x="62" y="888"/>
                      <a:pt x="60" y="242"/>
                      <a:pt x="5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233" y="1146"/>
                <a:ext cx="157" cy="285"/>
              </a:xfrm>
              <a:custGeom>
                <a:avLst/>
                <a:gdLst>
                  <a:gd name="T0" fmla="*/ 186 w 128"/>
                  <a:gd name="T1" fmla="*/ 90 h 235"/>
                  <a:gd name="T2" fmla="*/ 132 w 128"/>
                  <a:gd name="T3" fmla="*/ 506 h 235"/>
                  <a:gd name="T4" fmla="*/ 71 w 128"/>
                  <a:gd name="T5" fmla="*/ 904 h 235"/>
                  <a:gd name="T6" fmla="*/ 60 w 128"/>
                  <a:gd name="T7" fmla="*/ 1329 h 235"/>
                  <a:gd name="T8" fmla="*/ 223 w 128"/>
                  <a:gd name="T9" fmla="*/ 1018 h 235"/>
                  <a:gd name="T10" fmla="*/ 364 w 128"/>
                  <a:gd name="T11" fmla="*/ 726 h 235"/>
                  <a:gd name="T12" fmla="*/ 516 w 128"/>
                  <a:gd name="T13" fmla="*/ 1247 h 235"/>
                  <a:gd name="T14" fmla="*/ 559 w 128"/>
                  <a:gd name="T15" fmla="*/ 1018 h 235"/>
                  <a:gd name="T16" fmla="*/ 559 w 128"/>
                  <a:gd name="T17" fmla="*/ 742 h 235"/>
                  <a:gd name="T18" fmla="*/ 589 w 128"/>
                  <a:gd name="T19" fmla="*/ 403 h 235"/>
                  <a:gd name="T20" fmla="*/ 724 w 128"/>
                  <a:gd name="T21" fmla="*/ 822 h 235"/>
                  <a:gd name="T22" fmla="*/ 740 w 128"/>
                  <a:gd name="T23" fmla="*/ 538 h 235"/>
                  <a:gd name="T24" fmla="*/ 724 w 128"/>
                  <a:gd name="T25" fmla="*/ 317 h 235"/>
                  <a:gd name="T26" fmla="*/ 710 w 128"/>
                  <a:gd name="T27" fmla="*/ 156 h 235"/>
                  <a:gd name="T28" fmla="*/ 702 w 128"/>
                  <a:gd name="T29" fmla="*/ 78 h 235"/>
                  <a:gd name="T30" fmla="*/ 186 w 128"/>
                  <a:gd name="T31" fmla="*/ 87 h 2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235"/>
                  <a:gd name="T50" fmla="*/ 128 w 128"/>
                  <a:gd name="T51" fmla="*/ 235 h 2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235">
                    <a:moveTo>
                      <a:pt x="30" y="16"/>
                    </a:moveTo>
                    <a:cubicBezTo>
                      <a:pt x="30" y="41"/>
                      <a:pt x="24" y="64"/>
                      <a:pt x="21" y="89"/>
                    </a:cubicBezTo>
                    <a:cubicBezTo>
                      <a:pt x="19" y="113"/>
                      <a:pt x="16" y="136"/>
                      <a:pt x="11" y="159"/>
                    </a:cubicBezTo>
                    <a:cubicBezTo>
                      <a:pt x="9" y="169"/>
                      <a:pt x="0" y="233"/>
                      <a:pt x="10" y="234"/>
                    </a:cubicBezTo>
                    <a:cubicBezTo>
                      <a:pt x="18" y="235"/>
                      <a:pt x="33" y="187"/>
                      <a:pt x="36" y="180"/>
                    </a:cubicBezTo>
                    <a:cubicBezTo>
                      <a:pt x="42" y="164"/>
                      <a:pt x="47" y="142"/>
                      <a:pt x="58" y="128"/>
                    </a:cubicBezTo>
                    <a:cubicBezTo>
                      <a:pt x="65" y="132"/>
                      <a:pt x="64" y="233"/>
                      <a:pt x="82" y="219"/>
                    </a:cubicBezTo>
                    <a:cubicBezTo>
                      <a:pt x="89" y="213"/>
                      <a:pt x="88" y="188"/>
                      <a:pt x="89" y="180"/>
                    </a:cubicBezTo>
                    <a:cubicBezTo>
                      <a:pt x="90" y="164"/>
                      <a:pt x="89" y="147"/>
                      <a:pt x="89" y="130"/>
                    </a:cubicBezTo>
                    <a:cubicBezTo>
                      <a:pt x="89" y="114"/>
                      <a:pt x="85" y="85"/>
                      <a:pt x="94" y="71"/>
                    </a:cubicBezTo>
                    <a:cubicBezTo>
                      <a:pt x="104" y="90"/>
                      <a:pt x="93" y="133"/>
                      <a:pt x="116" y="145"/>
                    </a:cubicBezTo>
                    <a:cubicBezTo>
                      <a:pt x="128" y="137"/>
                      <a:pt x="120" y="107"/>
                      <a:pt x="118" y="95"/>
                    </a:cubicBezTo>
                    <a:cubicBezTo>
                      <a:pt x="116" y="83"/>
                      <a:pt x="117" y="69"/>
                      <a:pt x="116" y="56"/>
                    </a:cubicBezTo>
                    <a:cubicBezTo>
                      <a:pt x="115" y="47"/>
                      <a:pt x="114" y="35"/>
                      <a:pt x="113" y="27"/>
                    </a:cubicBezTo>
                    <a:cubicBezTo>
                      <a:pt x="112" y="20"/>
                      <a:pt x="114" y="20"/>
                      <a:pt x="112" y="14"/>
                    </a:cubicBezTo>
                    <a:cubicBezTo>
                      <a:pt x="107" y="0"/>
                      <a:pt x="38" y="2"/>
                      <a:pt x="30" y="15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1327" y="3349"/>
                <a:ext cx="94" cy="315"/>
              </a:xfrm>
              <a:custGeom>
                <a:avLst/>
                <a:gdLst>
                  <a:gd name="T0" fmla="*/ 35 w 77"/>
                  <a:gd name="T1" fmla="*/ 1362 h 260"/>
                  <a:gd name="T2" fmla="*/ 43 w 77"/>
                  <a:gd name="T3" fmla="*/ 900 h 260"/>
                  <a:gd name="T4" fmla="*/ 1 w 77"/>
                  <a:gd name="T5" fmla="*/ 435 h 260"/>
                  <a:gd name="T6" fmla="*/ 107 w 77"/>
                  <a:gd name="T7" fmla="*/ 792 h 260"/>
                  <a:gd name="T8" fmla="*/ 198 w 77"/>
                  <a:gd name="T9" fmla="*/ 1201 h 260"/>
                  <a:gd name="T10" fmla="*/ 183 w 77"/>
                  <a:gd name="T11" fmla="*/ 937 h 260"/>
                  <a:gd name="T12" fmla="*/ 150 w 77"/>
                  <a:gd name="T13" fmla="*/ 527 h 260"/>
                  <a:gd name="T14" fmla="*/ 160 w 77"/>
                  <a:gd name="T15" fmla="*/ 0 h 260"/>
                  <a:gd name="T16" fmla="*/ 238 w 77"/>
                  <a:gd name="T17" fmla="*/ 395 h 260"/>
                  <a:gd name="T18" fmla="*/ 295 w 77"/>
                  <a:gd name="T19" fmla="*/ 826 h 260"/>
                  <a:gd name="T20" fmla="*/ 355 w 77"/>
                  <a:gd name="T21" fmla="*/ 506 h 260"/>
                  <a:gd name="T22" fmla="*/ 439 w 77"/>
                  <a:gd name="T23" fmla="*/ 958 h 260"/>
                  <a:gd name="T24" fmla="*/ 464 w 77"/>
                  <a:gd name="T25" fmla="*/ 1359 h 260"/>
                  <a:gd name="T26" fmla="*/ 35 w 77"/>
                  <a:gd name="T27" fmla="*/ 1359 h 26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7"/>
                  <a:gd name="T43" fmla="*/ 0 h 260"/>
                  <a:gd name="T44" fmla="*/ 77 w 77"/>
                  <a:gd name="T45" fmla="*/ 260 h 26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7" h="260">
                    <a:moveTo>
                      <a:pt x="6" y="243"/>
                    </a:moveTo>
                    <a:cubicBezTo>
                      <a:pt x="10" y="215"/>
                      <a:pt x="7" y="182"/>
                      <a:pt x="7" y="160"/>
                    </a:cubicBezTo>
                    <a:cubicBezTo>
                      <a:pt x="7" y="132"/>
                      <a:pt x="0" y="105"/>
                      <a:pt x="1" y="77"/>
                    </a:cubicBezTo>
                    <a:cubicBezTo>
                      <a:pt x="15" y="78"/>
                      <a:pt x="15" y="130"/>
                      <a:pt x="17" y="141"/>
                    </a:cubicBezTo>
                    <a:cubicBezTo>
                      <a:pt x="19" y="158"/>
                      <a:pt x="16" y="205"/>
                      <a:pt x="33" y="214"/>
                    </a:cubicBezTo>
                    <a:cubicBezTo>
                      <a:pt x="39" y="202"/>
                      <a:pt x="32" y="180"/>
                      <a:pt x="31" y="166"/>
                    </a:cubicBezTo>
                    <a:cubicBezTo>
                      <a:pt x="29" y="142"/>
                      <a:pt x="27" y="118"/>
                      <a:pt x="25" y="93"/>
                    </a:cubicBezTo>
                    <a:cubicBezTo>
                      <a:pt x="23" y="62"/>
                      <a:pt x="25" y="31"/>
                      <a:pt x="26" y="0"/>
                    </a:cubicBezTo>
                    <a:cubicBezTo>
                      <a:pt x="37" y="16"/>
                      <a:pt x="37" y="50"/>
                      <a:pt x="39" y="70"/>
                    </a:cubicBezTo>
                    <a:cubicBezTo>
                      <a:pt x="42" y="96"/>
                      <a:pt x="44" y="122"/>
                      <a:pt x="49" y="147"/>
                    </a:cubicBezTo>
                    <a:cubicBezTo>
                      <a:pt x="53" y="135"/>
                      <a:pt x="49" y="94"/>
                      <a:pt x="59" y="90"/>
                    </a:cubicBezTo>
                    <a:cubicBezTo>
                      <a:pt x="60" y="103"/>
                      <a:pt x="59" y="165"/>
                      <a:pt x="73" y="170"/>
                    </a:cubicBezTo>
                    <a:cubicBezTo>
                      <a:pt x="75" y="194"/>
                      <a:pt x="77" y="219"/>
                      <a:pt x="77" y="242"/>
                    </a:cubicBezTo>
                    <a:cubicBezTo>
                      <a:pt x="65" y="249"/>
                      <a:pt x="35" y="260"/>
                      <a:pt x="6" y="242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854" y="1528"/>
                <a:ext cx="443" cy="1708"/>
              </a:xfrm>
              <a:custGeom>
                <a:avLst/>
                <a:gdLst>
                  <a:gd name="T0" fmla="*/ 1815 w 362"/>
                  <a:gd name="T1" fmla="*/ 0 h 1409"/>
                  <a:gd name="T2" fmla="*/ 2226 w 362"/>
                  <a:gd name="T3" fmla="*/ 7958 h 1409"/>
                  <a:gd name="T4" fmla="*/ 1815 w 362"/>
                  <a:gd name="T5" fmla="*/ 0 h 1409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09"/>
                  <a:gd name="T11" fmla="*/ 362 w 362"/>
                  <a:gd name="T12" fmla="*/ 1409 h 14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09">
                    <a:moveTo>
                      <a:pt x="294" y="0"/>
                    </a:moveTo>
                    <a:cubicBezTo>
                      <a:pt x="294" y="0"/>
                      <a:pt x="0" y="801"/>
                      <a:pt x="362" y="1409"/>
                    </a:cubicBezTo>
                    <a:cubicBezTo>
                      <a:pt x="362" y="1409"/>
                      <a:pt x="21" y="851"/>
                      <a:pt x="294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1326" y="1488"/>
                <a:ext cx="90" cy="1796"/>
              </a:xfrm>
              <a:custGeom>
                <a:avLst/>
                <a:gdLst>
                  <a:gd name="T0" fmla="*/ 109 w 74"/>
                  <a:gd name="T1" fmla="*/ 8357 h 1482"/>
                  <a:gd name="T2" fmla="*/ 0 w 74"/>
                  <a:gd name="T3" fmla="*/ 0 h 1482"/>
                  <a:gd name="T4" fmla="*/ 109 w 74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74"/>
                  <a:gd name="T10" fmla="*/ 0 h 1482"/>
                  <a:gd name="T11" fmla="*/ 74 w 74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" h="1482">
                    <a:moveTo>
                      <a:pt x="19" y="1482"/>
                    </a:moveTo>
                    <a:cubicBezTo>
                      <a:pt x="19" y="1482"/>
                      <a:pt x="74" y="466"/>
                      <a:pt x="0" y="0"/>
                    </a:cubicBezTo>
                    <a:cubicBezTo>
                      <a:pt x="0" y="0"/>
                      <a:pt x="49" y="73"/>
                      <a:pt x="19" y="1482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1426" y="1534"/>
                <a:ext cx="406" cy="1676"/>
              </a:xfrm>
              <a:custGeom>
                <a:avLst/>
                <a:gdLst>
                  <a:gd name="T0" fmla="*/ 0 w 332"/>
                  <a:gd name="T1" fmla="*/ 0 h 1383"/>
                  <a:gd name="T2" fmla="*/ 73 w 332"/>
                  <a:gd name="T3" fmla="*/ 7796 h 1383"/>
                  <a:gd name="T4" fmla="*/ 0 w 332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32"/>
                  <a:gd name="T10" fmla="*/ 0 h 1383"/>
                  <a:gd name="T11" fmla="*/ 332 w 332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2" h="1383">
                    <a:moveTo>
                      <a:pt x="0" y="0"/>
                    </a:moveTo>
                    <a:cubicBezTo>
                      <a:pt x="0" y="0"/>
                      <a:pt x="332" y="636"/>
                      <a:pt x="12" y="1383"/>
                    </a:cubicBezTo>
                    <a:cubicBezTo>
                      <a:pt x="12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1434" y="1715"/>
                <a:ext cx="166" cy="1354"/>
              </a:xfrm>
              <a:custGeom>
                <a:avLst/>
                <a:gdLst>
                  <a:gd name="T0" fmla="*/ 0 w 136"/>
                  <a:gd name="T1" fmla="*/ 0 h 1117"/>
                  <a:gd name="T2" fmla="*/ 0 w 136"/>
                  <a:gd name="T3" fmla="*/ 6311 h 1117"/>
                  <a:gd name="T4" fmla="*/ 0 w 13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1117"/>
                  <a:gd name="T11" fmla="*/ 136 w 13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1117">
                    <a:moveTo>
                      <a:pt x="0" y="0"/>
                    </a:moveTo>
                    <a:cubicBezTo>
                      <a:pt x="0" y="0"/>
                      <a:pt x="136" y="338"/>
                      <a:pt x="0" y="1117"/>
                    </a:cubicBezTo>
                    <a:cubicBezTo>
                      <a:pt x="0" y="1117"/>
                      <a:pt x="112" y="332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1055" y="1655"/>
                <a:ext cx="231" cy="1439"/>
              </a:xfrm>
              <a:custGeom>
                <a:avLst/>
                <a:gdLst>
                  <a:gd name="T0" fmla="*/ 984 w 189"/>
                  <a:gd name="T1" fmla="*/ 33 h 1187"/>
                  <a:gd name="T2" fmla="*/ 1151 w 189"/>
                  <a:gd name="T3" fmla="*/ 6713 h 1187"/>
                  <a:gd name="T4" fmla="*/ 994 w 189"/>
                  <a:gd name="T5" fmla="*/ 0 h 1187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1187"/>
                  <a:gd name="T11" fmla="*/ 189 w 189"/>
                  <a:gd name="T12" fmla="*/ 1187 h 1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1187">
                    <a:moveTo>
                      <a:pt x="161" y="6"/>
                    </a:moveTo>
                    <a:cubicBezTo>
                      <a:pt x="161" y="6"/>
                      <a:pt x="0" y="434"/>
                      <a:pt x="189" y="1187"/>
                    </a:cubicBezTo>
                    <a:cubicBezTo>
                      <a:pt x="189" y="1187"/>
                      <a:pt x="25" y="521"/>
                      <a:pt x="164" y="0"/>
                    </a:cubicBezTo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1221" y="1801"/>
                <a:ext cx="76" cy="1064"/>
              </a:xfrm>
              <a:custGeom>
                <a:avLst/>
                <a:gdLst>
                  <a:gd name="T0" fmla="*/ 352 w 62"/>
                  <a:gd name="T1" fmla="*/ 0 h 878"/>
                  <a:gd name="T2" fmla="*/ 389 w 62"/>
                  <a:gd name="T3" fmla="*/ 4948 h 878"/>
                  <a:gd name="T4" fmla="*/ 352 w 62"/>
                  <a:gd name="T5" fmla="*/ 0 h 87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78"/>
                  <a:gd name="T11" fmla="*/ 62 w 62"/>
                  <a:gd name="T12" fmla="*/ 878 h 8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78">
                    <a:moveTo>
                      <a:pt x="56" y="0"/>
                    </a:moveTo>
                    <a:cubicBezTo>
                      <a:pt x="56" y="0"/>
                      <a:pt x="0" y="245"/>
                      <a:pt x="62" y="878"/>
                    </a:cubicBezTo>
                    <a:cubicBezTo>
                      <a:pt x="62" y="878"/>
                      <a:pt x="22" y="174"/>
                      <a:pt x="56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947" y="1740"/>
                <a:ext cx="248" cy="1303"/>
              </a:xfrm>
              <a:custGeom>
                <a:avLst/>
                <a:gdLst>
                  <a:gd name="T0" fmla="*/ 987 w 203"/>
                  <a:gd name="T1" fmla="*/ 0 h 1075"/>
                  <a:gd name="T2" fmla="*/ 1228 w 203"/>
                  <a:gd name="T3" fmla="*/ 6069 h 1075"/>
                  <a:gd name="T4" fmla="*/ 987 w 203"/>
                  <a:gd name="T5" fmla="*/ 0 h 1075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1075"/>
                  <a:gd name="T11" fmla="*/ 203 w 203"/>
                  <a:gd name="T12" fmla="*/ 1075 h 1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1075">
                    <a:moveTo>
                      <a:pt x="163" y="0"/>
                    </a:moveTo>
                    <a:cubicBezTo>
                      <a:pt x="163" y="0"/>
                      <a:pt x="6" y="539"/>
                      <a:pt x="203" y="1075"/>
                    </a:cubicBezTo>
                    <a:cubicBezTo>
                      <a:pt x="203" y="1075"/>
                      <a:pt x="0" y="694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1078" y="1747"/>
                <a:ext cx="150" cy="1116"/>
              </a:xfrm>
              <a:custGeom>
                <a:avLst/>
                <a:gdLst>
                  <a:gd name="T0" fmla="*/ 687 w 123"/>
                  <a:gd name="T1" fmla="*/ 0 h 920"/>
                  <a:gd name="T2" fmla="*/ 734 w 123"/>
                  <a:gd name="T3" fmla="*/ 5231 h 920"/>
                  <a:gd name="T4" fmla="*/ 687 w 123"/>
                  <a:gd name="T5" fmla="*/ 0 h 920"/>
                  <a:gd name="T6" fmla="*/ 0 60000 65536"/>
                  <a:gd name="T7" fmla="*/ 0 60000 65536"/>
                  <a:gd name="T8" fmla="*/ 0 60000 65536"/>
                  <a:gd name="T9" fmla="*/ 0 w 123"/>
                  <a:gd name="T10" fmla="*/ 0 h 920"/>
                  <a:gd name="T11" fmla="*/ 123 w 123"/>
                  <a:gd name="T12" fmla="*/ 920 h 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" h="920">
                    <a:moveTo>
                      <a:pt x="115" y="0"/>
                    </a:moveTo>
                    <a:cubicBezTo>
                      <a:pt x="115" y="0"/>
                      <a:pt x="16" y="344"/>
                      <a:pt x="123" y="920"/>
                    </a:cubicBezTo>
                    <a:cubicBezTo>
                      <a:pt x="123" y="920"/>
                      <a:pt x="0" y="522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1209" y="1692"/>
                <a:ext cx="84" cy="876"/>
              </a:xfrm>
              <a:custGeom>
                <a:avLst/>
                <a:gdLst>
                  <a:gd name="T0" fmla="*/ 404 w 69"/>
                  <a:gd name="T1" fmla="*/ 0 h 723"/>
                  <a:gd name="T2" fmla="*/ 281 w 69"/>
                  <a:gd name="T3" fmla="*/ 4070 h 723"/>
                  <a:gd name="T4" fmla="*/ 404 w 69"/>
                  <a:gd name="T5" fmla="*/ 0 h 723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723"/>
                  <a:gd name="T11" fmla="*/ 69 w 69"/>
                  <a:gd name="T12" fmla="*/ 723 h 7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723">
                    <a:moveTo>
                      <a:pt x="69" y="0"/>
                    </a:moveTo>
                    <a:cubicBezTo>
                      <a:pt x="69" y="0"/>
                      <a:pt x="10" y="472"/>
                      <a:pt x="48" y="723"/>
                    </a:cubicBezTo>
                    <a:cubicBezTo>
                      <a:pt x="48" y="723"/>
                      <a:pt x="0" y="256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1346" y="1841"/>
                <a:ext cx="15" cy="1293"/>
              </a:xfrm>
              <a:custGeom>
                <a:avLst/>
                <a:gdLst>
                  <a:gd name="T0" fmla="*/ 2 w 13"/>
                  <a:gd name="T1" fmla="*/ 0 h 1067"/>
                  <a:gd name="T2" fmla="*/ 0 w 13"/>
                  <a:gd name="T3" fmla="*/ 6013 h 1067"/>
                  <a:gd name="T4" fmla="*/ 2 w 13"/>
                  <a:gd name="T5" fmla="*/ 0 h 1067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067"/>
                  <a:gd name="T11" fmla="*/ 13 w 13"/>
                  <a:gd name="T12" fmla="*/ 1067 h 10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067">
                    <a:moveTo>
                      <a:pt x="2" y="0"/>
                    </a:moveTo>
                    <a:cubicBezTo>
                      <a:pt x="2" y="0"/>
                      <a:pt x="13" y="592"/>
                      <a:pt x="0" y="1067"/>
                    </a:cubicBezTo>
                    <a:cubicBezTo>
                      <a:pt x="0" y="1067"/>
                      <a:pt x="0" y="53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1404" y="1641"/>
                <a:ext cx="137" cy="933"/>
              </a:xfrm>
              <a:custGeom>
                <a:avLst/>
                <a:gdLst>
                  <a:gd name="T0" fmla="*/ 0 w 112"/>
                  <a:gd name="T1" fmla="*/ 0 h 770"/>
                  <a:gd name="T2" fmla="*/ 378 w 112"/>
                  <a:gd name="T3" fmla="*/ 4335 h 770"/>
                  <a:gd name="T4" fmla="*/ 0 w 112"/>
                  <a:gd name="T5" fmla="*/ 0 h 77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770"/>
                  <a:gd name="T11" fmla="*/ 112 w 112"/>
                  <a:gd name="T12" fmla="*/ 770 h 7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770">
                    <a:moveTo>
                      <a:pt x="0" y="0"/>
                    </a:moveTo>
                    <a:cubicBezTo>
                      <a:pt x="0" y="0"/>
                      <a:pt x="112" y="325"/>
                      <a:pt x="61" y="770"/>
                    </a:cubicBezTo>
                    <a:cubicBezTo>
                      <a:pt x="61" y="770"/>
                      <a:pt x="82" y="2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1430" y="2254"/>
                <a:ext cx="209" cy="954"/>
              </a:xfrm>
              <a:custGeom>
                <a:avLst/>
                <a:gdLst>
                  <a:gd name="T0" fmla="*/ 764 w 171"/>
                  <a:gd name="T1" fmla="*/ 0 h 787"/>
                  <a:gd name="T2" fmla="*/ 0 w 171"/>
                  <a:gd name="T3" fmla="*/ 4444 h 787"/>
                  <a:gd name="T4" fmla="*/ 764 w 171"/>
                  <a:gd name="T5" fmla="*/ 0 h 787"/>
                  <a:gd name="T6" fmla="*/ 0 60000 65536"/>
                  <a:gd name="T7" fmla="*/ 0 60000 65536"/>
                  <a:gd name="T8" fmla="*/ 0 60000 65536"/>
                  <a:gd name="T9" fmla="*/ 0 w 171"/>
                  <a:gd name="T10" fmla="*/ 0 h 787"/>
                  <a:gd name="T11" fmla="*/ 171 w 171"/>
                  <a:gd name="T12" fmla="*/ 787 h 7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" h="787">
                    <a:moveTo>
                      <a:pt x="125" y="0"/>
                    </a:moveTo>
                    <a:cubicBezTo>
                      <a:pt x="125" y="0"/>
                      <a:pt x="171" y="443"/>
                      <a:pt x="0" y="787"/>
                    </a:cubicBezTo>
                    <a:cubicBezTo>
                      <a:pt x="0" y="787"/>
                      <a:pt x="144" y="518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1180" y="1375"/>
                <a:ext cx="170" cy="418"/>
              </a:xfrm>
              <a:custGeom>
                <a:avLst/>
                <a:gdLst>
                  <a:gd name="T0" fmla="*/ 229 w 139"/>
                  <a:gd name="T1" fmla="*/ 328 h 345"/>
                  <a:gd name="T2" fmla="*/ 199 w 139"/>
                  <a:gd name="T3" fmla="*/ 716 h 345"/>
                  <a:gd name="T4" fmla="*/ 223 w 139"/>
                  <a:gd name="T5" fmla="*/ 1035 h 345"/>
                  <a:gd name="T6" fmla="*/ 2 w 139"/>
                  <a:gd name="T7" fmla="*/ 1940 h 345"/>
                  <a:gd name="T8" fmla="*/ 153 w 139"/>
                  <a:gd name="T9" fmla="*/ 1649 h 345"/>
                  <a:gd name="T10" fmla="*/ 254 w 139"/>
                  <a:gd name="T11" fmla="*/ 1345 h 345"/>
                  <a:gd name="T12" fmla="*/ 465 w 139"/>
                  <a:gd name="T13" fmla="*/ 1088 h 345"/>
                  <a:gd name="T14" fmla="*/ 465 w 139"/>
                  <a:gd name="T15" fmla="*/ 1345 h 345"/>
                  <a:gd name="T16" fmla="*/ 418 w 139"/>
                  <a:gd name="T17" fmla="*/ 1630 h 345"/>
                  <a:gd name="T18" fmla="*/ 585 w 139"/>
                  <a:gd name="T19" fmla="*/ 1330 h 345"/>
                  <a:gd name="T20" fmla="*/ 649 w 139"/>
                  <a:gd name="T21" fmla="*/ 1479 h 345"/>
                  <a:gd name="T22" fmla="*/ 739 w 139"/>
                  <a:gd name="T23" fmla="*/ 1733 h 345"/>
                  <a:gd name="T24" fmla="*/ 736 w 139"/>
                  <a:gd name="T25" fmla="*/ 1138 h 345"/>
                  <a:gd name="T26" fmla="*/ 649 w 139"/>
                  <a:gd name="T27" fmla="*/ 368 h 345"/>
                  <a:gd name="T28" fmla="*/ 585 w 139"/>
                  <a:gd name="T29" fmla="*/ 0 h 345"/>
                  <a:gd name="T30" fmla="*/ 454 w 139"/>
                  <a:gd name="T31" fmla="*/ 268 h 345"/>
                  <a:gd name="T32" fmla="*/ 229 w 139"/>
                  <a:gd name="T33" fmla="*/ 348 h 3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345"/>
                  <a:gd name="T53" fmla="*/ 139 w 139"/>
                  <a:gd name="T54" fmla="*/ 345 h 3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345">
                    <a:moveTo>
                      <a:pt x="38" y="59"/>
                    </a:moveTo>
                    <a:cubicBezTo>
                      <a:pt x="39" y="84"/>
                      <a:pt x="18" y="101"/>
                      <a:pt x="33" y="127"/>
                    </a:cubicBezTo>
                    <a:cubicBezTo>
                      <a:pt x="45" y="148"/>
                      <a:pt x="42" y="159"/>
                      <a:pt x="37" y="184"/>
                    </a:cubicBezTo>
                    <a:cubicBezTo>
                      <a:pt x="24" y="235"/>
                      <a:pt x="0" y="292"/>
                      <a:pt x="2" y="345"/>
                    </a:cubicBezTo>
                    <a:cubicBezTo>
                      <a:pt x="15" y="337"/>
                      <a:pt x="19" y="307"/>
                      <a:pt x="25" y="293"/>
                    </a:cubicBezTo>
                    <a:cubicBezTo>
                      <a:pt x="31" y="275"/>
                      <a:pt x="35" y="257"/>
                      <a:pt x="42" y="239"/>
                    </a:cubicBezTo>
                    <a:cubicBezTo>
                      <a:pt x="46" y="231"/>
                      <a:pt x="62" y="178"/>
                      <a:pt x="76" y="193"/>
                    </a:cubicBezTo>
                    <a:cubicBezTo>
                      <a:pt x="82" y="199"/>
                      <a:pt x="77" y="231"/>
                      <a:pt x="76" y="239"/>
                    </a:cubicBezTo>
                    <a:cubicBezTo>
                      <a:pt x="74" y="255"/>
                      <a:pt x="65" y="274"/>
                      <a:pt x="68" y="290"/>
                    </a:cubicBezTo>
                    <a:cubicBezTo>
                      <a:pt x="79" y="278"/>
                      <a:pt x="82" y="243"/>
                      <a:pt x="96" y="236"/>
                    </a:cubicBezTo>
                    <a:cubicBezTo>
                      <a:pt x="111" y="229"/>
                      <a:pt x="106" y="252"/>
                      <a:pt x="106" y="263"/>
                    </a:cubicBezTo>
                    <a:cubicBezTo>
                      <a:pt x="106" y="271"/>
                      <a:pt x="106" y="318"/>
                      <a:pt x="121" y="308"/>
                    </a:cubicBezTo>
                    <a:cubicBezTo>
                      <a:pt x="139" y="296"/>
                      <a:pt x="122" y="220"/>
                      <a:pt x="120" y="202"/>
                    </a:cubicBezTo>
                    <a:cubicBezTo>
                      <a:pt x="116" y="156"/>
                      <a:pt x="108" y="111"/>
                      <a:pt x="106" y="65"/>
                    </a:cubicBezTo>
                    <a:cubicBezTo>
                      <a:pt x="105" y="44"/>
                      <a:pt x="104" y="19"/>
                      <a:pt x="96" y="0"/>
                    </a:cubicBezTo>
                    <a:cubicBezTo>
                      <a:pt x="87" y="2"/>
                      <a:pt x="80" y="37"/>
                      <a:pt x="74" y="47"/>
                    </a:cubicBezTo>
                    <a:cubicBezTo>
                      <a:pt x="66" y="61"/>
                      <a:pt x="53" y="70"/>
                      <a:pt x="38" y="6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1349" y="1344"/>
                <a:ext cx="97" cy="315"/>
              </a:xfrm>
              <a:custGeom>
                <a:avLst/>
                <a:gdLst>
                  <a:gd name="T0" fmla="*/ 163 w 79"/>
                  <a:gd name="T1" fmla="*/ 0 h 260"/>
                  <a:gd name="T2" fmla="*/ 21 w 79"/>
                  <a:gd name="T3" fmla="*/ 2 h 260"/>
                  <a:gd name="T4" fmla="*/ 61 w 79"/>
                  <a:gd name="T5" fmla="*/ 791 h 260"/>
                  <a:gd name="T6" fmla="*/ 133 w 79"/>
                  <a:gd name="T7" fmla="*/ 1098 h 260"/>
                  <a:gd name="T8" fmla="*/ 210 w 79"/>
                  <a:gd name="T9" fmla="*/ 1443 h 260"/>
                  <a:gd name="T10" fmla="*/ 243 w 79"/>
                  <a:gd name="T11" fmla="*/ 1122 h 260"/>
                  <a:gd name="T12" fmla="*/ 465 w 79"/>
                  <a:gd name="T13" fmla="*/ 1465 h 260"/>
                  <a:gd name="T14" fmla="*/ 270 w 79"/>
                  <a:gd name="T15" fmla="*/ 638 h 260"/>
                  <a:gd name="T16" fmla="*/ 417 w 79"/>
                  <a:gd name="T17" fmla="*/ 743 h 260"/>
                  <a:gd name="T18" fmla="*/ 243 w 79"/>
                  <a:gd name="T19" fmla="*/ 287 h 260"/>
                  <a:gd name="T20" fmla="*/ 161 w 79"/>
                  <a:gd name="T21" fmla="*/ 40 h 2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"/>
                  <a:gd name="T34" fmla="*/ 0 h 260"/>
                  <a:gd name="T35" fmla="*/ 79 w 79"/>
                  <a:gd name="T36" fmla="*/ 260 h 2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" h="260">
                    <a:moveTo>
                      <a:pt x="26" y="0"/>
                    </a:moveTo>
                    <a:cubicBezTo>
                      <a:pt x="20" y="10"/>
                      <a:pt x="11" y="3"/>
                      <a:pt x="3" y="2"/>
                    </a:cubicBezTo>
                    <a:cubicBezTo>
                      <a:pt x="1" y="46"/>
                      <a:pt x="0" y="97"/>
                      <a:pt x="10" y="140"/>
                    </a:cubicBezTo>
                    <a:cubicBezTo>
                      <a:pt x="14" y="158"/>
                      <a:pt x="18" y="176"/>
                      <a:pt x="21" y="195"/>
                    </a:cubicBezTo>
                    <a:cubicBezTo>
                      <a:pt x="23" y="214"/>
                      <a:pt x="20" y="241"/>
                      <a:pt x="33" y="256"/>
                    </a:cubicBezTo>
                    <a:cubicBezTo>
                      <a:pt x="39" y="242"/>
                      <a:pt x="25" y="209"/>
                      <a:pt x="38" y="200"/>
                    </a:cubicBezTo>
                    <a:cubicBezTo>
                      <a:pt x="55" y="212"/>
                      <a:pt x="51" y="258"/>
                      <a:pt x="73" y="260"/>
                    </a:cubicBezTo>
                    <a:cubicBezTo>
                      <a:pt x="79" y="217"/>
                      <a:pt x="17" y="156"/>
                      <a:pt x="42" y="113"/>
                    </a:cubicBezTo>
                    <a:cubicBezTo>
                      <a:pt x="51" y="118"/>
                      <a:pt x="57" y="128"/>
                      <a:pt x="66" y="132"/>
                    </a:cubicBezTo>
                    <a:cubicBezTo>
                      <a:pt x="58" y="105"/>
                      <a:pt x="44" y="80"/>
                      <a:pt x="38" y="52"/>
                    </a:cubicBezTo>
                    <a:cubicBezTo>
                      <a:pt x="34" y="37"/>
                      <a:pt x="33" y="20"/>
                      <a:pt x="25" y="7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1404" y="1821"/>
                <a:ext cx="74" cy="970"/>
              </a:xfrm>
              <a:custGeom>
                <a:avLst/>
                <a:gdLst>
                  <a:gd name="T0" fmla="*/ 0 w 60"/>
                  <a:gd name="T1" fmla="*/ 0 h 800"/>
                  <a:gd name="T2" fmla="*/ 118 w 60"/>
                  <a:gd name="T3" fmla="*/ 2329 h 800"/>
                  <a:gd name="T4" fmla="*/ 162 w 60"/>
                  <a:gd name="T5" fmla="*/ 3365 h 800"/>
                  <a:gd name="T6" fmla="*/ 110 w 60"/>
                  <a:gd name="T7" fmla="*/ 4530 h 800"/>
                  <a:gd name="T8" fmla="*/ 247 w 60"/>
                  <a:gd name="T9" fmla="*/ 3824 h 800"/>
                  <a:gd name="T10" fmla="*/ 317 w 60"/>
                  <a:gd name="T11" fmla="*/ 3203 h 800"/>
                  <a:gd name="T12" fmla="*/ 347 w 60"/>
                  <a:gd name="T13" fmla="*/ 1862 h 800"/>
                  <a:gd name="T14" fmla="*/ 247 w 60"/>
                  <a:gd name="T15" fmla="*/ 766 h 800"/>
                  <a:gd name="T16" fmla="*/ 53 w 60"/>
                  <a:gd name="T17" fmla="*/ 74 h 8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800"/>
                  <a:gd name="T29" fmla="*/ 60 w 60"/>
                  <a:gd name="T30" fmla="*/ 800 h 8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800">
                    <a:moveTo>
                      <a:pt x="0" y="0"/>
                    </a:moveTo>
                    <a:cubicBezTo>
                      <a:pt x="27" y="135"/>
                      <a:pt x="12" y="274"/>
                      <a:pt x="18" y="411"/>
                    </a:cubicBezTo>
                    <a:cubicBezTo>
                      <a:pt x="21" y="471"/>
                      <a:pt x="24" y="532"/>
                      <a:pt x="24" y="594"/>
                    </a:cubicBezTo>
                    <a:cubicBezTo>
                      <a:pt x="24" y="663"/>
                      <a:pt x="12" y="731"/>
                      <a:pt x="16" y="800"/>
                    </a:cubicBezTo>
                    <a:cubicBezTo>
                      <a:pt x="45" y="788"/>
                      <a:pt x="34" y="702"/>
                      <a:pt x="37" y="675"/>
                    </a:cubicBezTo>
                    <a:cubicBezTo>
                      <a:pt x="41" y="638"/>
                      <a:pt x="43" y="601"/>
                      <a:pt x="48" y="565"/>
                    </a:cubicBezTo>
                    <a:cubicBezTo>
                      <a:pt x="57" y="486"/>
                      <a:pt x="60" y="407"/>
                      <a:pt x="53" y="328"/>
                    </a:cubicBezTo>
                    <a:cubicBezTo>
                      <a:pt x="48" y="264"/>
                      <a:pt x="43" y="200"/>
                      <a:pt x="37" y="136"/>
                    </a:cubicBezTo>
                    <a:cubicBezTo>
                      <a:pt x="34" y="108"/>
                      <a:pt x="33" y="27"/>
                      <a:pt x="8" y="1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1363" y="2923"/>
                <a:ext cx="122" cy="472"/>
              </a:xfrm>
              <a:custGeom>
                <a:avLst/>
                <a:gdLst>
                  <a:gd name="T0" fmla="*/ 250 w 100"/>
                  <a:gd name="T1" fmla="*/ 0 h 389"/>
                  <a:gd name="T2" fmla="*/ 115 w 100"/>
                  <a:gd name="T3" fmla="*/ 775 h 389"/>
                  <a:gd name="T4" fmla="*/ 109 w 100"/>
                  <a:gd name="T5" fmla="*/ 1372 h 389"/>
                  <a:gd name="T6" fmla="*/ 163 w 100"/>
                  <a:gd name="T7" fmla="*/ 2217 h 389"/>
                  <a:gd name="T8" fmla="*/ 238 w 100"/>
                  <a:gd name="T9" fmla="*/ 1790 h 389"/>
                  <a:gd name="T10" fmla="*/ 386 w 100"/>
                  <a:gd name="T11" fmla="*/ 1458 h 389"/>
                  <a:gd name="T12" fmla="*/ 250 w 100"/>
                  <a:gd name="T13" fmla="*/ 1500 h 389"/>
                  <a:gd name="T14" fmla="*/ 570 w 100"/>
                  <a:gd name="T15" fmla="*/ 379 h 389"/>
                  <a:gd name="T16" fmla="*/ 467 w 100"/>
                  <a:gd name="T17" fmla="*/ 639 h 389"/>
                  <a:gd name="T18" fmla="*/ 311 w 100"/>
                  <a:gd name="T19" fmla="*/ 911 h 389"/>
                  <a:gd name="T20" fmla="*/ 271 w 100"/>
                  <a:gd name="T21" fmla="*/ 911 h 389"/>
                  <a:gd name="T22" fmla="*/ 238 w 100"/>
                  <a:gd name="T23" fmla="*/ 109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0"/>
                  <a:gd name="T37" fmla="*/ 0 h 389"/>
                  <a:gd name="T38" fmla="*/ 100 w 100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0" h="389">
                    <a:moveTo>
                      <a:pt x="42" y="0"/>
                    </a:moveTo>
                    <a:cubicBezTo>
                      <a:pt x="22" y="24"/>
                      <a:pt x="24" y="103"/>
                      <a:pt x="20" y="136"/>
                    </a:cubicBezTo>
                    <a:cubicBezTo>
                      <a:pt x="16" y="170"/>
                      <a:pt x="18" y="206"/>
                      <a:pt x="18" y="241"/>
                    </a:cubicBezTo>
                    <a:cubicBezTo>
                      <a:pt x="18" y="277"/>
                      <a:pt x="0" y="365"/>
                      <a:pt x="28" y="389"/>
                    </a:cubicBezTo>
                    <a:cubicBezTo>
                      <a:pt x="35" y="366"/>
                      <a:pt x="32" y="338"/>
                      <a:pt x="39" y="314"/>
                    </a:cubicBezTo>
                    <a:cubicBezTo>
                      <a:pt x="45" y="293"/>
                      <a:pt x="63" y="278"/>
                      <a:pt x="65" y="256"/>
                    </a:cubicBezTo>
                    <a:cubicBezTo>
                      <a:pt x="58" y="258"/>
                      <a:pt x="49" y="259"/>
                      <a:pt x="42" y="263"/>
                    </a:cubicBezTo>
                    <a:cubicBezTo>
                      <a:pt x="9" y="220"/>
                      <a:pt x="100" y="121"/>
                      <a:pt x="95" y="67"/>
                    </a:cubicBezTo>
                    <a:cubicBezTo>
                      <a:pt x="80" y="77"/>
                      <a:pt x="84" y="97"/>
                      <a:pt x="78" y="112"/>
                    </a:cubicBezTo>
                    <a:cubicBezTo>
                      <a:pt x="72" y="128"/>
                      <a:pt x="60" y="146"/>
                      <a:pt x="52" y="160"/>
                    </a:cubicBezTo>
                    <a:cubicBezTo>
                      <a:pt x="51" y="160"/>
                      <a:pt x="46" y="160"/>
                      <a:pt x="45" y="160"/>
                    </a:cubicBezTo>
                    <a:cubicBezTo>
                      <a:pt x="42" y="112"/>
                      <a:pt x="46" y="65"/>
                      <a:pt x="39" y="19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1260" y="2867"/>
                <a:ext cx="79" cy="506"/>
              </a:xfrm>
              <a:custGeom>
                <a:avLst/>
                <a:gdLst>
                  <a:gd name="T0" fmla="*/ 109 w 65"/>
                  <a:gd name="T1" fmla="*/ 235 h 417"/>
                  <a:gd name="T2" fmla="*/ 306 w 65"/>
                  <a:gd name="T3" fmla="*/ 648 h 417"/>
                  <a:gd name="T4" fmla="*/ 357 w 65"/>
                  <a:gd name="T5" fmla="*/ 1409 h 417"/>
                  <a:gd name="T6" fmla="*/ 349 w 65"/>
                  <a:gd name="T7" fmla="*/ 2378 h 417"/>
                  <a:gd name="T8" fmla="*/ 249 w 65"/>
                  <a:gd name="T9" fmla="*/ 1759 h 417"/>
                  <a:gd name="T10" fmla="*/ 34 w 65"/>
                  <a:gd name="T11" fmla="*/ 1105 h 417"/>
                  <a:gd name="T12" fmla="*/ 159 w 65"/>
                  <a:gd name="T13" fmla="*/ 1203 h 417"/>
                  <a:gd name="T14" fmla="*/ 109 w 65"/>
                  <a:gd name="T15" fmla="*/ 250 h 4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5"/>
                  <a:gd name="T25" fmla="*/ 0 h 417"/>
                  <a:gd name="T26" fmla="*/ 65 w 65"/>
                  <a:gd name="T27" fmla="*/ 417 h 4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5" h="417">
                    <a:moveTo>
                      <a:pt x="19" y="41"/>
                    </a:moveTo>
                    <a:cubicBezTo>
                      <a:pt x="49" y="0"/>
                      <a:pt x="51" y="98"/>
                      <a:pt x="53" y="114"/>
                    </a:cubicBezTo>
                    <a:cubicBezTo>
                      <a:pt x="59" y="158"/>
                      <a:pt x="64" y="202"/>
                      <a:pt x="62" y="247"/>
                    </a:cubicBezTo>
                    <a:cubicBezTo>
                      <a:pt x="59" y="303"/>
                      <a:pt x="65" y="361"/>
                      <a:pt x="61" y="417"/>
                    </a:cubicBezTo>
                    <a:cubicBezTo>
                      <a:pt x="37" y="397"/>
                      <a:pt x="44" y="337"/>
                      <a:pt x="43" y="308"/>
                    </a:cubicBezTo>
                    <a:cubicBezTo>
                      <a:pt x="41" y="268"/>
                      <a:pt x="5" y="235"/>
                      <a:pt x="6" y="194"/>
                    </a:cubicBezTo>
                    <a:cubicBezTo>
                      <a:pt x="10" y="203"/>
                      <a:pt x="17" y="210"/>
                      <a:pt x="27" y="211"/>
                    </a:cubicBezTo>
                    <a:cubicBezTo>
                      <a:pt x="36" y="159"/>
                      <a:pt x="0" y="95"/>
                      <a:pt x="19" y="4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1309" y="2054"/>
                <a:ext cx="35" cy="455"/>
              </a:xfrm>
              <a:custGeom>
                <a:avLst/>
                <a:gdLst>
                  <a:gd name="T0" fmla="*/ 0 w 29"/>
                  <a:gd name="T1" fmla="*/ 0 h 375"/>
                  <a:gd name="T2" fmla="*/ 76 w 29"/>
                  <a:gd name="T3" fmla="*/ 1141 h 375"/>
                  <a:gd name="T4" fmla="*/ 86 w 29"/>
                  <a:gd name="T5" fmla="*/ 1627 h 375"/>
                  <a:gd name="T6" fmla="*/ 86 w 29"/>
                  <a:gd name="T7" fmla="*/ 2137 h 375"/>
                  <a:gd name="T8" fmla="*/ 122 w 29"/>
                  <a:gd name="T9" fmla="*/ 669 h 375"/>
                  <a:gd name="T10" fmla="*/ 17 w 29"/>
                  <a:gd name="T11" fmla="*/ 0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375"/>
                  <a:gd name="T20" fmla="*/ 29 w 29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375">
                    <a:moveTo>
                      <a:pt x="0" y="0"/>
                    </a:moveTo>
                    <a:cubicBezTo>
                      <a:pt x="19" y="60"/>
                      <a:pt x="11" y="138"/>
                      <a:pt x="14" y="200"/>
                    </a:cubicBezTo>
                    <a:cubicBezTo>
                      <a:pt x="16" y="228"/>
                      <a:pt x="16" y="257"/>
                      <a:pt x="16" y="285"/>
                    </a:cubicBezTo>
                    <a:cubicBezTo>
                      <a:pt x="16" y="311"/>
                      <a:pt x="8" y="353"/>
                      <a:pt x="16" y="375"/>
                    </a:cubicBezTo>
                    <a:cubicBezTo>
                      <a:pt x="29" y="292"/>
                      <a:pt x="21" y="202"/>
                      <a:pt x="22" y="117"/>
                    </a:cubicBezTo>
                    <a:cubicBezTo>
                      <a:pt x="22" y="84"/>
                      <a:pt x="22" y="26"/>
                      <a:pt x="3" y="0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1124" y="2069"/>
                <a:ext cx="43" cy="402"/>
              </a:xfrm>
              <a:custGeom>
                <a:avLst/>
                <a:gdLst>
                  <a:gd name="T0" fmla="*/ 92 w 35"/>
                  <a:gd name="T1" fmla="*/ 40 h 332"/>
                  <a:gd name="T2" fmla="*/ 92 w 35"/>
                  <a:gd name="T3" fmla="*/ 0 h 332"/>
                  <a:gd name="T4" fmla="*/ 48 w 35"/>
                  <a:gd name="T5" fmla="*/ 1161 h 332"/>
                  <a:gd name="T6" fmla="*/ 131 w 35"/>
                  <a:gd name="T7" fmla="*/ 1859 h 332"/>
                  <a:gd name="T8" fmla="*/ 108 w 35"/>
                  <a:gd name="T9" fmla="*/ 1246 h 332"/>
                  <a:gd name="T10" fmla="*/ 186 w 35"/>
                  <a:gd name="T11" fmla="*/ 659 h 332"/>
                  <a:gd name="T12" fmla="*/ 146 w 35"/>
                  <a:gd name="T13" fmla="*/ 22 h 3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32"/>
                  <a:gd name="T23" fmla="*/ 35 w 35"/>
                  <a:gd name="T24" fmla="*/ 332 h 3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32">
                    <a:moveTo>
                      <a:pt x="15" y="7"/>
                    </a:moveTo>
                    <a:cubicBezTo>
                      <a:pt x="15" y="4"/>
                      <a:pt x="15" y="2"/>
                      <a:pt x="15" y="0"/>
                    </a:cubicBezTo>
                    <a:cubicBezTo>
                      <a:pt x="18" y="68"/>
                      <a:pt x="5" y="137"/>
                      <a:pt x="7" y="207"/>
                    </a:cubicBezTo>
                    <a:cubicBezTo>
                      <a:pt x="8" y="232"/>
                      <a:pt x="0" y="315"/>
                      <a:pt x="20" y="332"/>
                    </a:cubicBezTo>
                    <a:cubicBezTo>
                      <a:pt x="22" y="295"/>
                      <a:pt x="13" y="259"/>
                      <a:pt x="17" y="223"/>
                    </a:cubicBezTo>
                    <a:cubicBezTo>
                      <a:pt x="21" y="188"/>
                      <a:pt x="27" y="153"/>
                      <a:pt x="29" y="118"/>
                    </a:cubicBezTo>
                    <a:cubicBezTo>
                      <a:pt x="30" y="85"/>
                      <a:pt x="35" y="33"/>
                      <a:pt x="23" y="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944" y="1885"/>
                <a:ext cx="167" cy="987"/>
              </a:xfrm>
              <a:custGeom>
                <a:avLst/>
                <a:gdLst>
                  <a:gd name="T0" fmla="*/ 722 w 136"/>
                  <a:gd name="T1" fmla="*/ 0 h 814"/>
                  <a:gd name="T2" fmla="*/ 861 w 136"/>
                  <a:gd name="T3" fmla="*/ 4610 h 814"/>
                  <a:gd name="T4" fmla="*/ 722 w 136"/>
                  <a:gd name="T5" fmla="*/ 0 h 81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814"/>
                  <a:gd name="T11" fmla="*/ 136 w 136"/>
                  <a:gd name="T12" fmla="*/ 814 h 8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814">
                    <a:moveTo>
                      <a:pt x="114" y="0"/>
                    </a:moveTo>
                    <a:cubicBezTo>
                      <a:pt x="114" y="0"/>
                      <a:pt x="0" y="443"/>
                      <a:pt x="136" y="814"/>
                    </a:cubicBezTo>
                    <a:cubicBezTo>
                      <a:pt x="136" y="814"/>
                      <a:pt x="58" y="176"/>
                      <a:pt x="114" y="0"/>
                    </a:cubicBezTo>
                    <a:close/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1370" y="1165"/>
                <a:ext cx="456" cy="2475"/>
              </a:xfrm>
              <a:custGeom>
                <a:avLst/>
                <a:gdLst>
                  <a:gd name="T0" fmla="*/ 254 w 373"/>
                  <a:gd name="T1" fmla="*/ 11571 h 2041"/>
                  <a:gd name="T2" fmla="*/ 483 w 373"/>
                  <a:gd name="T3" fmla="*/ 9718 h 2041"/>
                  <a:gd name="T4" fmla="*/ 405 w 373"/>
                  <a:gd name="T5" fmla="*/ 1555 h 2041"/>
                  <a:gd name="T6" fmla="*/ 0 w 373"/>
                  <a:gd name="T7" fmla="*/ 0 h 20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3"/>
                  <a:gd name="T13" fmla="*/ 0 h 2041"/>
                  <a:gd name="T14" fmla="*/ 373 w 373"/>
                  <a:gd name="T15" fmla="*/ 2041 h 20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3" h="2041">
                    <a:moveTo>
                      <a:pt x="42" y="2041"/>
                    </a:moveTo>
                    <a:cubicBezTo>
                      <a:pt x="42" y="2041"/>
                      <a:pt x="23" y="1819"/>
                      <a:pt x="79" y="1714"/>
                    </a:cubicBezTo>
                    <a:cubicBezTo>
                      <a:pt x="160" y="1565"/>
                      <a:pt x="373" y="948"/>
                      <a:pt x="67" y="274"/>
                    </a:cubicBezTo>
                    <a:cubicBezTo>
                      <a:pt x="13" y="156"/>
                      <a:pt x="9" y="50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814" y="1168"/>
                <a:ext cx="543" cy="2475"/>
              </a:xfrm>
              <a:custGeom>
                <a:avLst/>
                <a:gdLst>
                  <a:gd name="T0" fmla="*/ 2278 w 444"/>
                  <a:gd name="T1" fmla="*/ 0 h 2042"/>
                  <a:gd name="T2" fmla="*/ 1887 w 444"/>
                  <a:gd name="T3" fmla="*/ 1520 h 2042"/>
                  <a:gd name="T4" fmla="*/ 2167 w 444"/>
                  <a:gd name="T5" fmla="*/ 9563 h 2042"/>
                  <a:gd name="T6" fmla="*/ 2607 w 444"/>
                  <a:gd name="T7" fmla="*/ 11528 h 20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042"/>
                  <a:gd name="T14" fmla="*/ 444 w 444"/>
                  <a:gd name="T15" fmla="*/ 2042 h 20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042">
                    <a:moveTo>
                      <a:pt x="372" y="0"/>
                    </a:moveTo>
                    <a:cubicBezTo>
                      <a:pt x="372" y="0"/>
                      <a:pt x="365" y="136"/>
                      <a:pt x="308" y="270"/>
                    </a:cubicBezTo>
                    <a:cubicBezTo>
                      <a:pt x="230" y="452"/>
                      <a:pt x="0" y="1118"/>
                      <a:pt x="354" y="1694"/>
                    </a:cubicBezTo>
                    <a:cubicBezTo>
                      <a:pt x="444" y="1841"/>
                      <a:pt x="426" y="2042"/>
                      <a:pt x="426" y="2042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" name="Freeform 35"/>
              <p:cNvSpPr>
                <a:spLocks/>
              </p:cNvSpPr>
              <p:nvPr/>
            </p:nvSpPr>
            <p:spPr bwMode="auto">
              <a:xfrm>
                <a:off x="1368" y="3540"/>
                <a:ext cx="41" cy="107"/>
              </a:xfrm>
              <a:custGeom>
                <a:avLst/>
                <a:gdLst>
                  <a:gd name="T0" fmla="*/ 182 w 34"/>
                  <a:gd name="T1" fmla="*/ 124 h 88"/>
                  <a:gd name="T2" fmla="*/ 43 w 34"/>
                  <a:gd name="T3" fmla="*/ 1 h 88"/>
                  <a:gd name="T4" fmla="*/ 49 w 34"/>
                  <a:gd name="T5" fmla="*/ 260 h 88"/>
                  <a:gd name="T6" fmla="*/ 36 w 34"/>
                  <a:gd name="T7" fmla="*/ 439 h 88"/>
                  <a:gd name="T8" fmla="*/ 129 w 34"/>
                  <a:gd name="T9" fmla="*/ 432 h 88"/>
                  <a:gd name="T10" fmla="*/ 147 w 34"/>
                  <a:gd name="T11" fmla="*/ 114 h 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"/>
                  <a:gd name="T19" fmla="*/ 0 h 88"/>
                  <a:gd name="T20" fmla="*/ 34 w 34"/>
                  <a:gd name="T21" fmla="*/ 88 h 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" h="88">
                    <a:moveTo>
                      <a:pt x="34" y="21"/>
                    </a:moveTo>
                    <a:cubicBezTo>
                      <a:pt x="23" y="26"/>
                      <a:pt x="18" y="0"/>
                      <a:pt x="8" y="1"/>
                    </a:cubicBezTo>
                    <a:cubicBezTo>
                      <a:pt x="0" y="1"/>
                      <a:pt x="9" y="37"/>
                      <a:pt x="9" y="45"/>
                    </a:cubicBezTo>
                    <a:cubicBezTo>
                      <a:pt x="9" y="55"/>
                      <a:pt x="5" y="67"/>
                      <a:pt x="7" y="76"/>
                    </a:cubicBezTo>
                    <a:cubicBezTo>
                      <a:pt x="9" y="88"/>
                      <a:pt x="18" y="81"/>
                      <a:pt x="24" y="74"/>
                    </a:cubicBezTo>
                    <a:cubicBezTo>
                      <a:pt x="34" y="60"/>
                      <a:pt x="32" y="34"/>
                      <a:pt x="27" y="20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1251" y="1161"/>
                <a:ext cx="110" cy="194"/>
              </a:xfrm>
              <a:custGeom>
                <a:avLst/>
                <a:gdLst>
                  <a:gd name="T0" fmla="*/ 512 w 90"/>
                  <a:gd name="T1" fmla="*/ 40 h 160"/>
                  <a:gd name="T2" fmla="*/ 297 w 90"/>
                  <a:gd name="T3" fmla="*/ 27 h 160"/>
                  <a:gd name="T4" fmla="*/ 163 w 90"/>
                  <a:gd name="T5" fmla="*/ 110 h 160"/>
                  <a:gd name="T6" fmla="*/ 97 w 90"/>
                  <a:gd name="T7" fmla="*/ 435 h 160"/>
                  <a:gd name="T8" fmla="*/ 49 w 90"/>
                  <a:gd name="T9" fmla="*/ 690 h 160"/>
                  <a:gd name="T10" fmla="*/ 65 w 90"/>
                  <a:gd name="T11" fmla="*/ 837 h 160"/>
                  <a:gd name="T12" fmla="*/ 161 w 90"/>
                  <a:gd name="T13" fmla="*/ 601 h 160"/>
                  <a:gd name="T14" fmla="*/ 264 w 90"/>
                  <a:gd name="T15" fmla="*/ 478 h 160"/>
                  <a:gd name="T16" fmla="*/ 335 w 90"/>
                  <a:gd name="T17" fmla="*/ 569 h 160"/>
                  <a:gd name="T18" fmla="*/ 425 w 90"/>
                  <a:gd name="T19" fmla="*/ 242 h 160"/>
                  <a:gd name="T20" fmla="*/ 529 w 90"/>
                  <a:gd name="T21" fmla="*/ 236 h 160"/>
                  <a:gd name="T22" fmla="*/ 500 w 90"/>
                  <a:gd name="T23" fmla="*/ 5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0"/>
                  <a:gd name="T37" fmla="*/ 0 h 160"/>
                  <a:gd name="T38" fmla="*/ 90 w 90"/>
                  <a:gd name="T39" fmla="*/ 160 h 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0" h="160">
                    <a:moveTo>
                      <a:pt x="84" y="7"/>
                    </a:moveTo>
                    <a:cubicBezTo>
                      <a:pt x="75" y="0"/>
                      <a:pt x="59" y="4"/>
                      <a:pt x="49" y="5"/>
                    </a:cubicBezTo>
                    <a:cubicBezTo>
                      <a:pt x="35" y="6"/>
                      <a:pt x="31" y="6"/>
                      <a:pt x="27" y="20"/>
                    </a:cubicBezTo>
                    <a:cubicBezTo>
                      <a:pt x="22" y="39"/>
                      <a:pt x="20" y="59"/>
                      <a:pt x="16" y="77"/>
                    </a:cubicBezTo>
                    <a:cubicBezTo>
                      <a:pt x="12" y="92"/>
                      <a:pt x="10" y="107"/>
                      <a:pt x="8" y="122"/>
                    </a:cubicBezTo>
                    <a:cubicBezTo>
                      <a:pt x="8" y="128"/>
                      <a:pt x="0" y="160"/>
                      <a:pt x="11" y="148"/>
                    </a:cubicBezTo>
                    <a:cubicBezTo>
                      <a:pt x="20" y="139"/>
                      <a:pt x="21" y="118"/>
                      <a:pt x="26" y="106"/>
                    </a:cubicBezTo>
                    <a:cubicBezTo>
                      <a:pt x="28" y="102"/>
                      <a:pt x="36" y="83"/>
                      <a:pt x="43" y="84"/>
                    </a:cubicBezTo>
                    <a:cubicBezTo>
                      <a:pt x="47" y="85"/>
                      <a:pt x="49" y="122"/>
                      <a:pt x="56" y="101"/>
                    </a:cubicBezTo>
                    <a:cubicBezTo>
                      <a:pt x="60" y="87"/>
                      <a:pt x="50" y="50"/>
                      <a:pt x="70" y="43"/>
                    </a:cubicBezTo>
                    <a:cubicBezTo>
                      <a:pt x="78" y="41"/>
                      <a:pt x="82" y="52"/>
                      <a:pt x="87" y="42"/>
                    </a:cubicBezTo>
                    <a:cubicBezTo>
                      <a:pt x="90" y="35"/>
                      <a:pt x="86" y="15"/>
                      <a:pt x="83" y="9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8" name="Line 38"/>
            <p:cNvSpPr>
              <a:spLocks noChangeShapeType="1"/>
            </p:cNvSpPr>
            <p:nvPr/>
          </p:nvSpPr>
          <p:spPr bwMode="auto">
            <a:xfrm flipV="1">
              <a:off x="6158599" y="357301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96" name="Groupe 395"/>
          <p:cNvGrpSpPr/>
          <p:nvPr/>
        </p:nvGrpSpPr>
        <p:grpSpPr>
          <a:xfrm>
            <a:off x="3764910" y="2069831"/>
            <a:ext cx="1070230" cy="913142"/>
            <a:chOff x="5785066" y="3082101"/>
            <a:chExt cx="1070230" cy="913142"/>
          </a:xfrm>
        </p:grpSpPr>
        <p:grpSp>
          <p:nvGrpSpPr>
            <p:cNvPr id="148" name="Group 3"/>
            <p:cNvGrpSpPr>
              <a:grpSpLocks/>
            </p:cNvGrpSpPr>
            <p:nvPr/>
          </p:nvGrpSpPr>
          <p:grpSpPr bwMode="auto">
            <a:xfrm>
              <a:off x="5785066" y="3082101"/>
              <a:ext cx="443118" cy="913142"/>
              <a:chOff x="814" y="1146"/>
              <a:chExt cx="1063" cy="2525"/>
            </a:xfrm>
          </p:grpSpPr>
          <p:sp>
            <p:nvSpPr>
              <p:cNvPr id="184" name="Freeform 4"/>
              <p:cNvSpPr>
                <a:spLocks/>
              </p:cNvSpPr>
              <p:nvPr/>
            </p:nvSpPr>
            <p:spPr bwMode="auto">
              <a:xfrm>
                <a:off x="814" y="1147"/>
                <a:ext cx="1012" cy="2524"/>
              </a:xfrm>
              <a:custGeom>
                <a:avLst/>
                <a:gdLst>
                  <a:gd name="T0" fmla="*/ 2267 w 828"/>
                  <a:gd name="T1" fmla="*/ 90 h 2082"/>
                  <a:gd name="T2" fmla="*/ 1875 w 828"/>
                  <a:gd name="T3" fmla="*/ 1618 h 2082"/>
                  <a:gd name="T4" fmla="*/ 2158 w 828"/>
                  <a:gd name="T5" fmla="*/ 9669 h 2082"/>
                  <a:gd name="T6" fmla="*/ 2597 w 828"/>
                  <a:gd name="T7" fmla="*/ 11639 h 2082"/>
                  <a:gd name="T8" fmla="*/ 3031 w 828"/>
                  <a:gd name="T9" fmla="*/ 11621 h 2082"/>
                  <a:gd name="T10" fmla="*/ 3252 w 828"/>
                  <a:gd name="T11" fmla="*/ 9775 h 2082"/>
                  <a:gd name="T12" fmla="*/ 3178 w 828"/>
                  <a:gd name="T13" fmla="*/ 1628 h 2082"/>
                  <a:gd name="T14" fmla="*/ 2774 w 828"/>
                  <a:gd name="T15" fmla="*/ 74 h 2082"/>
                  <a:gd name="T16" fmla="*/ 2267 w 828"/>
                  <a:gd name="T17" fmla="*/ 90 h 20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8"/>
                  <a:gd name="T28" fmla="*/ 0 h 2082"/>
                  <a:gd name="T29" fmla="*/ 828 w 828"/>
                  <a:gd name="T30" fmla="*/ 2082 h 20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8" h="2082">
                    <a:moveTo>
                      <a:pt x="372" y="16"/>
                    </a:moveTo>
                    <a:cubicBezTo>
                      <a:pt x="372" y="16"/>
                      <a:pt x="366" y="152"/>
                      <a:pt x="308" y="286"/>
                    </a:cubicBezTo>
                    <a:cubicBezTo>
                      <a:pt x="230" y="468"/>
                      <a:pt x="0" y="1134"/>
                      <a:pt x="354" y="1710"/>
                    </a:cubicBezTo>
                    <a:cubicBezTo>
                      <a:pt x="444" y="1857"/>
                      <a:pt x="426" y="2058"/>
                      <a:pt x="426" y="2058"/>
                    </a:cubicBezTo>
                    <a:cubicBezTo>
                      <a:pt x="426" y="2058"/>
                      <a:pt x="462" y="2082"/>
                      <a:pt x="498" y="2055"/>
                    </a:cubicBezTo>
                    <a:cubicBezTo>
                      <a:pt x="498" y="2055"/>
                      <a:pt x="478" y="1832"/>
                      <a:pt x="534" y="1728"/>
                    </a:cubicBezTo>
                    <a:cubicBezTo>
                      <a:pt x="615" y="1579"/>
                      <a:pt x="828" y="962"/>
                      <a:pt x="522" y="288"/>
                    </a:cubicBezTo>
                    <a:cubicBezTo>
                      <a:pt x="468" y="170"/>
                      <a:pt x="464" y="63"/>
                      <a:pt x="456" y="13"/>
                    </a:cubicBezTo>
                    <a:cubicBezTo>
                      <a:pt x="456" y="13"/>
                      <a:pt x="423" y="0"/>
                      <a:pt x="372" y="16"/>
                    </a:cubicBezTo>
                    <a:close/>
                  </a:path>
                </a:pathLst>
              </a:custGeom>
              <a:solidFill>
                <a:srgbClr val="ED99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" name="Freeform 5"/>
              <p:cNvSpPr>
                <a:spLocks/>
              </p:cNvSpPr>
              <p:nvPr/>
            </p:nvSpPr>
            <p:spPr bwMode="auto">
              <a:xfrm>
                <a:off x="864" y="1540"/>
                <a:ext cx="442" cy="1719"/>
              </a:xfrm>
              <a:custGeom>
                <a:avLst/>
                <a:gdLst>
                  <a:gd name="T0" fmla="*/ 1728 w 362"/>
                  <a:gd name="T1" fmla="*/ 0 h 1418"/>
                  <a:gd name="T2" fmla="*/ 2184 w 362"/>
                  <a:gd name="T3" fmla="*/ 8017 h 1418"/>
                  <a:gd name="T4" fmla="*/ 1728 w 362"/>
                  <a:gd name="T5" fmla="*/ 0 h 1418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18"/>
                  <a:gd name="T11" fmla="*/ 362 w 362"/>
                  <a:gd name="T12" fmla="*/ 1418 h 1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18">
                    <a:moveTo>
                      <a:pt x="287" y="0"/>
                    </a:moveTo>
                    <a:cubicBezTo>
                      <a:pt x="287" y="0"/>
                      <a:pt x="0" y="810"/>
                      <a:pt x="362" y="1418"/>
                    </a:cubicBezTo>
                    <a:cubicBezTo>
                      <a:pt x="362" y="1418"/>
                      <a:pt x="69" y="782"/>
                      <a:pt x="287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6" name="Freeform 6"/>
              <p:cNvSpPr>
                <a:spLocks/>
              </p:cNvSpPr>
              <p:nvPr/>
            </p:nvSpPr>
            <p:spPr bwMode="auto">
              <a:xfrm>
                <a:off x="1337" y="1511"/>
                <a:ext cx="154" cy="1796"/>
              </a:xfrm>
              <a:custGeom>
                <a:avLst/>
                <a:gdLst>
                  <a:gd name="T0" fmla="*/ 109 w 126"/>
                  <a:gd name="T1" fmla="*/ 8357 h 1482"/>
                  <a:gd name="T2" fmla="*/ 0 w 126"/>
                  <a:gd name="T3" fmla="*/ 0 h 1482"/>
                  <a:gd name="T4" fmla="*/ 109 w 126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126"/>
                  <a:gd name="T10" fmla="*/ 0 h 1482"/>
                  <a:gd name="T11" fmla="*/ 126 w 126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" h="1482">
                    <a:moveTo>
                      <a:pt x="18" y="1482"/>
                    </a:moveTo>
                    <a:cubicBezTo>
                      <a:pt x="18" y="1482"/>
                      <a:pt x="126" y="566"/>
                      <a:pt x="0" y="0"/>
                    </a:cubicBezTo>
                    <a:cubicBezTo>
                      <a:pt x="0" y="0"/>
                      <a:pt x="49" y="73"/>
                      <a:pt x="18" y="1482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7" name="Freeform 7"/>
              <p:cNvSpPr>
                <a:spLocks/>
              </p:cNvSpPr>
              <p:nvPr/>
            </p:nvSpPr>
            <p:spPr bwMode="auto">
              <a:xfrm>
                <a:off x="1436" y="1557"/>
                <a:ext cx="441" cy="1676"/>
              </a:xfrm>
              <a:custGeom>
                <a:avLst/>
                <a:gdLst>
                  <a:gd name="T0" fmla="*/ 0 w 361"/>
                  <a:gd name="T1" fmla="*/ 0 h 1383"/>
                  <a:gd name="T2" fmla="*/ 79 w 361"/>
                  <a:gd name="T3" fmla="*/ 7796 h 1383"/>
                  <a:gd name="T4" fmla="*/ 0 w 361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61"/>
                  <a:gd name="T10" fmla="*/ 0 h 1383"/>
                  <a:gd name="T11" fmla="*/ 361 w 361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1" h="1383">
                    <a:moveTo>
                      <a:pt x="0" y="0"/>
                    </a:moveTo>
                    <a:cubicBezTo>
                      <a:pt x="0" y="0"/>
                      <a:pt x="361" y="646"/>
                      <a:pt x="13" y="1383"/>
                    </a:cubicBezTo>
                    <a:cubicBezTo>
                      <a:pt x="13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8" name="Freeform 8"/>
              <p:cNvSpPr>
                <a:spLocks/>
              </p:cNvSpPr>
              <p:nvPr/>
            </p:nvSpPr>
            <p:spPr bwMode="auto">
              <a:xfrm>
                <a:off x="1445" y="1738"/>
                <a:ext cx="215" cy="1354"/>
              </a:xfrm>
              <a:custGeom>
                <a:avLst/>
                <a:gdLst>
                  <a:gd name="T0" fmla="*/ 0 w 176"/>
                  <a:gd name="T1" fmla="*/ 0 h 1117"/>
                  <a:gd name="T2" fmla="*/ 0 w 176"/>
                  <a:gd name="T3" fmla="*/ 6311 h 1117"/>
                  <a:gd name="T4" fmla="*/ 0 w 17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117"/>
                  <a:gd name="T11" fmla="*/ 176 w 17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117">
                    <a:moveTo>
                      <a:pt x="0" y="0"/>
                    </a:moveTo>
                    <a:cubicBezTo>
                      <a:pt x="0" y="0"/>
                      <a:pt x="176" y="365"/>
                      <a:pt x="0" y="1117"/>
                    </a:cubicBezTo>
                    <a:cubicBezTo>
                      <a:pt x="0" y="1117"/>
                      <a:pt x="111" y="332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9" name="Freeform 9"/>
              <p:cNvSpPr>
                <a:spLocks/>
              </p:cNvSpPr>
              <p:nvPr/>
            </p:nvSpPr>
            <p:spPr bwMode="auto">
              <a:xfrm>
                <a:off x="1081" y="1662"/>
                <a:ext cx="216" cy="1455"/>
              </a:xfrm>
              <a:custGeom>
                <a:avLst/>
                <a:gdLst>
                  <a:gd name="T0" fmla="*/ 881 w 176"/>
                  <a:gd name="T1" fmla="*/ 0 h 1200"/>
                  <a:gd name="T2" fmla="*/ 1112 w 176"/>
                  <a:gd name="T3" fmla="*/ 6796 h 1200"/>
                  <a:gd name="T4" fmla="*/ 881 w 176"/>
                  <a:gd name="T5" fmla="*/ 0 h 1200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200"/>
                  <a:gd name="T11" fmla="*/ 176 w 176"/>
                  <a:gd name="T12" fmla="*/ 1200 h 1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200">
                    <a:moveTo>
                      <a:pt x="139" y="0"/>
                    </a:moveTo>
                    <a:cubicBezTo>
                      <a:pt x="139" y="0"/>
                      <a:pt x="47" y="469"/>
                      <a:pt x="176" y="1200"/>
                    </a:cubicBezTo>
                    <a:cubicBezTo>
                      <a:pt x="176" y="1200"/>
                      <a:pt x="0" y="521"/>
                      <a:pt x="139" y="0"/>
                    </a:cubicBezTo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0" name="Freeform 10"/>
              <p:cNvSpPr>
                <a:spLocks/>
              </p:cNvSpPr>
              <p:nvPr/>
            </p:nvSpPr>
            <p:spPr bwMode="auto">
              <a:xfrm>
                <a:off x="1232" y="1812"/>
                <a:ext cx="76" cy="1076"/>
              </a:xfrm>
              <a:custGeom>
                <a:avLst/>
                <a:gdLst>
                  <a:gd name="T0" fmla="*/ 313 w 62"/>
                  <a:gd name="T1" fmla="*/ 0 h 888"/>
                  <a:gd name="T2" fmla="*/ 389 w 62"/>
                  <a:gd name="T3" fmla="*/ 5001 h 888"/>
                  <a:gd name="T4" fmla="*/ 313 w 62"/>
                  <a:gd name="T5" fmla="*/ 0 h 88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88"/>
                  <a:gd name="T11" fmla="*/ 62 w 62"/>
                  <a:gd name="T12" fmla="*/ 888 h 8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88">
                    <a:moveTo>
                      <a:pt x="50" y="0"/>
                    </a:moveTo>
                    <a:cubicBezTo>
                      <a:pt x="50" y="0"/>
                      <a:pt x="0" y="256"/>
                      <a:pt x="62" y="888"/>
                    </a:cubicBezTo>
                    <a:cubicBezTo>
                      <a:pt x="62" y="888"/>
                      <a:pt x="60" y="242"/>
                      <a:pt x="5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1" name="Freeform 11"/>
              <p:cNvSpPr>
                <a:spLocks/>
              </p:cNvSpPr>
              <p:nvPr/>
            </p:nvSpPr>
            <p:spPr bwMode="auto">
              <a:xfrm>
                <a:off x="1233" y="1146"/>
                <a:ext cx="157" cy="285"/>
              </a:xfrm>
              <a:custGeom>
                <a:avLst/>
                <a:gdLst>
                  <a:gd name="T0" fmla="*/ 186 w 128"/>
                  <a:gd name="T1" fmla="*/ 90 h 235"/>
                  <a:gd name="T2" fmla="*/ 132 w 128"/>
                  <a:gd name="T3" fmla="*/ 506 h 235"/>
                  <a:gd name="T4" fmla="*/ 71 w 128"/>
                  <a:gd name="T5" fmla="*/ 904 h 235"/>
                  <a:gd name="T6" fmla="*/ 60 w 128"/>
                  <a:gd name="T7" fmla="*/ 1329 h 235"/>
                  <a:gd name="T8" fmla="*/ 223 w 128"/>
                  <a:gd name="T9" fmla="*/ 1018 h 235"/>
                  <a:gd name="T10" fmla="*/ 364 w 128"/>
                  <a:gd name="T11" fmla="*/ 726 h 235"/>
                  <a:gd name="T12" fmla="*/ 516 w 128"/>
                  <a:gd name="T13" fmla="*/ 1247 h 235"/>
                  <a:gd name="T14" fmla="*/ 559 w 128"/>
                  <a:gd name="T15" fmla="*/ 1018 h 235"/>
                  <a:gd name="T16" fmla="*/ 559 w 128"/>
                  <a:gd name="T17" fmla="*/ 742 h 235"/>
                  <a:gd name="T18" fmla="*/ 589 w 128"/>
                  <a:gd name="T19" fmla="*/ 403 h 235"/>
                  <a:gd name="T20" fmla="*/ 724 w 128"/>
                  <a:gd name="T21" fmla="*/ 822 h 235"/>
                  <a:gd name="T22" fmla="*/ 740 w 128"/>
                  <a:gd name="T23" fmla="*/ 538 h 235"/>
                  <a:gd name="T24" fmla="*/ 724 w 128"/>
                  <a:gd name="T25" fmla="*/ 317 h 235"/>
                  <a:gd name="T26" fmla="*/ 710 w 128"/>
                  <a:gd name="T27" fmla="*/ 156 h 235"/>
                  <a:gd name="T28" fmla="*/ 702 w 128"/>
                  <a:gd name="T29" fmla="*/ 78 h 235"/>
                  <a:gd name="T30" fmla="*/ 186 w 128"/>
                  <a:gd name="T31" fmla="*/ 87 h 2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235"/>
                  <a:gd name="T50" fmla="*/ 128 w 128"/>
                  <a:gd name="T51" fmla="*/ 235 h 2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235">
                    <a:moveTo>
                      <a:pt x="30" y="16"/>
                    </a:moveTo>
                    <a:cubicBezTo>
                      <a:pt x="30" y="41"/>
                      <a:pt x="24" y="64"/>
                      <a:pt x="21" y="89"/>
                    </a:cubicBezTo>
                    <a:cubicBezTo>
                      <a:pt x="19" y="113"/>
                      <a:pt x="16" y="136"/>
                      <a:pt x="11" y="159"/>
                    </a:cubicBezTo>
                    <a:cubicBezTo>
                      <a:pt x="9" y="169"/>
                      <a:pt x="0" y="233"/>
                      <a:pt x="10" y="234"/>
                    </a:cubicBezTo>
                    <a:cubicBezTo>
                      <a:pt x="18" y="235"/>
                      <a:pt x="33" y="187"/>
                      <a:pt x="36" y="180"/>
                    </a:cubicBezTo>
                    <a:cubicBezTo>
                      <a:pt x="42" y="164"/>
                      <a:pt x="47" y="142"/>
                      <a:pt x="58" y="128"/>
                    </a:cubicBezTo>
                    <a:cubicBezTo>
                      <a:pt x="65" y="132"/>
                      <a:pt x="64" y="233"/>
                      <a:pt x="82" y="219"/>
                    </a:cubicBezTo>
                    <a:cubicBezTo>
                      <a:pt x="89" y="213"/>
                      <a:pt x="88" y="188"/>
                      <a:pt x="89" y="180"/>
                    </a:cubicBezTo>
                    <a:cubicBezTo>
                      <a:pt x="90" y="164"/>
                      <a:pt x="89" y="147"/>
                      <a:pt x="89" y="130"/>
                    </a:cubicBezTo>
                    <a:cubicBezTo>
                      <a:pt x="89" y="114"/>
                      <a:pt x="85" y="85"/>
                      <a:pt x="94" y="71"/>
                    </a:cubicBezTo>
                    <a:cubicBezTo>
                      <a:pt x="104" y="90"/>
                      <a:pt x="93" y="133"/>
                      <a:pt x="116" y="145"/>
                    </a:cubicBezTo>
                    <a:cubicBezTo>
                      <a:pt x="128" y="137"/>
                      <a:pt x="120" y="107"/>
                      <a:pt x="118" y="95"/>
                    </a:cubicBezTo>
                    <a:cubicBezTo>
                      <a:pt x="116" y="83"/>
                      <a:pt x="117" y="69"/>
                      <a:pt x="116" y="56"/>
                    </a:cubicBezTo>
                    <a:cubicBezTo>
                      <a:pt x="115" y="47"/>
                      <a:pt x="114" y="35"/>
                      <a:pt x="113" y="27"/>
                    </a:cubicBezTo>
                    <a:cubicBezTo>
                      <a:pt x="112" y="20"/>
                      <a:pt x="114" y="20"/>
                      <a:pt x="112" y="14"/>
                    </a:cubicBezTo>
                    <a:cubicBezTo>
                      <a:pt x="107" y="0"/>
                      <a:pt x="38" y="2"/>
                      <a:pt x="30" y="15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2" name="Freeform 12"/>
              <p:cNvSpPr>
                <a:spLocks/>
              </p:cNvSpPr>
              <p:nvPr/>
            </p:nvSpPr>
            <p:spPr bwMode="auto">
              <a:xfrm>
                <a:off x="1327" y="3349"/>
                <a:ext cx="94" cy="315"/>
              </a:xfrm>
              <a:custGeom>
                <a:avLst/>
                <a:gdLst>
                  <a:gd name="T0" fmla="*/ 35 w 77"/>
                  <a:gd name="T1" fmla="*/ 1362 h 260"/>
                  <a:gd name="T2" fmla="*/ 43 w 77"/>
                  <a:gd name="T3" fmla="*/ 900 h 260"/>
                  <a:gd name="T4" fmla="*/ 1 w 77"/>
                  <a:gd name="T5" fmla="*/ 435 h 260"/>
                  <a:gd name="T6" fmla="*/ 107 w 77"/>
                  <a:gd name="T7" fmla="*/ 792 h 260"/>
                  <a:gd name="T8" fmla="*/ 198 w 77"/>
                  <a:gd name="T9" fmla="*/ 1201 h 260"/>
                  <a:gd name="T10" fmla="*/ 183 w 77"/>
                  <a:gd name="T11" fmla="*/ 937 h 260"/>
                  <a:gd name="T12" fmla="*/ 150 w 77"/>
                  <a:gd name="T13" fmla="*/ 527 h 260"/>
                  <a:gd name="T14" fmla="*/ 160 w 77"/>
                  <a:gd name="T15" fmla="*/ 0 h 260"/>
                  <a:gd name="T16" fmla="*/ 238 w 77"/>
                  <a:gd name="T17" fmla="*/ 395 h 260"/>
                  <a:gd name="T18" fmla="*/ 295 w 77"/>
                  <a:gd name="T19" fmla="*/ 826 h 260"/>
                  <a:gd name="T20" fmla="*/ 355 w 77"/>
                  <a:gd name="T21" fmla="*/ 506 h 260"/>
                  <a:gd name="T22" fmla="*/ 439 w 77"/>
                  <a:gd name="T23" fmla="*/ 958 h 260"/>
                  <a:gd name="T24" fmla="*/ 464 w 77"/>
                  <a:gd name="T25" fmla="*/ 1359 h 260"/>
                  <a:gd name="T26" fmla="*/ 35 w 77"/>
                  <a:gd name="T27" fmla="*/ 1359 h 26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7"/>
                  <a:gd name="T43" fmla="*/ 0 h 260"/>
                  <a:gd name="T44" fmla="*/ 77 w 77"/>
                  <a:gd name="T45" fmla="*/ 260 h 26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7" h="260">
                    <a:moveTo>
                      <a:pt x="6" y="243"/>
                    </a:moveTo>
                    <a:cubicBezTo>
                      <a:pt x="10" y="215"/>
                      <a:pt x="7" y="182"/>
                      <a:pt x="7" y="160"/>
                    </a:cubicBezTo>
                    <a:cubicBezTo>
                      <a:pt x="7" y="132"/>
                      <a:pt x="0" y="105"/>
                      <a:pt x="1" y="77"/>
                    </a:cubicBezTo>
                    <a:cubicBezTo>
                      <a:pt x="15" y="78"/>
                      <a:pt x="15" y="130"/>
                      <a:pt x="17" y="141"/>
                    </a:cubicBezTo>
                    <a:cubicBezTo>
                      <a:pt x="19" y="158"/>
                      <a:pt x="16" y="205"/>
                      <a:pt x="33" y="214"/>
                    </a:cubicBezTo>
                    <a:cubicBezTo>
                      <a:pt x="39" y="202"/>
                      <a:pt x="32" y="180"/>
                      <a:pt x="31" y="166"/>
                    </a:cubicBezTo>
                    <a:cubicBezTo>
                      <a:pt x="29" y="142"/>
                      <a:pt x="27" y="118"/>
                      <a:pt x="25" y="93"/>
                    </a:cubicBezTo>
                    <a:cubicBezTo>
                      <a:pt x="23" y="62"/>
                      <a:pt x="25" y="31"/>
                      <a:pt x="26" y="0"/>
                    </a:cubicBezTo>
                    <a:cubicBezTo>
                      <a:pt x="37" y="16"/>
                      <a:pt x="37" y="50"/>
                      <a:pt x="39" y="70"/>
                    </a:cubicBezTo>
                    <a:cubicBezTo>
                      <a:pt x="42" y="96"/>
                      <a:pt x="44" y="122"/>
                      <a:pt x="49" y="147"/>
                    </a:cubicBezTo>
                    <a:cubicBezTo>
                      <a:pt x="53" y="135"/>
                      <a:pt x="49" y="94"/>
                      <a:pt x="59" y="90"/>
                    </a:cubicBezTo>
                    <a:cubicBezTo>
                      <a:pt x="60" y="103"/>
                      <a:pt x="59" y="165"/>
                      <a:pt x="73" y="170"/>
                    </a:cubicBezTo>
                    <a:cubicBezTo>
                      <a:pt x="75" y="194"/>
                      <a:pt x="77" y="219"/>
                      <a:pt x="77" y="242"/>
                    </a:cubicBezTo>
                    <a:cubicBezTo>
                      <a:pt x="65" y="249"/>
                      <a:pt x="35" y="260"/>
                      <a:pt x="6" y="242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3" name="Freeform 13"/>
              <p:cNvSpPr>
                <a:spLocks/>
              </p:cNvSpPr>
              <p:nvPr/>
            </p:nvSpPr>
            <p:spPr bwMode="auto">
              <a:xfrm>
                <a:off x="854" y="1528"/>
                <a:ext cx="443" cy="1708"/>
              </a:xfrm>
              <a:custGeom>
                <a:avLst/>
                <a:gdLst>
                  <a:gd name="T0" fmla="*/ 1815 w 362"/>
                  <a:gd name="T1" fmla="*/ 0 h 1409"/>
                  <a:gd name="T2" fmla="*/ 2226 w 362"/>
                  <a:gd name="T3" fmla="*/ 7958 h 1409"/>
                  <a:gd name="T4" fmla="*/ 1815 w 362"/>
                  <a:gd name="T5" fmla="*/ 0 h 1409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09"/>
                  <a:gd name="T11" fmla="*/ 362 w 362"/>
                  <a:gd name="T12" fmla="*/ 1409 h 14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09">
                    <a:moveTo>
                      <a:pt x="294" y="0"/>
                    </a:moveTo>
                    <a:cubicBezTo>
                      <a:pt x="294" y="0"/>
                      <a:pt x="0" y="801"/>
                      <a:pt x="362" y="1409"/>
                    </a:cubicBezTo>
                    <a:cubicBezTo>
                      <a:pt x="362" y="1409"/>
                      <a:pt x="21" y="851"/>
                      <a:pt x="294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4" name="Freeform 14"/>
              <p:cNvSpPr>
                <a:spLocks/>
              </p:cNvSpPr>
              <p:nvPr/>
            </p:nvSpPr>
            <p:spPr bwMode="auto">
              <a:xfrm>
                <a:off x="1326" y="1488"/>
                <a:ext cx="90" cy="1796"/>
              </a:xfrm>
              <a:custGeom>
                <a:avLst/>
                <a:gdLst>
                  <a:gd name="T0" fmla="*/ 109 w 74"/>
                  <a:gd name="T1" fmla="*/ 8357 h 1482"/>
                  <a:gd name="T2" fmla="*/ 0 w 74"/>
                  <a:gd name="T3" fmla="*/ 0 h 1482"/>
                  <a:gd name="T4" fmla="*/ 109 w 74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74"/>
                  <a:gd name="T10" fmla="*/ 0 h 1482"/>
                  <a:gd name="T11" fmla="*/ 74 w 74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" h="1482">
                    <a:moveTo>
                      <a:pt x="19" y="1482"/>
                    </a:moveTo>
                    <a:cubicBezTo>
                      <a:pt x="19" y="1482"/>
                      <a:pt x="74" y="466"/>
                      <a:pt x="0" y="0"/>
                    </a:cubicBezTo>
                    <a:cubicBezTo>
                      <a:pt x="0" y="0"/>
                      <a:pt x="49" y="73"/>
                      <a:pt x="19" y="1482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5" name="Freeform 15"/>
              <p:cNvSpPr>
                <a:spLocks/>
              </p:cNvSpPr>
              <p:nvPr/>
            </p:nvSpPr>
            <p:spPr bwMode="auto">
              <a:xfrm>
                <a:off x="1426" y="1534"/>
                <a:ext cx="406" cy="1676"/>
              </a:xfrm>
              <a:custGeom>
                <a:avLst/>
                <a:gdLst>
                  <a:gd name="T0" fmla="*/ 0 w 332"/>
                  <a:gd name="T1" fmla="*/ 0 h 1383"/>
                  <a:gd name="T2" fmla="*/ 73 w 332"/>
                  <a:gd name="T3" fmla="*/ 7796 h 1383"/>
                  <a:gd name="T4" fmla="*/ 0 w 332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32"/>
                  <a:gd name="T10" fmla="*/ 0 h 1383"/>
                  <a:gd name="T11" fmla="*/ 332 w 332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2" h="1383">
                    <a:moveTo>
                      <a:pt x="0" y="0"/>
                    </a:moveTo>
                    <a:cubicBezTo>
                      <a:pt x="0" y="0"/>
                      <a:pt x="332" y="636"/>
                      <a:pt x="12" y="1383"/>
                    </a:cubicBezTo>
                    <a:cubicBezTo>
                      <a:pt x="12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6" name="Freeform 16"/>
              <p:cNvSpPr>
                <a:spLocks/>
              </p:cNvSpPr>
              <p:nvPr/>
            </p:nvSpPr>
            <p:spPr bwMode="auto">
              <a:xfrm>
                <a:off x="1434" y="1715"/>
                <a:ext cx="166" cy="1354"/>
              </a:xfrm>
              <a:custGeom>
                <a:avLst/>
                <a:gdLst>
                  <a:gd name="T0" fmla="*/ 0 w 136"/>
                  <a:gd name="T1" fmla="*/ 0 h 1117"/>
                  <a:gd name="T2" fmla="*/ 0 w 136"/>
                  <a:gd name="T3" fmla="*/ 6311 h 1117"/>
                  <a:gd name="T4" fmla="*/ 0 w 13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1117"/>
                  <a:gd name="T11" fmla="*/ 136 w 13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1117">
                    <a:moveTo>
                      <a:pt x="0" y="0"/>
                    </a:moveTo>
                    <a:cubicBezTo>
                      <a:pt x="0" y="0"/>
                      <a:pt x="136" y="338"/>
                      <a:pt x="0" y="1117"/>
                    </a:cubicBezTo>
                    <a:cubicBezTo>
                      <a:pt x="0" y="1117"/>
                      <a:pt x="112" y="332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7" name="Freeform 17"/>
              <p:cNvSpPr>
                <a:spLocks/>
              </p:cNvSpPr>
              <p:nvPr/>
            </p:nvSpPr>
            <p:spPr bwMode="auto">
              <a:xfrm>
                <a:off x="1055" y="1655"/>
                <a:ext cx="231" cy="1439"/>
              </a:xfrm>
              <a:custGeom>
                <a:avLst/>
                <a:gdLst>
                  <a:gd name="T0" fmla="*/ 984 w 189"/>
                  <a:gd name="T1" fmla="*/ 33 h 1187"/>
                  <a:gd name="T2" fmla="*/ 1151 w 189"/>
                  <a:gd name="T3" fmla="*/ 6713 h 1187"/>
                  <a:gd name="T4" fmla="*/ 994 w 189"/>
                  <a:gd name="T5" fmla="*/ 0 h 1187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1187"/>
                  <a:gd name="T11" fmla="*/ 189 w 189"/>
                  <a:gd name="T12" fmla="*/ 1187 h 1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1187">
                    <a:moveTo>
                      <a:pt x="161" y="6"/>
                    </a:moveTo>
                    <a:cubicBezTo>
                      <a:pt x="161" y="6"/>
                      <a:pt x="0" y="434"/>
                      <a:pt x="189" y="1187"/>
                    </a:cubicBezTo>
                    <a:cubicBezTo>
                      <a:pt x="189" y="1187"/>
                      <a:pt x="25" y="521"/>
                      <a:pt x="164" y="0"/>
                    </a:cubicBezTo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8" name="Freeform 18"/>
              <p:cNvSpPr>
                <a:spLocks/>
              </p:cNvSpPr>
              <p:nvPr/>
            </p:nvSpPr>
            <p:spPr bwMode="auto">
              <a:xfrm>
                <a:off x="1221" y="1801"/>
                <a:ext cx="76" cy="1064"/>
              </a:xfrm>
              <a:custGeom>
                <a:avLst/>
                <a:gdLst>
                  <a:gd name="T0" fmla="*/ 352 w 62"/>
                  <a:gd name="T1" fmla="*/ 0 h 878"/>
                  <a:gd name="T2" fmla="*/ 389 w 62"/>
                  <a:gd name="T3" fmla="*/ 4948 h 878"/>
                  <a:gd name="T4" fmla="*/ 352 w 62"/>
                  <a:gd name="T5" fmla="*/ 0 h 87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78"/>
                  <a:gd name="T11" fmla="*/ 62 w 62"/>
                  <a:gd name="T12" fmla="*/ 878 h 8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78">
                    <a:moveTo>
                      <a:pt x="56" y="0"/>
                    </a:moveTo>
                    <a:cubicBezTo>
                      <a:pt x="56" y="0"/>
                      <a:pt x="0" y="245"/>
                      <a:pt x="62" y="878"/>
                    </a:cubicBezTo>
                    <a:cubicBezTo>
                      <a:pt x="62" y="878"/>
                      <a:pt x="22" y="174"/>
                      <a:pt x="56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9" name="Freeform 19"/>
              <p:cNvSpPr>
                <a:spLocks/>
              </p:cNvSpPr>
              <p:nvPr/>
            </p:nvSpPr>
            <p:spPr bwMode="auto">
              <a:xfrm>
                <a:off x="947" y="1740"/>
                <a:ext cx="248" cy="1303"/>
              </a:xfrm>
              <a:custGeom>
                <a:avLst/>
                <a:gdLst>
                  <a:gd name="T0" fmla="*/ 987 w 203"/>
                  <a:gd name="T1" fmla="*/ 0 h 1075"/>
                  <a:gd name="T2" fmla="*/ 1228 w 203"/>
                  <a:gd name="T3" fmla="*/ 6069 h 1075"/>
                  <a:gd name="T4" fmla="*/ 987 w 203"/>
                  <a:gd name="T5" fmla="*/ 0 h 1075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1075"/>
                  <a:gd name="T11" fmla="*/ 203 w 203"/>
                  <a:gd name="T12" fmla="*/ 1075 h 1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1075">
                    <a:moveTo>
                      <a:pt x="163" y="0"/>
                    </a:moveTo>
                    <a:cubicBezTo>
                      <a:pt x="163" y="0"/>
                      <a:pt x="6" y="539"/>
                      <a:pt x="203" y="1075"/>
                    </a:cubicBezTo>
                    <a:cubicBezTo>
                      <a:pt x="203" y="1075"/>
                      <a:pt x="0" y="694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0" name="Freeform 20"/>
              <p:cNvSpPr>
                <a:spLocks/>
              </p:cNvSpPr>
              <p:nvPr/>
            </p:nvSpPr>
            <p:spPr bwMode="auto">
              <a:xfrm>
                <a:off x="1078" y="1747"/>
                <a:ext cx="150" cy="1116"/>
              </a:xfrm>
              <a:custGeom>
                <a:avLst/>
                <a:gdLst>
                  <a:gd name="T0" fmla="*/ 687 w 123"/>
                  <a:gd name="T1" fmla="*/ 0 h 920"/>
                  <a:gd name="T2" fmla="*/ 734 w 123"/>
                  <a:gd name="T3" fmla="*/ 5231 h 920"/>
                  <a:gd name="T4" fmla="*/ 687 w 123"/>
                  <a:gd name="T5" fmla="*/ 0 h 920"/>
                  <a:gd name="T6" fmla="*/ 0 60000 65536"/>
                  <a:gd name="T7" fmla="*/ 0 60000 65536"/>
                  <a:gd name="T8" fmla="*/ 0 60000 65536"/>
                  <a:gd name="T9" fmla="*/ 0 w 123"/>
                  <a:gd name="T10" fmla="*/ 0 h 920"/>
                  <a:gd name="T11" fmla="*/ 123 w 123"/>
                  <a:gd name="T12" fmla="*/ 920 h 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" h="920">
                    <a:moveTo>
                      <a:pt x="115" y="0"/>
                    </a:moveTo>
                    <a:cubicBezTo>
                      <a:pt x="115" y="0"/>
                      <a:pt x="16" y="344"/>
                      <a:pt x="123" y="920"/>
                    </a:cubicBezTo>
                    <a:cubicBezTo>
                      <a:pt x="123" y="920"/>
                      <a:pt x="0" y="522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1" name="Freeform 21"/>
              <p:cNvSpPr>
                <a:spLocks/>
              </p:cNvSpPr>
              <p:nvPr/>
            </p:nvSpPr>
            <p:spPr bwMode="auto">
              <a:xfrm>
                <a:off x="1209" y="1692"/>
                <a:ext cx="84" cy="876"/>
              </a:xfrm>
              <a:custGeom>
                <a:avLst/>
                <a:gdLst>
                  <a:gd name="T0" fmla="*/ 404 w 69"/>
                  <a:gd name="T1" fmla="*/ 0 h 723"/>
                  <a:gd name="T2" fmla="*/ 281 w 69"/>
                  <a:gd name="T3" fmla="*/ 4070 h 723"/>
                  <a:gd name="T4" fmla="*/ 404 w 69"/>
                  <a:gd name="T5" fmla="*/ 0 h 723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723"/>
                  <a:gd name="T11" fmla="*/ 69 w 69"/>
                  <a:gd name="T12" fmla="*/ 723 h 7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723">
                    <a:moveTo>
                      <a:pt x="69" y="0"/>
                    </a:moveTo>
                    <a:cubicBezTo>
                      <a:pt x="69" y="0"/>
                      <a:pt x="10" y="472"/>
                      <a:pt x="48" y="723"/>
                    </a:cubicBezTo>
                    <a:cubicBezTo>
                      <a:pt x="48" y="723"/>
                      <a:pt x="0" y="256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2" name="Freeform 22"/>
              <p:cNvSpPr>
                <a:spLocks/>
              </p:cNvSpPr>
              <p:nvPr/>
            </p:nvSpPr>
            <p:spPr bwMode="auto">
              <a:xfrm>
                <a:off x="1346" y="1841"/>
                <a:ext cx="15" cy="1293"/>
              </a:xfrm>
              <a:custGeom>
                <a:avLst/>
                <a:gdLst>
                  <a:gd name="T0" fmla="*/ 2 w 13"/>
                  <a:gd name="T1" fmla="*/ 0 h 1067"/>
                  <a:gd name="T2" fmla="*/ 0 w 13"/>
                  <a:gd name="T3" fmla="*/ 6013 h 1067"/>
                  <a:gd name="T4" fmla="*/ 2 w 13"/>
                  <a:gd name="T5" fmla="*/ 0 h 1067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067"/>
                  <a:gd name="T11" fmla="*/ 13 w 13"/>
                  <a:gd name="T12" fmla="*/ 1067 h 10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067">
                    <a:moveTo>
                      <a:pt x="2" y="0"/>
                    </a:moveTo>
                    <a:cubicBezTo>
                      <a:pt x="2" y="0"/>
                      <a:pt x="13" y="592"/>
                      <a:pt x="0" y="1067"/>
                    </a:cubicBezTo>
                    <a:cubicBezTo>
                      <a:pt x="0" y="1067"/>
                      <a:pt x="0" y="53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3" name="Freeform 23"/>
              <p:cNvSpPr>
                <a:spLocks/>
              </p:cNvSpPr>
              <p:nvPr/>
            </p:nvSpPr>
            <p:spPr bwMode="auto">
              <a:xfrm>
                <a:off x="1404" y="1641"/>
                <a:ext cx="137" cy="933"/>
              </a:xfrm>
              <a:custGeom>
                <a:avLst/>
                <a:gdLst>
                  <a:gd name="T0" fmla="*/ 0 w 112"/>
                  <a:gd name="T1" fmla="*/ 0 h 770"/>
                  <a:gd name="T2" fmla="*/ 378 w 112"/>
                  <a:gd name="T3" fmla="*/ 4335 h 770"/>
                  <a:gd name="T4" fmla="*/ 0 w 112"/>
                  <a:gd name="T5" fmla="*/ 0 h 77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770"/>
                  <a:gd name="T11" fmla="*/ 112 w 112"/>
                  <a:gd name="T12" fmla="*/ 770 h 7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770">
                    <a:moveTo>
                      <a:pt x="0" y="0"/>
                    </a:moveTo>
                    <a:cubicBezTo>
                      <a:pt x="0" y="0"/>
                      <a:pt x="112" y="325"/>
                      <a:pt x="61" y="770"/>
                    </a:cubicBezTo>
                    <a:cubicBezTo>
                      <a:pt x="61" y="770"/>
                      <a:pt x="82" y="2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4" name="Freeform 24"/>
              <p:cNvSpPr>
                <a:spLocks/>
              </p:cNvSpPr>
              <p:nvPr/>
            </p:nvSpPr>
            <p:spPr bwMode="auto">
              <a:xfrm>
                <a:off x="1430" y="2254"/>
                <a:ext cx="209" cy="954"/>
              </a:xfrm>
              <a:custGeom>
                <a:avLst/>
                <a:gdLst>
                  <a:gd name="T0" fmla="*/ 764 w 171"/>
                  <a:gd name="T1" fmla="*/ 0 h 787"/>
                  <a:gd name="T2" fmla="*/ 0 w 171"/>
                  <a:gd name="T3" fmla="*/ 4444 h 787"/>
                  <a:gd name="T4" fmla="*/ 764 w 171"/>
                  <a:gd name="T5" fmla="*/ 0 h 787"/>
                  <a:gd name="T6" fmla="*/ 0 60000 65536"/>
                  <a:gd name="T7" fmla="*/ 0 60000 65536"/>
                  <a:gd name="T8" fmla="*/ 0 60000 65536"/>
                  <a:gd name="T9" fmla="*/ 0 w 171"/>
                  <a:gd name="T10" fmla="*/ 0 h 787"/>
                  <a:gd name="T11" fmla="*/ 171 w 171"/>
                  <a:gd name="T12" fmla="*/ 787 h 7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" h="787">
                    <a:moveTo>
                      <a:pt x="125" y="0"/>
                    </a:moveTo>
                    <a:cubicBezTo>
                      <a:pt x="125" y="0"/>
                      <a:pt x="171" y="443"/>
                      <a:pt x="0" y="787"/>
                    </a:cubicBezTo>
                    <a:cubicBezTo>
                      <a:pt x="0" y="787"/>
                      <a:pt x="144" y="518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5" name="Freeform 25"/>
              <p:cNvSpPr>
                <a:spLocks/>
              </p:cNvSpPr>
              <p:nvPr/>
            </p:nvSpPr>
            <p:spPr bwMode="auto">
              <a:xfrm>
                <a:off x="1180" y="1375"/>
                <a:ext cx="170" cy="418"/>
              </a:xfrm>
              <a:custGeom>
                <a:avLst/>
                <a:gdLst>
                  <a:gd name="T0" fmla="*/ 229 w 139"/>
                  <a:gd name="T1" fmla="*/ 328 h 345"/>
                  <a:gd name="T2" fmla="*/ 199 w 139"/>
                  <a:gd name="T3" fmla="*/ 716 h 345"/>
                  <a:gd name="T4" fmla="*/ 223 w 139"/>
                  <a:gd name="T5" fmla="*/ 1035 h 345"/>
                  <a:gd name="T6" fmla="*/ 2 w 139"/>
                  <a:gd name="T7" fmla="*/ 1940 h 345"/>
                  <a:gd name="T8" fmla="*/ 153 w 139"/>
                  <a:gd name="T9" fmla="*/ 1649 h 345"/>
                  <a:gd name="T10" fmla="*/ 254 w 139"/>
                  <a:gd name="T11" fmla="*/ 1345 h 345"/>
                  <a:gd name="T12" fmla="*/ 465 w 139"/>
                  <a:gd name="T13" fmla="*/ 1088 h 345"/>
                  <a:gd name="T14" fmla="*/ 465 w 139"/>
                  <a:gd name="T15" fmla="*/ 1345 h 345"/>
                  <a:gd name="T16" fmla="*/ 418 w 139"/>
                  <a:gd name="T17" fmla="*/ 1630 h 345"/>
                  <a:gd name="T18" fmla="*/ 585 w 139"/>
                  <a:gd name="T19" fmla="*/ 1330 h 345"/>
                  <a:gd name="T20" fmla="*/ 649 w 139"/>
                  <a:gd name="T21" fmla="*/ 1479 h 345"/>
                  <a:gd name="T22" fmla="*/ 739 w 139"/>
                  <a:gd name="T23" fmla="*/ 1733 h 345"/>
                  <a:gd name="T24" fmla="*/ 736 w 139"/>
                  <a:gd name="T25" fmla="*/ 1138 h 345"/>
                  <a:gd name="T26" fmla="*/ 649 w 139"/>
                  <a:gd name="T27" fmla="*/ 368 h 345"/>
                  <a:gd name="T28" fmla="*/ 585 w 139"/>
                  <a:gd name="T29" fmla="*/ 0 h 345"/>
                  <a:gd name="T30" fmla="*/ 454 w 139"/>
                  <a:gd name="T31" fmla="*/ 268 h 345"/>
                  <a:gd name="T32" fmla="*/ 229 w 139"/>
                  <a:gd name="T33" fmla="*/ 348 h 3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345"/>
                  <a:gd name="T53" fmla="*/ 139 w 139"/>
                  <a:gd name="T54" fmla="*/ 345 h 3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345">
                    <a:moveTo>
                      <a:pt x="38" y="59"/>
                    </a:moveTo>
                    <a:cubicBezTo>
                      <a:pt x="39" y="84"/>
                      <a:pt x="18" y="101"/>
                      <a:pt x="33" y="127"/>
                    </a:cubicBezTo>
                    <a:cubicBezTo>
                      <a:pt x="45" y="148"/>
                      <a:pt x="42" y="159"/>
                      <a:pt x="37" y="184"/>
                    </a:cubicBezTo>
                    <a:cubicBezTo>
                      <a:pt x="24" y="235"/>
                      <a:pt x="0" y="292"/>
                      <a:pt x="2" y="345"/>
                    </a:cubicBezTo>
                    <a:cubicBezTo>
                      <a:pt x="15" y="337"/>
                      <a:pt x="19" y="307"/>
                      <a:pt x="25" y="293"/>
                    </a:cubicBezTo>
                    <a:cubicBezTo>
                      <a:pt x="31" y="275"/>
                      <a:pt x="35" y="257"/>
                      <a:pt x="42" y="239"/>
                    </a:cubicBezTo>
                    <a:cubicBezTo>
                      <a:pt x="46" y="231"/>
                      <a:pt x="62" y="178"/>
                      <a:pt x="76" y="193"/>
                    </a:cubicBezTo>
                    <a:cubicBezTo>
                      <a:pt x="82" y="199"/>
                      <a:pt x="77" y="231"/>
                      <a:pt x="76" y="239"/>
                    </a:cubicBezTo>
                    <a:cubicBezTo>
                      <a:pt x="74" y="255"/>
                      <a:pt x="65" y="274"/>
                      <a:pt x="68" y="290"/>
                    </a:cubicBezTo>
                    <a:cubicBezTo>
                      <a:pt x="79" y="278"/>
                      <a:pt x="82" y="243"/>
                      <a:pt x="96" y="236"/>
                    </a:cubicBezTo>
                    <a:cubicBezTo>
                      <a:pt x="111" y="229"/>
                      <a:pt x="106" y="252"/>
                      <a:pt x="106" y="263"/>
                    </a:cubicBezTo>
                    <a:cubicBezTo>
                      <a:pt x="106" y="271"/>
                      <a:pt x="106" y="318"/>
                      <a:pt x="121" y="308"/>
                    </a:cubicBezTo>
                    <a:cubicBezTo>
                      <a:pt x="139" y="296"/>
                      <a:pt x="122" y="220"/>
                      <a:pt x="120" y="202"/>
                    </a:cubicBezTo>
                    <a:cubicBezTo>
                      <a:pt x="116" y="156"/>
                      <a:pt x="108" y="111"/>
                      <a:pt x="106" y="65"/>
                    </a:cubicBezTo>
                    <a:cubicBezTo>
                      <a:pt x="105" y="44"/>
                      <a:pt x="104" y="19"/>
                      <a:pt x="96" y="0"/>
                    </a:cubicBezTo>
                    <a:cubicBezTo>
                      <a:pt x="87" y="2"/>
                      <a:pt x="80" y="37"/>
                      <a:pt x="74" y="47"/>
                    </a:cubicBezTo>
                    <a:cubicBezTo>
                      <a:pt x="66" y="61"/>
                      <a:pt x="53" y="70"/>
                      <a:pt x="38" y="6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6" name="Freeform 26"/>
              <p:cNvSpPr>
                <a:spLocks/>
              </p:cNvSpPr>
              <p:nvPr/>
            </p:nvSpPr>
            <p:spPr bwMode="auto">
              <a:xfrm>
                <a:off x="1349" y="1344"/>
                <a:ext cx="97" cy="315"/>
              </a:xfrm>
              <a:custGeom>
                <a:avLst/>
                <a:gdLst>
                  <a:gd name="T0" fmla="*/ 163 w 79"/>
                  <a:gd name="T1" fmla="*/ 0 h 260"/>
                  <a:gd name="T2" fmla="*/ 21 w 79"/>
                  <a:gd name="T3" fmla="*/ 2 h 260"/>
                  <a:gd name="T4" fmla="*/ 61 w 79"/>
                  <a:gd name="T5" fmla="*/ 791 h 260"/>
                  <a:gd name="T6" fmla="*/ 133 w 79"/>
                  <a:gd name="T7" fmla="*/ 1098 h 260"/>
                  <a:gd name="T8" fmla="*/ 210 w 79"/>
                  <a:gd name="T9" fmla="*/ 1443 h 260"/>
                  <a:gd name="T10" fmla="*/ 243 w 79"/>
                  <a:gd name="T11" fmla="*/ 1122 h 260"/>
                  <a:gd name="T12" fmla="*/ 465 w 79"/>
                  <a:gd name="T13" fmla="*/ 1465 h 260"/>
                  <a:gd name="T14" fmla="*/ 270 w 79"/>
                  <a:gd name="T15" fmla="*/ 638 h 260"/>
                  <a:gd name="T16" fmla="*/ 417 w 79"/>
                  <a:gd name="T17" fmla="*/ 743 h 260"/>
                  <a:gd name="T18" fmla="*/ 243 w 79"/>
                  <a:gd name="T19" fmla="*/ 287 h 260"/>
                  <a:gd name="T20" fmla="*/ 161 w 79"/>
                  <a:gd name="T21" fmla="*/ 40 h 2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"/>
                  <a:gd name="T34" fmla="*/ 0 h 260"/>
                  <a:gd name="T35" fmla="*/ 79 w 79"/>
                  <a:gd name="T36" fmla="*/ 260 h 2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" h="260">
                    <a:moveTo>
                      <a:pt x="26" y="0"/>
                    </a:moveTo>
                    <a:cubicBezTo>
                      <a:pt x="20" y="10"/>
                      <a:pt x="11" y="3"/>
                      <a:pt x="3" y="2"/>
                    </a:cubicBezTo>
                    <a:cubicBezTo>
                      <a:pt x="1" y="46"/>
                      <a:pt x="0" y="97"/>
                      <a:pt x="10" y="140"/>
                    </a:cubicBezTo>
                    <a:cubicBezTo>
                      <a:pt x="14" y="158"/>
                      <a:pt x="18" y="176"/>
                      <a:pt x="21" y="195"/>
                    </a:cubicBezTo>
                    <a:cubicBezTo>
                      <a:pt x="23" y="214"/>
                      <a:pt x="20" y="241"/>
                      <a:pt x="33" y="256"/>
                    </a:cubicBezTo>
                    <a:cubicBezTo>
                      <a:pt x="39" y="242"/>
                      <a:pt x="25" y="209"/>
                      <a:pt x="38" y="200"/>
                    </a:cubicBezTo>
                    <a:cubicBezTo>
                      <a:pt x="55" y="212"/>
                      <a:pt x="51" y="258"/>
                      <a:pt x="73" y="260"/>
                    </a:cubicBezTo>
                    <a:cubicBezTo>
                      <a:pt x="79" y="217"/>
                      <a:pt x="17" y="156"/>
                      <a:pt x="42" y="113"/>
                    </a:cubicBezTo>
                    <a:cubicBezTo>
                      <a:pt x="51" y="118"/>
                      <a:pt x="57" y="128"/>
                      <a:pt x="66" y="132"/>
                    </a:cubicBezTo>
                    <a:cubicBezTo>
                      <a:pt x="58" y="105"/>
                      <a:pt x="44" y="80"/>
                      <a:pt x="38" y="52"/>
                    </a:cubicBezTo>
                    <a:cubicBezTo>
                      <a:pt x="34" y="37"/>
                      <a:pt x="33" y="20"/>
                      <a:pt x="25" y="7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7" name="Freeform 27"/>
              <p:cNvSpPr>
                <a:spLocks/>
              </p:cNvSpPr>
              <p:nvPr/>
            </p:nvSpPr>
            <p:spPr bwMode="auto">
              <a:xfrm>
                <a:off x="1404" y="1821"/>
                <a:ext cx="74" cy="970"/>
              </a:xfrm>
              <a:custGeom>
                <a:avLst/>
                <a:gdLst>
                  <a:gd name="T0" fmla="*/ 0 w 60"/>
                  <a:gd name="T1" fmla="*/ 0 h 800"/>
                  <a:gd name="T2" fmla="*/ 118 w 60"/>
                  <a:gd name="T3" fmla="*/ 2329 h 800"/>
                  <a:gd name="T4" fmla="*/ 162 w 60"/>
                  <a:gd name="T5" fmla="*/ 3365 h 800"/>
                  <a:gd name="T6" fmla="*/ 110 w 60"/>
                  <a:gd name="T7" fmla="*/ 4530 h 800"/>
                  <a:gd name="T8" fmla="*/ 247 w 60"/>
                  <a:gd name="T9" fmla="*/ 3824 h 800"/>
                  <a:gd name="T10" fmla="*/ 317 w 60"/>
                  <a:gd name="T11" fmla="*/ 3203 h 800"/>
                  <a:gd name="T12" fmla="*/ 347 w 60"/>
                  <a:gd name="T13" fmla="*/ 1862 h 800"/>
                  <a:gd name="T14" fmla="*/ 247 w 60"/>
                  <a:gd name="T15" fmla="*/ 766 h 800"/>
                  <a:gd name="T16" fmla="*/ 53 w 60"/>
                  <a:gd name="T17" fmla="*/ 74 h 8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800"/>
                  <a:gd name="T29" fmla="*/ 60 w 60"/>
                  <a:gd name="T30" fmla="*/ 800 h 8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800">
                    <a:moveTo>
                      <a:pt x="0" y="0"/>
                    </a:moveTo>
                    <a:cubicBezTo>
                      <a:pt x="27" y="135"/>
                      <a:pt x="12" y="274"/>
                      <a:pt x="18" y="411"/>
                    </a:cubicBezTo>
                    <a:cubicBezTo>
                      <a:pt x="21" y="471"/>
                      <a:pt x="24" y="532"/>
                      <a:pt x="24" y="594"/>
                    </a:cubicBezTo>
                    <a:cubicBezTo>
                      <a:pt x="24" y="663"/>
                      <a:pt x="12" y="731"/>
                      <a:pt x="16" y="800"/>
                    </a:cubicBezTo>
                    <a:cubicBezTo>
                      <a:pt x="45" y="788"/>
                      <a:pt x="34" y="702"/>
                      <a:pt x="37" y="675"/>
                    </a:cubicBezTo>
                    <a:cubicBezTo>
                      <a:pt x="41" y="638"/>
                      <a:pt x="43" y="601"/>
                      <a:pt x="48" y="565"/>
                    </a:cubicBezTo>
                    <a:cubicBezTo>
                      <a:pt x="57" y="486"/>
                      <a:pt x="60" y="407"/>
                      <a:pt x="53" y="328"/>
                    </a:cubicBezTo>
                    <a:cubicBezTo>
                      <a:pt x="48" y="264"/>
                      <a:pt x="43" y="200"/>
                      <a:pt x="37" y="136"/>
                    </a:cubicBezTo>
                    <a:cubicBezTo>
                      <a:pt x="34" y="108"/>
                      <a:pt x="33" y="27"/>
                      <a:pt x="8" y="1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8" name="Freeform 28"/>
              <p:cNvSpPr>
                <a:spLocks/>
              </p:cNvSpPr>
              <p:nvPr/>
            </p:nvSpPr>
            <p:spPr bwMode="auto">
              <a:xfrm>
                <a:off x="1363" y="2923"/>
                <a:ext cx="122" cy="472"/>
              </a:xfrm>
              <a:custGeom>
                <a:avLst/>
                <a:gdLst>
                  <a:gd name="T0" fmla="*/ 250 w 100"/>
                  <a:gd name="T1" fmla="*/ 0 h 389"/>
                  <a:gd name="T2" fmla="*/ 115 w 100"/>
                  <a:gd name="T3" fmla="*/ 775 h 389"/>
                  <a:gd name="T4" fmla="*/ 109 w 100"/>
                  <a:gd name="T5" fmla="*/ 1372 h 389"/>
                  <a:gd name="T6" fmla="*/ 163 w 100"/>
                  <a:gd name="T7" fmla="*/ 2217 h 389"/>
                  <a:gd name="T8" fmla="*/ 238 w 100"/>
                  <a:gd name="T9" fmla="*/ 1790 h 389"/>
                  <a:gd name="T10" fmla="*/ 386 w 100"/>
                  <a:gd name="T11" fmla="*/ 1458 h 389"/>
                  <a:gd name="T12" fmla="*/ 250 w 100"/>
                  <a:gd name="T13" fmla="*/ 1500 h 389"/>
                  <a:gd name="T14" fmla="*/ 570 w 100"/>
                  <a:gd name="T15" fmla="*/ 379 h 389"/>
                  <a:gd name="T16" fmla="*/ 467 w 100"/>
                  <a:gd name="T17" fmla="*/ 639 h 389"/>
                  <a:gd name="T18" fmla="*/ 311 w 100"/>
                  <a:gd name="T19" fmla="*/ 911 h 389"/>
                  <a:gd name="T20" fmla="*/ 271 w 100"/>
                  <a:gd name="T21" fmla="*/ 911 h 389"/>
                  <a:gd name="T22" fmla="*/ 238 w 100"/>
                  <a:gd name="T23" fmla="*/ 109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0"/>
                  <a:gd name="T37" fmla="*/ 0 h 389"/>
                  <a:gd name="T38" fmla="*/ 100 w 100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0" h="389">
                    <a:moveTo>
                      <a:pt x="42" y="0"/>
                    </a:moveTo>
                    <a:cubicBezTo>
                      <a:pt x="22" y="24"/>
                      <a:pt x="24" y="103"/>
                      <a:pt x="20" y="136"/>
                    </a:cubicBezTo>
                    <a:cubicBezTo>
                      <a:pt x="16" y="170"/>
                      <a:pt x="18" y="206"/>
                      <a:pt x="18" y="241"/>
                    </a:cubicBezTo>
                    <a:cubicBezTo>
                      <a:pt x="18" y="277"/>
                      <a:pt x="0" y="365"/>
                      <a:pt x="28" y="389"/>
                    </a:cubicBezTo>
                    <a:cubicBezTo>
                      <a:pt x="35" y="366"/>
                      <a:pt x="32" y="338"/>
                      <a:pt x="39" y="314"/>
                    </a:cubicBezTo>
                    <a:cubicBezTo>
                      <a:pt x="45" y="293"/>
                      <a:pt x="63" y="278"/>
                      <a:pt x="65" y="256"/>
                    </a:cubicBezTo>
                    <a:cubicBezTo>
                      <a:pt x="58" y="258"/>
                      <a:pt x="49" y="259"/>
                      <a:pt x="42" y="263"/>
                    </a:cubicBezTo>
                    <a:cubicBezTo>
                      <a:pt x="9" y="220"/>
                      <a:pt x="100" y="121"/>
                      <a:pt x="95" y="67"/>
                    </a:cubicBezTo>
                    <a:cubicBezTo>
                      <a:pt x="80" y="77"/>
                      <a:pt x="84" y="97"/>
                      <a:pt x="78" y="112"/>
                    </a:cubicBezTo>
                    <a:cubicBezTo>
                      <a:pt x="72" y="128"/>
                      <a:pt x="60" y="146"/>
                      <a:pt x="52" y="160"/>
                    </a:cubicBezTo>
                    <a:cubicBezTo>
                      <a:pt x="51" y="160"/>
                      <a:pt x="46" y="160"/>
                      <a:pt x="45" y="160"/>
                    </a:cubicBezTo>
                    <a:cubicBezTo>
                      <a:pt x="42" y="112"/>
                      <a:pt x="46" y="65"/>
                      <a:pt x="39" y="19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9" name="Freeform 29"/>
              <p:cNvSpPr>
                <a:spLocks/>
              </p:cNvSpPr>
              <p:nvPr/>
            </p:nvSpPr>
            <p:spPr bwMode="auto">
              <a:xfrm>
                <a:off x="1260" y="2867"/>
                <a:ext cx="79" cy="506"/>
              </a:xfrm>
              <a:custGeom>
                <a:avLst/>
                <a:gdLst>
                  <a:gd name="T0" fmla="*/ 109 w 65"/>
                  <a:gd name="T1" fmla="*/ 235 h 417"/>
                  <a:gd name="T2" fmla="*/ 306 w 65"/>
                  <a:gd name="T3" fmla="*/ 648 h 417"/>
                  <a:gd name="T4" fmla="*/ 357 w 65"/>
                  <a:gd name="T5" fmla="*/ 1409 h 417"/>
                  <a:gd name="T6" fmla="*/ 349 w 65"/>
                  <a:gd name="T7" fmla="*/ 2378 h 417"/>
                  <a:gd name="T8" fmla="*/ 249 w 65"/>
                  <a:gd name="T9" fmla="*/ 1759 h 417"/>
                  <a:gd name="T10" fmla="*/ 34 w 65"/>
                  <a:gd name="T11" fmla="*/ 1105 h 417"/>
                  <a:gd name="T12" fmla="*/ 159 w 65"/>
                  <a:gd name="T13" fmla="*/ 1203 h 417"/>
                  <a:gd name="T14" fmla="*/ 109 w 65"/>
                  <a:gd name="T15" fmla="*/ 250 h 4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5"/>
                  <a:gd name="T25" fmla="*/ 0 h 417"/>
                  <a:gd name="T26" fmla="*/ 65 w 65"/>
                  <a:gd name="T27" fmla="*/ 417 h 4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5" h="417">
                    <a:moveTo>
                      <a:pt x="19" y="41"/>
                    </a:moveTo>
                    <a:cubicBezTo>
                      <a:pt x="49" y="0"/>
                      <a:pt x="51" y="98"/>
                      <a:pt x="53" y="114"/>
                    </a:cubicBezTo>
                    <a:cubicBezTo>
                      <a:pt x="59" y="158"/>
                      <a:pt x="64" y="202"/>
                      <a:pt x="62" y="247"/>
                    </a:cubicBezTo>
                    <a:cubicBezTo>
                      <a:pt x="59" y="303"/>
                      <a:pt x="65" y="361"/>
                      <a:pt x="61" y="417"/>
                    </a:cubicBezTo>
                    <a:cubicBezTo>
                      <a:pt x="37" y="397"/>
                      <a:pt x="44" y="337"/>
                      <a:pt x="43" y="308"/>
                    </a:cubicBezTo>
                    <a:cubicBezTo>
                      <a:pt x="41" y="268"/>
                      <a:pt x="5" y="235"/>
                      <a:pt x="6" y="194"/>
                    </a:cubicBezTo>
                    <a:cubicBezTo>
                      <a:pt x="10" y="203"/>
                      <a:pt x="17" y="210"/>
                      <a:pt x="27" y="211"/>
                    </a:cubicBezTo>
                    <a:cubicBezTo>
                      <a:pt x="36" y="159"/>
                      <a:pt x="0" y="95"/>
                      <a:pt x="19" y="4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0" name="Freeform 30"/>
              <p:cNvSpPr>
                <a:spLocks/>
              </p:cNvSpPr>
              <p:nvPr/>
            </p:nvSpPr>
            <p:spPr bwMode="auto">
              <a:xfrm>
                <a:off x="1309" y="2054"/>
                <a:ext cx="35" cy="455"/>
              </a:xfrm>
              <a:custGeom>
                <a:avLst/>
                <a:gdLst>
                  <a:gd name="T0" fmla="*/ 0 w 29"/>
                  <a:gd name="T1" fmla="*/ 0 h 375"/>
                  <a:gd name="T2" fmla="*/ 76 w 29"/>
                  <a:gd name="T3" fmla="*/ 1141 h 375"/>
                  <a:gd name="T4" fmla="*/ 86 w 29"/>
                  <a:gd name="T5" fmla="*/ 1627 h 375"/>
                  <a:gd name="T6" fmla="*/ 86 w 29"/>
                  <a:gd name="T7" fmla="*/ 2137 h 375"/>
                  <a:gd name="T8" fmla="*/ 122 w 29"/>
                  <a:gd name="T9" fmla="*/ 669 h 375"/>
                  <a:gd name="T10" fmla="*/ 17 w 29"/>
                  <a:gd name="T11" fmla="*/ 0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375"/>
                  <a:gd name="T20" fmla="*/ 29 w 29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375">
                    <a:moveTo>
                      <a:pt x="0" y="0"/>
                    </a:moveTo>
                    <a:cubicBezTo>
                      <a:pt x="19" y="60"/>
                      <a:pt x="11" y="138"/>
                      <a:pt x="14" y="200"/>
                    </a:cubicBezTo>
                    <a:cubicBezTo>
                      <a:pt x="16" y="228"/>
                      <a:pt x="16" y="257"/>
                      <a:pt x="16" y="285"/>
                    </a:cubicBezTo>
                    <a:cubicBezTo>
                      <a:pt x="16" y="311"/>
                      <a:pt x="8" y="353"/>
                      <a:pt x="16" y="375"/>
                    </a:cubicBezTo>
                    <a:cubicBezTo>
                      <a:pt x="29" y="292"/>
                      <a:pt x="21" y="202"/>
                      <a:pt x="22" y="117"/>
                    </a:cubicBezTo>
                    <a:cubicBezTo>
                      <a:pt x="22" y="84"/>
                      <a:pt x="22" y="26"/>
                      <a:pt x="3" y="0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1" name="Freeform 31"/>
              <p:cNvSpPr>
                <a:spLocks/>
              </p:cNvSpPr>
              <p:nvPr/>
            </p:nvSpPr>
            <p:spPr bwMode="auto">
              <a:xfrm>
                <a:off x="1124" y="2069"/>
                <a:ext cx="43" cy="402"/>
              </a:xfrm>
              <a:custGeom>
                <a:avLst/>
                <a:gdLst>
                  <a:gd name="T0" fmla="*/ 92 w 35"/>
                  <a:gd name="T1" fmla="*/ 40 h 332"/>
                  <a:gd name="T2" fmla="*/ 92 w 35"/>
                  <a:gd name="T3" fmla="*/ 0 h 332"/>
                  <a:gd name="T4" fmla="*/ 48 w 35"/>
                  <a:gd name="T5" fmla="*/ 1161 h 332"/>
                  <a:gd name="T6" fmla="*/ 131 w 35"/>
                  <a:gd name="T7" fmla="*/ 1859 h 332"/>
                  <a:gd name="T8" fmla="*/ 108 w 35"/>
                  <a:gd name="T9" fmla="*/ 1246 h 332"/>
                  <a:gd name="T10" fmla="*/ 186 w 35"/>
                  <a:gd name="T11" fmla="*/ 659 h 332"/>
                  <a:gd name="T12" fmla="*/ 146 w 35"/>
                  <a:gd name="T13" fmla="*/ 22 h 3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32"/>
                  <a:gd name="T23" fmla="*/ 35 w 35"/>
                  <a:gd name="T24" fmla="*/ 332 h 3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32">
                    <a:moveTo>
                      <a:pt x="15" y="7"/>
                    </a:moveTo>
                    <a:cubicBezTo>
                      <a:pt x="15" y="4"/>
                      <a:pt x="15" y="2"/>
                      <a:pt x="15" y="0"/>
                    </a:cubicBezTo>
                    <a:cubicBezTo>
                      <a:pt x="18" y="68"/>
                      <a:pt x="5" y="137"/>
                      <a:pt x="7" y="207"/>
                    </a:cubicBezTo>
                    <a:cubicBezTo>
                      <a:pt x="8" y="232"/>
                      <a:pt x="0" y="315"/>
                      <a:pt x="20" y="332"/>
                    </a:cubicBezTo>
                    <a:cubicBezTo>
                      <a:pt x="22" y="295"/>
                      <a:pt x="13" y="259"/>
                      <a:pt x="17" y="223"/>
                    </a:cubicBezTo>
                    <a:cubicBezTo>
                      <a:pt x="21" y="188"/>
                      <a:pt x="27" y="153"/>
                      <a:pt x="29" y="118"/>
                    </a:cubicBezTo>
                    <a:cubicBezTo>
                      <a:pt x="30" y="85"/>
                      <a:pt x="35" y="33"/>
                      <a:pt x="23" y="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2" name="Freeform 32"/>
              <p:cNvSpPr>
                <a:spLocks/>
              </p:cNvSpPr>
              <p:nvPr/>
            </p:nvSpPr>
            <p:spPr bwMode="auto">
              <a:xfrm>
                <a:off x="944" y="1885"/>
                <a:ext cx="167" cy="987"/>
              </a:xfrm>
              <a:custGeom>
                <a:avLst/>
                <a:gdLst>
                  <a:gd name="T0" fmla="*/ 722 w 136"/>
                  <a:gd name="T1" fmla="*/ 0 h 814"/>
                  <a:gd name="T2" fmla="*/ 861 w 136"/>
                  <a:gd name="T3" fmla="*/ 4610 h 814"/>
                  <a:gd name="T4" fmla="*/ 722 w 136"/>
                  <a:gd name="T5" fmla="*/ 0 h 81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814"/>
                  <a:gd name="T11" fmla="*/ 136 w 136"/>
                  <a:gd name="T12" fmla="*/ 814 h 8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814">
                    <a:moveTo>
                      <a:pt x="114" y="0"/>
                    </a:moveTo>
                    <a:cubicBezTo>
                      <a:pt x="114" y="0"/>
                      <a:pt x="0" y="443"/>
                      <a:pt x="136" y="814"/>
                    </a:cubicBezTo>
                    <a:cubicBezTo>
                      <a:pt x="136" y="814"/>
                      <a:pt x="58" y="176"/>
                      <a:pt x="114" y="0"/>
                    </a:cubicBezTo>
                    <a:close/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3" name="Freeform 33"/>
              <p:cNvSpPr>
                <a:spLocks/>
              </p:cNvSpPr>
              <p:nvPr/>
            </p:nvSpPr>
            <p:spPr bwMode="auto">
              <a:xfrm>
                <a:off x="1370" y="1165"/>
                <a:ext cx="456" cy="2475"/>
              </a:xfrm>
              <a:custGeom>
                <a:avLst/>
                <a:gdLst>
                  <a:gd name="T0" fmla="*/ 254 w 373"/>
                  <a:gd name="T1" fmla="*/ 11571 h 2041"/>
                  <a:gd name="T2" fmla="*/ 483 w 373"/>
                  <a:gd name="T3" fmla="*/ 9718 h 2041"/>
                  <a:gd name="T4" fmla="*/ 405 w 373"/>
                  <a:gd name="T5" fmla="*/ 1555 h 2041"/>
                  <a:gd name="T6" fmla="*/ 0 w 373"/>
                  <a:gd name="T7" fmla="*/ 0 h 20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3"/>
                  <a:gd name="T13" fmla="*/ 0 h 2041"/>
                  <a:gd name="T14" fmla="*/ 373 w 373"/>
                  <a:gd name="T15" fmla="*/ 2041 h 20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3" h="2041">
                    <a:moveTo>
                      <a:pt x="42" y="2041"/>
                    </a:moveTo>
                    <a:cubicBezTo>
                      <a:pt x="42" y="2041"/>
                      <a:pt x="23" y="1819"/>
                      <a:pt x="79" y="1714"/>
                    </a:cubicBezTo>
                    <a:cubicBezTo>
                      <a:pt x="160" y="1565"/>
                      <a:pt x="373" y="948"/>
                      <a:pt x="67" y="274"/>
                    </a:cubicBezTo>
                    <a:cubicBezTo>
                      <a:pt x="13" y="156"/>
                      <a:pt x="9" y="50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4" name="Freeform 34"/>
              <p:cNvSpPr>
                <a:spLocks/>
              </p:cNvSpPr>
              <p:nvPr/>
            </p:nvSpPr>
            <p:spPr bwMode="auto">
              <a:xfrm>
                <a:off x="814" y="1168"/>
                <a:ext cx="543" cy="2475"/>
              </a:xfrm>
              <a:custGeom>
                <a:avLst/>
                <a:gdLst>
                  <a:gd name="T0" fmla="*/ 2278 w 444"/>
                  <a:gd name="T1" fmla="*/ 0 h 2042"/>
                  <a:gd name="T2" fmla="*/ 1887 w 444"/>
                  <a:gd name="T3" fmla="*/ 1520 h 2042"/>
                  <a:gd name="T4" fmla="*/ 2167 w 444"/>
                  <a:gd name="T5" fmla="*/ 9563 h 2042"/>
                  <a:gd name="T6" fmla="*/ 2607 w 444"/>
                  <a:gd name="T7" fmla="*/ 11528 h 20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042"/>
                  <a:gd name="T14" fmla="*/ 444 w 444"/>
                  <a:gd name="T15" fmla="*/ 2042 h 20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042">
                    <a:moveTo>
                      <a:pt x="372" y="0"/>
                    </a:moveTo>
                    <a:cubicBezTo>
                      <a:pt x="372" y="0"/>
                      <a:pt x="365" y="136"/>
                      <a:pt x="308" y="270"/>
                    </a:cubicBezTo>
                    <a:cubicBezTo>
                      <a:pt x="230" y="452"/>
                      <a:pt x="0" y="1118"/>
                      <a:pt x="354" y="1694"/>
                    </a:cubicBezTo>
                    <a:cubicBezTo>
                      <a:pt x="444" y="1841"/>
                      <a:pt x="426" y="2042"/>
                      <a:pt x="426" y="2042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5" name="Freeform 35"/>
              <p:cNvSpPr>
                <a:spLocks/>
              </p:cNvSpPr>
              <p:nvPr/>
            </p:nvSpPr>
            <p:spPr bwMode="auto">
              <a:xfrm>
                <a:off x="1368" y="3540"/>
                <a:ext cx="41" cy="107"/>
              </a:xfrm>
              <a:custGeom>
                <a:avLst/>
                <a:gdLst>
                  <a:gd name="T0" fmla="*/ 182 w 34"/>
                  <a:gd name="T1" fmla="*/ 124 h 88"/>
                  <a:gd name="T2" fmla="*/ 43 w 34"/>
                  <a:gd name="T3" fmla="*/ 1 h 88"/>
                  <a:gd name="T4" fmla="*/ 49 w 34"/>
                  <a:gd name="T5" fmla="*/ 260 h 88"/>
                  <a:gd name="T6" fmla="*/ 36 w 34"/>
                  <a:gd name="T7" fmla="*/ 439 h 88"/>
                  <a:gd name="T8" fmla="*/ 129 w 34"/>
                  <a:gd name="T9" fmla="*/ 432 h 88"/>
                  <a:gd name="T10" fmla="*/ 147 w 34"/>
                  <a:gd name="T11" fmla="*/ 114 h 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"/>
                  <a:gd name="T19" fmla="*/ 0 h 88"/>
                  <a:gd name="T20" fmla="*/ 34 w 34"/>
                  <a:gd name="T21" fmla="*/ 88 h 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" h="88">
                    <a:moveTo>
                      <a:pt x="34" y="21"/>
                    </a:moveTo>
                    <a:cubicBezTo>
                      <a:pt x="23" y="26"/>
                      <a:pt x="18" y="0"/>
                      <a:pt x="8" y="1"/>
                    </a:cubicBezTo>
                    <a:cubicBezTo>
                      <a:pt x="0" y="1"/>
                      <a:pt x="9" y="37"/>
                      <a:pt x="9" y="45"/>
                    </a:cubicBezTo>
                    <a:cubicBezTo>
                      <a:pt x="9" y="55"/>
                      <a:pt x="5" y="67"/>
                      <a:pt x="7" y="76"/>
                    </a:cubicBezTo>
                    <a:cubicBezTo>
                      <a:pt x="9" y="88"/>
                      <a:pt x="18" y="81"/>
                      <a:pt x="24" y="74"/>
                    </a:cubicBezTo>
                    <a:cubicBezTo>
                      <a:pt x="34" y="60"/>
                      <a:pt x="32" y="34"/>
                      <a:pt x="27" y="20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6" name="Freeform 36"/>
              <p:cNvSpPr>
                <a:spLocks/>
              </p:cNvSpPr>
              <p:nvPr/>
            </p:nvSpPr>
            <p:spPr bwMode="auto">
              <a:xfrm>
                <a:off x="1251" y="1161"/>
                <a:ext cx="110" cy="194"/>
              </a:xfrm>
              <a:custGeom>
                <a:avLst/>
                <a:gdLst>
                  <a:gd name="T0" fmla="*/ 512 w 90"/>
                  <a:gd name="T1" fmla="*/ 40 h 160"/>
                  <a:gd name="T2" fmla="*/ 297 w 90"/>
                  <a:gd name="T3" fmla="*/ 27 h 160"/>
                  <a:gd name="T4" fmla="*/ 163 w 90"/>
                  <a:gd name="T5" fmla="*/ 110 h 160"/>
                  <a:gd name="T6" fmla="*/ 97 w 90"/>
                  <a:gd name="T7" fmla="*/ 435 h 160"/>
                  <a:gd name="T8" fmla="*/ 49 w 90"/>
                  <a:gd name="T9" fmla="*/ 690 h 160"/>
                  <a:gd name="T10" fmla="*/ 65 w 90"/>
                  <a:gd name="T11" fmla="*/ 837 h 160"/>
                  <a:gd name="T12" fmla="*/ 161 w 90"/>
                  <a:gd name="T13" fmla="*/ 601 h 160"/>
                  <a:gd name="T14" fmla="*/ 264 w 90"/>
                  <a:gd name="T15" fmla="*/ 478 h 160"/>
                  <a:gd name="T16" fmla="*/ 335 w 90"/>
                  <a:gd name="T17" fmla="*/ 569 h 160"/>
                  <a:gd name="T18" fmla="*/ 425 w 90"/>
                  <a:gd name="T19" fmla="*/ 242 h 160"/>
                  <a:gd name="T20" fmla="*/ 529 w 90"/>
                  <a:gd name="T21" fmla="*/ 236 h 160"/>
                  <a:gd name="T22" fmla="*/ 500 w 90"/>
                  <a:gd name="T23" fmla="*/ 5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0"/>
                  <a:gd name="T37" fmla="*/ 0 h 160"/>
                  <a:gd name="T38" fmla="*/ 90 w 90"/>
                  <a:gd name="T39" fmla="*/ 160 h 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0" h="160">
                    <a:moveTo>
                      <a:pt x="84" y="7"/>
                    </a:moveTo>
                    <a:cubicBezTo>
                      <a:pt x="75" y="0"/>
                      <a:pt x="59" y="4"/>
                      <a:pt x="49" y="5"/>
                    </a:cubicBezTo>
                    <a:cubicBezTo>
                      <a:pt x="35" y="6"/>
                      <a:pt x="31" y="6"/>
                      <a:pt x="27" y="20"/>
                    </a:cubicBezTo>
                    <a:cubicBezTo>
                      <a:pt x="22" y="39"/>
                      <a:pt x="20" y="59"/>
                      <a:pt x="16" y="77"/>
                    </a:cubicBezTo>
                    <a:cubicBezTo>
                      <a:pt x="12" y="92"/>
                      <a:pt x="10" y="107"/>
                      <a:pt x="8" y="122"/>
                    </a:cubicBezTo>
                    <a:cubicBezTo>
                      <a:pt x="8" y="128"/>
                      <a:pt x="0" y="160"/>
                      <a:pt x="11" y="148"/>
                    </a:cubicBezTo>
                    <a:cubicBezTo>
                      <a:pt x="20" y="139"/>
                      <a:pt x="21" y="118"/>
                      <a:pt x="26" y="106"/>
                    </a:cubicBezTo>
                    <a:cubicBezTo>
                      <a:pt x="28" y="102"/>
                      <a:pt x="36" y="83"/>
                      <a:pt x="43" y="84"/>
                    </a:cubicBezTo>
                    <a:cubicBezTo>
                      <a:pt x="47" y="85"/>
                      <a:pt x="49" y="122"/>
                      <a:pt x="56" y="101"/>
                    </a:cubicBezTo>
                    <a:cubicBezTo>
                      <a:pt x="60" y="87"/>
                      <a:pt x="50" y="50"/>
                      <a:pt x="70" y="43"/>
                    </a:cubicBezTo>
                    <a:cubicBezTo>
                      <a:pt x="78" y="41"/>
                      <a:pt x="82" y="52"/>
                      <a:pt x="87" y="42"/>
                    </a:cubicBezTo>
                    <a:cubicBezTo>
                      <a:pt x="90" y="35"/>
                      <a:pt x="86" y="15"/>
                      <a:pt x="83" y="9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50" name="Line 38"/>
            <p:cNvSpPr>
              <a:spLocks noChangeShapeType="1"/>
            </p:cNvSpPr>
            <p:nvPr/>
          </p:nvSpPr>
          <p:spPr bwMode="auto">
            <a:xfrm flipV="1">
              <a:off x="6372200" y="3554717"/>
              <a:ext cx="483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17" name="Group 3"/>
          <p:cNvGrpSpPr>
            <a:grpSpLocks/>
          </p:cNvGrpSpPr>
          <p:nvPr/>
        </p:nvGrpSpPr>
        <p:grpSpPr bwMode="auto">
          <a:xfrm>
            <a:off x="4787631" y="2075256"/>
            <a:ext cx="443118" cy="913142"/>
            <a:chOff x="814" y="1146"/>
            <a:chExt cx="1063" cy="2525"/>
          </a:xfrm>
        </p:grpSpPr>
        <p:sp>
          <p:nvSpPr>
            <p:cNvPr id="218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9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1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2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3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4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6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7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8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9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0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1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2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3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4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7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8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9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0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1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2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3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4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5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6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7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8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9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0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51" name="Group 3"/>
          <p:cNvGrpSpPr>
            <a:grpSpLocks/>
          </p:cNvGrpSpPr>
          <p:nvPr/>
        </p:nvGrpSpPr>
        <p:grpSpPr bwMode="auto">
          <a:xfrm>
            <a:off x="2085002" y="3615125"/>
            <a:ext cx="443118" cy="913142"/>
            <a:chOff x="814" y="1146"/>
            <a:chExt cx="1063" cy="2525"/>
          </a:xfrm>
        </p:grpSpPr>
        <p:sp>
          <p:nvSpPr>
            <p:cNvPr id="252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3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85" name="Line 38"/>
          <p:cNvSpPr>
            <a:spLocks noChangeShapeType="1"/>
          </p:cNvSpPr>
          <p:nvPr/>
        </p:nvSpPr>
        <p:spPr bwMode="auto">
          <a:xfrm flipV="1">
            <a:off x="2549380" y="4034266"/>
            <a:ext cx="4830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286" name="Group 3"/>
          <p:cNvGrpSpPr>
            <a:grpSpLocks/>
          </p:cNvGrpSpPr>
          <p:nvPr/>
        </p:nvGrpSpPr>
        <p:grpSpPr bwMode="auto">
          <a:xfrm>
            <a:off x="3335985" y="3634111"/>
            <a:ext cx="320017" cy="913142"/>
            <a:chOff x="814" y="1146"/>
            <a:chExt cx="1063" cy="2525"/>
          </a:xfrm>
        </p:grpSpPr>
        <p:sp>
          <p:nvSpPr>
            <p:cNvPr id="287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7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8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9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0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1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20" name="Group 3"/>
          <p:cNvGrpSpPr>
            <a:grpSpLocks/>
          </p:cNvGrpSpPr>
          <p:nvPr/>
        </p:nvGrpSpPr>
        <p:grpSpPr bwMode="auto">
          <a:xfrm>
            <a:off x="3733437" y="3593969"/>
            <a:ext cx="443118" cy="913142"/>
            <a:chOff x="814" y="1146"/>
            <a:chExt cx="1063" cy="2525"/>
          </a:xfrm>
        </p:grpSpPr>
        <p:sp>
          <p:nvSpPr>
            <p:cNvPr id="321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54" name="Line 38"/>
          <p:cNvSpPr>
            <a:spLocks noChangeShapeType="1"/>
          </p:cNvSpPr>
          <p:nvPr/>
        </p:nvSpPr>
        <p:spPr bwMode="auto">
          <a:xfrm flipV="1">
            <a:off x="4277292" y="4065576"/>
            <a:ext cx="4830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355" name="Group 3"/>
          <p:cNvGrpSpPr>
            <a:grpSpLocks/>
          </p:cNvGrpSpPr>
          <p:nvPr/>
        </p:nvGrpSpPr>
        <p:grpSpPr bwMode="auto">
          <a:xfrm>
            <a:off x="4983689" y="3613860"/>
            <a:ext cx="161183" cy="913142"/>
            <a:chOff x="814" y="1146"/>
            <a:chExt cx="1063" cy="2525"/>
          </a:xfrm>
        </p:grpSpPr>
        <p:sp>
          <p:nvSpPr>
            <p:cNvPr id="356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5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6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7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8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0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1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2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3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4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5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6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7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8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0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1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2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3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4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5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6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7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8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4" name="Rectangle 393"/>
          <p:cNvSpPr/>
          <p:nvPr/>
        </p:nvSpPr>
        <p:spPr>
          <a:xfrm>
            <a:off x="3849962" y="34855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solidFill>
                  <a:srgbClr val="1C1C55"/>
                </a:solidFill>
                <a:cs typeface="Times New Roman" pitchFamily="18" charset="0"/>
              </a:rPr>
              <a:t>	</a:t>
            </a:r>
            <a:endParaRPr lang="fr-FR" dirty="0"/>
          </a:p>
        </p:txBody>
      </p:sp>
      <p:sp>
        <p:nvSpPr>
          <p:cNvPr id="395" name="Text Box 3"/>
          <p:cNvSpPr txBox="1">
            <a:spLocks noChangeArrowheads="1"/>
          </p:cNvSpPr>
          <p:nvPr/>
        </p:nvSpPr>
        <p:spPr bwMode="auto">
          <a:xfrm>
            <a:off x="424555" y="-9939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3200" dirty="0" err="1" smtClean="0"/>
              <a:t>Srf</a:t>
            </a:r>
            <a:r>
              <a:rPr lang="fr-FR" sz="3200" dirty="0" smtClean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 smtClean="0"/>
              <a:t>necessary</a:t>
            </a:r>
            <a:r>
              <a:rPr lang="fr-FR" sz="3200" dirty="0" smtClean="0"/>
              <a:t> </a:t>
            </a:r>
            <a:r>
              <a:rPr lang="fr-FR" sz="3200" dirty="0"/>
              <a:t>for </a:t>
            </a:r>
            <a:r>
              <a:rPr lang="fr-FR" sz="3200" dirty="0" err="1" smtClean="0"/>
              <a:t>mechanically-induced</a:t>
            </a:r>
            <a:r>
              <a:rPr lang="fr-FR" sz="3200" dirty="0" smtClean="0"/>
              <a:t> </a:t>
            </a:r>
            <a:r>
              <a:rPr lang="fr-FR" sz="3200" dirty="0" err="1" smtClean="0"/>
              <a:t>hypertrophy</a:t>
            </a:r>
            <a:r>
              <a:rPr lang="fr-FR" sz="3200" dirty="0" smtClean="0"/>
              <a:t>/</a:t>
            </a:r>
            <a:r>
              <a:rPr lang="fr-FR" sz="3200" dirty="0" err="1" smtClean="0"/>
              <a:t>atrophy</a:t>
            </a:r>
            <a:endParaRPr lang="fr-FR" sz="3200" dirty="0"/>
          </a:p>
        </p:txBody>
      </p:sp>
      <p:grpSp>
        <p:nvGrpSpPr>
          <p:cNvPr id="466" name="Group 3"/>
          <p:cNvGrpSpPr>
            <a:grpSpLocks/>
          </p:cNvGrpSpPr>
          <p:nvPr/>
        </p:nvGrpSpPr>
        <p:grpSpPr bwMode="auto">
          <a:xfrm>
            <a:off x="2095632" y="5204585"/>
            <a:ext cx="443118" cy="913142"/>
            <a:chOff x="814" y="1146"/>
            <a:chExt cx="1063" cy="2525"/>
          </a:xfrm>
        </p:grpSpPr>
        <p:sp>
          <p:nvSpPr>
            <p:cNvPr id="467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68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69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0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1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2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4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5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6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7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8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9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0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1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2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3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4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5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6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7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8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89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0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1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2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3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4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5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6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7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8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9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00" name="Line 38"/>
          <p:cNvSpPr>
            <a:spLocks noChangeShapeType="1"/>
          </p:cNvSpPr>
          <p:nvPr/>
        </p:nvSpPr>
        <p:spPr bwMode="auto">
          <a:xfrm flipV="1">
            <a:off x="2633597" y="5618484"/>
            <a:ext cx="4830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501" name="Group 3"/>
          <p:cNvGrpSpPr>
            <a:grpSpLocks/>
          </p:cNvGrpSpPr>
          <p:nvPr/>
        </p:nvGrpSpPr>
        <p:grpSpPr bwMode="auto">
          <a:xfrm>
            <a:off x="3346407" y="5217786"/>
            <a:ext cx="320017" cy="913142"/>
            <a:chOff x="814" y="1146"/>
            <a:chExt cx="1063" cy="2525"/>
          </a:xfrm>
        </p:grpSpPr>
        <p:sp>
          <p:nvSpPr>
            <p:cNvPr id="502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03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04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05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06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07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08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09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0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1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3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4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5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6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7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8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9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0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1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2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3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4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5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6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7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8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9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0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1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2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3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4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35" name="Group 3"/>
          <p:cNvGrpSpPr>
            <a:grpSpLocks/>
          </p:cNvGrpSpPr>
          <p:nvPr/>
        </p:nvGrpSpPr>
        <p:grpSpPr bwMode="auto">
          <a:xfrm>
            <a:off x="3821192" y="5219567"/>
            <a:ext cx="443118" cy="913142"/>
            <a:chOff x="814" y="1146"/>
            <a:chExt cx="1063" cy="2525"/>
          </a:xfrm>
        </p:grpSpPr>
        <p:sp>
          <p:nvSpPr>
            <p:cNvPr id="536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7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8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9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0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1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2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3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4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5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6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7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8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9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0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1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2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3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4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5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6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7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8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9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0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1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2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3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4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5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6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7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8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69" name="Line 38"/>
          <p:cNvSpPr>
            <a:spLocks noChangeShapeType="1"/>
          </p:cNvSpPr>
          <p:nvPr/>
        </p:nvSpPr>
        <p:spPr bwMode="auto">
          <a:xfrm flipV="1">
            <a:off x="4321008" y="5633282"/>
            <a:ext cx="4830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570" name="Group 3"/>
          <p:cNvGrpSpPr>
            <a:grpSpLocks/>
          </p:cNvGrpSpPr>
          <p:nvPr/>
        </p:nvGrpSpPr>
        <p:grpSpPr bwMode="auto">
          <a:xfrm>
            <a:off x="4899211" y="5205310"/>
            <a:ext cx="320017" cy="913142"/>
            <a:chOff x="814" y="1146"/>
            <a:chExt cx="1063" cy="2525"/>
          </a:xfrm>
        </p:grpSpPr>
        <p:sp>
          <p:nvSpPr>
            <p:cNvPr id="571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2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3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4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5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6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7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8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9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0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1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2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3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4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5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6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7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8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9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0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1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2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3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4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5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6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7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8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99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0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1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2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3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5395440" y="3604093"/>
            <a:ext cx="1465839" cy="918567"/>
            <a:chOff x="5520944" y="3495211"/>
            <a:chExt cx="1465839" cy="918567"/>
          </a:xfrm>
        </p:grpSpPr>
        <p:grpSp>
          <p:nvGrpSpPr>
            <p:cNvPr id="425" name="Groupe 424"/>
            <p:cNvGrpSpPr/>
            <p:nvPr/>
          </p:nvGrpSpPr>
          <p:grpSpPr>
            <a:xfrm>
              <a:off x="5520944" y="3495211"/>
              <a:ext cx="1070230" cy="913142"/>
              <a:chOff x="5785066" y="3082101"/>
              <a:chExt cx="1070230" cy="913142"/>
            </a:xfrm>
          </p:grpSpPr>
          <p:grpSp>
            <p:nvGrpSpPr>
              <p:cNvPr id="426" name="Group 3"/>
              <p:cNvGrpSpPr>
                <a:grpSpLocks/>
              </p:cNvGrpSpPr>
              <p:nvPr/>
            </p:nvGrpSpPr>
            <p:grpSpPr bwMode="auto">
              <a:xfrm>
                <a:off x="5785066" y="3082101"/>
                <a:ext cx="443118" cy="913142"/>
                <a:chOff x="814" y="1146"/>
                <a:chExt cx="1063" cy="2525"/>
              </a:xfrm>
            </p:grpSpPr>
            <p:sp>
              <p:nvSpPr>
                <p:cNvPr id="428" name="Freeform 4"/>
                <p:cNvSpPr>
                  <a:spLocks/>
                </p:cNvSpPr>
                <p:nvPr/>
              </p:nvSpPr>
              <p:spPr bwMode="auto">
                <a:xfrm>
                  <a:off x="814" y="1147"/>
                  <a:ext cx="1012" cy="2524"/>
                </a:xfrm>
                <a:custGeom>
                  <a:avLst/>
                  <a:gdLst>
                    <a:gd name="T0" fmla="*/ 2267 w 828"/>
                    <a:gd name="T1" fmla="*/ 90 h 2082"/>
                    <a:gd name="T2" fmla="*/ 1875 w 828"/>
                    <a:gd name="T3" fmla="*/ 1618 h 2082"/>
                    <a:gd name="T4" fmla="*/ 2158 w 828"/>
                    <a:gd name="T5" fmla="*/ 9669 h 2082"/>
                    <a:gd name="T6" fmla="*/ 2597 w 828"/>
                    <a:gd name="T7" fmla="*/ 11639 h 2082"/>
                    <a:gd name="T8" fmla="*/ 3031 w 828"/>
                    <a:gd name="T9" fmla="*/ 11621 h 2082"/>
                    <a:gd name="T10" fmla="*/ 3252 w 828"/>
                    <a:gd name="T11" fmla="*/ 9775 h 2082"/>
                    <a:gd name="T12" fmla="*/ 3178 w 828"/>
                    <a:gd name="T13" fmla="*/ 1628 h 2082"/>
                    <a:gd name="T14" fmla="*/ 2774 w 828"/>
                    <a:gd name="T15" fmla="*/ 74 h 2082"/>
                    <a:gd name="T16" fmla="*/ 2267 w 828"/>
                    <a:gd name="T17" fmla="*/ 90 h 208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28"/>
                    <a:gd name="T28" fmla="*/ 0 h 2082"/>
                    <a:gd name="T29" fmla="*/ 828 w 828"/>
                    <a:gd name="T30" fmla="*/ 2082 h 208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28" h="2082">
                      <a:moveTo>
                        <a:pt x="372" y="16"/>
                      </a:moveTo>
                      <a:cubicBezTo>
                        <a:pt x="372" y="16"/>
                        <a:pt x="366" y="152"/>
                        <a:pt x="308" y="286"/>
                      </a:cubicBezTo>
                      <a:cubicBezTo>
                        <a:pt x="230" y="468"/>
                        <a:pt x="0" y="1134"/>
                        <a:pt x="354" y="1710"/>
                      </a:cubicBezTo>
                      <a:cubicBezTo>
                        <a:pt x="444" y="1857"/>
                        <a:pt x="426" y="2058"/>
                        <a:pt x="426" y="2058"/>
                      </a:cubicBezTo>
                      <a:cubicBezTo>
                        <a:pt x="426" y="2058"/>
                        <a:pt x="462" y="2082"/>
                        <a:pt x="498" y="2055"/>
                      </a:cubicBezTo>
                      <a:cubicBezTo>
                        <a:pt x="498" y="2055"/>
                        <a:pt x="478" y="1832"/>
                        <a:pt x="534" y="1728"/>
                      </a:cubicBezTo>
                      <a:cubicBezTo>
                        <a:pt x="615" y="1579"/>
                        <a:pt x="828" y="962"/>
                        <a:pt x="522" y="288"/>
                      </a:cubicBezTo>
                      <a:cubicBezTo>
                        <a:pt x="468" y="170"/>
                        <a:pt x="464" y="63"/>
                        <a:pt x="456" y="13"/>
                      </a:cubicBezTo>
                      <a:cubicBezTo>
                        <a:pt x="456" y="13"/>
                        <a:pt x="423" y="0"/>
                        <a:pt x="372" y="16"/>
                      </a:cubicBezTo>
                      <a:close/>
                    </a:path>
                  </a:pathLst>
                </a:custGeom>
                <a:solidFill>
                  <a:srgbClr val="ED997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29" name="Freeform 5"/>
                <p:cNvSpPr>
                  <a:spLocks/>
                </p:cNvSpPr>
                <p:nvPr/>
              </p:nvSpPr>
              <p:spPr bwMode="auto">
                <a:xfrm>
                  <a:off x="864" y="1540"/>
                  <a:ext cx="442" cy="1719"/>
                </a:xfrm>
                <a:custGeom>
                  <a:avLst/>
                  <a:gdLst>
                    <a:gd name="T0" fmla="*/ 1728 w 362"/>
                    <a:gd name="T1" fmla="*/ 0 h 1418"/>
                    <a:gd name="T2" fmla="*/ 2184 w 362"/>
                    <a:gd name="T3" fmla="*/ 8017 h 1418"/>
                    <a:gd name="T4" fmla="*/ 1728 w 362"/>
                    <a:gd name="T5" fmla="*/ 0 h 1418"/>
                    <a:gd name="T6" fmla="*/ 0 60000 65536"/>
                    <a:gd name="T7" fmla="*/ 0 60000 65536"/>
                    <a:gd name="T8" fmla="*/ 0 60000 65536"/>
                    <a:gd name="T9" fmla="*/ 0 w 362"/>
                    <a:gd name="T10" fmla="*/ 0 h 1418"/>
                    <a:gd name="T11" fmla="*/ 362 w 362"/>
                    <a:gd name="T12" fmla="*/ 1418 h 1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2" h="1418">
                      <a:moveTo>
                        <a:pt x="287" y="0"/>
                      </a:moveTo>
                      <a:cubicBezTo>
                        <a:pt x="287" y="0"/>
                        <a:pt x="0" y="810"/>
                        <a:pt x="362" y="1418"/>
                      </a:cubicBezTo>
                      <a:cubicBezTo>
                        <a:pt x="362" y="1418"/>
                        <a:pt x="69" y="782"/>
                        <a:pt x="287" y="0"/>
                      </a:cubicBezTo>
                      <a:close/>
                    </a:path>
                  </a:pathLst>
                </a:custGeom>
                <a:solidFill>
                  <a:srgbClr val="DD7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0" name="Freeform 6"/>
                <p:cNvSpPr>
                  <a:spLocks/>
                </p:cNvSpPr>
                <p:nvPr/>
              </p:nvSpPr>
              <p:spPr bwMode="auto">
                <a:xfrm>
                  <a:off x="1337" y="1511"/>
                  <a:ext cx="154" cy="1796"/>
                </a:xfrm>
                <a:custGeom>
                  <a:avLst/>
                  <a:gdLst>
                    <a:gd name="T0" fmla="*/ 109 w 126"/>
                    <a:gd name="T1" fmla="*/ 8357 h 1482"/>
                    <a:gd name="T2" fmla="*/ 0 w 126"/>
                    <a:gd name="T3" fmla="*/ 0 h 1482"/>
                    <a:gd name="T4" fmla="*/ 109 w 126"/>
                    <a:gd name="T5" fmla="*/ 8357 h 1482"/>
                    <a:gd name="T6" fmla="*/ 0 60000 65536"/>
                    <a:gd name="T7" fmla="*/ 0 60000 65536"/>
                    <a:gd name="T8" fmla="*/ 0 60000 65536"/>
                    <a:gd name="T9" fmla="*/ 0 w 126"/>
                    <a:gd name="T10" fmla="*/ 0 h 1482"/>
                    <a:gd name="T11" fmla="*/ 126 w 126"/>
                    <a:gd name="T12" fmla="*/ 1482 h 14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6" h="1482">
                      <a:moveTo>
                        <a:pt x="18" y="1482"/>
                      </a:moveTo>
                      <a:cubicBezTo>
                        <a:pt x="18" y="1482"/>
                        <a:pt x="126" y="566"/>
                        <a:pt x="0" y="0"/>
                      </a:cubicBezTo>
                      <a:cubicBezTo>
                        <a:pt x="0" y="0"/>
                        <a:pt x="49" y="73"/>
                        <a:pt x="18" y="1482"/>
                      </a:cubicBezTo>
                      <a:close/>
                    </a:path>
                  </a:pathLst>
                </a:custGeom>
                <a:solidFill>
                  <a:srgbClr val="DD7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1" name="Freeform 7"/>
                <p:cNvSpPr>
                  <a:spLocks/>
                </p:cNvSpPr>
                <p:nvPr/>
              </p:nvSpPr>
              <p:spPr bwMode="auto">
                <a:xfrm>
                  <a:off x="1436" y="1557"/>
                  <a:ext cx="441" cy="1676"/>
                </a:xfrm>
                <a:custGeom>
                  <a:avLst/>
                  <a:gdLst>
                    <a:gd name="T0" fmla="*/ 0 w 361"/>
                    <a:gd name="T1" fmla="*/ 0 h 1383"/>
                    <a:gd name="T2" fmla="*/ 79 w 361"/>
                    <a:gd name="T3" fmla="*/ 7796 h 1383"/>
                    <a:gd name="T4" fmla="*/ 0 w 361"/>
                    <a:gd name="T5" fmla="*/ 0 h 1383"/>
                    <a:gd name="T6" fmla="*/ 0 60000 65536"/>
                    <a:gd name="T7" fmla="*/ 0 60000 65536"/>
                    <a:gd name="T8" fmla="*/ 0 60000 65536"/>
                    <a:gd name="T9" fmla="*/ 0 w 361"/>
                    <a:gd name="T10" fmla="*/ 0 h 1383"/>
                    <a:gd name="T11" fmla="*/ 361 w 361"/>
                    <a:gd name="T12" fmla="*/ 1383 h 13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1" h="1383">
                      <a:moveTo>
                        <a:pt x="0" y="0"/>
                      </a:moveTo>
                      <a:cubicBezTo>
                        <a:pt x="0" y="0"/>
                        <a:pt x="361" y="646"/>
                        <a:pt x="13" y="1383"/>
                      </a:cubicBezTo>
                      <a:cubicBezTo>
                        <a:pt x="13" y="1383"/>
                        <a:pt x="301" y="807"/>
                        <a:pt x="0" y="0"/>
                      </a:cubicBezTo>
                      <a:close/>
                    </a:path>
                  </a:pathLst>
                </a:custGeom>
                <a:solidFill>
                  <a:srgbClr val="DD7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2" name="Freeform 8"/>
                <p:cNvSpPr>
                  <a:spLocks/>
                </p:cNvSpPr>
                <p:nvPr/>
              </p:nvSpPr>
              <p:spPr bwMode="auto">
                <a:xfrm>
                  <a:off x="1445" y="1738"/>
                  <a:ext cx="215" cy="1354"/>
                </a:xfrm>
                <a:custGeom>
                  <a:avLst/>
                  <a:gdLst>
                    <a:gd name="T0" fmla="*/ 0 w 176"/>
                    <a:gd name="T1" fmla="*/ 0 h 1117"/>
                    <a:gd name="T2" fmla="*/ 0 w 176"/>
                    <a:gd name="T3" fmla="*/ 6311 h 1117"/>
                    <a:gd name="T4" fmla="*/ 0 w 176"/>
                    <a:gd name="T5" fmla="*/ 0 h 1117"/>
                    <a:gd name="T6" fmla="*/ 0 60000 65536"/>
                    <a:gd name="T7" fmla="*/ 0 60000 65536"/>
                    <a:gd name="T8" fmla="*/ 0 60000 65536"/>
                    <a:gd name="T9" fmla="*/ 0 w 176"/>
                    <a:gd name="T10" fmla="*/ 0 h 1117"/>
                    <a:gd name="T11" fmla="*/ 176 w 176"/>
                    <a:gd name="T12" fmla="*/ 1117 h 11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6" h="1117">
                      <a:moveTo>
                        <a:pt x="0" y="0"/>
                      </a:moveTo>
                      <a:cubicBezTo>
                        <a:pt x="0" y="0"/>
                        <a:pt x="176" y="365"/>
                        <a:pt x="0" y="1117"/>
                      </a:cubicBezTo>
                      <a:cubicBezTo>
                        <a:pt x="0" y="1117"/>
                        <a:pt x="111" y="332"/>
                        <a:pt x="0" y="0"/>
                      </a:cubicBezTo>
                      <a:close/>
                    </a:path>
                  </a:pathLst>
                </a:custGeom>
                <a:solidFill>
                  <a:srgbClr val="DD7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3" name="Freeform 9"/>
                <p:cNvSpPr>
                  <a:spLocks/>
                </p:cNvSpPr>
                <p:nvPr/>
              </p:nvSpPr>
              <p:spPr bwMode="auto">
                <a:xfrm>
                  <a:off x="1081" y="1662"/>
                  <a:ext cx="216" cy="1455"/>
                </a:xfrm>
                <a:custGeom>
                  <a:avLst/>
                  <a:gdLst>
                    <a:gd name="T0" fmla="*/ 881 w 176"/>
                    <a:gd name="T1" fmla="*/ 0 h 1200"/>
                    <a:gd name="T2" fmla="*/ 1112 w 176"/>
                    <a:gd name="T3" fmla="*/ 6796 h 1200"/>
                    <a:gd name="T4" fmla="*/ 881 w 176"/>
                    <a:gd name="T5" fmla="*/ 0 h 1200"/>
                    <a:gd name="T6" fmla="*/ 0 60000 65536"/>
                    <a:gd name="T7" fmla="*/ 0 60000 65536"/>
                    <a:gd name="T8" fmla="*/ 0 60000 65536"/>
                    <a:gd name="T9" fmla="*/ 0 w 176"/>
                    <a:gd name="T10" fmla="*/ 0 h 1200"/>
                    <a:gd name="T11" fmla="*/ 176 w 176"/>
                    <a:gd name="T12" fmla="*/ 1200 h 1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6" h="1200">
                      <a:moveTo>
                        <a:pt x="139" y="0"/>
                      </a:moveTo>
                      <a:cubicBezTo>
                        <a:pt x="139" y="0"/>
                        <a:pt x="47" y="469"/>
                        <a:pt x="176" y="1200"/>
                      </a:cubicBezTo>
                      <a:cubicBezTo>
                        <a:pt x="176" y="1200"/>
                        <a:pt x="0" y="521"/>
                        <a:pt x="139" y="0"/>
                      </a:cubicBezTo>
                    </a:path>
                  </a:pathLst>
                </a:custGeom>
                <a:solidFill>
                  <a:srgbClr val="DD7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4" name="Freeform 10"/>
                <p:cNvSpPr>
                  <a:spLocks/>
                </p:cNvSpPr>
                <p:nvPr/>
              </p:nvSpPr>
              <p:spPr bwMode="auto">
                <a:xfrm>
                  <a:off x="1232" y="1812"/>
                  <a:ext cx="76" cy="1076"/>
                </a:xfrm>
                <a:custGeom>
                  <a:avLst/>
                  <a:gdLst>
                    <a:gd name="T0" fmla="*/ 313 w 62"/>
                    <a:gd name="T1" fmla="*/ 0 h 888"/>
                    <a:gd name="T2" fmla="*/ 389 w 62"/>
                    <a:gd name="T3" fmla="*/ 5001 h 888"/>
                    <a:gd name="T4" fmla="*/ 313 w 62"/>
                    <a:gd name="T5" fmla="*/ 0 h 888"/>
                    <a:gd name="T6" fmla="*/ 0 60000 65536"/>
                    <a:gd name="T7" fmla="*/ 0 60000 65536"/>
                    <a:gd name="T8" fmla="*/ 0 60000 65536"/>
                    <a:gd name="T9" fmla="*/ 0 w 62"/>
                    <a:gd name="T10" fmla="*/ 0 h 888"/>
                    <a:gd name="T11" fmla="*/ 62 w 62"/>
                    <a:gd name="T12" fmla="*/ 888 h 8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2" h="888">
                      <a:moveTo>
                        <a:pt x="50" y="0"/>
                      </a:moveTo>
                      <a:cubicBezTo>
                        <a:pt x="50" y="0"/>
                        <a:pt x="0" y="256"/>
                        <a:pt x="62" y="888"/>
                      </a:cubicBezTo>
                      <a:cubicBezTo>
                        <a:pt x="62" y="888"/>
                        <a:pt x="60" y="242"/>
                        <a:pt x="50" y="0"/>
                      </a:cubicBezTo>
                      <a:close/>
                    </a:path>
                  </a:pathLst>
                </a:custGeom>
                <a:solidFill>
                  <a:srgbClr val="DD7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5" name="Freeform 11"/>
                <p:cNvSpPr>
                  <a:spLocks/>
                </p:cNvSpPr>
                <p:nvPr/>
              </p:nvSpPr>
              <p:spPr bwMode="auto">
                <a:xfrm>
                  <a:off x="1233" y="1146"/>
                  <a:ext cx="157" cy="285"/>
                </a:xfrm>
                <a:custGeom>
                  <a:avLst/>
                  <a:gdLst>
                    <a:gd name="T0" fmla="*/ 186 w 128"/>
                    <a:gd name="T1" fmla="*/ 90 h 235"/>
                    <a:gd name="T2" fmla="*/ 132 w 128"/>
                    <a:gd name="T3" fmla="*/ 506 h 235"/>
                    <a:gd name="T4" fmla="*/ 71 w 128"/>
                    <a:gd name="T5" fmla="*/ 904 h 235"/>
                    <a:gd name="T6" fmla="*/ 60 w 128"/>
                    <a:gd name="T7" fmla="*/ 1329 h 235"/>
                    <a:gd name="T8" fmla="*/ 223 w 128"/>
                    <a:gd name="T9" fmla="*/ 1018 h 235"/>
                    <a:gd name="T10" fmla="*/ 364 w 128"/>
                    <a:gd name="T11" fmla="*/ 726 h 235"/>
                    <a:gd name="T12" fmla="*/ 516 w 128"/>
                    <a:gd name="T13" fmla="*/ 1247 h 235"/>
                    <a:gd name="T14" fmla="*/ 559 w 128"/>
                    <a:gd name="T15" fmla="*/ 1018 h 235"/>
                    <a:gd name="T16" fmla="*/ 559 w 128"/>
                    <a:gd name="T17" fmla="*/ 742 h 235"/>
                    <a:gd name="T18" fmla="*/ 589 w 128"/>
                    <a:gd name="T19" fmla="*/ 403 h 235"/>
                    <a:gd name="T20" fmla="*/ 724 w 128"/>
                    <a:gd name="T21" fmla="*/ 822 h 235"/>
                    <a:gd name="T22" fmla="*/ 740 w 128"/>
                    <a:gd name="T23" fmla="*/ 538 h 235"/>
                    <a:gd name="T24" fmla="*/ 724 w 128"/>
                    <a:gd name="T25" fmla="*/ 317 h 235"/>
                    <a:gd name="T26" fmla="*/ 710 w 128"/>
                    <a:gd name="T27" fmla="*/ 156 h 235"/>
                    <a:gd name="T28" fmla="*/ 702 w 128"/>
                    <a:gd name="T29" fmla="*/ 78 h 235"/>
                    <a:gd name="T30" fmla="*/ 186 w 128"/>
                    <a:gd name="T31" fmla="*/ 87 h 23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8"/>
                    <a:gd name="T49" fmla="*/ 0 h 235"/>
                    <a:gd name="T50" fmla="*/ 128 w 128"/>
                    <a:gd name="T51" fmla="*/ 235 h 23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8" h="235">
                      <a:moveTo>
                        <a:pt x="30" y="16"/>
                      </a:moveTo>
                      <a:cubicBezTo>
                        <a:pt x="30" y="41"/>
                        <a:pt x="24" y="64"/>
                        <a:pt x="21" y="89"/>
                      </a:cubicBezTo>
                      <a:cubicBezTo>
                        <a:pt x="19" y="113"/>
                        <a:pt x="16" y="136"/>
                        <a:pt x="11" y="159"/>
                      </a:cubicBezTo>
                      <a:cubicBezTo>
                        <a:pt x="9" y="169"/>
                        <a:pt x="0" y="233"/>
                        <a:pt x="10" y="234"/>
                      </a:cubicBezTo>
                      <a:cubicBezTo>
                        <a:pt x="18" y="235"/>
                        <a:pt x="33" y="187"/>
                        <a:pt x="36" y="180"/>
                      </a:cubicBezTo>
                      <a:cubicBezTo>
                        <a:pt x="42" y="164"/>
                        <a:pt x="47" y="142"/>
                        <a:pt x="58" y="128"/>
                      </a:cubicBezTo>
                      <a:cubicBezTo>
                        <a:pt x="65" y="132"/>
                        <a:pt x="64" y="233"/>
                        <a:pt x="82" y="219"/>
                      </a:cubicBezTo>
                      <a:cubicBezTo>
                        <a:pt x="89" y="213"/>
                        <a:pt x="88" y="188"/>
                        <a:pt x="89" y="180"/>
                      </a:cubicBezTo>
                      <a:cubicBezTo>
                        <a:pt x="90" y="164"/>
                        <a:pt x="89" y="147"/>
                        <a:pt x="89" y="130"/>
                      </a:cubicBezTo>
                      <a:cubicBezTo>
                        <a:pt x="89" y="114"/>
                        <a:pt x="85" y="85"/>
                        <a:pt x="94" y="71"/>
                      </a:cubicBezTo>
                      <a:cubicBezTo>
                        <a:pt x="104" y="90"/>
                        <a:pt x="93" y="133"/>
                        <a:pt x="116" y="145"/>
                      </a:cubicBezTo>
                      <a:cubicBezTo>
                        <a:pt x="128" y="137"/>
                        <a:pt x="120" y="107"/>
                        <a:pt x="118" y="95"/>
                      </a:cubicBezTo>
                      <a:cubicBezTo>
                        <a:pt x="116" y="83"/>
                        <a:pt x="117" y="69"/>
                        <a:pt x="116" y="56"/>
                      </a:cubicBezTo>
                      <a:cubicBezTo>
                        <a:pt x="115" y="47"/>
                        <a:pt x="114" y="35"/>
                        <a:pt x="113" y="27"/>
                      </a:cubicBezTo>
                      <a:cubicBezTo>
                        <a:pt x="112" y="20"/>
                        <a:pt x="114" y="20"/>
                        <a:pt x="112" y="14"/>
                      </a:cubicBezTo>
                      <a:cubicBezTo>
                        <a:pt x="107" y="0"/>
                        <a:pt x="38" y="2"/>
                        <a:pt x="30" y="15"/>
                      </a:cubicBezTo>
                    </a:path>
                  </a:pathLst>
                </a:custGeom>
                <a:solidFill>
                  <a:srgbClr val="F0E6E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6" name="Freeform 12"/>
                <p:cNvSpPr>
                  <a:spLocks/>
                </p:cNvSpPr>
                <p:nvPr/>
              </p:nvSpPr>
              <p:spPr bwMode="auto">
                <a:xfrm>
                  <a:off x="1327" y="3349"/>
                  <a:ext cx="94" cy="315"/>
                </a:xfrm>
                <a:custGeom>
                  <a:avLst/>
                  <a:gdLst>
                    <a:gd name="T0" fmla="*/ 35 w 77"/>
                    <a:gd name="T1" fmla="*/ 1362 h 260"/>
                    <a:gd name="T2" fmla="*/ 43 w 77"/>
                    <a:gd name="T3" fmla="*/ 900 h 260"/>
                    <a:gd name="T4" fmla="*/ 1 w 77"/>
                    <a:gd name="T5" fmla="*/ 435 h 260"/>
                    <a:gd name="T6" fmla="*/ 107 w 77"/>
                    <a:gd name="T7" fmla="*/ 792 h 260"/>
                    <a:gd name="T8" fmla="*/ 198 w 77"/>
                    <a:gd name="T9" fmla="*/ 1201 h 260"/>
                    <a:gd name="T10" fmla="*/ 183 w 77"/>
                    <a:gd name="T11" fmla="*/ 937 h 260"/>
                    <a:gd name="T12" fmla="*/ 150 w 77"/>
                    <a:gd name="T13" fmla="*/ 527 h 260"/>
                    <a:gd name="T14" fmla="*/ 160 w 77"/>
                    <a:gd name="T15" fmla="*/ 0 h 260"/>
                    <a:gd name="T16" fmla="*/ 238 w 77"/>
                    <a:gd name="T17" fmla="*/ 395 h 260"/>
                    <a:gd name="T18" fmla="*/ 295 w 77"/>
                    <a:gd name="T19" fmla="*/ 826 h 260"/>
                    <a:gd name="T20" fmla="*/ 355 w 77"/>
                    <a:gd name="T21" fmla="*/ 506 h 260"/>
                    <a:gd name="T22" fmla="*/ 439 w 77"/>
                    <a:gd name="T23" fmla="*/ 958 h 260"/>
                    <a:gd name="T24" fmla="*/ 464 w 77"/>
                    <a:gd name="T25" fmla="*/ 1359 h 260"/>
                    <a:gd name="T26" fmla="*/ 35 w 77"/>
                    <a:gd name="T27" fmla="*/ 1359 h 26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7"/>
                    <a:gd name="T43" fmla="*/ 0 h 260"/>
                    <a:gd name="T44" fmla="*/ 77 w 77"/>
                    <a:gd name="T45" fmla="*/ 260 h 26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7" h="260">
                      <a:moveTo>
                        <a:pt x="6" y="243"/>
                      </a:moveTo>
                      <a:cubicBezTo>
                        <a:pt x="10" y="215"/>
                        <a:pt x="7" y="182"/>
                        <a:pt x="7" y="160"/>
                      </a:cubicBezTo>
                      <a:cubicBezTo>
                        <a:pt x="7" y="132"/>
                        <a:pt x="0" y="105"/>
                        <a:pt x="1" y="77"/>
                      </a:cubicBezTo>
                      <a:cubicBezTo>
                        <a:pt x="15" y="78"/>
                        <a:pt x="15" y="130"/>
                        <a:pt x="17" y="141"/>
                      </a:cubicBezTo>
                      <a:cubicBezTo>
                        <a:pt x="19" y="158"/>
                        <a:pt x="16" y="205"/>
                        <a:pt x="33" y="214"/>
                      </a:cubicBezTo>
                      <a:cubicBezTo>
                        <a:pt x="39" y="202"/>
                        <a:pt x="32" y="180"/>
                        <a:pt x="31" y="166"/>
                      </a:cubicBezTo>
                      <a:cubicBezTo>
                        <a:pt x="29" y="142"/>
                        <a:pt x="27" y="118"/>
                        <a:pt x="25" y="93"/>
                      </a:cubicBezTo>
                      <a:cubicBezTo>
                        <a:pt x="23" y="62"/>
                        <a:pt x="25" y="31"/>
                        <a:pt x="26" y="0"/>
                      </a:cubicBezTo>
                      <a:cubicBezTo>
                        <a:pt x="37" y="16"/>
                        <a:pt x="37" y="50"/>
                        <a:pt x="39" y="70"/>
                      </a:cubicBezTo>
                      <a:cubicBezTo>
                        <a:pt x="42" y="96"/>
                        <a:pt x="44" y="122"/>
                        <a:pt x="49" y="147"/>
                      </a:cubicBezTo>
                      <a:cubicBezTo>
                        <a:pt x="53" y="135"/>
                        <a:pt x="49" y="94"/>
                        <a:pt x="59" y="90"/>
                      </a:cubicBezTo>
                      <a:cubicBezTo>
                        <a:pt x="60" y="103"/>
                        <a:pt x="59" y="165"/>
                        <a:pt x="73" y="170"/>
                      </a:cubicBezTo>
                      <a:cubicBezTo>
                        <a:pt x="75" y="194"/>
                        <a:pt x="77" y="219"/>
                        <a:pt x="77" y="242"/>
                      </a:cubicBezTo>
                      <a:cubicBezTo>
                        <a:pt x="65" y="249"/>
                        <a:pt x="35" y="260"/>
                        <a:pt x="6" y="242"/>
                      </a:cubicBezTo>
                    </a:path>
                  </a:pathLst>
                </a:custGeom>
                <a:solidFill>
                  <a:srgbClr val="F0E6E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7" name="Freeform 13"/>
                <p:cNvSpPr>
                  <a:spLocks/>
                </p:cNvSpPr>
                <p:nvPr/>
              </p:nvSpPr>
              <p:spPr bwMode="auto">
                <a:xfrm>
                  <a:off x="854" y="1528"/>
                  <a:ext cx="443" cy="1708"/>
                </a:xfrm>
                <a:custGeom>
                  <a:avLst/>
                  <a:gdLst>
                    <a:gd name="T0" fmla="*/ 1815 w 362"/>
                    <a:gd name="T1" fmla="*/ 0 h 1409"/>
                    <a:gd name="T2" fmla="*/ 2226 w 362"/>
                    <a:gd name="T3" fmla="*/ 7958 h 1409"/>
                    <a:gd name="T4" fmla="*/ 1815 w 362"/>
                    <a:gd name="T5" fmla="*/ 0 h 1409"/>
                    <a:gd name="T6" fmla="*/ 0 60000 65536"/>
                    <a:gd name="T7" fmla="*/ 0 60000 65536"/>
                    <a:gd name="T8" fmla="*/ 0 60000 65536"/>
                    <a:gd name="T9" fmla="*/ 0 w 362"/>
                    <a:gd name="T10" fmla="*/ 0 h 1409"/>
                    <a:gd name="T11" fmla="*/ 362 w 362"/>
                    <a:gd name="T12" fmla="*/ 1409 h 14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2" h="1409">
                      <a:moveTo>
                        <a:pt x="294" y="0"/>
                      </a:moveTo>
                      <a:cubicBezTo>
                        <a:pt x="294" y="0"/>
                        <a:pt x="0" y="801"/>
                        <a:pt x="362" y="1409"/>
                      </a:cubicBezTo>
                      <a:cubicBezTo>
                        <a:pt x="362" y="1409"/>
                        <a:pt x="21" y="851"/>
                        <a:pt x="294" y="0"/>
                      </a:cubicBezTo>
                      <a:close/>
                    </a:path>
                  </a:pathLst>
                </a:custGeom>
                <a:solidFill>
                  <a:srgbClr val="AB4E3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8" name="Freeform 14"/>
                <p:cNvSpPr>
                  <a:spLocks/>
                </p:cNvSpPr>
                <p:nvPr/>
              </p:nvSpPr>
              <p:spPr bwMode="auto">
                <a:xfrm>
                  <a:off x="1326" y="1488"/>
                  <a:ext cx="90" cy="1796"/>
                </a:xfrm>
                <a:custGeom>
                  <a:avLst/>
                  <a:gdLst>
                    <a:gd name="T0" fmla="*/ 109 w 74"/>
                    <a:gd name="T1" fmla="*/ 8357 h 1482"/>
                    <a:gd name="T2" fmla="*/ 0 w 74"/>
                    <a:gd name="T3" fmla="*/ 0 h 1482"/>
                    <a:gd name="T4" fmla="*/ 109 w 74"/>
                    <a:gd name="T5" fmla="*/ 8357 h 1482"/>
                    <a:gd name="T6" fmla="*/ 0 60000 65536"/>
                    <a:gd name="T7" fmla="*/ 0 60000 65536"/>
                    <a:gd name="T8" fmla="*/ 0 60000 65536"/>
                    <a:gd name="T9" fmla="*/ 0 w 74"/>
                    <a:gd name="T10" fmla="*/ 0 h 1482"/>
                    <a:gd name="T11" fmla="*/ 74 w 74"/>
                    <a:gd name="T12" fmla="*/ 1482 h 14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" h="1482">
                      <a:moveTo>
                        <a:pt x="19" y="1482"/>
                      </a:moveTo>
                      <a:cubicBezTo>
                        <a:pt x="19" y="1482"/>
                        <a:pt x="74" y="466"/>
                        <a:pt x="0" y="0"/>
                      </a:cubicBezTo>
                      <a:cubicBezTo>
                        <a:pt x="0" y="0"/>
                        <a:pt x="49" y="73"/>
                        <a:pt x="19" y="1482"/>
                      </a:cubicBezTo>
                      <a:close/>
                    </a:path>
                  </a:pathLst>
                </a:custGeom>
                <a:solidFill>
                  <a:srgbClr val="AB4E3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39" name="Freeform 15"/>
                <p:cNvSpPr>
                  <a:spLocks/>
                </p:cNvSpPr>
                <p:nvPr/>
              </p:nvSpPr>
              <p:spPr bwMode="auto">
                <a:xfrm>
                  <a:off x="1426" y="1534"/>
                  <a:ext cx="406" cy="1676"/>
                </a:xfrm>
                <a:custGeom>
                  <a:avLst/>
                  <a:gdLst>
                    <a:gd name="T0" fmla="*/ 0 w 332"/>
                    <a:gd name="T1" fmla="*/ 0 h 1383"/>
                    <a:gd name="T2" fmla="*/ 73 w 332"/>
                    <a:gd name="T3" fmla="*/ 7796 h 1383"/>
                    <a:gd name="T4" fmla="*/ 0 w 332"/>
                    <a:gd name="T5" fmla="*/ 0 h 1383"/>
                    <a:gd name="T6" fmla="*/ 0 60000 65536"/>
                    <a:gd name="T7" fmla="*/ 0 60000 65536"/>
                    <a:gd name="T8" fmla="*/ 0 60000 65536"/>
                    <a:gd name="T9" fmla="*/ 0 w 332"/>
                    <a:gd name="T10" fmla="*/ 0 h 1383"/>
                    <a:gd name="T11" fmla="*/ 332 w 332"/>
                    <a:gd name="T12" fmla="*/ 1383 h 13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" h="1383">
                      <a:moveTo>
                        <a:pt x="0" y="0"/>
                      </a:moveTo>
                      <a:cubicBezTo>
                        <a:pt x="0" y="0"/>
                        <a:pt x="332" y="636"/>
                        <a:pt x="12" y="1383"/>
                      </a:cubicBezTo>
                      <a:cubicBezTo>
                        <a:pt x="12" y="1383"/>
                        <a:pt x="301" y="807"/>
                        <a:pt x="0" y="0"/>
                      </a:cubicBezTo>
                      <a:close/>
                    </a:path>
                  </a:pathLst>
                </a:custGeom>
                <a:solidFill>
                  <a:srgbClr val="AB4E3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0" name="Freeform 16"/>
                <p:cNvSpPr>
                  <a:spLocks/>
                </p:cNvSpPr>
                <p:nvPr/>
              </p:nvSpPr>
              <p:spPr bwMode="auto">
                <a:xfrm>
                  <a:off x="1434" y="1715"/>
                  <a:ext cx="166" cy="1354"/>
                </a:xfrm>
                <a:custGeom>
                  <a:avLst/>
                  <a:gdLst>
                    <a:gd name="T0" fmla="*/ 0 w 136"/>
                    <a:gd name="T1" fmla="*/ 0 h 1117"/>
                    <a:gd name="T2" fmla="*/ 0 w 136"/>
                    <a:gd name="T3" fmla="*/ 6311 h 1117"/>
                    <a:gd name="T4" fmla="*/ 0 w 136"/>
                    <a:gd name="T5" fmla="*/ 0 h 1117"/>
                    <a:gd name="T6" fmla="*/ 0 60000 65536"/>
                    <a:gd name="T7" fmla="*/ 0 60000 65536"/>
                    <a:gd name="T8" fmla="*/ 0 60000 65536"/>
                    <a:gd name="T9" fmla="*/ 0 w 136"/>
                    <a:gd name="T10" fmla="*/ 0 h 1117"/>
                    <a:gd name="T11" fmla="*/ 136 w 136"/>
                    <a:gd name="T12" fmla="*/ 1117 h 11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6" h="1117">
                      <a:moveTo>
                        <a:pt x="0" y="0"/>
                      </a:moveTo>
                      <a:cubicBezTo>
                        <a:pt x="0" y="0"/>
                        <a:pt x="136" y="338"/>
                        <a:pt x="0" y="1117"/>
                      </a:cubicBezTo>
                      <a:cubicBezTo>
                        <a:pt x="0" y="1117"/>
                        <a:pt x="112" y="332"/>
                        <a:pt x="0" y="0"/>
                      </a:cubicBezTo>
                      <a:close/>
                    </a:path>
                  </a:pathLst>
                </a:custGeom>
                <a:solidFill>
                  <a:srgbClr val="AB4E3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1" name="Freeform 17"/>
                <p:cNvSpPr>
                  <a:spLocks/>
                </p:cNvSpPr>
                <p:nvPr/>
              </p:nvSpPr>
              <p:spPr bwMode="auto">
                <a:xfrm>
                  <a:off x="1055" y="1655"/>
                  <a:ext cx="231" cy="1439"/>
                </a:xfrm>
                <a:custGeom>
                  <a:avLst/>
                  <a:gdLst>
                    <a:gd name="T0" fmla="*/ 984 w 189"/>
                    <a:gd name="T1" fmla="*/ 33 h 1187"/>
                    <a:gd name="T2" fmla="*/ 1151 w 189"/>
                    <a:gd name="T3" fmla="*/ 6713 h 1187"/>
                    <a:gd name="T4" fmla="*/ 994 w 189"/>
                    <a:gd name="T5" fmla="*/ 0 h 1187"/>
                    <a:gd name="T6" fmla="*/ 0 60000 65536"/>
                    <a:gd name="T7" fmla="*/ 0 60000 65536"/>
                    <a:gd name="T8" fmla="*/ 0 60000 65536"/>
                    <a:gd name="T9" fmla="*/ 0 w 189"/>
                    <a:gd name="T10" fmla="*/ 0 h 1187"/>
                    <a:gd name="T11" fmla="*/ 189 w 189"/>
                    <a:gd name="T12" fmla="*/ 1187 h 118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" h="1187">
                      <a:moveTo>
                        <a:pt x="161" y="6"/>
                      </a:moveTo>
                      <a:cubicBezTo>
                        <a:pt x="161" y="6"/>
                        <a:pt x="0" y="434"/>
                        <a:pt x="189" y="1187"/>
                      </a:cubicBezTo>
                      <a:cubicBezTo>
                        <a:pt x="189" y="1187"/>
                        <a:pt x="25" y="521"/>
                        <a:pt x="164" y="0"/>
                      </a:cubicBezTo>
                    </a:path>
                  </a:pathLst>
                </a:custGeom>
                <a:solidFill>
                  <a:srgbClr val="AB4E3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2" name="Freeform 18"/>
                <p:cNvSpPr>
                  <a:spLocks/>
                </p:cNvSpPr>
                <p:nvPr/>
              </p:nvSpPr>
              <p:spPr bwMode="auto">
                <a:xfrm>
                  <a:off x="1221" y="1801"/>
                  <a:ext cx="76" cy="1064"/>
                </a:xfrm>
                <a:custGeom>
                  <a:avLst/>
                  <a:gdLst>
                    <a:gd name="T0" fmla="*/ 352 w 62"/>
                    <a:gd name="T1" fmla="*/ 0 h 878"/>
                    <a:gd name="T2" fmla="*/ 389 w 62"/>
                    <a:gd name="T3" fmla="*/ 4948 h 878"/>
                    <a:gd name="T4" fmla="*/ 352 w 62"/>
                    <a:gd name="T5" fmla="*/ 0 h 878"/>
                    <a:gd name="T6" fmla="*/ 0 60000 65536"/>
                    <a:gd name="T7" fmla="*/ 0 60000 65536"/>
                    <a:gd name="T8" fmla="*/ 0 60000 65536"/>
                    <a:gd name="T9" fmla="*/ 0 w 62"/>
                    <a:gd name="T10" fmla="*/ 0 h 878"/>
                    <a:gd name="T11" fmla="*/ 62 w 62"/>
                    <a:gd name="T12" fmla="*/ 878 h 8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2" h="878">
                      <a:moveTo>
                        <a:pt x="56" y="0"/>
                      </a:moveTo>
                      <a:cubicBezTo>
                        <a:pt x="56" y="0"/>
                        <a:pt x="0" y="245"/>
                        <a:pt x="62" y="878"/>
                      </a:cubicBezTo>
                      <a:cubicBezTo>
                        <a:pt x="62" y="878"/>
                        <a:pt x="22" y="174"/>
                        <a:pt x="56" y="0"/>
                      </a:cubicBezTo>
                      <a:close/>
                    </a:path>
                  </a:pathLst>
                </a:custGeom>
                <a:solidFill>
                  <a:srgbClr val="AB4E3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3" name="Freeform 19"/>
                <p:cNvSpPr>
                  <a:spLocks/>
                </p:cNvSpPr>
                <p:nvPr/>
              </p:nvSpPr>
              <p:spPr bwMode="auto">
                <a:xfrm>
                  <a:off x="947" y="1740"/>
                  <a:ext cx="248" cy="1303"/>
                </a:xfrm>
                <a:custGeom>
                  <a:avLst/>
                  <a:gdLst>
                    <a:gd name="T0" fmla="*/ 987 w 203"/>
                    <a:gd name="T1" fmla="*/ 0 h 1075"/>
                    <a:gd name="T2" fmla="*/ 1228 w 203"/>
                    <a:gd name="T3" fmla="*/ 6069 h 1075"/>
                    <a:gd name="T4" fmla="*/ 987 w 203"/>
                    <a:gd name="T5" fmla="*/ 0 h 1075"/>
                    <a:gd name="T6" fmla="*/ 0 60000 65536"/>
                    <a:gd name="T7" fmla="*/ 0 60000 65536"/>
                    <a:gd name="T8" fmla="*/ 0 60000 65536"/>
                    <a:gd name="T9" fmla="*/ 0 w 203"/>
                    <a:gd name="T10" fmla="*/ 0 h 1075"/>
                    <a:gd name="T11" fmla="*/ 203 w 203"/>
                    <a:gd name="T12" fmla="*/ 1075 h 107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3" h="1075">
                      <a:moveTo>
                        <a:pt x="163" y="0"/>
                      </a:moveTo>
                      <a:cubicBezTo>
                        <a:pt x="163" y="0"/>
                        <a:pt x="6" y="539"/>
                        <a:pt x="203" y="1075"/>
                      </a:cubicBezTo>
                      <a:cubicBezTo>
                        <a:pt x="203" y="1075"/>
                        <a:pt x="0" y="694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4" name="Freeform 20"/>
                <p:cNvSpPr>
                  <a:spLocks/>
                </p:cNvSpPr>
                <p:nvPr/>
              </p:nvSpPr>
              <p:spPr bwMode="auto">
                <a:xfrm>
                  <a:off x="1078" y="1747"/>
                  <a:ext cx="150" cy="1116"/>
                </a:xfrm>
                <a:custGeom>
                  <a:avLst/>
                  <a:gdLst>
                    <a:gd name="T0" fmla="*/ 687 w 123"/>
                    <a:gd name="T1" fmla="*/ 0 h 920"/>
                    <a:gd name="T2" fmla="*/ 734 w 123"/>
                    <a:gd name="T3" fmla="*/ 5231 h 920"/>
                    <a:gd name="T4" fmla="*/ 687 w 123"/>
                    <a:gd name="T5" fmla="*/ 0 h 920"/>
                    <a:gd name="T6" fmla="*/ 0 60000 65536"/>
                    <a:gd name="T7" fmla="*/ 0 60000 65536"/>
                    <a:gd name="T8" fmla="*/ 0 60000 65536"/>
                    <a:gd name="T9" fmla="*/ 0 w 123"/>
                    <a:gd name="T10" fmla="*/ 0 h 920"/>
                    <a:gd name="T11" fmla="*/ 123 w 123"/>
                    <a:gd name="T12" fmla="*/ 920 h 9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3" h="920">
                      <a:moveTo>
                        <a:pt x="115" y="0"/>
                      </a:moveTo>
                      <a:cubicBezTo>
                        <a:pt x="115" y="0"/>
                        <a:pt x="16" y="344"/>
                        <a:pt x="123" y="920"/>
                      </a:cubicBezTo>
                      <a:cubicBezTo>
                        <a:pt x="123" y="920"/>
                        <a:pt x="0" y="522"/>
                        <a:pt x="1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5" name="Freeform 21"/>
                <p:cNvSpPr>
                  <a:spLocks/>
                </p:cNvSpPr>
                <p:nvPr/>
              </p:nvSpPr>
              <p:spPr bwMode="auto">
                <a:xfrm>
                  <a:off x="1209" y="1692"/>
                  <a:ext cx="84" cy="876"/>
                </a:xfrm>
                <a:custGeom>
                  <a:avLst/>
                  <a:gdLst>
                    <a:gd name="T0" fmla="*/ 404 w 69"/>
                    <a:gd name="T1" fmla="*/ 0 h 723"/>
                    <a:gd name="T2" fmla="*/ 281 w 69"/>
                    <a:gd name="T3" fmla="*/ 4070 h 723"/>
                    <a:gd name="T4" fmla="*/ 404 w 69"/>
                    <a:gd name="T5" fmla="*/ 0 h 723"/>
                    <a:gd name="T6" fmla="*/ 0 60000 65536"/>
                    <a:gd name="T7" fmla="*/ 0 60000 65536"/>
                    <a:gd name="T8" fmla="*/ 0 60000 65536"/>
                    <a:gd name="T9" fmla="*/ 0 w 69"/>
                    <a:gd name="T10" fmla="*/ 0 h 723"/>
                    <a:gd name="T11" fmla="*/ 69 w 69"/>
                    <a:gd name="T12" fmla="*/ 723 h 7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9" h="723">
                      <a:moveTo>
                        <a:pt x="69" y="0"/>
                      </a:moveTo>
                      <a:cubicBezTo>
                        <a:pt x="69" y="0"/>
                        <a:pt x="10" y="472"/>
                        <a:pt x="48" y="723"/>
                      </a:cubicBezTo>
                      <a:cubicBezTo>
                        <a:pt x="48" y="723"/>
                        <a:pt x="0" y="256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6" name="Freeform 22"/>
                <p:cNvSpPr>
                  <a:spLocks/>
                </p:cNvSpPr>
                <p:nvPr/>
              </p:nvSpPr>
              <p:spPr bwMode="auto">
                <a:xfrm>
                  <a:off x="1346" y="1841"/>
                  <a:ext cx="15" cy="1293"/>
                </a:xfrm>
                <a:custGeom>
                  <a:avLst/>
                  <a:gdLst>
                    <a:gd name="T0" fmla="*/ 2 w 13"/>
                    <a:gd name="T1" fmla="*/ 0 h 1067"/>
                    <a:gd name="T2" fmla="*/ 0 w 13"/>
                    <a:gd name="T3" fmla="*/ 6013 h 1067"/>
                    <a:gd name="T4" fmla="*/ 2 w 13"/>
                    <a:gd name="T5" fmla="*/ 0 h 1067"/>
                    <a:gd name="T6" fmla="*/ 0 60000 65536"/>
                    <a:gd name="T7" fmla="*/ 0 60000 65536"/>
                    <a:gd name="T8" fmla="*/ 0 60000 65536"/>
                    <a:gd name="T9" fmla="*/ 0 w 13"/>
                    <a:gd name="T10" fmla="*/ 0 h 1067"/>
                    <a:gd name="T11" fmla="*/ 13 w 13"/>
                    <a:gd name="T12" fmla="*/ 1067 h 106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" h="1067">
                      <a:moveTo>
                        <a:pt x="2" y="0"/>
                      </a:moveTo>
                      <a:cubicBezTo>
                        <a:pt x="2" y="0"/>
                        <a:pt x="13" y="592"/>
                        <a:pt x="0" y="1067"/>
                      </a:cubicBezTo>
                      <a:cubicBezTo>
                        <a:pt x="0" y="1067"/>
                        <a:pt x="0" y="53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7" name="Freeform 23"/>
                <p:cNvSpPr>
                  <a:spLocks/>
                </p:cNvSpPr>
                <p:nvPr/>
              </p:nvSpPr>
              <p:spPr bwMode="auto">
                <a:xfrm>
                  <a:off x="1404" y="1641"/>
                  <a:ext cx="137" cy="933"/>
                </a:xfrm>
                <a:custGeom>
                  <a:avLst/>
                  <a:gdLst>
                    <a:gd name="T0" fmla="*/ 0 w 112"/>
                    <a:gd name="T1" fmla="*/ 0 h 770"/>
                    <a:gd name="T2" fmla="*/ 378 w 112"/>
                    <a:gd name="T3" fmla="*/ 4335 h 770"/>
                    <a:gd name="T4" fmla="*/ 0 w 112"/>
                    <a:gd name="T5" fmla="*/ 0 h 770"/>
                    <a:gd name="T6" fmla="*/ 0 60000 65536"/>
                    <a:gd name="T7" fmla="*/ 0 60000 65536"/>
                    <a:gd name="T8" fmla="*/ 0 60000 65536"/>
                    <a:gd name="T9" fmla="*/ 0 w 112"/>
                    <a:gd name="T10" fmla="*/ 0 h 770"/>
                    <a:gd name="T11" fmla="*/ 112 w 112"/>
                    <a:gd name="T12" fmla="*/ 770 h 7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2" h="770">
                      <a:moveTo>
                        <a:pt x="0" y="0"/>
                      </a:moveTo>
                      <a:cubicBezTo>
                        <a:pt x="0" y="0"/>
                        <a:pt x="112" y="325"/>
                        <a:pt x="61" y="770"/>
                      </a:cubicBezTo>
                      <a:cubicBezTo>
                        <a:pt x="61" y="770"/>
                        <a:pt x="82" y="266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8" name="Freeform 24"/>
                <p:cNvSpPr>
                  <a:spLocks/>
                </p:cNvSpPr>
                <p:nvPr/>
              </p:nvSpPr>
              <p:spPr bwMode="auto">
                <a:xfrm>
                  <a:off x="1430" y="2254"/>
                  <a:ext cx="209" cy="954"/>
                </a:xfrm>
                <a:custGeom>
                  <a:avLst/>
                  <a:gdLst>
                    <a:gd name="T0" fmla="*/ 764 w 171"/>
                    <a:gd name="T1" fmla="*/ 0 h 787"/>
                    <a:gd name="T2" fmla="*/ 0 w 171"/>
                    <a:gd name="T3" fmla="*/ 4444 h 787"/>
                    <a:gd name="T4" fmla="*/ 764 w 171"/>
                    <a:gd name="T5" fmla="*/ 0 h 787"/>
                    <a:gd name="T6" fmla="*/ 0 60000 65536"/>
                    <a:gd name="T7" fmla="*/ 0 60000 65536"/>
                    <a:gd name="T8" fmla="*/ 0 60000 65536"/>
                    <a:gd name="T9" fmla="*/ 0 w 171"/>
                    <a:gd name="T10" fmla="*/ 0 h 787"/>
                    <a:gd name="T11" fmla="*/ 171 w 171"/>
                    <a:gd name="T12" fmla="*/ 787 h 78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1" h="787">
                      <a:moveTo>
                        <a:pt x="125" y="0"/>
                      </a:moveTo>
                      <a:cubicBezTo>
                        <a:pt x="125" y="0"/>
                        <a:pt x="171" y="443"/>
                        <a:pt x="0" y="787"/>
                      </a:cubicBezTo>
                      <a:cubicBezTo>
                        <a:pt x="0" y="787"/>
                        <a:pt x="144" y="518"/>
                        <a:pt x="12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49" name="Freeform 25"/>
                <p:cNvSpPr>
                  <a:spLocks/>
                </p:cNvSpPr>
                <p:nvPr/>
              </p:nvSpPr>
              <p:spPr bwMode="auto">
                <a:xfrm>
                  <a:off x="1180" y="1375"/>
                  <a:ext cx="170" cy="418"/>
                </a:xfrm>
                <a:custGeom>
                  <a:avLst/>
                  <a:gdLst>
                    <a:gd name="T0" fmla="*/ 229 w 139"/>
                    <a:gd name="T1" fmla="*/ 328 h 345"/>
                    <a:gd name="T2" fmla="*/ 199 w 139"/>
                    <a:gd name="T3" fmla="*/ 716 h 345"/>
                    <a:gd name="T4" fmla="*/ 223 w 139"/>
                    <a:gd name="T5" fmla="*/ 1035 h 345"/>
                    <a:gd name="T6" fmla="*/ 2 w 139"/>
                    <a:gd name="T7" fmla="*/ 1940 h 345"/>
                    <a:gd name="T8" fmla="*/ 153 w 139"/>
                    <a:gd name="T9" fmla="*/ 1649 h 345"/>
                    <a:gd name="T10" fmla="*/ 254 w 139"/>
                    <a:gd name="T11" fmla="*/ 1345 h 345"/>
                    <a:gd name="T12" fmla="*/ 465 w 139"/>
                    <a:gd name="T13" fmla="*/ 1088 h 345"/>
                    <a:gd name="T14" fmla="*/ 465 w 139"/>
                    <a:gd name="T15" fmla="*/ 1345 h 345"/>
                    <a:gd name="T16" fmla="*/ 418 w 139"/>
                    <a:gd name="T17" fmla="*/ 1630 h 345"/>
                    <a:gd name="T18" fmla="*/ 585 w 139"/>
                    <a:gd name="T19" fmla="*/ 1330 h 345"/>
                    <a:gd name="T20" fmla="*/ 649 w 139"/>
                    <a:gd name="T21" fmla="*/ 1479 h 345"/>
                    <a:gd name="T22" fmla="*/ 739 w 139"/>
                    <a:gd name="T23" fmla="*/ 1733 h 345"/>
                    <a:gd name="T24" fmla="*/ 736 w 139"/>
                    <a:gd name="T25" fmla="*/ 1138 h 345"/>
                    <a:gd name="T26" fmla="*/ 649 w 139"/>
                    <a:gd name="T27" fmla="*/ 368 h 345"/>
                    <a:gd name="T28" fmla="*/ 585 w 139"/>
                    <a:gd name="T29" fmla="*/ 0 h 345"/>
                    <a:gd name="T30" fmla="*/ 454 w 139"/>
                    <a:gd name="T31" fmla="*/ 268 h 345"/>
                    <a:gd name="T32" fmla="*/ 229 w 139"/>
                    <a:gd name="T33" fmla="*/ 348 h 3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39"/>
                    <a:gd name="T52" fmla="*/ 0 h 345"/>
                    <a:gd name="T53" fmla="*/ 139 w 139"/>
                    <a:gd name="T54" fmla="*/ 345 h 3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39" h="345">
                      <a:moveTo>
                        <a:pt x="38" y="59"/>
                      </a:moveTo>
                      <a:cubicBezTo>
                        <a:pt x="39" y="84"/>
                        <a:pt x="18" y="101"/>
                        <a:pt x="33" y="127"/>
                      </a:cubicBezTo>
                      <a:cubicBezTo>
                        <a:pt x="45" y="148"/>
                        <a:pt x="42" y="159"/>
                        <a:pt x="37" y="184"/>
                      </a:cubicBezTo>
                      <a:cubicBezTo>
                        <a:pt x="24" y="235"/>
                        <a:pt x="0" y="292"/>
                        <a:pt x="2" y="345"/>
                      </a:cubicBezTo>
                      <a:cubicBezTo>
                        <a:pt x="15" y="337"/>
                        <a:pt x="19" y="307"/>
                        <a:pt x="25" y="293"/>
                      </a:cubicBezTo>
                      <a:cubicBezTo>
                        <a:pt x="31" y="275"/>
                        <a:pt x="35" y="257"/>
                        <a:pt x="42" y="239"/>
                      </a:cubicBezTo>
                      <a:cubicBezTo>
                        <a:pt x="46" y="231"/>
                        <a:pt x="62" y="178"/>
                        <a:pt x="76" y="193"/>
                      </a:cubicBezTo>
                      <a:cubicBezTo>
                        <a:pt x="82" y="199"/>
                        <a:pt x="77" y="231"/>
                        <a:pt x="76" y="239"/>
                      </a:cubicBezTo>
                      <a:cubicBezTo>
                        <a:pt x="74" y="255"/>
                        <a:pt x="65" y="274"/>
                        <a:pt x="68" y="290"/>
                      </a:cubicBezTo>
                      <a:cubicBezTo>
                        <a:pt x="79" y="278"/>
                        <a:pt x="82" y="243"/>
                        <a:pt x="96" y="236"/>
                      </a:cubicBezTo>
                      <a:cubicBezTo>
                        <a:pt x="111" y="229"/>
                        <a:pt x="106" y="252"/>
                        <a:pt x="106" y="263"/>
                      </a:cubicBezTo>
                      <a:cubicBezTo>
                        <a:pt x="106" y="271"/>
                        <a:pt x="106" y="318"/>
                        <a:pt x="121" y="308"/>
                      </a:cubicBezTo>
                      <a:cubicBezTo>
                        <a:pt x="139" y="296"/>
                        <a:pt x="122" y="220"/>
                        <a:pt x="120" y="202"/>
                      </a:cubicBezTo>
                      <a:cubicBezTo>
                        <a:pt x="116" y="156"/>
                        <a:pt x="108" y="111"/>
                        <a:pt x="106" y="65"/>
                      </a:cubicBezTo>
                      <a:cubicBezTo>
                        <a:pt x="105" y="44"/>
                        <a:pt x="104" y="19"/>
                        <a:pt x="96" y="0"/>
                      </a:cubicBezTo>
                      <a:cubicBezTo>
                        <a:pt x="87" y="2"/>
                        <a:pt x="80" y="37"/>
                        <a:pt x="74" y="47"/>
                      </a:cubicBezTo>
                      <a:cubicBezTo>
                        <a:pt x="66" y="61"/>
                        <a:pt x="53" y="70"/>
                        <a:pt x="38" y="63"/>
                      </a:cubicBezTo>
                    </a:path>
                  </a:pathLst>
                </a:custGeom>
                <a:solidFill>
                  <a:srgbClr val="F1A69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0" name="Freeform 26"/>
                <p:cNvSpPr>
                  <a:spLocks/>
                </p:cNvSpPr>
                <p:nvPr/>
              </p:nvSpPr>
              <p:spPr bwMode="auto">
                <a:xfrm>
                  <a:off x="1349" y="1344"/>
                  <a:ext cx="97" cy="315"/>
                </a:xfrm>
                <a:custGeom>
                  <a:avLst/>
                  <a:gdLst>
                    <a:gd name="T0" fmla="*/ 163 w 79"/>
                    <a:gd name="T1" fmla="*/ 0 h 260"/>
                    <a:gd name="T2" fmla="*/ 21 w 79"/>
                    <a:gd name="T3" fmla="*/ 2 h 260"/>
                    <a:gd name="T4" fmla="*/ 61 w 79"/>
                    <a:gd name="T5" fmla="*/ 791 h 260"/>
                    <a:gd name="T6" fmla="*/ 133 w 79"/>
                    <a:gd name="T7" fmla="*/ 1098 h 260"/>
                    <a:gd name="T8" fmla="*/ 210 w 79"/>
                    <a:gd name="T9" fmla="*/ 1443 h 260"/>
                    <a:gd name="T10" fmla="*/ 243 w 79"/>
                    <a:gd name="T11" fmla="*/ 1122 h 260"/>
                    <a:gd name="T12" fmla="*/ 465 w 79"/>
                    <a:gd name="T13" fmla="*/ 1465 h 260"/>
                    <a:gd name="T14" fmla="*/ 270 w 79"/>
                    <a:gd name="T15" fmla="*/ 638 h 260"/>
                    <a:gd name="T16" fmla="*/ 417 w 79"/>
                    <a:gd name="T17" fmla="*/ 743 h 260"/>
                    <a:gd name="T18" fmla="*/ 243 w 79"/>
                    <a:gd name="T19" fmla="*/ 287 h 260"/>
                    <a:gd name="T20" fmla="*/ 161 w 79"/>
                    <a:gd name="T21" fmla="*/ 40 h 26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9"/>
                    <a:gd name="T34" fmla="*/ 0 h 260"/>
                    <a:gd name="T35" fmla="*/ 79 w 79"/>
                    <a:gd name="T36" fmla="*/ 260 h 26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9" h="260">
                      <a:moveTo>
                        <a:pt x="26" y="0"/>
                      </a:moveTo>
                      <a:cubicBezTo>
                        <a:pt x="20" y="10"/>
                        <a:pt x="11" y="3"/>
                        <a:pt x="3" y="2"/>
                      </a:cubicBezTo>
                      <a:cubicBezTo>
                        <a:pt x="1" y="46"/>
                        <a:pt x="0" y="97"/>
                        <a:pt x="10" y="140"/>
                      </a:cubicBezTo>
                      <a:cubicBezTo>
                        <a:pt x="14" y="158"/>
                        <a:pt x="18" y="176"/>
                        <a:pt x="21" y="195"/>
                      </a:cubicBezTo>
                      <a:cubicBezTo>
                        <a:pt x="23" y="214"/>
                        <a:pt x="20" y="241"/>
                        <a:pt x="33" y="256"/>
                      </a:cubicBezTo>
                      <a:cubicBezTo>
                        <a:pt x="39" y="242"/>
                        <a:pt x="25" y="209"/>
                        <a:pt x="38" y="200"/>
                      </a:cubicBezTo>
                      <a:cubicBezTo>
                        <a:pt x="55" y="212"/>
                        <a:pt x="51" y="258"/>
                        <a:pt x="73" y="260"/>
                      </a:cubicBezTo>
                      <a:cubicBezTo>
                        <a:pt x="79" y="217"/>
                        <a:pt x="17" y="156"/>
                        <a:pt x="42" y="113"/>
                      </a:cubicBezTo>
                      <a:cubicBezTo>
                        <a:pt x="51" y="118"/>
                        <a:pt x="57" y="128"/>
                        <a:pt x="66" y="132"/>
                      </a:cubicBezTo>
                      <a:cubicBezTo>
                        <a:pt x="58" y="105"/>
                        <a:pt x="44" y="80"/>
                        <a:pt x="38" y="52"/>
                      </a:cubicBezTo>
                      <a:cubicBezTo>
                        <a:pt x="34" y="37"/>
                        <a:pt x="33" y="20"/>
                        <a:pt x="25" y="7"/>
                      </a:cubicBezTo>
                    </a:path>
                  </a:pathLst>
                </a:custGeom>
                <a:solidFill>
                  <a:srgbClr val="F1A69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1" name="Freeform 27"/>
                <p:cNvSpPr>
                  <a:spLocks/>
                </p:cNvSpPr>
                <p:nvPr/>
              </p:nvSpPr>
              <p:spPr bwMode="auto">
                <a:xfrm>
                  <a:off x="1404" y="1821"/>
                  <a:ext cx="74" cy="970"/>
                </a:xfrm>
                <a:custGeom>
                  <a:avLst/>
                  <a:gdLst>
                    <a:gd name="T0" fmla="*/ 0 w 60"/>
                    <a:gd name="T1" fmla="*/ 0 h 800"/>
                    <a:gd name="T2" fmla="*/ 118 w 60"/>
                    <a:gd name="T3" fmla="*/ 2329 h 800"/>
                    <a:gd name="T4" fmla="*/ 162 w 60"/>
                    <a:gd name="T5" fmla="*/ 3365 h 800"/>
                    <a:gd name="T6" fmla="*/ 110 w 60"/>
                    <a:gd name="T7" fmla="*/ 4530 h 800"/>
                    <a:gd name="T8" fmla="*/ 247 w 60"/>
                    <a:gd name="T9" fmla="*/ 3824 h 800"/>
                    <a:gd name="T10" fmla="*/ 317 w 60"/>
                    <a:gd name="T11" fmla="*/ 3203 h 800"/>
                    <a:gd name="T12" fmla="*/ 347 w 60"/>
                    <a:gd name="T13" fmla="*/ 1862 h 800"/>
                    <a:gd name="T14" fmla="*/ 247 w 60"/>
                    <a:gd name="T15" fmla="*/ 766 h 800"/>
                    <a:gd name="T16" fmla="*/ 53 w 60"/>
                    <a:gd name="T17" fmla="*/ 74 h 8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0"/>
                    <a:gd name="T28" fmla="*/ 0 h 800"/>
                    <a:gd name="T29" fmla="*/ 60 w 60"/>
                    <a:gd name="T30" fmla="*/ 800 h 80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0" h="800">
                      <a:moveTo>
                        <a:pt x="0" y="0"/>
                      </a:moveTo>
                      <a:cubicBezTo>
                        <a:pt x="27" y="135"/>
                        <a:pt x="12" y="274"/>
                        <a:pt x="18" y="411"/>
                      </a:cubicBezTo>
                      <a:cubicBezTo>
                        <a:pt x="21" y="471"/>
                        <a:pt x="24" y="532"/>
                        <a:pt x="24" y="594"/>
                      </a:cubicBezTo>
                      <a:cubicBezTo>
                        <a:pt x="24" y="663"/>
                        <a:pt x="12" y="731"/>
                        <a:pt x="16" y="800"/>
                      </a:cubicBezTo>
                      <a:cubicBezTo>
                        <a:pt x="45" y="788"/>
                        <a:pt x="34" y="702"/>
                        <a:pt x="37" y="675"/>
                      </a:cubicBezTo>
                      <a:cubicBezTo>
                        <a:pt x="41" y="638"/>
                        <a:pt x="43" y="601"/>
                        <a:pt x="48" y="565"/>
                      </a:cubicBezTo>
                      <a:cubicBezTo>
                        <a:pt x="57" y="486"/>
                        <a:pt x="60" y="407"/>
                        <a:pt x="53" y="328"/>
                      </a:cubicBezTo>
                      <a:cubicBezTo>
                        <a:pt x="48" y="264"/>
                        <a:pt x="43" y="200"/>
                        <a:pt x="37" y="136"/>
                      </a:cubicBezTo>
                      <a:cubicBezTo>
                        <a:pt x="34" y="108"/>
                        <a:pt x="33" y="27"/>
                        <a:pt x="8" y="13"/>
                      </a:cubicBezTo>
                    </a:path>
                  </a:pathLst>
                </a:custGeom>
                <a:solidFill>
                  <a:srgbClr val="F1A69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2" name="Freeform 28"/>
                <p:cNvSpPr>
                  <a:spLocks/>
                </p:cNvSpPr>
                <p:nvPr/>
              </p:nvSpPr>
              <p:spPr bwMode="auto">
                <a:xfrm>
                  <a:off x="1363" y="2923"/>
                  <a:ext cx="122" cy="472"/>
                </a:xfrm>
                <a:custGeom>
                  <a:avLst/>
                  <a:gdLst>
                    <a:gd name="T0" fmla="*/ 250 w 100"/>
                    <a:gd name="T1" fmla="*/ 0 h 389"/>
                    <a:gd name="T2" fmla="*/ 115 w 100"/>
                    <a:gd name="T3" fmla="*/ 775 h 389"/>
                    <a:gd name="T4" fmla="*/ 109 w 100"/>
                    <a:gd name="T5" fmla="*/ 1372 h 389"/>
                    <a:gd name="T6" fmla="*/ 163 w 100"/>
                    <a:gd name="T7" fmla="*/ 2217 h 389"/>
                    <a:gd name="T8" fmla="*/ 238 w 100"/>
                    <a:gd name="T9" fmla="*/ 1790 h 389"/>
                    <a:gd name="T10" fmla="*/ 386 w 100"/>
                    <a:gd name="T11" fmla="*/ 1458 h 389"/>
                    <a:gd name="T12" fmla="*/ 250 w 100"/>
                    <a:gd name="T13" fmla="*/ 1500 h 389"/>
                    <a:gd name="T14" fmla="*/ 570 w 100"/>
                    <a:gd name="T15" fmla="*/ 379 h 389"/>
                    <a:gd name="T16" fmla="*/ 467 w 100"/>
                    <a:gd name="T17" fmla="*/ 639 h 389"/>
                    <a:gd name="T18" fmla="*/ 311 w 100"/>
                    <a:gd name="T19" fmla="*/ 911 h 389"/>
                    <a:gd name="T20" fmla="*/ 271 w 100"/>
                    <a:gd name="T21" fmla="*/ 911 h 389"/>
                    <a:gd name="T22" fmla="*/ 238 w 100"/>
                    <a:gd name="T23" fmla="*/ 109 h 38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0"/>
                    <a:gd name="T37" fmla="*/ 0 h 389"/>
                    <a:gd name="T38" fmla="*/ 100 w 100"/>
                    <a:gd name="T39" fmla="*/ 389 h 38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0" h="389">
                      <a:moveTo>
                        <a:pt x="42" y="0"/>
                      </a:moveTo>
                      <a:cubicBezTo>
                        <a:pt x="22" y="24"/>
                        <a:pt x="24" y="103"/>
                        <a:pt x="20" y="136"/>
                      </a:cubicBezTo>
                      <a:cubicBezTo>
                        <a:pt x="16" y="170"/>
                        <a:pt x="18" y="206"/>
                        <a:pt x="18" y="241"/>
                      </a:cubicBezTo>
                      <a:cubicBezTo>
                        <a:pt x="18" y="277"/>
                        <a:pt x="0" y="365"/>
                        <a:pt x="28" y="389"/>
                      </a:cubicBezTo>
                      <a:cubicBezTo>
                        <a:pt x="35" y="366"/>
                        <a:pt x="32" y="338"/>
                        <a:pt x="39" y="314"/>
                      </a:cubicBezTo>
                      <a:cubicBezTo>
                        <a:pt x="45" y="293"/>
                        <a:pt x="63" y="278"/>
                        <a:pt x="65" y="256"/>
                      </a:cubicBezTo>
                      <a:cubicBezTo>
                        <a:pt x="58" y="258"/>
                        <a:pt x="49" y="259"/>
                        <a:pt x="42" y="263"/>
                      </a:cubicBezTo>
                      <a:cubicBezTo>
                        <a:pt x="9" y="220"/>
                        <a:pt x="100" y="121"/>
                        <a:pt x="95" y="67"/>
                      </a:cubicBezTo>
                      <a:cubicBezTo>
                        <a:pt x="80" y="77"/>
                        <a:pt x="84" y="97"/>
                        <a:pt x="78" y="112"/>
                      </a:cubicBezTo>
                      <a:cubicBezTo>
                        <a:pt x="72" y="128"/>
                        <a:pt x="60" y="146"/>
                        <a:pt x="52" y="160"/>
                      </a:cubicBezTo>
                      <a:cubicBezTo>
                        <a:pt x="51" y="160"/>
                        <a:pt x="46" y="160"/>
                        <a:pt x="45" y="160"/>
                      </a:cubicBezTo>
                      <a:cubicBezTo>
                        <a:pt x="42" y="112"/>
                        <a:pt x="46" y="65"/>
                        <a:pt x="39" y="19"/>
                      </a:cubicBezTo>
                    </a:path>
                  </a:pathLst>
                </a:custGeom>
                <a:solidFill>
                  <a:srgbClr val="F1A69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3" name="Freeform 29"/>
                <p:cNvSpPr>
                  <a:spLocks/>
                </p:cNvSpPr>
                <p:nvPr/>
              </p:nvSpPr>
              <p:spPr bwMode="auto">
                <a:xfrm>
                  <a:off x="1260" y="2867"/>
                  <a:ext cx="79" cy="506"/>
                </a:xfrm>
                <a:custGeom>
                  <a:avLst/>
                  <a:gdLst>
                    <a:gd name="T0" fmla="*/ 109 w 65"/>
                    <a:gd name="T1" fmla="*/ 235 h 417"/>
                    <a:gd name="T2" fmla="*/ 306 w 65"/>
                    <a:gd name="T3" fmla="*/ 648 h 417"/>
                    <a:gd name="T4" fmla="*/ 357 w 65"/>
                    <a:gd name="T5" fmla="*/ 1409 h 417"/>
                    <a:gd name="T6" fmla="*/ 349 w 65"/>
                    <a:gd name="T7" fmla="*/ 2378 h 417"/>
                    <a:gd name="T8" fmla="*/ 249 w 65"/>
                    <a:gd name="T9" fmla="*/ 1759 h 417"/>
                    <a:gd name="T10" fmla="*/ 34 w 65"/>
                    <a:gd name="T11" fmla="*/ 1105 h 417"/>
                    <a:gd name="T12" fmla="*/ 159 w 65"/>
                    <a:gd name="T13" fmla="*/ 1203 h 417"/>
                    <a:gd name="T14" fmla="*/ 109 w 65"/>
                    <a:gd name="T15" fmla="*/ 250 h 4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5"/>
                    <a:gd name="T25" fmla="*/ 0 h 417"/>
                    <a:gd name="T26" fmla="*/ 65 w 65"/>
                    <a:gd name="T27" fmla="*/ 417 h 4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5" h="417">
                      <a:moveTo>
                        <a:pt x="19" y="41"/>
                      </a:moveTo>
                      <a:cubicBezTo>
                        <a:pt x="49" y="0"/>
                        <a:pt x="51" y="98"/>
                        <a:pt x="53" y="114"/>
                      </a:cubicBezTo>
                      <a:cubicBezTo>
                        <a:pt x="59" y="158"/>
                        <a:pt x="64" y="202"/>
                        <a:pt x="62" y="247"/>
                      </a:cubicBezTo>
                      <a:cubicBezTo>
                        <a:pt x="59" y="303"/>
                        <a:pt x="65" y="361"/>
                        <a:pt x="61" y="417"/>
                      </a:cubicBezTo>
                      <a:cubicBezTo>
                        <a:pt x="37" y="397"/>
                        <a:pt x="44" y="337"/>
                        <a:pt x="43" y="308"/>
                      </a:cubicBezTo>
                      <a:cubicBezTo>
                        <a:pt x="41" y="268"/>
                        <a:pt x="5" y="235"/>
                        <a:pt x="6" y="194"/>
                      </a:cubicBezTo>
                      <a:cubicBezTo>
                        <a:pt x="10" y="203"/>
                        <a:pt x="17" y="210"/>
                        <a:pt x="27" y="211"/>
                      </a:cubicBezTo>
                      <a:cubicBezTo>
                        <a:pt x="36" y="159"/>
                        <a:pt x="0" y="95"/>
                        <a:pt x="19" y="44"/>
                      </a:cubicBezTo>
                    </a:path>
                  </a:pathLst>
                </a:custGeom>
                <a:solidFill>
                  <a:srgbClr val="F1A69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4" name="Freeform 30"/>
                <p:cNvSpPr>
                  <a:spLocks/>
                </p:cNvSpPr>
                <p:nvPr/>
              </p:nvSpPr>
              <p:spPr bwMode="auto">
                <a:xfrm>
                  <a:off x="1309" y="2054"/>
                  <a:ext cx="35" cy="455"/>
                </a:xfrm>
                <a:custGeom>
                  <a:avLst/>
                  <a:gdLst>
                    <a:gd name="T0" fmla="*/ 0 w 29"/>
                    <a:gd name="T1" fmla="*/ 0 h 375"/>
                    <a:gd name="T2" fmla="*/ 76 w 29"/>
                    <a:gd name="T3" fmla="*/ 1141 h 375"/>
                    <a:gd name="T4" fmla="*/ 86 w 29"/>
                    <a:gd name="T5" fmla="*/ 1627 h 375"/>
                    <a:gd name="T6" fmla="*/ 86 w 29"/>
                    <a:gd name="T7" fmla="*/ 2137 h 375"/>
                    <a:gd name="T8" fmla="*/ 122 w 29"/>
                    <a:gd name="T9" fmla="*/ 669 h 375"/>
                    <a:gd name="T10" fmla="*/ 17 w 29"/>
                    <a:gd name="T11" fmla="*/ 0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9"/>
                    <a:gd name="T19" fmla="*/ 0 h 375"/>
                    <a:gd name="T20" fmla="*/ 29 w 29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9" h="375">
                      <a:moveTo>
                        <a:pt x="0" y="0"/>
                      </a:moveTo>
                      <a:cubicBezTo>
                        <a:pt x="19" y="60"/>
                        <a:pt x="11" y="138"/>
                        <a:pt x="14" y="200"/>
                      </a:cubicBezTo>
                      <a:cubicBezTo>
                        <a:pt x="16" y="228"/>
                        <a:pt x="16" y="257"/>
                        <a:pt x="16" y="285"/>
                      </a:cubicBezTo>
                      <a:cubicBezTo>
                        <a:pt x="16" y="311"/>
                        <a:pt x="8" y="353"/>
                        <a:pt x="16" y="375"/>
                      </a:cubicBezTo>
                      <a:cubicBezTo>
                        <a:pt x="29" y="292"/>
                        <a:pt x="21" y="202"/>
                        <a:pt x="22" y="117"/>
                      </a:cubicBezTo>
                      <a:cubicBezTo>
                        <a:pt x="22" y="84"/>
                        <a:pt x="22" y="26"/>
                        <a:pt x="3" y="0"/>
                      </a:cubicBezTo>
                    </a:path>
                  </a:pathLst>
                </a:custGeom>
                <a:solidFill>
                  <a:srgbClr val="F1A69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5" name="Freeform 31"/>
                <p:cNvSpPr>
                  <a:spLocks/>
                </p:cNvSpPr>
                <p:nvPr/>
              </p:nvSpPr>
              <p:spPr bwMode="auto">
                <a:xfrm>
                  <a:off x="1124" y="2069"/>
                  <a:ext cx="43" cy="402"/>
                </a:xfrm>
                <a:custGeom>
                  <a:avLst/>
                  <a:gdLst>
                    <a:gd name="T0" fmla="*/ 92 w 35"/>
                    <a:gd name="T1" fmla="*/ 40 h 332"/>
                    <a:gd name="T2" fmla="*/ 92 w 35"/>
                    <a:gd name="T3" fmla="*/ 0 h 332"/>
                    <a:gd name="T4" fmla="*/ 48 w 35"/>
                    <a:gd name="T5" fmla="*/ 1161 h 332"/>
                    <a:gd name="T6" fmla="*/ 131 w 35"/>
                    <a:gd name="T7" fmla="*/ 1859 h 332"/>
                    <a:gd name="T8" fmla="*/ 108 w 35"/>
                    <a:gd name="T9" fmla="*/ 1246 h 332"/>
                    <a:gd name="T10" fmla="*/ 186 w 35"/>
                    <a:gd name="T11" fmla="*/ 659 h 332"/>
                    <a:gd name="T12" fmla="*/ 146 w 35"/>
                    <a:gd name="T13" fmla="*/ 22 h 3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332"/>
                    <a:gd name="T23" fmla="*/ 35 w 35"/>
                    <a:gd name="T24" fmla="*/ 332 h 3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332">
                      <a:moveTo>
                        <a:pt x="15" y="7"/>
                      </a:moveTo>
                      <a:cubicBezTo>
                        <a:pt x="15" y="4"/>
                        <a:pt x="15" y="2"/>
                        <a:pt x="15" y="0"/>
                      </a:cubicBezTo>
                      <a:cubicBezTo>
                        <a:pt x="18" y="68"/>
                        <a:pt x="5" y="137"/>
                        <a:pt x="7" y="207"/>
                      </a:cubicBezTo>
                      <a:cubicBezTo>
                        <a:pt x="8" y="232"/>
                        <a:pt x="0" y="315"/>
                        <a:pt x="20" y="332"/>
                      </a:cubicBezTo>
                      <a:cubicBezTo>
                        <a:pt x="22" y="295"/>
                        <a:pt x="13" y="259"/>
                        <a:pt x="17" y="223"/>
                      </a:cubicBezTo>
                      <a:cubicBezTo>
                        <a:pt x="21" y="188"/>
                        <a:pt x="27" y="153"/>
                        <a:pt x="29" y="118"/>
                      </a:cubicBezTo>
                      <a:cubicBezTo>
                        <a:pt x="30" y="85"/>
                        <a:pt x="35" y="33"/>
                        <a:pt x="23" y="4"/>
                      </a:cubicBezTo>
                    </a:path>
                  </a:pathLst>
                </a:custGeom>
                <a:solidFill>
                  <a:srgbClr val="F1A69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6" name="Freeform 32"/>
                <p:cNvSpPr>
                  <a:spLocks/>
                </p:cNvSpPr>
                <p:nvPr/>
              </p:nvSpPr>
              <p:spPr bwMode="auto">
                <a:xfrm>
                  <a:off x="944" y="1885"/>
                  <a:ext cx="167" cy="987"/>
                </a:xfrm>
                <a:custGeom>
                  <a:avLst/>
                  <a:gdLst>
                    <a:gd name="T0" fmla="*/ 722 w 136"/>
                    <a:gd name="T1" fmla="*/ 0 h 814"/>
                    <a:gd name="T2" fmla="*/ 861 w 136"/>
                    <a:gd name="T3" fmla="*/ 4610 h 814"/>
                    <a:gd name="T4" fmla="*/ 722 w 136"/>
                    <a:gd name="T5" fmla="*/ 0 h 814"/>
                    <a:gd name="T6" fmla="*/ 0 60000 65536"/>
                    <a:gd name="T7" fmla="*/ 0 60000 65536"/>
                    <a:gd name="T8" fmla="*/ 0 60000 65536"/>
                    <a:gd name="T9" fmla="*/ 0 w 136"/>
                    <a:gd name="T10" fmla="*/ 0 h 814"/>
                    <a:gd name="T11" fmla="*/ 136 w 136"/>
                    <a:gd name="T12" fmla="*/ 814 h 81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6" h="814">
                      <a:moveTo>
                        <a:pt x="114" y="0"/>
                      </a:moveTo>
                      <a:cubicBezTo>
                        <a:pt x="114" y="0"/>
                        <a:pt x="0" y="443"/>
                        <a:pt x="136" y="814"/>
                      </a:cubicBezTo>
                      <a:cubicBezTo>
                        <a:pt x="136" y="814"/>
                        <a:pt x="58" y="176"/>
                        <a:pt x="114" y="0"/>
                      </a:cubicBezTo>
                      <a:close/>
                    </a:path>
                  </a:pathLst>
                </a:custGeom>
                <a:solidFill>
                  <a:srgbClr val="F1A69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7" name="Freeform 33"/>
                <p:cNvSpPr>
                  <a:spLocks/>
                </p:cNvSpPr>
                <p:nvPr/>
              </p:nvSpPr>
              <p:spPr bwMode="auto">
                <a:xfrm>
                  <a:off x="1370" y="1165"/>
                  <a:ext cx="456" cy="2475"/>
                </a:xfrm>
                <a:custGeom>
                  <a:avLst/>
                  <a:gdLst>
                    <a:gd name="T0" fmla="*/ 254 w 373"/>
                    <a:gd name="T1" fmla="*/ 11571 h 2041"/>
                    <a:gd name="T2" fmla="*/ 483 w 373"/>
                    <a:gd name="T3" fmla="*/ 9718 h 2041"/>
                    <a:gd name="T4" fmla="*/ 405 w 373"/>
                    <a:gd name="T5" fmla="*/ 1555 h 2041"/>
                    <a:gd name="T6" fmla="*/ 0 w 373"/>
                    <a:gd name="T7" fmla="*/ 0 h 20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3"/>
                    <a:gd name="T13" fmla="*/ 0 h 2041"/>
                    <a:gd name="T14" fmla="*/ 373 w 373"/>
                    <a:gd name="T15" fmla="*/ 2041 h 20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3" h="2041">
                      <a:moveTo>
                        <a:pt x="42" y="2041"/>
                      </a:moveTo>
                      <a:cubicBezTo>
                        <a:pt x="42" y="2041"/>
                        <a:pt x="23" y="1819"/>
                        <a:pt x="79" y="1714"/>
                      </a:cubicBezTo>
                      <a:cubicBezTo>
                        <a:pt x="160" y="1565"/>
                        <a:pt x="373" y="948"/>
                        <a:pt x="67" y="274"/>
                      </a:cubicBezTo>
                      <a:cubicBezTo>
                        <a:pt x="13" y="156"/>
                        <a:pt x="9" y="50"/>
                        <a:pt x="0" y="0"/>
                      </a:cubicBezTo>
                    </a:path>
                  </a:pathLst>
                </a:custGeom>
                <a:noFill/>
                <a:ln w="7938" cap="rnd">
                  <a:solidFill>
                    <a:srgbClr val="494E4E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8" name="Freeform 34"/>
                <p:cNvSpPr>
                  <a:spLocks/>
                </p:cNvSpPr>
                <p:nvPr/>
              </p:nvSpPr>
              <p:spPr bwMode="auto">
                <a:xfrm>
                  <a:off x="814" y="1168"/>
                  <a:ext cx="543" cy="2475"/>
                </a:xfrm>
                <a:custGeom>
                  <a:avLst/>
                  <a:gdLst>
                    <a:gd name="T0" fmla="*/ 2278 w 444"/>
                    <a:gd name="T1" fmla="*/ 0 h 2042"/>
                    <a:gd name="T2" fmla="*/ 1887 w 444"/>
                    <a:gd name="T3" fmla="*/ 1520 h 2042"/>
                    <a:gd name="T4" fmla="*/ 2167 w 444"/>
                    <a:gd name="T5" fmla="*/ 9563 h 2042"/>
                    <a:gd name="T6" fmla="*/ 2607 w 444"/>
                    <a:gd name="T7" fmla="*/ 11528 h 20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4"/>
                    <a:gd name="T13" fmla="*/ 0 h 2042"/>
                    <a:gd name="T14" fmla="*/ 444 w 444"/>
                    <a:gd name="T15" fmla="*/ 2042 h 20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4" h="2042">
                      <a:moveTo>
                        <a:pt x="372" y="0"/>
                      </a:moveTo>
                      <a:cubicBezTo>
                        <a:pt x="372" y="0"/>
                        <a:pt x="365" y="136"/>
                        <a:pt x="308" y="270"/>
                      </a:cubicBezTo>
                      <a:cubicBezTo>
                        <a:pt x="230" y="452"/>
                        <a:pt x="0" y="1118"/>
                        <a:pt x="354" y="1694"/>
                      </a:cubicBezTo>
                      <a:cubicBezTo>
                        <a:pt x="444" y="1841"/>
                        <a:pt x="426" y="2042"/>
                        <a:pt x="426" y="2042"/>
                      </a:cubicBezTo>
                    </a:path>
                  </a:pathLst>
                </a:custGeom>
                <a:noFill/>
                <a:ln w="7938" cap="rnd">
                  <a:solidFill>
                    <a:srgbClr val="494E4E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9" name="Freeform 35"/>
                <p:cNvSpPr>
                  <a:spLocks/>
                </p:cNvSpPr>
                <p:nvPr/>
              </p:nvSpPr>
              <p:spPr bwMode="auto">
                <a:xfrm>
                  <a:off x="1368" y="3540"/>
                  <a:ext cx="41" cy="107"/>
                </a:xfrm>
                <a:custGeom>
                  <a:avLst/>
                  <a:gdLst>
                    <a:gd name="T0" fmla="*/ 182 w 34"/>
                    <a:gd name="T1" fmla="*/ 124 h 88"/>
                    <a:gd name="T2" fmla="*/ 43 w 34"/>
                    <a:gd name="T3" fmla="*/ 1 h 88"/>
                    <a:gd name="T4" fmla="*/ 49 w 34"/>
                    <a:gd name="T5" fmla="*/ 260 h 88"/>
                    <a:gd name="T6" fmla="*/ 36 w 34"/>
                    <a:gd name="T7" fmla="*/ 439 h 88"/>
                    <a:gd name="T8" fmla="*/ 129 w 34"/>
                    <a:gd name="T9" fmla="*/ 432 h 88"/>
                    <a:gd name="T10" fmla="*/ 147 w 34"/>
                    <a:gd name="T11" fmla="*/ 114 h 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88"/>
                    <a:gd name="T20" fmla="*/ 34 w 34"/>
                    <a:gd name="T21" fmla="*/ 88 h 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88">
                      <a:moveTo>
                        <a:pt x="34" y="21"/>
                      </a:moveTo>
                      <a:cubicBezTo>
                        <a:pt x="23" y="26"/>
                        <a:pt x="18" y="0"/>
                        <a:pt x="8" y="1"/>
                      </a:cubicBezTo>
                      <a:cubicBezTo>
                        <a:pt x="0" y="1"/>
                        <a:pt x="9" y="37"/>
                        <a:pt x="9" y="45"/>
                      </a:cubicBezTo>
                      <a:cubicBezTo>
                        <a:pt x="9" y="55"/>
                        <a:pt x="5" y="67"/>
                        <a:pt x="7" y="76"/>
                      </a:cubicBezTo>
                      <a:cubicBezTo>
                        <a:pt x="9" y="88"/>
                        <a:pt x="18" y="81"/>
                        <a:pt x="24" y="74"/>
                      </a:cubicBezTo>
                      <a:cubicBezTo>
                        <a:pt x="34" y="60"/>
                        <a:pt x="32" y="34"/>
                        <a:pt x="27" y="20"/>
                      </a:cubicBezTo>
                    </a:path>
                  </a:pathLst>
                </a:custGeom>
                <a:solidFill>
                  <a:srgbClr val="F7F4F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60" name="Freeform 36"/>
                <p:cNvSpPr>
                  <a:spLocks/>
                </p:cNvSpPr>
                <p:nvPr/>
              </p:nvSpPr>
              <p:spPr bwMode="auto">
                <a:xfrm>
                  <a:off x="1251" y="1161"/>
                  <a:ext cx="110" cy="194"/>
                </a:xfrm>
                <a:custGeom>
                  <a:avLst/>
                  <a:gdLst>
                    <a:gd name="T0" fmla="*/ 512 w 90"/>
                    <a:gd name="T1" fmla="*/ 40 h 160"/>
                    <a:gd name="T2" fmla="*/ 297 w 90"/>
                    <a:gd name="T3" fmla="*/ 27 h 160"/>
                    <a:gd name="T4" fmla="*/ 163 w 90"/>
                    <a:gd name="T5" fmla="*/ 110 h 160"/>
                    <a:gd name="T6" fmla="*/ 97 w 90"/>
                    <a:gd name="T7" fmla="*/ 435 h 160"/>
                    <a:gd name="T8" fmla="*/ 49 w 90"/>
                    <a:gd name="T9" fmla="*/ 690 h 160"/>
                    <a:gd name="T10" fmla="*/ 65 w 90"/>
                    <a:gd name="T11" fmla="*/ 837 h 160"/>
                    <a:gd name="T12" fmla="*/ 161 w 90"/>
                    <a:gd name="T13" fmla="*/ 601 h 160"/>
                    <a:gd name="T14" fmla="*/ 264 w 90"/>
                    <a:gd name="T15" fmla="*/ 478 h 160"/>
                    <a:gd name="T16" fmla="*/ 335 w 90"/>
                    <a:gd name="T17" fmla="*/ 569 h 160"/>
                    <a:gd name="T18" fmla="*/ 425 w 90"/>
                    <a:gd name="T19" fmla="*/ 242 h 160"/>
                    <a:gd name="T20" fmla="*/ 529 w 90"/>
                    <a:gd name="T21" fmla="*/ 236 h 160"/>
                    <a:gd name="T22" fmla="*/ 500 w 90"/>
                    <a:gd name="T23" fmla="*/ 50 h 16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90"/>
                    <a:gd name="T37" fmla="*/ 0 h 160"/>
                    <a:gd name="T38" fmla="*/ 90 w 90"/>
                    <a:gd name="T39" fmla="*/ 160 h 16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90" h="160">
                      <a:moveTo>
                        <a:pt x="84" y="7"/>
                      </a:moveTo>
                      <a:cubicBezTo>
                        <a:pt x="75" y="0"/>
                        <a:pt x="59" y="4"/>
                        <a:pt x="49" y="5"/>
                      </a:cubicBezTo>
                      <a:cubicBezTo>
                        <a:pt x="35" y="6"/>
                        <a:pt x="31" y="6"/>
                        <a:pt x="27" y="20"/>
                      </a:cubicBezTo>
                      <a:cubicBezTo>
                        <a:pt x="22" y="39"/>
                        <a:pt x="20" y="59"/>
                        <a:pt x="16" y="77"/>
                      </a:cubicBezTo>
                      <a:cubicBezTo>
                        <a:pt x="12" y="92"/>
                        <a:pt x="10" y="107"/>
                        <a:pt x="8" y="122"/>
                      </a:cubicBezTo>
                      <a:cubicBezTo>
                        <a:pt x="8" y="128"/>
                        <a:pt x="0" y="160"/>
                        <a:pt x="11" y="148"/>
                      </a:cubicBezTo>
                      <a:cubicBezTo>
                        <a:pt x="20" y="139"/>
                        <a:pt x="21" y="118"/>
                        <a:pt x="26" y="106"/>
                      </a:cubicBezTo>
                      <a:cubicBezTo>
                        <a:pt x="28" y="102"/>
                        <a:pt x="36" y="83"/>
                        <a:pt x="43" y="84"/>
                      </a:cubicBezTo>
                      <a:cubicBezTo>
                        <a:pt x="47" y="85"/>
                        <a:pt x="49" y="122"/>
                        <a:pt x="56" y="101"/>
                      </a:cubicBezTo>
                      <a:cubicBezTo>
                        <a:pt x="60" y="87"/>
                        <a:pt x="50" y="50"/>
                        <a:pt x="70" y="43"/>
                      </a:cubicBezTo>
                      <a:cubicBezTo>
                        <a:pt x="78" y="41"/>
                        <a:pt x="82" y="52"/>
                        <a:pt x="87" y="42"/>
                      </a:cubicBezTo>
                      <a:cubicBezTo>
                        <a:pt x="90" y="35"/>
                        <a:pt x="86" y="15"/>
                        <a:pt x="83" y="9"/>
                      </a:cubicBezTo>
                    </a:path>
                  </a:pathLst>
                </a:custGeom>
                <a:solidFill>
                  <a:srgbClr val="F7F4F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427" name="Line 38"/>
              <p:cNvSpPr>
                <a:spLocks noChangeShapeType="1"/>
              </p:cNvSpPr>
              <p:nvPr/>
            </p:nvSpPr>
            <p:spPr bwMode="auto">
              <a:xfrm flipV="1">
                <a:off x="6372200" y="3554717"/>
                <a:ext cx="4830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61" name="Group 3"/>
            <p:cNvGrpSpPr>
              <a:grpSpLocks/>
            </p:cNvGrpSpPr>
            <p:nvPr/>
          </p:nvGrpSpPr>
          <p:grpSpPr bwMode="auto">
            <a:xfrm>
              <a:off x="6543665" y="3500636"/>
              <a:ext cx="443118" cy="913142"/>
              <a:chOff x="814" y="1146"/>
              <a:chExt cx="1063" cy="2525"/>
            </a:xfrm>
          </p:grpSpPr>
          <p:sp>
            <p:nvSpPr>
              <p:cNvPr id="462" name="Freeform 4"/>
              <p:cNvSpPr>
                <a:spLocks/>
              </p:cNvSpPr>
              <p:nvPr/>
            </p:nvSpPr>
            <p:spPr bwMode="auto">
              <a:xfrm>
                <a:off x="814" y="1147"/>
                <a:ext cx="1012" cy="2524"/>
              </a:xfrm>
              <a:custGeom>
                <a:avLst/>
                <a:gdLst>
                  <a:gd name="T0" fmla="*/ 2267 w 828"/>
                  <a:gd name="T1" fmla="*/ 90 h 2082"/>
                  <a:gd name="T2" fmla="*/ 1875 w 828"/>
                  <a:gd name="T3" fmla="*/ 1618 h 2082"/>
                  <a:gd name="T4" fmla="*/ 2158 w 828"/>
                  <a:gd name="T5" fmla="*/ 9669 h 2082"/>
                  <a:gd name="T6" fmla="*/ 2597 w 828"/>
                  <a:gd name="T7" fmla="*/ 11639 h 2082"/>
                  <a:gd name="T8" fmla="*/ 3031 w 828"/>
                  <a:gd name="T9" fmla="*/ 11621 h 2082"/>
                  <a:gd name="T10" fmla="*/ 3252 w 828"/>
                  <a:gd name="T11" fmla="*/ 9775 h 2082"/>
                  <a:gd name="T12" fmla="*/ 3178 w 828"/>
                  <a:gd name="T13" fmla="*/ 1628 h 2082"/>
                  <a:gd name="T14" fmla="*/ 2774 w 828"/>
                  <a:gd name="T15" fmla="*/ 74 h 2082"/>
                  <a:gd name="T16" fmla="*/ 2267 w 828"/>
                  <a:gd name="T17" fmla="*/ 90 h 20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8"/>
                  <a:gd name="T28" fmla="*/ 0 h 2082"/>
                  <a:gd name="T29" fmla="*/ 828 w 828"/>
                  <a:gd name="T30" fmla="*/ 2082 h 20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8" h="2082">
                    <a:moveTo>
                      <a:pt x="372" y="16"/>
                    </a:moveTo>
                    <a:cubicBezTo>
                      <a:pt x="372" y="16"/>
                      <a:pt x="366" y="152"/>
                      <a:pt x="308" y="286"/>
                    </a:cubicBezTo>
                    <a:cubicBezTo>
                      <a:pt x="230" y="468"/>
                      <a:pt x="0" y="1134"/>
                      <a:pt x="354" y="1710"/>
                    </a:cubicBezTo>
                    <a:cubicBezTo>
                      <a:pt x="444" y="1857"/>
                      <a:pt x="426" y="2058"/>
                      <a:pt x="426" y="2058"/>
                    </a:cubicBezTo>
                    <a:cubicBezTo>
                      <a:pt x="426" y="2058"/>
                      <a:pt x="462" y="2082"/>
                      <a:pt x="498" y="2055"/>
                    </a:cubicBezTo>
                    <a:cubicBezTo>
                      <a:pt x="498" y="2055"/>
                      <a:pt x="478" y="1832"/>
                      <a:pt x="534" y="1728"/>
                    </a:cubicBezTo>
                    <a:cubicBezTo>
                      <a:pt x="615" y="1579"/>
                      <a:pt x="828" y="962"/>
                      <a:pt x="522" y="288"/>
                    </a:cubicBezTo>
                    <a:cubicBezTo>
                      <a:pt x="468" y="170"/>
                      <a:pt x="464" y="63"/>
                      <a:pt x="456" y="13"/>
                    </a:cubicBezTo>
                    <a:cubicBezTo>
                      <a:pt x="456" y="13"/>
                      <a:pt x="423" y="0"/>
                      <a:pt x="372" y="16"/>
                    </a:cubicBezTo>
                    <a:close/>
                  </a:path>
                </a:pathLst>
              </a:custGeom>
              <a:solidFill>
                <a:srgbClr val="ED99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63" name="Freeform 5"/>
              <p:cNvSpPr>
                <a:spLocks/>
              </p:cNvSpPr>
              <p:nvPr/>
            </p:nvSpPr>
            <p:spPr bwMode="auto">
              <a:xfrm>
                <a:off x="864" y="1540"/>
                <a:ext cx="442" cy="1719"/>
              </a:xfrm>
              <a:custGeom>
                <a:avLst/>
                <a:gdLst>
                  <a:gd name="T0" fmla="*/ 1728 w 362"/>
                  <a:gd name="T1" fmla="*/ 0 h 1418"/>
                  <a:gd name="T2" fmla="*/ 2184 w 362"/>
                  <a:gd name="T3" fmla="*/ 8017 h 1418"/>
                  <a:gd name="T4" fmla="*/ 1728 w 362"/>
                  <a:gd name="T5" fmla="*/ 0 h 1418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18"/>
                  <a:gd name="T11" fmla="*/ 362 w 362"/>
                  <a:gd name="T12" fmla="*/ 1418 h 1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18">
                    <a:moveTo>
                      <a:pt x="287" y="0"/>
                    </a:moveTo>
                    <a:cubicBezTo>
                      <a:pt x="287" y="0"/>
                      <a:pt x="0" y="810"/>
                      <a:pt x="362" y="1418"/>
                    </a:cubicBezTo>
                    <a:cubicBezTo>
                      <a:pt x="362" y="1418"/>
                      <a:pt x="69" y="782"/>
                      <a:pt x="287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64" name="Freeform 6"/>
              <p:cNvSpPr>
                <a:spLocks/>
              </p:cNvSpPr>
              <p:nvPr/>
            </p:nvSpPr>
            <p:spPr bwMode="auto">
              <a:xfrm>
                <a:off x="1337" y="1511"/>
                <a:ext cx="154" cy="1796"/>
              </a:xfrm>
              <a:custGeom>
                <a:avLst/>
                <a:gdLst>
                  <a:gd name="T0" fmla="*/ 109 w 126"/>
                  <a:gd name="T1" fmla="*/ 8357 h 1482"/>
                  <a:gd name="T2" fmla="*/ 0 w 126"/>
                  <a:gd name="T3" fmla="*/ 0 h 1482"/>
                  <a:gd name="T4" fmla="*/ 109 w 126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126"/>
                  <a:gd name="T10" fmla="*/ 0 h 1482"/>
                  <a:gd name="T11" fmla="*/ 126 w 126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" h="1482">
                    <a:moveTo>
                      <a:pt x="18" y="1482"/>
                    </a:moveTo>
                    <a:cubicBezTo>
                      <a:pt x="18" y="1482"/>
                      <a:pt x="126" y="566"/>
                      <a:pt x="0" y="0"/>
                    </a:cubicBezTo>
                    <a:cubicBezTo>
                      <a:pt x="0" y="0"/>
                      <a:pt x="49" y="73"/>
                      <a:pt x="18" y="1482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65" name="Freeform 7"/>
              <p:cNvSpPr>
                <a:spLocks/>
              </p:cNvSpPr>
              <p:nvPr/>
            </p:nvSpPr>
            <p:spPr bwMode="auto">
              <a:xfrm>
                <a:off x="1436" y="1557"/>
                <a:ext cx="441" cy="1676"/>
              </a:xfrm>
              <a:custGeom>
                <a:avLst/>
                <a:gdLst>
                  <a:gd name="T0" fmla="*/ 0 w 361"/>
                  <a:gd name="T1" fmla="*/ 0 h 1383"/>
                  <a:gd name="T2" fmla="*/ 79 w 361"/>
                  <a:gd name="T3" fmla="*/ 7796 h 1383"/>
                  <a:gd name="T4" fmla="*/ 0 w 361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61"/>
                  <a:gd name="T10" fmla="*/ 0 h 1383"/>
                  <a:gd name="T11" fmla="*/ 361 w 361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1" h="1383">
                    <a:moveTo>
                      <a:pt x="0" y="0"/>
                    </a:moveTo>
                    <a:cubicBezTo>
                      <a:pt x="0" y="0"/>
                      <a:pt x="361" y="646"/>
                      <a:pt x="13" y="1383"/>
                    </a:cubicBezTo>
                    <a:cubicBezTo>
                      <a:pt x="13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4" name="Freeform 8"/>
              <p:cNvSpPr>
                <a:spLocks/>
              </p:cNvSpPr>
              <p:nvPr/>
            </p:nvSpPr>
            <p:spPr bwMode="auto">
              <a:xfrm>
                <a:off x="1445" y="1738"/>
                <a:ext cx="215" cy="1354"/>
              </a:xfrm>
              <a:custGeom>
                <a:avLst/>
                <a:gdLst>
                  <a:gd name="T0" fmla="*/ 0 w 176"/>
                  <a:gd name="T1" fmla="*/ 0 h 1117"/>
                  <a:gd name="T2" fmla="*/ 0 w 176"/>
                  <a:gd name="T3" fmla="*/ 6311 h 1117"/>
                  <a:gd name="T4" fmla="*/ 0 w 17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117"/>
                  <a:gd name="T11" fmla="*/ 176 w 17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117">
                    <a:moveTo>
                      <a:pt x="0" y="0"/>
                    </a:moveTo>
                    <a:cubicBezTo>
                      <a:pt x="0" y="0"/>
                      <a:pt x="176" y="365"/>
                      <a:pt x="0" y="1117"/>
                    </a:cubicBezTo>
                    <a:cubicBezTo>
                      <a:pt x="0" y="1117"/>
                      <a:pt x="111" y="332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5" name="Freeform 9"/>
              <p:cNvSpPr>
                <a:spLocks/>
              </p:cNvSpPr>
              <p:nvPr/>
            </p:nvSpPr>
            <p:spPr bwMode="auto">
              <a:xfrm>
                <a:off x="1081" y="1662"/>
                <a:ext cx="216" cy="1455"/>
              </a:xfrm>
              <a:custGeom>
                <a:avLst/>
                <a:gdLst>
                  <a:gd name="T0" fmla="*/ 881 w 176"/>
                  <a:gd name="T1" fmla="*/ 0 h 1200"/>
                  <a:gd name="T2" fmla="*/ 1112 w 176"/>
                  <a:gd name="T3" fmla="*/ 6796 h 1200"/>
                  <a:gd name="T4" fmla="*/ 881 w 176"/>
                  <a:gd name="T5" fmla="*/ 0 h 1200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200"/>
                  <a:gd name="T11" fmla="*/ 176 w 176"/>
                  <a:gd name="T12" fmla="*/ 1200 h 1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200">
                    <a:moveTo>
                      <a:pt x="139" y="0"/>
                    </a:moveTo>
                    <a:cubicBezTo>
                      <a:pt x="139" y="0"/>
                      <a:pt x="47" y="469"/>
                      <a:pt x="176" y="1200"/>
                    </a:cubicBezTo>
                    <a:cubicBezTo>
                      <a:pt x="176" y="1200"/>
                      <a:pt x="0" y="521"/>
                      <a:pt x="139" y="0"/>
                    </a:cubicBezTo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" name="Freeform 10"/>
              <p:cNvSpPr>
                <a:spLocks/>
              </p:cNvSpPr>
              <p:nvPr/>
            </p:nvSpPr>
            <p:spPr bwMode="auto">
              <a:xfrm>
                <a:off x="1232" y="1812"/>
                <a:ext cx="76" cy="1076"/>
              </a:xfrm>
              <a:custGeom>
                <a:avLst/>
                <a:gdLst>
                  <a:gd name="T0" fmla="*/ 313 w 62"/>
                  <a:gd name="T1" fmla="*/ 0 h 888"/>
                  <a:gd name="T2" fmla="*/ 389 w 62"/>
                  <a:gd name="T3" fmla="*/ 5001 h 888"/>
                  <a:gd name="T4" fmla="*/ 313 w 62"/>
                  <a:gd name="T5" fmla="*/ 0 h 88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88"/>
                  <a:gd name="T11" fmla="*/ 62 w 62"/>
                  <a:gd name="T12" fmla="*/ 888 h 8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88">
                    <a:moveTo>
                      <a:pt x="50" y="0"/>
                    </a:moveTo>
                    <a:cubicBezTo>
                      <a:pt x="50" y="0"/>
                      <a:pt x="0" y="256"/>
                      <a:pt x="62" y="888"/>
                    </a:cubicBezTo>
                    <a:cubicBezTo>
                      <a:pt x="62" y="888"/>
                      <a:pt x="60" y="242"/>
                      <a:pt x="5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7" name="Freeform 11"/>
              <p:cNvSpPr>
                <a:spLocks/>
              </p:cNvSpPr>
              <p:nvPr/>
            </p:nvSpPr>
            <p:spPr bwMode="auto">
              <a:xfrm>
                <a:off x="1233" y="1146"/>
                <a:ext cx="157" cy="285"/>
              </a:xfrm>
              <a:custGeom>
                <a:avLst/>
                <a:gdLst>
                  <a:gd name="T0" fmla="*/ 186 w 128"/>
                  <a:gd name="T1" fmla="*/ 90 h 235"/>
                  <a:gd name="T2" fmla="*/ 132 w 128"/>
                  <a:gd name="T3" fmla="*/ 506 h 235"/>
                  <a:gd name="T4" fmla="*/ 71 w 128"/>
                  <a:gd name="T5" fmla="*/ 904 h 235"/>
                  <a:gd name="T6" fmla="*/ 60 w 128"/>
                  <a:gd name="T7" fmla="*/ 1329 h 235"/>
                  <a:gd name="T8" fmla="*/ 223 w 128"/>
                  <a:gd name="T9" fmla="*/ 1018 h 235"/>
                  <a:gd name="T10" fmla="*/ 364 w 128"/>
                  <a:gd name="T11" fmla="*/ 726 h 235"/>
                  <a:gd name="T12" fmla="*/ 516 w 128"/>
                  <a:gd name="T13" fmla="*/ 1247 h 235"/>
                  <a:gd name="T14" fmla="*/ 559 w 128"/>
                  <a:gd name="T15" fmla="*/ 1018 h 235"/>
                  <a:gd name="T16" fmla="*/ 559 w 128"/>
                  <a:gd name="T17" fmla="*/ 742 h 235"/>
                  <a:gd name="T18" fmla="*/ 589 w 128"/>
                  <a:gd name="T19" fmla="*/ 403 h 235"/>
                  <a:gd name="T20" fmla="*/ 724 w 128"/>
                  <a:gd name="T21" fmla="*/ 822 h 235"/>
                  <a:gd name="T22" fmla="*/ 740 w 128"/>
                  <a:gd name="T23" fmla="*/ 538 h 235"/>
                  <a:gd name="T24" fmla="*/ 724 w 128"/>
                  <a:gd name="T25" fmla="*/ 317 h 235"/>
                  <a:gd name="T26" fmla="*/ 710 w 128"/>
                  <a:gd name="T27" fmla="*/ 156 h 235"/>
                  <a:gd name="T28" fmla="*/ 702 w 128"/>
                  <a:gd name="T29" fmla="*/ 78 h 235"/>
                  <a:gd name="T30" fmla="*/ 186 w 128"/>
                  <a:gd name="T31" fmla="*/ 87 h 2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235"/>
                  <a:gd name="T50" fmla="*/ 128 w 128"/>
                  <a:gd name="T51" fmla="*/ 235 h 2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235">
                    <a:moveTo>
                      <a:pt x="30" y="16"/>
                    </a:moveTo>
                    <a:cubicBezTo>
                      <a:pt x="30" y="41"/>
                      <a:pt x="24" y="64"/>
                      <a:pt x="21" y="89"/>
                    </a:cubicBezTo>
                    <a:cubicBezTo>
                      <a:pt x="19" y="113"/>
                      <a:pt x="16" y="136"/>
                      <a:pt x="11" y="159"/>
                    </a:cubicBezTo>
                    <a:cubicBezTo>
                      <a:pt x="9" y="169"/>
                      <a:pt x="0" y="233"/>
                      <a:pt x="10" y="234"/>
                    </a:cubicBezTo>
                    <a:cubicBezTo>
                      <a:pt x="18" y="235"/>
                      <a:pt x="33" y="187"/>
                      <a:pt x="36" y="180"/>
                    </a:cubicBezTo>
                    <a:cubicBezTo>
                      <a:pt x="42" y="164"/>
                      <a:pt x="47" y="142"/>
                      <a:pt x="58" y="128"/>
                    </a:cubicBezTo>
                    <a:cubicBezTo>
                      <a:pt x="65" y="132"/>
                      <a:pt x="64" y="233"/>
                      <a:pt x="82" y="219"/>
                    </a:cubicBezTo>
                    <a:cubicBezTo>
                      <a:pt x="89" y="213"/>
                      <a:pt x="88" y="188"/>
                      <a:pt x="89" y="180"/>
                    </a:cubicBezTo>
                    <a:cubicBezTo>
                      <a:pt x="90" y="164"/>
                      <a:pt x="89" y="147"/>
                      <a:pt x="89" y="130"/>
                    </a:cubicBezTo>
                    <a:cubicBezTo>
                      <a:pt x="89" y="114"/>
                      <a:pt x="85" y="85"/>
                      <a:pt x="94" y="71"/>
                    </a:cubicBezTo>
                    <a:cubicBezTo>
                      <a:pt x="104" y="90"/>
                      <a:pt x="93" y="133"/>
                      <a:pt x="116" y="145"/>
                    </a:cubicBezTo>
                    <a:cubicBezTo>
                      <a:pt x="128" y="137"/>
                      <a:pt x="120" y="107"/>
                      <a:pt x="118" y="95"/>
                    </a:cubicBezTo>
                    <a:cubicBezTo>
                      <a:pt x="116" y="83"/>
                      <a:pt x="117" y="69"/>
                      <a:pt x="116" y="56"/>
                    </a:cubicBezTo>
                    <a:cubicBezTo>
                      <a:pt x="115" y="47"/>
                      <a:pt x="114" y="35"/>
                      <a:pt x="113" y="27"/>
                    </a:cubicBezTo>
                    <a:cubicBezTo>
                      <a:pt x="112" y="20"/>
                      <a:pt x="114" y="20"/>
                      <a:pt x="112" y="14"/>
                    </a:cubicBezTo>
                    <a:cubicBezTo>
                      <a:pt x="107" y="0"/>
                      <a:pt x="38" y="2"/>
                      <a:pt x="30" y="15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8" name="Freeform 12"/>
              <p:cNvSpPr>
                <a:spLocks/>
              </p:cNvSpPr>
              <p:nvPr/>
            </p:nvSpPr>
            <p:spPr bwMode="auto">
              <a:xfrm>
                <a:off x="1327" y="3349"/>
                <a:ext cx="94" cy="315"/>
              </a:xfrm>
              <a:custGeom>
                <a:avLst/>
                <a:gdLst>
                  <a:gd name="T0" fmla="*/ 35 w 77"/>
                  <a:gd name="T1" fmla="*/ 1362 h 260"/>
                  <a:gd name="T2" fmla="*/ 43 w 77"/>
                  <a:gd name="T3" fmla="*/ 900 h 260"/>
                  <a:gd name="T4" fmla="*/ 1 w 77"/>
                  <a:gd name="T5" fmla="*/ 435 h 260"/>
                  <a:gd name="T6" fmla="*/ 107 w 77"/>
                  <a:gd name="T7" fmla="*/ 792 h 260"/>
                  <a:gd name="T8" fmla="*/ 198 w 77"/>
                  <a:gd name="T9" fmla="*/ 1201 h 260"/>
                  <a:gd name="T10" fmla="*/ 183 w 77"/>
                  <a:gd name="T11" fmla="*/ 937 h 260"/>
                  <a:gd name="T12" fmla="*/ 150 w 77"/>
                  <a:gd name="T13" fmla="*/ 527 h 260"/>
                  <a:gd name="T14" fmla="*/ 160 w 77"/>
                  <a:gd name="T15" fmla="*/ 0 h 260"/>
                  <a:gd name="T16" fmla="*/ 238 w 77"/>
                  <a:gd name="T17" fmla="*/ 395 h 260"/>
                  <a:gd name="T18" fmla="*/ 295 w 77"/>
                  <a:gd name="T19" fmla="*/ 826 h 260"/>
                  <a:gd name="T20" fmla="*/ 355 w 77"/>
                  <a:gd name="T21" fmla="*/ 506 h 260"/>
                  <a:gd name="T22" fmla="*/ 439 w 77"/>
                  <a:gd name="T23" fmla="*/ 958 h 260"/>
                  <a:gd name="T24" fmla="*/ 464 w 77"/>
                  <a:gd name="T25" fmla="*/ 1359 h 260"/>
                  <a:gd name="T26" fmla="*/ 35 w 77"/>
                  <a:gd name="T27" fmla="*/ 1359 h 26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7"/>
                  <a:gd name="T43" fmla="*/ 0 h 260"/>
                  <a:gd name="T44" fmla="*/ 77 w 77"/>
                  <a:gd name="T45" fmla="*/ 260 h 26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7" h="260">
                    <a:moveTo>
                      <a:pt x="6" y="243"/>
                    </a:moveTo>
                    <a:cubicBezTo>
                      <a:pt x="10" y="215"/>
                      <a:pt x="7" y="182"/>
                      <a:pt x="7" y="160"/>
                    </a:cubicBezTo>
                    <a:cubicBezTo>
                      <a:pt x="7" y="132"/>
                      <a:pt x="0" y="105"/>
                      <a:pt x="1" y="77"/>
                    </a:cubicBezTo>
                    <a:cubicBezTo>
                      <a:pt x="15" y="78"/>
                      <a:pt x="15" y="130"/>
                      <a:pt x="17" y="141"/>
                    </a:cubicBezTo>
                    <a:cubicBezTo>
                      <a:pt x="19" y="158"/>
                      <a:pt x="16" y="205"/>
                      <a:pt x="33" y="214"/>
                    </a:cubicBezTo>
                    <a:cubicBezTo>
                      <a:pt x="39" y="202"/>
                      <a:pt x="32" y="180"/>
                      <a:pt x="31" y="166"/>
                    </a:cubicBezTo>
                    <a:cubicBezTo>
                      <a:pt x="29" y="142"/>
                      <a:pt x="27" y="118"/>
                      <a:pt x="25" y="93"/>
                    </a:cubicBezTo>
                    <a:cubicBezTo>
                      <a:pt x="23" y="62"/>
                      <a:pt x="25" y="31"/>
                      <a:pt x="26" y="0"/>
                    </a:cubicBezTo>
                    <a:cubicBezTo>
                      <a:pt x="37" y="16"/>
                      <a:pt x="37" y="50"/>
                      <a:pt x="39" y="70"/>
                    </a:cubicBezTo>
                    <a:cubicBezTo>
                      <a:pt x="42" y="96"/>
                      <a:pt x="44" y="122"/>
                      <a:pt x="49" y="147"/>
                    </a:cubicBezTo>
                    <a:cubicBezTo>
                      <a:pt x="53" y="135"/>
                      <a:pt x="49" y="94"/>
                      <a:pt x="59" y="90"/>
                    </a:cubicBezTo>
                    <a:cubicBezTo>
                      <a:pt x="60" y="103"/>
                      <a:pt x="59" y="165"/>
                      <a:pt x="73" y="170"/>
                    </a:cubicBezTo>
                    <a:cubicBezTo>
                      <a:pt x="75" y="194"/>
                      <a:pt x="77" y="219"/>
                      <a:pt x="77" y="242"/>
                    </a:cubicBezTo>
                    <a:cubicBezTo>
                      <a:pt x="65" y="249"/>
                      <a:pt x="35" y="260"/>
                      <a:pt x="6" y="242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9" name="Freeform 13"/>
              <p:cNvSpPr>
                <a:spLocks/>
              </p:cNvSpPr>
              <p:nvPr/>
            </p:nvSpPr>
            <p:spPr bwMode="auto">
              <a:xfrm>
                <a:off x="854" y="1528"/>
                <a:ext cx="443" cy="1708"/>
              </a:xfrm>
              <a:custGeom>
                <a:avLst/>
                <a:gdLst>
                  <a:gd name="T0" fmla="*/ 1815 w 362"/>
                  <a:gd name="T1" fmla="*/ 0 h 1409"/>
                  <a:gd name="T2" fmla="*/ 2226 w 362"/>
                  <a:gd name="T3" fmla="*/ 7958 h 1409"/>
                  <a:gd name="T4" fmla="*/ 1815 w 362"/>
                  <a:gd name="T5" fmla="*/ 0 h 1409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09"/>
                  <a:gd name="T11" fmla="*/ 362 w 362"/>
                  <a:gd name="T12" fmla="*/ 1409 h 14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09">
                    <a:moveTo>
                      <a:pt x="294" y="0"/>
                    </a:moveTo>
                    <a:cubicBezTo>
                      <a:pt x="294" y="0"/>
                      <a:pt x="0" y="801"/>
                      <a:pt x="362" y="1409"/>
                    </a:cubicBezTo>
                    <a:cubicBezTo>
                      <a:pt x="362" y="1409"/>
                      <a:pt x="21" y="851"/>
                      <a:pt x="294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0" name="Freeform 14"/>
              <p:cNvSpPr>
                <a:spLocks/>
              </p:cNvSpPr>
              <p:nvPr/>
            </p:nvSpPr>
            <p:spPr bwMode="auto">
              <a:xfrm>
                <a:off x="1326" y="1488"/>
                <a:ext cx="90" cy="1796"/>
              </a:xfrm>
              <a:custGeom>
                <a:avLst/>
                <a:gdLst>
                  <a:gd name="T0" fmla="*/ 109 w 74"/>
                  <a:gd name="T1" fmla="*/ 8357 h 1482"/>
                  <a:gd name="T2" fmla="*/ 0 w 74"/>
                  <a:gd name="T3" fmla="*/ 0 h 1482"/>
                  <a:gd name="T4" fmla="*/ 109 w 74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74"/>
                  <a:gd name="T10" fmla="*/ 0 h 1482"/>
                  <a:gd name="T11" fmla="*/ 74 w 74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" h="1482">
                    <a:moveTo>
                      <a:pt x="19" y="1482"/>
                    </a:moveTo>
                    <a:cubicBezTo>
                      <a:pt x="19" y="1482"/>
                      <a:pt x="74" y="466"/>
                      <a:pt x="0" y="0"/>
                    </a:cubicBezTo>
                    <a:cubicBezTo>
                      <a:pt x="0" y="0"/>
                      <a:pt x="49" y="73"/>
                      <a:pt x="19" y="1482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1" name="Freeform 15"/>
              <p:cNvSpPr>
                <a:spLocks/>
              </p:cNvSpPr>
              <p:nvPr/>
            </p:nvSpPr>
            <p:spPr bwMode="auto">
              <a:xfrm>
                <a:off x="1426" y="1534"/>
                <a:ext cx="406" cy="1676"/>
              </a:xfrm>
              <a:custGeom>
                <a:avLst/>
                <a:gdLst>
                  <a:gd name="T0" fmla="*/ 0 w 332"/>
                  <a:gd name="T1" fmla="*/ 0 h 1383"/>
                  <a:gd name="T2" fmla="*/ 73 w 332"/>
                  <a:gd name="T3" fmla="*/ 7796 h 1383"/>
                  <a:gd name="T4" fmla="*/ 0 w 332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32"/>
                  <a:gd name="T10" fmla="*/ 0 h 1383"/>
                  <a:gd name="T11" fmla="*/ 332 w 332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2" h="1383">
                    <a:moveTo>
                      <a:pt x="0" y="0"/>
                    </a:moveTo>
                    <a:cubicBezTo>
                      <a:pt x="0" y="0"/>
                      <a:pt x="332" y="636"/>
                      <a:pt x="12" y="1383"/>
                    </a:cubicBezTo>
                    <a:cubicBezTo>
                      <a:pt x="12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2" name="Freeform 16"/>
              <p:cNvSpPr>
                <a:spLocks/>
              </p:cNvSpPr>
              <p:nvPr/>
            </p:nvSpPr>
            <p:spPr bwMode="auto">
              <a:xfrm>
                <a:off x="1434" y="1715"/>
                <a:ext cx="166" cy="1354"/>
              </a:xfrm>
              <a:custGeom>
                <a:avLst/>
                <a:gdLst>
                  <a:gd name="T0" fmla="*/ 0 w 136"/>
                  <a:gd name="T1" fmla="*/ 0 h 1117"/>
                  <a:gd name="T2" fmla="*/ 0 w 136"/>
                  <a:gd name="T3" fmla="*/ 6311 h 1117"/>
                  <a:gd name="T4" fmla="*/ 0 w 13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1117"/>
                  <a:gd name="T11" fmla="*/ 136 w 13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1117">
                    <a:moveTo>
                      <a:pt x="0" y="0"/>
                    </a:moveTo>
                    <a:cubicBezTo>
                      <a:pt x="0" y="0"/>
                      <a:pt x="136" y="338"/>
                      <a:pt x="0" y="1117"/>
                    </a:cubicBezTo>
                    <a:cubicBezTo>
                      <a:pt x="0" y="1117"/>
                      <a:pt x="112" y="332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3" name="Freeform 17"/>
              <p:cNvSpPr>
                <a:spLocks/>
              </p:cNvSpPr>
              <p:nvPr/>
            </p:nvSpPr>
            <p:spPr bwMode="auto">
              <a:xfrm>
                <a:off x="1055" y="1655"/>
                <a:ext cx="231" cy="1439"/>
              </a:xfrm>
              <a:custGeom>
                <a:avLst/>
                <a:gdLst>
                  <a:gd name="T0" fmla="*/ 984 w 189"/>
                  <a:gd name="T1" fmla="*/ 33 h 1187"/>
                  <a:gd name="T2" fmla="*/ 1151 w 189"/>
                  <a:gd name="T3" fmla="*/ 6713 h 1187"/>
                  <a:gd name="T4" fmla="*/ 994 w 189"/>
                  <a:gd name="T5" fmla="*/ 0 h 1187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1187"/>
                  <a:gd name="T11" fmla="*/ 189 w 189"/>
                  <a:gd name="T12" fmla="*/ 1187 h 1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1187">
                    <a:moveTo>
                      <a:pt x="161" y="6"/>
                    </a:moveTo>
                    <a:cubicBezTo>
                      <a:pt x="161" y="6"/>
                      <a:pt x="0" y="434"/>
                      <a:pt x="189" y="1187"/>
                    </a:cubicBezTo>
                    <a:cubicBezTo>
                      <a:pt x="189" y="1187"/>
                      <a:pt x="25" y="521"/>
                      <a:pt x="164" y="0"/>
                    </a:cubicBezTo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4" name="Freeform 18"/>
              <p:cNvSpPr>
                <a:spLocks/>
              </p:cNvSpPr>
              <p:nvPr/>
            </p:nvSpPr>
            <p:spPr bwMode="auto">
              <a:xfrm>
                <a:off x="1221" y="1801"/>
                <a:ext cx="76" cy="1064"/>
              </a:xfrm>
              <a:custGeom>
                <a:avLst/>
                <a:gdLst>
                  <a:gd name="T0" fmla="*/ 352 w 62"/>
                  <a:gd name="T1" fmla="*/ 0 h 878"/>
                  <a:gd name="T2" fmla="*/ 389 w 62"/>
                  <a:gd name="T3" fmla="*/ 4948 h 878"/>
                  <a:gd name="T4" fmla="*/ 352 w 62"/>
                  <a:gd name="T5" fmla="*/ 0 h 87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78"/>
                  <a:gd name="T11" fmla="*/ 62 w 62"/>
                  <a:gd name="T12" fmla="*/ 878 h 8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78">
                    <a:moveTo>
                      <a:pt x="56" y="0"/>
                    </a:moveTo>
                    <a:cubicBezTo>
                      <a:pt x="56" y="0"/>
                      <a:pt x="0" y="245"/>
                      <a:pt x="62" y="878"/>
                    </a:cubicBezTo>
                    <a:cubicBezTo>
                      <a:pt x="62" y="878"/>
                      <a:pt x="22" y="174"/>
                      <a:pt x="56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5" name="Freeform 19"/>
              <p:cNvSpPr>
                <a:spLocks/>
              </p:cNvSpPr>
              <p:nvPr/>
            </p:nvSpPr>
            <p:spPr bwMode="auto">
              <a:xfrm>
                <a:off x="947" y="1740"/>
                <a:ext cx="248" cy="1303"/>
              </a:xfrm>
              <a:custGeom>
                <a:avLst/>
                <a:gdLst>
                  <a:gd name="T0" fmla="*/ 987 w 203"/>
                  <a:gd name="T1" fmla="*/ 0 h 1075"/>
                  <a:gd name="T2" fmla="*/ 1228 w 203"/>
                  <a:gd name="T3" fmla="*/ 6069 h 1075"/>
                  <a:gd name="T4" fmla="*/ 987 w 203"/>
                  <a:gd name="T5" fmla="*/ 0 h 1075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1075"/>
                  <a:gd name="T11" fmla="*/ 203 w 203"/>
                  <a:gd name="T12" fmla="*/ 1075 h 1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1075">
                    <a:moveTo>
                      <a:pt x="163" y="0"/>
                    </a:moveTo>
                    <a:cubicBezTo>
                      <a:pt x="163" y="0"/>
                      <a:pt x="6" y="539"/>
                      <a:pt x="203" y="1075"/>
                    </a:cubicBezTo>
                    <a:cubicBezTo>
                      <a:pt x="203" y="1075"/>
                      <a:pt x="0" y="694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6" name="Freeform 20"/>
              <p:cNvSpPr>
                <a:spLocks/>
              </p:cNvSpPr>
              <p:nvPr/>
            </p:nvSpPr>
            <p:spPr bwMode="auto">
              <a:xfrm>
                <a:off x="1078" y="1747"/>
                <a:ext cx="150" cy="1116"/>
              </a:xfrm>
              <a:custGeom>
                <a:avLst/>
                <a:gdLst>
                  <a:gd name="T0" fmla="*/ 687 w 123"/>
                  <a:gd name="T1" fmla="*/ 0 h 920"/>
                  <a:gd name="T2" fmla="*/ 734 w 123"/>
                  <a:gd name="T3" fmla="*/ 5231 h 920"/>
                  <a:gd name="T4" fmla="*/ 687 w 123"/>
                  <a:gd name="T5" fmla="*/ 0 h 920"/>
                  <a:gd name="T6" fmla="*/ 0 60000 65536"/>
                  <a:gd name="T7" fmla="*/ 0 60000 65536"/>
                  <a:gd name="T8" fmla="*/ 0 60000 65536"/>
                  <a:gd name="T9" fmla="*/ 0 w 123"/>
                  <a:gd name="T10" fmla="*/ 0 h 920"/>
                  <a:gd name="T11" fmla="*/ 123 w 123"/>
                  <a:gd name="T12" fmla="*/ 920 h 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" h="920">
                    <a:moveTo>
                      <a:pt x="115" y="0"/>
                    </a:moveTo>
                    <a:cubicBezTo>
                      <a:pt x="115" y="0"/>
                      <a:pt x="16" y="344"/>
                      <a:pt x="123" y="920"/>
                    </a:cubicBezTo>
                    <a:cubicBezTo>
                      <a:pt x="123" y="920"/>
                      <a:pt x="0" y="522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7" name="Freeform 21"/>
              <p:cNvSpPr>
                <a:spLocks/>
              </p:cNvSpPr>
              <p:nvPr/>
            </p:nvSpPr>
            <p:spPr bwMode="auto">
              <a:xfrm>
                <a:off x="1209" y="1692"/>
                <a:ext cx="84" cy="876"/>
              </a:xfrm>
              <a:custGeom>
                <a:avLst/>
                <a:gdLst>
                  <a:gd name="T0" fmla="*/ 404 w 69"/>
                  <a:gd name="T1" fmla="*/ 0 h 723"/>
                  <a:gd name="T2" fmla="*/ 281 w 69"/>
                  <a:gd name="T3" fmla="*/ 4070 h 723"/>
                  <a:gd name="T4" fmla="*/ 404 w 69"/>
                  <a:gd name="T5" fmla="*/ 0 h 723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723"/>
                  <a:gd name="T11" fmla="*/ 69 w 69"/>
                  <a:gd name="T12" fmla="*/ 723 h 7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723">
                    <a:moveTo>
                      <a:pt x="69" y="0"/>
                    </a:moveTo>
                    <a:cubicBezTo>
                      <a:pt x="69" y="0"/>
                      <a:pt x="10" y="472"/>
                      <a:pt x="48" y="723"/>
                    </a:cubicBezTo>
                    <a:cubicBezTo>
                      <a:pt x="48" y="723"/>
                      <a:pt x="0" y="256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8" name="Freeform 22"/>
              <p:cNvSpPr>
                <a:spLocks/>
              </p:cNvSpPr>
              <p:nvPr/>
            </p:nvSpPr>
            <p:spPr bwMode="auto">
              <a:xfrm>
                <a:off x="1346" y="1841"/>
                <a:ext cx="15" cy="1293"/>
              </a:xfrm>
              <a:custGeom>
                <a:avLst/>
                <a:gdLst>
                  <a:gd name="T0" fmla="*/ 2 w 13"/>
                  <a:gd name="T1" fmla="*/ 0 h 1067"/>
                  <a:gd name="T2" fmla="*/ 0 w 13"/>
                  <a:gd name="T3" fmla="*/ 6013 h 1067"/>
                  <a:gd name="T4" fmla="*/ 2 w 13"/>
                  <a:gd name="T5" fmla="*/ 0 h 1067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067"/>
                  <a:gd name="T11" fmla="*/ 13 w 13"/>
                  <a:gd name="T12" fmla="*/ 1067 h 10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067">
                    <a:moveTo>
                      <a:pt x="2" y="0"/>
                    </a:moveTo>
                    <a:cubicBezTo>
                      <a:pt x="2" y="0"/>
                      <a:pt x="13" y="592"/>
                      <a:pt x="0" y="1067"/>
                    </a:cubicBezTo>
                    <a:cubicBezTo>
                      <a:pt x="0" y="1067"/>
                      <a:pt x="0" y="53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9" name="Freeform 23"/>
              <p:cNvSpPr>
                <a:spLocks/>
              </p:cNvSpPr>
              <p:nvPr/>
            </p:nvSpPr>
            <p:spPr bwMode="auto">
              <a:xfrm>
                <a:off x="1404" y="1641"/>
                <a:ext cx="137" cy="933"/>
              </a:xfrm>
              <a:custGeom>
                <a:avLst/>
                <a:gdLst>
                  <a:gd name="T0" fmla="*/ 0 w 112"/>
                  <a:gd name="T1" fmla="*/ 0 h 770"/>
                  <a:gd name="T2" fmla="*/ 378 w 112"/>
                  <a:gd name="T3" fmla="*/ 4335 h 770"/>
                  <a:gd name="T4" fmla="*/ 0 w 112"/>
                  <a:gd name="T5" fmla="*/ 0 h 77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770"/>
                  <a:gd name="T11" fmla="*/ 112 w 112"/>
                  <a:gd name="T12" fmla="*/ 770 h 7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770">
                    <a:moveTo>
                      <a:pt x="0" y="0"/>
                    </a:moveTo>
                    <a:cubicBezTo>
                      <a:pt x="0" y="0"/>
                      <a:pt x="112" y="325"/>
                      <a:pt x="61" y="770"/>
                    </a:cubicBezTo>
                    <a:cubicBezTo>
                      <a:pt x="61" y="770"/>
                      <a:pt x="82" y="2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0" name="Freeform 24"/>
              <p:cNvSpPr>
                <a:spLocks/>
              </p:cNvSpPr>
              <p:nvPr/>
            </p:nvSpPr>
            <p:spPr bwMode="auto">
              <a:xfrm>
                <a:off x="1430" y="2254"/>
                <a:ext cx="209" cy="954"/>
              </a:xfrm>
              <a:custGeom>
                <a:avLst/>
                <a:gdLst>
                  <a:gd name="T0" fmla="*/ 764 w 171"/>
                  <a:gd name="T1" fmla="*/ 0 h 787"/>
                  <a:gd name="T2" fmla="*/ 0 w 171"/>
                  <a:gd name="T3" fmla="*/ 4444 h 787"/>
                  <a:gd name="T4" fmla="*/ 764 w 171"/>
                  <a:gd name="T5" fmla="*/ 0 h 787"/>
                  <a:gd name="T6" fmla="*/ 0 60000 65536"/>
                  <a:gd name="T7" fmla="*/ 0 60000 65536"/>
                  <a:gd name="T8" fmla="*/ 0 60000 65536"/>
                  <a:gd name="T9" fmla="*/ 0 w 171"/>
                  <a:gd name="T10" fmla="*/ 0 h 787"/>
                  <a:gd name="T11" fmla="*/ 171 w 171"/>
                  <a:gd name="T12" fmla="*/ 787 h 7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" h="787">
                    <a:moveTo>
                      <a:pt x="125" y="0"/>
                    </a:moveTo>
                    <a:cubicBezTo>
                      <a:pt x="125" y="0"/>
                      <a:pt x="171" y="443"/>
                      <a:pt x="0" y="787"/>
                    </a:cubicBezTo>
                    <a:cubicBezTo>
                      <a:pt x="0" y="787"/>
                      <a:pt x="144" y="518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1" name="Freeform 25"/>
              <p:cNvSpPr>
                <a:spLocks/>
              </p:cNvSpPr>
              <p:nvPr/>
            </p:nvSpPr>
            <p:spPr bwMode="auto">
              <a:xfrm>
                <a:off x="1180" y="1375"/>
                <a:ext cx="170" cy="418"/>
              </a:xfrm>
              <a:custGeom>
                <a:avLst/>
                <a:gdLst>
                  <a:gd name="T0" fmla="*/ 229 w 139"/>
                  <a:gd name="T1" fmla="*/ 328 h 345"/>
                  <a:gd name="T2" fmla="*/ 199 w 139"/>
                  <a:gd name="T3" fmla="*/ 716 h 345"/>
                  <a:gd name="T4" fmla="*/ 223 w 139"/>
                  <a:gd name="T5" fmla="*/ 1035 h 345"/>
                  <a:gd name="T6" fmla="*/ 2 w 139"/>
                  <a:gd name="T7" fmla="*/ 1940 h 345"/>
                  <a:gd name="T8" fmla="*/ 153 w 139"/>
                  <a:gd name="T9" fmla="*/ 1649 h 345"/>
                  <a:gd name="T10" fmla="*/ 254 w 139"/>
                  <a:gd name="T11" fmla="*/ 1345 h 345"/>
                  <a:gd name="T12" fmla="*/ 465 w 139"/>
                  <a:gd name="T13" fmla="*/ 1088 h 345"/>
                  <a:gd name="T14" fmla="*/ 465 w 139"/>
                  <a:gd name="T15" fmla="*/ 1345 h 345"/>
                  <a:gd name="T16" fmla="*/ 418 w 139"/>
                  <a:gd name="T17" fmla="*/ 1630 h 345"/>
                  <a:gd name="T18" fmla="*/ 585 w 139"/>
                  <a:gd name="T19" fmla="*/ 1330 h 345"/>
                  <a:gd name="T20" fmla="*/ 649 w 139"/>
                  <a:gd name="T21" fmla="*/ 1479 h 345"/>
                  <a:gd name="T22" fmla="*/ 739 w 139"/>
                  <a:gd name="T23" fmla="*/ 1733 h 345"/>
                  <a:gd name="T24" fmla="*/ 736 w 139"/>
                  <a:gd name="T25" fmla="*/ 1138 h 345"/>
                  <a:gd name="T26" fmla="*/ 649 w 139"/>
                  <a:gd name="T27" fmla="*/ 368 h 345"/>
                  <a:gd name="T28" fmla="*/ 585 w 139"/>
                  <a:gd name="T29" fmla="*/ 0 h 345"/>
                  <a:gd name="T30" fmla="*/ 454 w 139"/>
                  <a:gd name="T31" fmla="*/ 268 h 345"/>
                  <a:gd name="T32" fmla="*/ 229 w 139"/>
                  <a:gd name="T33" fmla="*/ 348 h 3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345"/>
                  <a:gd name="T53" fmla="*/ 139 w 139"/>
                  <a:gd name="T54" fmla="*/ 345 h 3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345">
                    <a:moveTo>
                      <a:pt x="38" y="59"/>
                    </a:moveTo>
                    <a:cubicBezTo>
                      <a:pt x="39" y="84"/>
                      <a:pt x="18" y="101"/>
                      <a:pt x="33" y="127"/>
                    </a:cubicBezTo>
                    <a:cubicBezTo>
                      <a:pt x="45" y="148"/>
                      <a:pt x="42" y="159"/>
                      <a:pt x="37" y="184"/>
                    </a:cubicBezTo>
                    <a:cubicBezTo>
                      <a:pt x="24" y="235"/>
                      <a:pt x="0" y="292"/>
                      <a:pt x="2" y="345"/>
                    </a:cubicBezTo>
                    <a:cubicBezTo>
                      <a:pt x="15" y="337"/>
                      <a:pt x="19" y="307"/>
                      <a:pt x="25" y="293"/>
                    </a:cubicBezTo>
                    <a:cubicBezTo>
                      <a:pt x="31" y="275"/>
                      <a:pt x="35" y="257"/>
                      <a:pt x="42" y="239"/>
                    </a:cubicBezTo>
                    <a:cubicBezTo>
                      <a:pt x="46" y="231"/>
                      <a:pt x="62" y="178"/>
                      <a:pt x="76" y="193"/>
                    </a:cubicBezTo>
                    <a:cubicBezTo>
                      <a:pt x="82" y="199"/>
                      <a:pt x="77" y="231"/>
                      <a:pt x="76" y="239"/>
                    </a:cubicBezTo>
                    <a:cubicBezTo>
                      <a:pt x="74" y="255"/>
                      <a:pt x="65" y="274"/>
                      <a:pt x="68" y="290"/>
                    </a:cubicBezTo>
                    <a:cubicBezTo>
                      <a:pt x="79" y="278"/>
                      <a:pt x="82" y="243"/>
                      <a:pt x="96" y="236"/>
                    </a:cubicBezTo>
                    <a:cubicBezTo>
                      <a:pt x="111" y="229"/>
                      <a:pt x="106" y="252"/>
                      <a:pt x="106" y="263"/>
                    </a:cubicBezTo>
                    <a:cubicBezTo>
                      <a:pt x="106" y="271"/>
                      <a:pt x="106" y="318"/>
                      <a:pt x="121" y="308"/>
                    </a:cubicBezTo>
                    <a:cubicBezTo>
                      <a:pt x="139" y="296"/>
                      <a:pt x="122" y="220"/>
                      <a:pt x="120" y="202"/>
                    </a:cubicBezTo>
                    <a:cubicBezTo>
                      <a:pt x="116" y="156"/>
                      <a:pt x="108" y="111"/>
                      <a:pt x="106" y="65"/>
                    </a:cubicBezTo>
                    <a:cubicBezTo>
                      <a:pt x="105" y="44"/>
                      <a:pt x="104" y="19"/>
                      <a:pt x="96" y="0"/>
                    </a:cubicBezTo>
                    <a:cubicBezTo>
                      <a:pt x="87" y="2"/>
                      <a:pt x="80" y="37"/>
                      <a:pt x="74" y="47"/>
                    </a:cubicBezTo>
                    <a:cubicBezTo>
                      <a:pt x="66" y="61"/>
                      <a:pt x="53" y="70"/>
                      <a:pt x="38" y="6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2" name="Freeform 26"/>
              <p:cNvSpPr>
                <a:spLocks/>
              </p:cNvSpPr>
              <p:nvPr/>
            </p:nvSpPr>
            <p:spPr bwMode="auto">
              <a:xfrm>
                <a:off x="1349" y="1344"/>
                <a:ext cx="97" cy="315"/>
              </a:xfrm>
              <a:custGeom>
                <a:avLst/>
                <a:gdLst>
                  <a:gd name="T0" fmla="*/ 163 w 79"/>
                  <a:gd name="T1" fmla="*/ 0 h 260"/>
                  <a:gd name="T2" fmla="*/ 21 w 79"/>
                  <a:gd name="T3" fmla="*/ 2 h 260"/>
                  <a:gd name="T4" fmla="*/ 61 w 79"/>
                  <a:gd name="T5" fmla="*/ 791 h 260"/>
                  <a:gd name="T6" fmla="*/ 133 w 79"/>
                  <a:gd name="T7" fmla="*/ 1098 h 260"/>
                  <a:gd name="T8" fmla="*/ 210 w 79"/>
                  <a:gd name="T9" fmla="*/ 1443 h 260"/>
                  <a:gd name="T10" fmla="*/ 243 w 79"/>
                  <a:gd name="T11" fmla="*/ 1122 h 260"/>
                  <a:gd name="T12" fmla="*/ 465 w 79"/>
                  <a:gd name="T13" fmla="*/ 1465 h 260"/>
                  <a:gd name="T14" fmla="*/ 270 w 79"/>
                  <a:gd name="T15" fmla="*/ 638 h 260"/>
                  <a:gd name="T16" fmla="*/ 417 w 79"/>
                  <a:gd name="T17" fmla="*/ 743 h 260"/>
                  <a:gd name="T18" fmla="*/ 243 w 79"/>
                  <a:gd name="T19" fmla="*/ 287 h 260"/>
                  <a:gd name="T20" fmla="*/ 161 w 79"/>
                  <a:gd name="T21" fmla="*/ 40 h 2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"/>
                  <a:gd name="T34" fmla="*/ 0 h 260"/>
                  <a:gd name="T35" fmla="*/ 79 w 79"/>
                  <a:gd name="T36" fmla="*/ 260 h 2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" h="260">
                    <a:moveTo>
                      <a:pt x="26" y="0"/>
                    </a:moveTo>
                    <a:cubicBezTo>
                      <a:pt x="20" y="10"/>
                      <a:pt x="11" y="3"/>
                      <a:pt x="3" y="2"/>
                    </a:cubicBezTo>
                    <a:cubicBezTo>
                      <a:pt x="1" y="46"/>
                      <a:pt x="0" y="97"/>
                      <a:pt x="10" y="140"/>
                    </a:cubicBezTo>
                    <a:cubicBezTo>
                      <a:pt x="14" y="158"/>
                      <a:pt x="18" y="176"/>
                      <a:pt x="21" y="195"/>
                    </a:cubicBezTo>
                    <a:cubicBezTo>
                      <a:pt x="23" y="214"/>
                      <a:pt x="20" y="241"/>
                      <a:pt x="33" y="256"/>
                    </a:cubicBezTo>
                    <a:cubicBezTo>
                      <a:pt x="39" y="242"/>
                      <a:pt x="25" y="209"/>
                      <a:pt x="38" y="200"/>
                    </a:cubicBezTo>
                    <a:cubicBezTo>
                      <a:pt x="55" y="212"/>
                      <a:pt x="51" y="258"/>
                      <a:pt x="73" y="260"/>
                    </a:cubicBezTo>
                    <a:cubicBezTo>
                      <a:pt x="79" y="217"/>
                      <a:pt x="17" y="156"/>
                      <a:pt x="42" y="113"/>
                    </a:cubicBezTo>
                    <a:cubicBezTo>
                      <a:pt x="51" y="118"/>
                      <a:pt x="57" y="128"/>
                      <a:pt x="66" y="132"/>
                    </a:cubicBezTo>
                    <a:cubicBezTo>
                      <a:pt x="58" y="105"/>
                      <a:pt x="44" y="80"/>
                      <a:pt x="38" y="52"/>
                    </a:cubicBezTo>
                    <a:cubicBezTo>
                      <a:pt x="34" y="37"/>
                      <a:pt x="33" y="20"/>
                      <a:pt x="25" y="7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3" name="Freeform 27"/>
              <p:cNvSpPr>
                <a:spLocks/>
              </p:cNvSpPr>
              <p:nvPr/>
            </p:nvSpPr>
            <p:spPr bwMode="auto">
              <a:xfrm>
                <a:off x="1404" y="1821"/>
                <a:ext cx="74" cy="970"/>
              </a:xfrm>
              <a:custGeom>
                <a:avLst/>
                <a:gdLst>
                  <a:gd name="T0" fmla="*/ 0 w 60"/>
                  <a:gd name="T1" fmla="*/ 0 h 800"/>
                  <a:gd name="T2" fmla="*/ 118 w 60"/>
                  <a:gd name="T3" fmla="*/ 2329 h 800"/>
                  <a:gd name="T4" fmla="*/ 162 w 60"/>
                  <a:gd name="T5" fmla="*/ 3365 h 800"/>
                  <a:gd name="T6" fmla="*/ 110 w 60"/>
                  <a:gd name="T7" fmla="*/ 4530 h 800"/>
                  <a:gd name="T8" fmla="*/ 247 w 60"/>
                  <a:gd name="T9" fmla="*/ 3824 h 800"/>
                  <a:gd name="T10" fmla="*/ 317 w 60"/>
                  <a:gd name="T11" fmla="*/ 3203 h 800"/>
                  <a:gd name="T12" fmla="*/ 347 w 60"/>
                  <a:gd name="T13" fmla="*/ 1862 h 800"/>
                  <a:gd name="T14" fmla="*/ 247 w 60"/>
                  <a:gd name="T15" fmla="*/ 766 h 800"/>
                  <a:gd name="T16" fmla="*/ 53 w 60"/>
                  <a:gd name="T17" fmla="*/ 74 h 8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800"/>
                  <a:gd name="T29" fmla="*/ 60 w 60"/>
                  <a:gd name="T30" fmla="*/ 800 h 8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800">
                    <a:moveTo>
                      <a:pt x="0" y="0"/>
                    </a:moveTo>
                    <a:cubicBezTo>
                      <a:pt x="27" y="135"/>
                      <a:pt x="12" y="274"/>
                      <a:pt x="18" y="411"/>
                    </a:cubicBezTo>
                    <a:cubicBezTo>
                      <a:pt x="21" y="471"/>
                      <a:pt x="24" y="532"/>
                      <a:pt x="24" y="594"/>
                    </a:cubicBezTo>
                    <a:cubicBezTo>
                      <a:pt x="24" y="663"/>
                      <a:pt x="12" y="731"/>
                      <a:pt x="16" y="800"/>
                    </a:cubicBezTo>
                    <a:cubicBezTo>
                      <a:pt x="45" y="788"/>
                      <a:pt x="34" y="702"/>
                      <a:pt x="37" y="675"/>
                    </a:cubicBezTo>
                    <a:cubicBezTo>
                      <a:pt x="41" y="638"/>
                      <a:pt x="43" y="601"/>
                      <a:pt x="48" y="565"/>
                    </a:cubicBezTo>
                    <a:cubicBezTo>
                      <a:pt x="57" y="486"/>
                      <a:pt x="60" y="407"/>
                      <a:pt x="53" y="328"/>
                    </a:cubicBezTo>
                    <a:cubicBezTo>
                      <a:pt x="48" y="264"/>
                      <a:pt x="43" y="200"/>
                      <a:pt x="37" y="136"/>
                    </a:cubicBezTo>
                    <a:cubicBezTo>
                      <a:pt x="34" y="108"/>
                      <a:pt x="33" y="27"/>
                      <a:pt x="8" y="1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4" name="Freeform 28"/>
              <p:cNvSpPr>
                <a:spLocks/>
              </p:cNvSpPr>
              <p:nvPr/>
            </p:nvSpPr>
            <p:spPr bwMode="auto">
              <a:xfrm>
                <a:off x="1363" y="2923"/>
                <a:ext cx="122" cy="472"/>
              </a:xfrm>
              <a:custGeom>
                <a:avLst/>
                <a:gdLst>
                  <a:gd name="T0" fmla="*/ 250 w 100"/>
                  <a:gd name="T1" fmla="*/ 0 h 389"/>
                  <a:gd name="T2" fmla="*/ 115 w 100"/>
                  <a:gd name="T3" fmla="*/ 775 h 389"/>
                  <a:gd name="T4" fmla="*/ 109 w 100"/>
                  <a:gd name="T5" fmla="*/ 1372 h 389"/>
                  <a:gd name="T6" fmla="*/ 163 w 100"/>
                  <a:gd name="T7" fmla="*/ 2217 h 389"/>
                  <a:gd name="T8" fmla="*/ 238 w 100"/>
                  <a:gd name="T9" fmla="*/ 1790 h 389"/>
                  <a:gd name="T10" fmla="*/ 386 w 100"/>
                  <a:gd name="T11" fmla="*/ 1458 h 389"/>
                  <a:gd name="T12" fmla="*/ 250 w 100"/>
                  <a:gd name="T13" fmla="*/ 1500 h 389"/>
                  <a:gd name="T14" fmla="*/ 570 w 100"/>
                  <a:gd name="T15" fmla="*/ 379 h 389"/>
                  <a:gd name="T16" fmla="*/ 467 w 100"/>
                  <a:gd name="T17" fmla="*/ 639 h 389"/>
                  <a:gd name="T18" fmla="*/ 311 w 100"/>
                  <a:gd name="T19" fmla="*/ 911 h 389"/>
                  <a:gd name="T20" fmla="*/ 271 w 100"/>
                  <a:gd name="T21" fmla="*/ 911 h 389"/>
                  <a:gd name="T22" fmla="*/ 238 w 100"/>
                  <a:gd name="T23" fmla="*/ 109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0"/>
                  <a:gd name="T37" fmla="*/ 0 h 389"/>
                  <a:gd name="T38" fmla="*/ 100 w 100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0" h="389">
                    <a:moveTo>
                      <a:pt x="42" y="0"/>
                    </a:moveTo>
                    <a:cubicBezTo>
                      <a:pt x="22" y="24"/>
                      <a:pt x="24" y="103"/>
                      <a:pt x="20" y="136"/>
                    </a:cubicBezTo>
                    <a:cubicBezTo>
                      <a:pt x="16" y="170"/>
                      <a:pt x="18" y="206"/>
                      <a:pt x="18" y="241"/>
                    </a:cubicBezTo>
                    <a:cubicBezTo>
                      <a:pt x="18" y="277"/>
                      <a:pt x="0" y="365"/>
                      <a:pt x="28" y="389"/>
                    </a:cubicBezTo>
                    <a:cubicBezTo>
                      <a:pt x="35" y="366"/>
                      <a:pt x="32" y="338"/>
                      <a:pt x="39" y="314"/>
                    </a:cubicBezTo>
                    <a:cubicBezTo>
                      <a:pt x="45" y="293"/>
                      <a:pt x="63" y="278"/>
                      <a:pt x="65" y="256"/>
                    </a:cubicBezTo>
                    <a:cubicBezTo>
                      <a:pt x="58" y="258"/>
                      <a:pt x="49" y="259"/>
                      <a:pt x="42" y="263"/>
                    </a:cubicBezTo>
                    <a:cubicBezTo>
                      <a:pt x="9" y="220"/>
                      <a:pt x="100" y="121"/>
                      <a:pt x="95" y="67"/>
                    </a:cubicBezTo>
                    <a:cubicBezTo>
                      <a:pt x="80" y="77"/>
                      <a:pt x="84" y="97"/>
                      <a:pt x="78" y="112"/>
                    </a:cubicBezTo>
                    <a:cubicBezTo>
                      <a:pt x="72" y="128"/>
                      <a:pt x="60" y="146"/>
                      <a:pt x="52" y="160"/>
                    </a:cubicBezTo>
                    <a:cubicBezTo>
                      <a:pt x="51" y="160"/>
                      <a:pt x="46" y="160"/>
                      <a:pt x="45" y="160"/>
                    </a:cubicBezTo>
                    <a:cubicBezTo>
                      <a:pt x="42" y="112"/>
                      <a:pt x="46" y="65"/>
                      <a:pt x="39" y="19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5" name="Freeform 29"/>
              <p:cNvSpPr>
                <a:spLocks/>
              </p:cNvSpPr>
              <p:nvPr/>
            </p:nvSpPr>
            <p:spPr bwMode="auto">
              <a:xfrm>
                <a:off x="1260" y="2867"/>
                <a:ext cx="79" cy="506"/>
              </a:xfrm>
              <a:custGeom>
                <a:avLst/>
                <a:gdLst>
                  <a:gd name="T0" fmla="*/ 109 w 65"/>
                  <a:gd name="T1" fmla="*/ 235 h 417"/>
                  <a:gd name="T2" fmla="*/ 306 w 65"/>
                  <a:gd name="T3" fmla="*/ 648 h 417"/>
                  <a:gd name="T4" fmla="*/ 357 w 65"/>
                  <a:gd name="T5" fmla="*/ 1409 h 417"/>
                  <a:gd name="T6" fmla="*/ 349 w 65"/>
                  <a:gd name="T7" fmla="*/ 2378 h 417"/>
                  <a:gd name="T8" fmla="*/ 249 w 65"/>
                  <a:gd name="T9" fmla="*/ 1759 h 417"/>
                  <a:gd name="T10" fmla="*/ 34 w 65"/>
                  <a:gd name="T11" fmla="*/ 1105 h 417"/>
                  <a:gd name="T12" fmla="*/ 159 w 65"/>
                  <a:gd name="T13" fmla="*/ 1203 h 417"/>
                  <a:gd name="T14" fmla="*/ 109 w 65"/>
                  <a:gd name="T15" fmla="*/ 250 h 4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5"/>
                  <a:gd name="T25" fmla="*/ 0 h 417"/>
                  <a:gd name="T26" fmla="*/ 65 w 65"/>
                  <a:gd name="T27" fmla="*/ 417 h 4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5" h="417">
                    <a:moveTo>
                      <a:pt x="19" y="41"/>
                    </a:moveTo>
                    <a:cubicBezTo>
                      <a:pt x="49" y="0"/>
                      <a:pt x="51" y="98"/>
                      <a:pt x="53" y="114"/>
                    </a:cubicBezTo>
                    <a:cubicBezTo>
                      <a:pt x="59" y="158"/>
                      <a:pt x="64" y="202"/>
                      <a:pt x="62" y="247"/>
                    </a:cubicBezTo>
                    <a:cubicBezTo>
                      <a:pt x="59" y="303"/>
                      <a:pt x="65" y="361"/>
                      <a:pt x="61" y="417"/>
                    </a:cubicBezTo>
                    <a:cubicBezTo>
                      <a:pt x="37" y="397"/>
                      <a:pt x="44" y="337"/>
                      <a:pt x="43" y="308"/>
                    </a:cubicBezTo>
                    <a:cubicBezTo>
                      <a:pt x="41" y="268"/>
                      <a:pt x="5" y="235"/>
                      <a:pt x="6" y="194"/>
                    </a:cubicBezTo>
                    <a:cubicBezTo>
                      <a:pt x="10" y="203"/>
                      <a:pt x="17" y="210"/>
                      <a:pt x="27" y="211"/>
                    </a:cubicBezTo>
                    <a:cubicBezTo>
                      <a:pt x="36" y="159"/>
                      <a:pt x="0" y="95"/>
                      <a:pt x="19" y="4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6" name="Freeform 30"/>
              <p:cNvSpPr>
                <a:spLocks/>
              </p:cNvSpPr>
              <p:nvPr/>
            </p:nvSpPr>
            <p:spPr bwMode="auto">
              <a:xfrm>
                <a:off x="1309" y="2054"/>
                <a:ext cx="35" cy="455"/>
              </a:xfrm>
              <a:custGeom>
                <a:avLst/>
                <a:gdLst>
                  <a:gd name="T0" fmla="*/ 0 w 29"/>
                  <a:gd name="T1" fmla="*/ 0 h 375"/>
                  <a:gd name="T2" fmla="*/ 76 w 29"/>
                  <a:gd name="T3" fmla="*/ 1141 h 375"/>
                  <a:gd name="T4" fmla="*/ 86 w 29"/>
                  <a:gd name="T5" fmla="*/ 1627 h 375"/>
                  <a:gd name="T6" fmla="*/ 86 w 29"/>
                  <a:gd name="T7" fmla="*/ 2137 h 375"/>
                  <a:gd name="T8" fmla="*/ 122 w 29"/>
                  <a:gd name="T9" fmla="*/ 669 h 375"/>
                  <a:gd name="T10" fmla="*/ 17 w 29"/>
                  <a:gd name="T11" fmla="*/ 0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375"/>
                  <a:gd name="T20" fmla="*/ 29 w 29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375">
                    <a:moveTo>
                      <a:pt x="0" y="0"/>
                    </a:moveTo>
                    <a:cubicBezTo>
                      <a:pt x="19" y="60"/>
                      <a:pt x="11" y="138"/>
                      <a:pt x="14" y="200"/>
                    </a:cubicBezTo>
                    <a:cubicBezTo>
                      <a:pt x="16" y="228"/>
                      <a:pt x="16" y="257"/>
                      <a:pt x="16" y="285"/>
                    </a:cubicBezTo>
                    <a:cubicBezTo>
                      <a:pt x="16" y="311"/>
                      <a:pt x="8" y="353"/>
                      <a:pt x="16" y="375"/>
                    </a:cubicBezTo>
                    <a:cubicBezTo>
                      <a:pt x="29" y="292"/>
                      <a:pt x="21" y="202"/>
                      <a:pt x="22" y="117"/>
                    </a:cubicBezTo>
                    <a:cubicBezTo>
                      <a:pt x="22" y="84"/>
                      <a:pt x="22" y="26"/>
                      <a:pt x="3" y="0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7" name="Freeform 31"/>
              <p:cNvSpPr>
                <a:spLocks/>
              </p:cNvSpPr>
              <p:nvPr/>
            </p:nvSpPr>
            <p:spPr bwMode="auto">
              <a:xfrm>
                <a:off x="1124" y="2069"/>
                <a:ext cx="43" cy="402"/>
              </a:xfrm>
              <a:custGeom>
                <a:avLst/>
                <a:gdLst>
                  <a:gd name="T0" fmla="*/ 92 w 35"/>
                  <a:gd name="T1" fmla="*/ 40 h 332"/>
                  <a:gd name="T2" fmla="*/ 92 w 35"/>
                  <a:gd name="T3" fmla="*/ 0 h 332"/>
                  <a:gd name="T4" fmla="*/ 48 w 35"/>
                  <a:gd name="T5" fmla="*/ 1161 h 332"/>
                  <a:gd name="T6" fmla="*/ 131 w 35"/>
                  <a:gd name="T7" fmla="*/ 1859 h 332"/>
                  <a:gd name="T8" fmla="*/ 108 w 35"/>
                  <a:gd name="T9" fmla="*/ 1246 h 332"/>
                  <a:gd name="T10" fmla="*/ 186 w 35"/>
                  <a:gd name="T11" fmla="*/ 659 h 332"/>
                  <a:gd name="T12" fmla="*/ 146 w 35"/>
                  <a:gd name="T13" fmla="*/ 22 h 3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32"/>
                  <a:gd name="T23" fmla="*/ 35 w 35"/>
                  <a:gd name="T24" fmla="*/ 332 h 3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32">
                    <a:moveTo>
                      <a:pt x="15" y="7"/>
                    </a:moveTo>
                    <a:cubicBezTo>
                      <a:pt x="15" y="4"/>
                      <a:pt x="15" y="2"/>
                      <a:pt x="15" y="0"/>
                    </a:cubicBezTo>
                    <a:cubicBezTo>
                      <a:pt x="18" y="68"/>
                      <a:pt x="5" y="137"/>
                      <a:pt x="7" y="207"/>
                    </a:cubicBezTo>
                    <a:cubicBezTo>
                      <a:pt x="8" y="232"/>
                      <a:pt x="0" y="315"/>
                      <a:pt x="20" y="332"/>
                    </a:cubicBezTo>
                    <a:cubicBezTo>
                      <a:pt x="22" y="295"/>
                      <a:pt x="13" y="259"/>
                      <a:pt x="17" y="223"/>
                    </a:cubicBezTo>
                    <a:cubicBezTo>
                      <a:pt x="21" y="188"/>
                      <a:pt x="27" y="153"/>
                      <a:pt x="29" y="118"/>
                    </a:cubicBezTo>
                    <a:cubicBezTo>
                      <a:pt x="30" y="85"/>
                      <a:pt x="35" y="33"/>
                      <a:pt x="23" y="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8" name="Freeform 32"/>
              <p:cNvSpPr>
                <a:spLocks/>
              </p:cNvSpPr>
              <p:nvPr/>
            </p:nvSpPr>
            <p:spPr bwMode="auto">
              <a:xfrm>
                <a:off x="944" y="1885"/>
                <a:ext cx="167" cy="987"/>
              </a:xfrm>
              <a:custGeom>
                <a:avLst/>
                <a:gdLst>
                  <a:gd name="T0" fmla="*/ 722 w 136"/>
                  <a:gd name="T1" fmla="*/ 0 h 814"/>
                  <a:gd name="T2" fmla="*/ 861 w 136"/>
                  <a:gd name="T3" fmla="*/ 4610 h 814"/>
                  <a:gd name="T4" fmla="*/ 722 w 136"/>
                  <a:gd name="T5" fmla="*/ 0 h 81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814"/>
                  <a:gd name="T11" fmla="*/ 136 w 136"/>
                  <a:gd name="T12" fmla="*/ 814 h 8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814">
                    <a:moveTo>
                      <a:pt x="114" y="0"/>
                    </a:moveTo>
                    <a:cubicBezTo>
                      <a:pt x="114" y="0"/>
                      <a:pt x="0" y="443"/>
                      <a:pt x="136" y="814"/>
                    </a:cubicBezTo>
                    <a:cubicBezTo>
                      <a:pt x="136" y="814"/>
                      <a:pt x="58" y="176"/>
                      <a:pt x="114" y="0"/>
                    </a:cubicBezTo>
                    <a:close/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9" name="Freeform 33"/>
              <p:cNvSpPr>
                <a:spLocks/>
              </p:cNvSpPr>
              <p:nvPr/>
            </p:nvSpPr>
            <p:spPr bwMode="auto">
              <a:xfrm>
                <a:off x="1370" y="1165"/>
                <a:ext cx="456" cy="2475"/>
              </a:xfrm>
              <a:custGeom>
                <a:avLst/>
                <a:gdLst>
                  <a:gd name="T0" fmla="*/ 254 w 373"/>
                  <a:gd name="T1" fmla="*/ 11571 h 2041"/>
                  <a:gd name="T2" fmla="*/ 483 w 373"/>
                  <a:gd name="T3" fmla="*/ 9718 h 2041"/>
                  <a:gd name="T4" fmla="*/ 405 w 373"/>
                  <a:gd name="T5" fmla="*/ 1555 h 2041"/>
                  <a:gd name="T6" fmla="*/ 0 w 373"/>
                  <a:gd name="T7" fmla="*/ 0 h 20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3"/>
                  <a:gd name="T13" fmla="*/ 0 h 2041"/>
                  <a:gd name="T14" fmla="*/ 373 w 373"/>
                  <a:gd name="T15" fmla="*/ 2041 h 20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3" h="2041">
                    <a:moveTo>
                      <a:pt x="42" y="2041"/>
                    </a:moveTo>
                    <a:cubicBezTo>
                      <a:pt x="42" y="2041"/>
                      <a:pt x="23" y="1819"/>
                      <a:pt x="79" y="1714"/>
                    </a:cubicBezTo>
                    <a:cubicBezTo>
                      <a:pt x="160" y="1565"/>
                      <a:pt x="373" y="948"/>
                      <a:pt x="67" y="274"/>
                    </a:cubicBezTo>
                    <a:cubicBezTo>
                      <a:pt x="13" y="156"/>
                      <a:pt x="9" y="50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30" name="Freeform 34"/>
              <p:cNvSpPr>
                <a:spLocks/>
              </p:cNvSpPr>
              <p:nvPr/>
            </p:nvSpPr>
            <p:spPr bwMode="auto">
              <a:xfrm>
                <a:off x="814" y="1168"/>
                <a:ext cx="543" cy="2475"/>
              </a:xfrm>
              <a:custGeom>
                <a:avLst/>
                <a:gdLst>
                  <a:gd name="T0" fmla="*/ 2278 w 444"/>
                  <a:gd name="T1" fmla="*/ 0 h 2042"/>
                  <a:gd name="T2" fmla="*/ 1887 w 444"/>
                  <a:gd name="T3" fmla="*/ 1520 h 2042"/>
                  <a:gd name="T4" fmla="*/ 2167 w 444"/>
                  <a:gd name="T5" fmla="*/ 9563 h 2042"/>
                  <a:gd name="T6" fmla="*/ 2607 w 444"/>
                  <a:gd name="T7" fmla="*/ 11528 h 20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042"/>
                  <a:gd name="T14" fmla="*/ 444 w 444"/>
                  <a:gd name="T15" fmla="*/ 2042 h 20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042">
                    <a:moveTo>
                      <a:pt x="372" y="0"/>
                    </a:moveTo>
                    <a:cubicBezTo>
                      <a:pt x="372" y="0"/>
                      <a:pt x="365" y="136"/>
                      <a:pt x="308" y="270"/>
                    </a:cubicBezTo>
                    <a:cubicBezTo>
                      <a:pt x="230" y="452"/>
                      <a:pt x="0" y="1118"/>
                      <a:pt x="354" y="1694"/>
                    </a:cubicBezTo>
                    <a:cubicBezTo>
                      <a:pt x="444" y="1841"/>
                      <a:pt x="426" y="2042"/>
                      <a:pt x="426" y="2042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31" name="Freeform 35"/>
              <p:cNvSpPr>
                <a:spLocks/>
              </p:cNvSpPr>
              <p:nvPr/>
            </p:nvSpPr>
            <p:spPr bwMode="auto">
              <a:xfrm>
                <a:off x="1368" y="3540"/>
                <a:ext cx="41" cy="107"/>
              </a:xfrm>
              <a:custGeom>
                <a:avLst/>
                <a:gdLst>
                  <a:gd name="T0" fmla="*/ 182 w 34"/>
                  <a:gd name="T1" fmla="*/ 124 h 88"/>
                  <a:gd name="T2" fmla="*/ 43 w 34"/>
                  <a:gd name="T3" fmla="*/ 1 h 88"/>
                  <a:gd name="T4" fmla="*/ 49 w 34"/>
                  <a:gd name="T5" fmla="*/ 260 h 88"/>
                  <a:gd name="T6" fmla="*/ 36 w 34"/>
                  <a:gd name="T7" fmla="*/ 439 h 88"/>
                  <a:gd name="T8" fmla="*/ 129 w 34"/>
                  <a:gd name="T9" fmla="*/ 432 h 88"/>
                  <a:gd name="T10" fmla="*/ 147 w 34"/>
                  <a:gd name="T11" fmla="*/ 114 h 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"/>
                  <a:gd name="T19" fmla="*/ 0 h 88"/>
                  <a:gd name="T20" fmla="*/ 34 w 34"/>
                  <a:gd name="T21" fmla="*/ 88 h 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" h="88">
                    <a:moveTo>
                      <a:pt x="34" y="21"/>
                    </a:moveTo>
                    <a:cubicBezTo>
                      <a:pt x="23" y="26"/>
                      <a:pt x="18" y="0"/>
                      <a:pt x="8" y="1"/>
                    </a:cubicBezTo>
                    <a:cubicBezTo>
                      <a:pt x="0" y="1"/>
                      <a:pt x="9" y="37"/>
                      <a:pt x="9" y="45"/>
                    </a:cubicBezTo>
                    <a:cubicBezTo>
                      <a:pt x="9" y="55"/>
                      <a:pt x="5" y="67"/>
                      <a:pt x="7" y="76"/>
                    </a:cubicBezTo>
                    <a:cubicBezTo>
                      <a:pt x="9" y="88"/>
                      <a:pt x="18" y="81"/>
                      <a:pt x="24" y="74"/>
                    </a:cubicBezTo>
                    <a:cubicBezTo>
                      <a:pt x="34" y="60"/>
                      <a:pt x="32" y="34"/>
                      <a:pt x="27" y="20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32" name="Freeform 36"/>
              <p:cNvSpPr>
                <a:spLocks/>
              </p:cNvSpPr>
              <p:nvPr/>
            </p:nvSpPr>
            <p:spPr bwMode="auto">
              <a:xfrm>
                <a:off x="1251" y="1161"/>
                <a:ext cx="110" cy="194"/>
              </a:xfrm>
              <a:custGeom>
                <a:avLst/>
                <a:gdLst>
                  <a:gd name="T0" fmla="*/ 512 w 90"/>
                  <a:gd name="T1" fmla="*/ 40 h 160"/>
                  <a:gd name="T2" fmla="*/ 297 w 90"/>
                  <a:gd name="T3" fmla="*/ 27 h 160"/>
                  <a:gd name="T4" fmla="*/ 163 w 90"/>
                  <a:gd name="T5" fmla="*/ 110 h 160"/>
                  <a:gd name="T6" fmla="*/ 97 w 90"/>
                  <a:gd name="T7" fmla="*/ 435 h 160"/>
                  <a:gd name="T8" fmla="*/ 49 w 90"/>
                  <a:gd name="T9" fmla="*/ 690 h 160"/>
                  <a:gd name="T10" fmla="*/ 65 w 90"/>
                  <a:gd name="T11" fmla="*/ 837 h 160"/>
                  <a:gd name="T12" fmla="*/ 161 w 90"/>
                  <a:gd name="T13" fmla="*/ 601 h 160"/>
                  <a:gd name="T14" fmla="*/ 264 w 90"/>
                  <a:gd name="T15" fmla="*/ 478 h 160"/>
                  <a:gd name="T16" fmla="*/ 335 w 90"/>
                  <a:gd name="T17" fmla="*/ 569 h 160"/>
                  <a:gd name="T18" fmla="*/ 425 w 90"/>
                  <a:gd name="T19" fmla="*/ 242 h 160"/>
                  <a:gd name="T20" fmla="*/ 529 w 90"/>
                  <a:gd name="T21" fmla="*/ 236 h 160"/>
                  <a:gd name="T22" fmla="*/ 500 w 90"/>
                  <a:gd name="T23" fmla="*/ 5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0"/>
                  <a:gd name="T37" fmla="*/ 0 h 160"/>
                  <a:gd name="T38" fmla="*/ 90 w 90"/>
                  <a:gd name="T39" fmla="*/ 160 h 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0" h="160">
                    <a:moveTo>
                      <a:pt x="84" y="7"/>
                    </a:moveTo>
                    <a:cubicBezTo>
                      <a:pt x="75" y="0"/>
                      <a:pt x="59" y="4"/>
                      <a:pt x="49" y="5"/>
                    </a:cubicBezTo>
                    <a:cubicBezTo>
                      <a:pt x="35" y="6"/>
                      <a:pt x="31" y="6"/>
                      <a:pt x="27" y="20"/>
                    </a:cubicBezTo>
                    <a:cubicBezTo>
                      <a:pt x="22" y="39"/>
                      <a:pt x="20" y="59"/>
                      <a:pt x="16" y="77"/>
                    </a:cubicBezTo>
                    <a:cubicBezTo>
                      <a:pt x="12" y="92"/>
                      <a:pt x="10" y="107"/>
                      <a:pt x="8" y="122"/>
                    </a:cubicBezTo>
                    <a:cubicBezTo>
                      <a:pt x="8" y="128"/>
                      <a:pt x="0" y="160"/>
                      <a:pt x="11" y="148"/>
                    </a:cubicBezTo>
                    <a:cubicBezTo>
                      <a:pt x="20" y="139"/>
                      <a:pt x="21" y="118"/>
                      <a:pt x="26" y="106"/>
                    </a:cubicBezTo>
                    <a:cubicBezTo>
                      <a:pt x="28" y="102"/>
                      <a:pt x="36" y="83"/>
                      <a:pt x="43" y="84"/>
                    </a:cubicBezTo>
                    <a:cubicBezTo>
                      <a:pt x="47" y="85"/>
                      <a:pt x="49" y="122"/>
                      <a:pt x="56" y="101"/>
                    </a:cubicBezTo>
                    <a:cubicBezTo>
                      <a:pt x="60" y="87"/>
                      <a:pt x="50" y="50"/>
                      <a:pt x="70" y="43"/>
                    </a:cubicBezTo>
                    <a:cubicBezTo>
                      <a:pt x="78" y="41"/>
                      <a:pt x="82" y="52"/>
                      <a:pt x="87" y="42"/>
                    </a:cubicBezTo>
                    <a:cubicBezTo>
                      <a:pt x="90" y="35"/>
                      <a:pt x="86" y="15"/>
                      <a:pt x="83" y="9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33" name="Groupe 632"/>
          <p:cNvGrpSpPr/>
          <p:nvPr/>
        </p:nvGrpSpPr>
        <p:grpSpPr>
          <a:xfrm>
            <a:off x="7072747" y="3603191"/>
            <a:ext cx="1070230" cy="913142"/>
            <a:chOff x="5785066" y="3082101"/>
            <a:chExt cx="1070230" cy="913142"/>
          </a:xfrm>
        </p:grpSpPr>
        <p:grpSp>
          <p:nvGrpSpPr>
            <p:cNvPr id="634" name="Group 3"/>
            <p:cNvGrpSpPr>
              <a:grpSpLocks/>
            </p:cNvGrpSpPr>
            <p:nvPr/>
          </p:nvGrpSpPr>
          <p:grpSpPr bwMode="auto">
            <a:xfrm>
              <a:off x="5785066" y="3082101"/>
              <a:ext cx="443118" cy="913142"/>
              <a:chOff x="814" y="1146"/>
              <a:chExt cx="1063" cy="2525"/>
            </a:xfrm>
          </p:grpSpPr>
          <p:sp>
            <p:nvSpPr>
              <p:cNvPr id="636" name="Freeform 4"/>
              <p:cNvSpPr>
                <a:spLocks/>
              </p:cNvSpPr>
              <p:nvPr/>
            </p:nvSpPr>
            <p:spPr bwMode="auto">
              <a:xfrm>
                <a:off x="814" y="1147"/>
                <a:ext cx="1012" cy="2524"/>
              </a:xfrm>
              <a:custGeom>
                <a:avLst/>
                <a:gdLst>
                  <a:gd name="T0" fmla="*/ 2267 w 828"/>
                  <a:gd name="T1" fmla="*/ 90 h 2082"/>
                  <a:gd name="T2" fmla="*/ 1875 w 828"/>
                  <a:gd name="T3" fmla="*/ 1618 h 2082"/>
                  <a:gd name="T4" fmla="*/ 2158 w 828"/>
                  <a:gd name="T5" fmla="*/ 9669 h 2082"/>
                  <a:gd name="T6" fmla="*/ 2597 w 828"/>
                  <a:gd name="T7" fmla="*/ 11639 h 2082"/>
                  <a:gd name="T8" fmla="*/ 3031 w 828"/>
                  <a:gd name="T9" fmla="*/ 11621 h 2082"/>
                  <a:gd name="T10" fmla="*/ 3252 w 828"/>
                  <a:gd name="T11" fmla="*/ 9775 h 2082"/>
                  <a:gd name="T12" fmla="*/ 3178 w 828"/>
                  <a:gd name="T13" fmla="*/ 1628 h 2082"/>
                  <a:gd name="T14" fmla="*/ 2774 w 828"/>
                  <a:gd name="T15" fmla="*/ 74 h 2082"/>
                  <a:gd name="T16" fmla="*/ 2267 w 828"/>
                  <a:gd name="T17" fmla="*/ 90 h 20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8"/>
                  <a:gd name="T28" fmla="*/ 0 h 2082"/>
                  <a:gd name="T29" fmla="*/ 828 w 828"/>
                  <a:gd name="T30" fmla="*/ 2082 h 20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8" h="2082">
                    <a:moveTo>
                      <a:pt x="372" y="16"/>
                    </a:moveTo>
                    <a:cubicBezTo>
                      <a:pt x="372" y="16"/>
                      <a:pt x="366" y="152"/>
                      <a:pt x="308" y="286"/>
                    </a:cubicBezTo>
                    <a:cubicBezTo>
                      <a:pt x="230" y="468"/>
                      <a:pt x="0" y="1134"/>
                      <a:pt x="354" y="1710"/>
                    </a:cubicBezTo>
                    <a:cubicBezTo>
                      <a:pt x="444" y="1857"/>
                      <a:pt x="426" y="2058"/>
                      <a:pt x="426" y="2058"/>
                    </a:cubicBezTo>
                    <a:cubicBezTo>
                      <a:pt x="426" y="2058"/>
                      <a:pt x="462" y="2082"/>
                      <a:pt x="498" y="2055"/>
                    </a:cubicBezTo>
                    <a:cubicBezTo>
                      <a:pt x="498" y="2055"/>
                      <a:pt x="478" y="1832"/>
                      <a:pt x="534" y="1728"/>
                    </a:cubicBezTo>
                    <a:cubicBezTo>
                      <a:pt x="615" y="1579"/>
                      <a:pt x="828" y="962"/>
                      <a:pt x="522" y="288"/>
                    </a:cubicBezTo>
                    <a:cubicBezTo>
                      <a:pt x="468" y="170"/>
                      <a:pt x="464" y="63"/>
                      <a:pt x="456" y="13"/>
                    </a:cubicBezTo>
                    <a:cubicBezTo>
                      <a:pt x="456" y="13"/>
                      <a:pt x="423" y="0"/>
                      <a:pt x="372" y="16"/>
                    </a:cubicBezTo>
                    <a:close/>
                  </a:path>
                </a:pathLst>
              </a:custGeom>
              <a:solidFill>
                <a:srgbClr val="ED99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37" name="Freeform 5"/>
              <p:cNvSpPr>
                <a:spLocks/>
              </p:cNvSpPr>
              <p:nvPr/>
            </p:nvSpPr>
            <p:spPr bwMode="auto">
              <a:xfrm>
                <a:off x="864" y="1540"/>
                <a:ext cx="442" cy="1719"/>
              </a:xfrm>
              <a:custGeom>
                <a:avLst/>
                <a:gdLst>
                  <a:gd name="T0" fmla="*/ 1728 w 362"/>
                  <a:gd name="T1" fmla="*/ 0 h 1418"/>
                  <a:gd name="T2" fmla="*/ 2184 w 362"/>
                  <a:gd name="T3" fmla="*/ 8017 h 1418"/>
                  <a:gd name="T4" fmla="*/ 1728 w 362"/>
                  <a:gd name="T5" fmla="*/ 0 h 1418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18"/>
                  <a:gd name="T11" fmla="*/ 362 w 362"/>
                  <a:gd name="T12" fmla="*/ 1418 h 1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18">
                    <a:moveTo>
                      <a:pt x="287" y="0"/>
                    </a:moveTo>
                    <a:cubicBezTo>
                      <a:pt x="287" y="0"/>
                      <a:pt x="0" y="810"/>
                      <a:pt x="362" y="1418"/>
                    </a:cubicBezTo>
                    <a:cubicBezTo>
                      <a:pt x="362" y="1418"/>
                      <a:pt x="69" y="782"/>
                      <a:pt x="287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38" name="Freeform 6"/>
              <p:cNvSpPr>
                <a:spLocks/>
              </p:cNvSpPr>
              <p:nvPr/>
            </p:nvSpPr>
            <p:spPr bwMode="auto">
              <a:xfrm>
                <a:off x="1337" y="1511"/>
                <a:ext cx="154" cy="1796"/>
              </a:xfrm>
              <a:custGeom>
                <a:avLst/>
                <a:gdLst>
                  <a:gd name="T0" fmla="*/ 109 w 126"/>
                  <a:gd name="T1" fmla="*/ 8357 h 1482"/>
                  <a:gd name="T2" fmla="*/ 0 w 126"/>
                  <a:gd name="T3" fmla="*/ 0 h 1482"/>
                  <a:gd name="T4" fmla="*/ 109 w 126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126"/>
                  <a:gd name="T10" fmla="*/ 0 h 1482"/>
                  <a:gd name="T11" fmla="*/ 126 w 126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" h="1482">
                    <a:moveTo>
                      <a:pt x="18" y="1482"/>
                    </a:moveTo>
                    <a:cubicBezTo>
                      <a:pt x="18" y="1482"/>
                      <a:pt x="126" y="566"/>
                      <a:pt x="0" y="0"/>
                    </a:cubicBezTo>
                    <a:cubicBezTo>
                      <a:pt x="0" y="0"/>
                      <a:pt x="49" y="73"/>
                      <a:pt x="18" y="1482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39" name="Freeform 7"/>
              <p:cNvSpPr>
                <a:spLocks/>
              </p:cNvSpPr>
              <p:nvPr/>
            </p:nvSpPr>
            <p:spPr bwMode="auto">
              <a:xfrm>
                <a:off x="1436" y="1557"/>
                <a:ext cx="441" cy="1676"/>
              </a:xfrm>
              <a:custGeom>
                <a:avLst/>
                <a:gdLst>
                  <a:gd name="T0" fmla="*/ 0 w 361"/>
                  <a:gd name="T1" fmla="*/ 0 h 1383"/>
                  <a:gd name="T2" fmla="*/ 79 w 361"/>
                  <a:gd name="T3" fmla="*/ 7796 h 1383"/>
                  <a:gd name="T4" fmla="*/ 0 w 361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61"/>
                  <a:gd name="T10" fmla="*/ 0 h 1383"/>
                  <a:gd name="T11" fmla="*/ 361 w 361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1" h="1383">
                    <a:moveTo>
                      <a:pt x="0" y="0"/>
                    </a:moveTo>
                    <a:cubicBezTo>
                      <a:pt x="0" y="0"/>
                      <a:pt x="361" y="646"/>
                      <a:pt x="13" y="1383"/>
                    </a:cubicBezTo>
                    <a:cubicBezTo>
                      <a:pt x="13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0" name="Freeform 8"/>
              <p:cNvSpPr>
                <a:spLocks/>
              </p:cNvSpPr>
              <p:nvPr/>
            </p:nvSpPr>
            <p:spPr bwMode="auto">
              <a:xfrm>
                <a:off x="1445" y="1738"/>
                <a:ext cx="215" cy="1354"/>
              </a:xfrm>
              <a:custGeom>
                <a:avLst/>
                <a:gdLst>
                  <a:gd name="T0" fmla="*/ 0 w 176"/>
                  <a:gd name="T1" fmla="*/ 0 h 1117"/>
                  <a:gd name="T2" fmla="*/ 0 w 176"/>
                  <a:gd name="T3" fmla="*/ 6311 h 1117"/>
                  <a:gd name="T4" fmla="*/ 0 w 17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117"/>
                  <a:gd name="T11" fmla="*/ 176 w 17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117">
                    <a:moveTo>
                      <a:pt x="0" y="0"/>
                    </a:moveTo>
                    <a:cubicBezTo>
                      <a:pt x="0" y="0"/>
                      <a:pt x="176" y="365"/>
                      <a:pt x="0" y="1117"/>
                    </a:cubicBezTo>
                    <a:cubicBezTo>
                      <a:pt x="0" y="1117"/>
                      <a:pt x="111" y="332"/>
                      <a:pt x="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1" name="Freeform 9"/>
              <p:cNvSpPr>
                <a:spLocks/>
              </p:cNvSpPr>
              <p:nvPr/>
            </p:nvSpPr>
            <p:spPr bwMode="auto">
              <a:xfrm>
                <a:off x="1081" y="1662"/>
                <a:ext cx="216" cy="1455"/>
              </a:xfrm>
              <a:custGeom>
                <a:avLst/>
                <a:gdLst>
                  <a:gd name="T0" fmla="*/ 881 w 176"/>
                  <a:gd name="T1" fmla="*/ 0 h 1200"/>
                  <a:gd name="T2" fmla="*/ 1112 w 176"/>
                  <a:gd name="T3" fmla="*/ 6796 h 1200"/>
                  <a:gd name="T4" fmla="*/ 881 w 176"/>
                  <a:gd name="T5" fmla="*/ 0 h 1200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1200"/>
                  <a:gd name="T11" fmla="*/ 176 w 176"/>
                  <a:gd name="T12" fmla="*/ 1200 h 1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1200">
                    <a:moveTo>
                      <a:pt x="139" y="0"/>
                    </a:moveTo>
                    <a:cubicBezTo>
                      <a:pt x="139" y="0"/>
                      <a:pt x="47" y="469"/>
                      <a:pt x="176" y="1200"/>
                    </a:cubicBezTo>
                    <a:cubicBezTo>
                      <a:pt x="176" y="1200"/>
                      <a:pt x="0" y="521"/>
                      <a:pt x="139" y="0"/>
                    </a:cubicBezTo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2" name="Freeform 10"/>
              <p:cNvSpPr>
                <a:spLocks/>
              </p:cNvSpPr>
              <p:nvPr/>
            </p:nvSpPr>
            <p:spPr bwMode="auto">
              <a:xfrm>
                <a:off x="1232" y="1812"/>
                <a:ext cx="76" cy="1076"/>
              </a:xfrm>
              <a:custGeom>
                <a:avLst/>
                <a:gdLst>
                  <a:gd name="T0" fmla="*/ 313 w 62"/>
                  <a:gd name="T1" fmla="*/ 0 h 888"/>
                  <a:gd name="T2" fmla="*/ 389 w 62"/>
                  <a:gd name="T3" fmla="*/ 5001 h 888"/>
                  <a:gd name="T4" fmla="*/ 313 w 62"/>
                  <a:gd name="T5" fmla="*/ 0 h 88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88"/>
                  <a:gd name="T11" fmla="*/ 62 w 62"/>
                  <a:gd name="T12" fmla="*/ 888 h 8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88">
                    <a:moveTo>
                      <a:pt x="50" y="0"/>
                    </a:moveTo>
                    <a:cubicBezTo>
                      <a:pt x="50" y="0"/>
                      <a:pt x="0" y="256"/>
                      <a:pt x="62" y="888"/>
                    </a:cubicBezTo>
                    <a:cubicBezTo>
                      <a:pt x="62" y="888"/>
                      <a:pt x="60" y="242"/>
                      <a:pt x="50" y="0"/>
                    </a:cubicBezTo>
                    <a:close/>
                  </a:path>
                </a:pathLst>
              </a:custGeom>
              <a:solidFill>
                <a:srgbClr val="DD7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3" name="Freeform 11"/>
              <p:cNvSpPr>
                <a:spLocks/>
              </p:cNvSpPr>
              <p:nvPr/>
            </p:nvSpPr>
            <p:spPr bwMode="auto">
              <a:xfrm>
                <a:off x="1233" y="1146"/>
                <a:ext cx="157" cy="285"/>
              </a:xfrm>
              <a:custGeom>
                <a:avLst/>
                <a:gdLst>
                  <a:gd name="T0" fmla="*/ 186 w 128"/>
                  <a:gd name="T1" fmla="*/ 90 h 235"/>
                  <a:gd name="T2" fmla="*/ 132 w 128"/>
                  <a:gd name="T3" fmla="*/ 506 h 235"/>
                  <a:gd name="T4" fmla="*/ 71 w 128"/>
                  <a:gd name="T5" fmla="*/ 904 h 235"/>
                  <a:gd name="T6" fmla="*/ 60 w 128"/>
                  <a:gd name="T7" fmla="*/ 1329 h 235"/>
                  <a:gd name="T8" fmla="*/ 223 w 128"/>
                  <a:gd name="T9" fmla="*/ 1018 h 235"/>
                  <a:gd name="T10" fmla="*/ 364 w 128"/>
                  <a:gd name="T11" fmla="*/ 726 h 235"/>
                  <a:gd name="T12" fmla="*/ 516 w 128"/>
                  <a:gd name="T13" fmla="*/ 1247 h 235"/>
                  <a:gd name="T14" fmla="*/ 559 w 128"/>
                  <a:gd name="T15" fmla="*/ 1018 h 235"/>
                  <a:gd name="T16" fmla="*/ 559 w 128"/>
                  <a:gd name="T17" fmla="*/ 742 h 235"/>
                  <a:gd name="T18" fmla="*/ 589 w 128"/>
                  <a:gd name="T19" fmla="*/ 403 h 235"/>
                  <a:gd name="T20" fmla="*/ 724 w 128"/>
                  <a:gd name="T21" fmla="*/ 822 h 235"/>
                  <a:gd name="T22" fmla="*/ 740 w 128"/>
                  <a:gd name="T23" fmla="*/ 538 h 235"/>
                  <a:gd name="T24" fmla="*/ 724 w 128"/>
                  <a:gd name="T25" fmla="*/ 317 h 235"/>
                  <a:gd name="T26" fmla="*/ 710 w 128"/>
                  <a:gd name="T27" fmla="*/ 156 h 235"/>
                  <a:gd name="T28" fmla="*/ 702 w 128"/>
                  <a:gd name="T29" fmla="*/ 78 h 235"/>
                  <a:gd name="T30" fmla="*/ 186 w 128"/>
                  <a:gd name="T31" fmla="*/ 87 h 2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235"/>
                  <a:gd name="T50" fmla="*/ 128 w 128"/>
                  <a:gd name="T51" fmla="*/ 235 h 2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235">
                    <a:moveTo>
                      <a:pt x="30" y="16"/>
                    </a:moveTo>
                    <a:cubicBezTo>
                      <a:pt x="30" y="41"/>
                      <a:pt x="24" y="64"/>
                      <a:pt x="21" y="89"/>
                    </a:cubicBezTo>
                    <a:cubicBezTo>
                      <a:pt x="19" y="113"/>
                      <a:pt x="16" y="136"/>
                      <a:pt x="11" y="159"/>
                    </a:cubicBezTo>
                    <a:cubicBezTo>
                      <a:pt x="9" y="169"/>
                      <a:pt x="0" y="233"/>
                      <a:pt x="10" y="234"/>
                    </a:cubicBezTo>
                    <a:cubicBezTo>
                      <a:pt x="18" y="235"/>
                      <a:pt x="33" y="187"/>
                      <a:pt x="36" y="180"/>
                    </a:cubicBezTo>
                    <a:cubicBezTo>
                      <a:pt x="42" y="164"/>
                      <a:pt x="47" y="142"/>
                      <a:pt x="58" y="128"/>
                    </a:cubicBezTo>
                    <a:cubicBezTo>
                      <a:pt x="65" y="132"/>
                      <a:pt x="64" y="233"/>
                      <a:pt x="82" y="219"/>
                    </a:cubicBezTo>
                    <a:cubicBezTo>
                      <a:pt x="89" y="213"/>
                      <a:pt x="88" y="188"/>
                      <a:pt x="89" y="180"/>
                    </a:cubicBezTo>
                    <a:cubicBezTo>
                      <a:pt x="90" y="164"/>
                      <a:pt x="89" y="147"/>
                      <a:pt x="89" y="130"/>
                    </a:cubicBezTo>
                    <a:cubicBezTo>
                      <a:pt x="89" y="114"/>
                      <a:pt x="85" y="85"/>
                      <a:pt x="94" y="71"/>
                    </a:cubicBezTo>
                    <a:cubicBezTo>
                      <a:pt x="104" y="90"/>
                      <a:pt x="93" y="133"/>
                      <a:pt x="116" y="145"/>
                    </a:cubicBezTo>
                    <a:cubicBezTo>
                      <a:pt x="128" y="137"/>
                      <a:pt x="120" y="107"/>
                      <a:pt x="118" y="95"/>
                    </a:cubicBezTo>
                    <a:cubicBezTo>
                      <a:pt x="116" y="83"/>
                      <a:pt x="117" y="69"/>
                      <a:pt x="116" y="56"/>
                    </a:cubicBezTo>
                    <a:cubicBezTo>
                      <a:pt x="115" y="47"/>
                      <a:pt x="114" y="35"/>
                      <a:pt x="113" y="27"/>
                    </a:cubicBezTo>
                    <a:cubicBezTo>
                      <a:pt x="112" y="20"/>
                      <a:pt x="114" y="20"/>
                      <a:pt x="112" y="14"/>
                    </a:cubicBezTo>
                    <a:cubicBezTo>
                      <a:pt x="107" y="0"/>
                      <a:pt x="38" y="2"/>
                      <a:pt x="30" y="15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4" name="Freeform 12"/>
              <p:cNvSpPr>
                <a:spLocks/>
              </p:cNvSpPr>
              <p:nvPr/>
            </p:nvSpPr>
            <p:spPr bwMode="auto">
              <a:xfrm>
                <a:off x="1327" y="3349"/>
                <a:ext cx="94" cy="315"/>
              </a:xfrm>
              <a:custGeom>
                <a:avLst/>
                <a:gdLst>
                  <a:gd name="T0" fmla="*/ 35 w 77"/>
                  <a:gd name="T1" fmla="*/ 1362 h 260"/>
                  <a:gd name="T2" fmla="*/ 43 w 77"/>
                  <a:gd name="T3" fmla="*/ 900 h 260"/>
                  <a:gd name="T4" fmla="*/ 1 w 77"/>
                  <a:gd name="T5" fmla="*/ 435 h 260"/>
                  <a:gd name="T6" fmla="*/ 107 w 77"/>
                  <a:gd name="T7" fmla="*/ 792 h 260"/>
                  <a:gd name="T8" fmla="*/ 198 w 77"/>
                  <a:gd name="T9" fmla="*/ 1201 h 260"/>
                  <a:gd name="T10" fmla="*/ 183 w 77"/>
                  <a:gd name="T11" fmla="*/ 937 h 260"/>
                  <a:gd name="T12" fmla="*/ 150 w 77"/>
                  <a:gd name="T13" fmla="*/ 527 h 260"/>
                  <a:gd name="T14" fmla="*/ 160 w 77"/>
                  <a:gd name="T15" fmla="*/ 0 h 260"/>
                  <a:gd name="T16" fmla="*/ 238 w 77"/>
                  <a:gd name="T17" fmla="*/ 395 h 260"/>
                  <a:gd name="T18" fmla="*/ 295 w 77"/>
                  <a:gd name="T19" fmla="*/ 826 h 260"/>
                  <a:gd name="T20" fmla="*/ 355 w 77"/>
                  <a:gd name="T21" fmla="*/ 506 h 260"/>
                  <a:gd name="T22" fmla="*/ 439 w 77"/>
                  <a:gd name="T23" fmla="*/ 958 h 260"/>
                  <a:gd name="T24" fmla="*/ 464 w 77"/>
                  <a:gd name="T25" fmla="*/ 1359 h 260"/>
                  <a:gd name="T26" fmla="*/ 35 w 77"/>
                  <a:gd name="T27" fmla="*/ 1359 h 26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7"/>
                  <a:gd name="T43" fmla="*/ 0 h 260"/>
                  <a:gd name="T44" fmla="*/ 77 w 77"/>
                  <a:gd name="T45" fmla="*/ 260 h 26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7" h="260">
                    <a:moveTo>
                      <a:pt x="6" y="243"/>
                    </a:moveTo>
                    <a:cubicBezTo>
                      <a:pt x="10" y="215"/>
                      <a:pt x="7" y="182"/>
                      <a:pt x="7" y="160"/>
                    </a:cubicBezTo>
                    <a:cubicBezTo>
                      <a:pt x="7" y="132"/>
                      <a:pt x="0" y="105"/>
                      <a:pt x="1" y="77"/>
                    </a:cubicBezTo>
                    <a:cubicBezTo>
                      <a:pt x="15" y="78"/>
                      <a:pt x="15" y="130"/>
                      <a:pt x="17" y="141"/>
                    </a:cubicBezTo>
                    <a:cubicBezTo>
                      <a:pt x="19" y="158"/>
                      <a:pt x="16" y="205"/>
                      <a:pt x="33" y="214"/>
                    </a:cubicBezTo>
                    <a:cubicBezTo>
                      <a:pt x="39" y="202"/>
                      <a:pt x="32" y="180"/>
                      <a:pt x="31" y="166"/>
                    </a:cubicBezTo>
                    <a:cubicBezTo>
                      <a:pt x="29" y="142"/>
                      <a:pt x="27" y="118"/>
                      <a:pt x="25" y="93"/>
                    </a:cubicBezTo>
                    <a:cubicBezTo>
                      <a:pt x="23" y="62"/>
                      <a:pt x="25" y="31"/>
                      <a:pt x="26" y="0"/>
                    </a:cubicBezTo>
                    <a:cubicBezTo>
                      <a:pt x="37" y="16"/>
                      <a:pt x="37" y="50"/>
                      <a:pt x="39" y="70"/>
                    </a:cubicBezTo>
                    <a:cubicBezTo>
                      <a:pt x="42" y="96"/>
                      <a:pt x="44" y="122"/>
                      <a:pt x="49" y="147"/>
                    </a:cubicBezTo>
                    <a:cubicBezTo>
                      <a:pt x="53" y="135"/>
                      <a:pt x="49" y="94"/>
                      <a:pt x="59" y="90"/>
                    </a:cubicBezTo>
                    <a:cubicBezTo>
                      <a:pt x="60" y="103"/>
                      <a:pt x="59" y="165"/>
                      <a:pt x="73" y="170"/>
                    </a:cubicBezTo>
                    <a:cubicBezTo>
                      <a:pt x="75" y="194"/>
                      <a:pt x="77" y="219"/>
                      <a:pt x="77" y="242"/>
                    </a:cubicBezTo>
                    <a:cubicBezTo>
                      <a:pt x="65" y="249"/>
                      <a:pt x="35" y="260"/>
                      <a:pt x="6" y="242"/>
                    </a:cubicBezTo>
                  </a:path>
                </a:pathLst>
              </a:custGeom>
              <a:solidFill>
                <a:srgbClr val="F0E6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5" name="Freeform 13"/>
              <p:cNvSpPr>
                <a:spLocks/>
              </p:cNvSpPr>
              <p:nvPr/>
            </p:nvSpPr>
            <p:spPr bwMode="auto">
              <a:xfrm>
                <a:off x="854" y="1528"/>
                <a:ext cx="443" cy="1708"/>
              </a:xfrm>
              <a:custGeom>
                <a:avLst/>
                <a:gdLst>
                  <a:gd name="T0" fmla="*/ 1815 w 362"/>
                  <a:gd name="T1" fmla="*/ 0 h 1409"/>
                  <a:gd name="T2" fmla="*/ 2226 w 362"/>
                  <a:gd name="T3" fmla="*/ 7958 h 1409"/>
                  <a:gd name="T4" fmla="*/ 1815 w 362"/>
                  <a:gd name="T5" fmla="*/ 0 h 1409"/>
                  <a:gd name="T6" fmla="*/ 0 60000 65536"/>
                  <a:gd name="T7" fmla="*/ 0 60000 65536"/>
                  <a:gd name="T8" fmla="*/ 0 60000 65536"/>
                  <a:gd name="T9" fmla="*/ 0 w 362"/>
                  <a:gd name="T10" fmla="*/ 0 h 1409"/>
                  <a:gd name="T11" fmla="*/ 362 w 362"/>
                  <a:gd name="T12" fmla="*/ 1409 h 14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" h="1409">
                    <a:moveTo>
                      <a:pt x="294" y="0"/>
                    </a:moveTo>
                    <a:cubicBezTo>
                      <a:pt x="294" y="0"/>
                      <a:pt x="0" y="801"/>
                      <a:pt x="362" y="1409"/>
                    </a:cubicBezTo>
                    <a:cubicBezTo>
                      <a:pt x="362" y="1409"/>
                      <a:pt x="21" y="851"/>
                      <a:pt x="294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6" name="Freeform 14"/>
              <p:cNvSpPr>
                <a:spLocks/>
              </p:cNvSpPr>
              <p:nvPr/>
            </p:nvSpPr>
            <p:spPr bwMode="auto">
              <a:xfrm>
                <a:off x="1326" y="1488"/>
                <a:ext cx="90" cy="1796"/>
              </a:xfrm>
              <a:custGeom>
                <a:avLst/>
                <a:gdLst>
                  <a:gd name="T0" fmla="*/ 109 w 74"/>
                  <a:gd name="T1" fmla="*/ 8357 h 1482"/>
                  <a:gd name="T2" fmla="*/ 0 w 74"/>
                  <a:gd name="T3" fmla="*/ 0 h 1482"/>
                  <a:gd name="T4" fmla="*/ 109 w 74"/>
                  <a:gd name="T5" fmla="*/ 8357 h 1482"/>
                  <a:gd name="T6" fmla="*/ 0 60000 65536"/>
                  <a:gd name="T7" fmla="*/ 0 60000 65536"/>
                  <a:gd name="T8" fmla="*/ 0 60000 65536"/>
                  <a:gd name="T9" fmla="*/ 0 w 74"/>
                  <a:gd name="T10" fmla="*/ 0 h 1482"/>
                  <a:gd name="T11" fmla="*/ 74 w 74"/>
                  <a:gd name="T12" fmla="*/ 1482 h 1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" h="1482">
                    <a:moveTo>
                      <a:pt x="19" y="1482"/>
                    </a:moveTo>
                    <a:cubicBezTo>
                      <a:pt x="19" y="1482"/>
                      <a:pt x="74" y="466"/>
                      <a:pt x="0" y="0"/>
                    </a:cubicBezTo>
                    <a:cubicBezTo>
                      <a:pt x="0" y="0"/>
                      <a:pt x="49" y="73"/>
                      <a:pt x="19" y="1482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7" name="Freeform 15"/>
              <p:cNvSpPr>
                <a:spLocks/>
              </p:cNvSpPr>
              <p:nvPr/>
            </p:nvSpPr>
            <p:spPr bwMode="auto">
              <a:xfrm>
                <a:off x="1426" y="1534"/>
                <a:ext cx="406" cy="1676"/>
              </a:xfrm>
              <a:custGeom>
                <a:avLst/>
                <a:gdLst>
                  <a:gd name="T0" fmla="*/ 0 w 332"/>
                  <a:gd name="T1" fmla="*/ 0 h 1383"/>
                  <a:gd name="T2" fmla="*/ 73 w 332"/>
                  <a:gd name="T3" fmla="*/ 7796 h 1383"/>
                  <a:gd name="T4" fmla="*/ 0 w 332"/>
                  <a:gd name="T5" fmla="*/ 0 h 1383"/>
                  <a:gd name="T6" fmla="*/ 0 60000 65536"/>
                  <a:gd name="T7" fmla="*/ 0 60000 65536"/>
                  <a:gd name="T8" fmla="*/ 0 60000 65536"/>
                  <a:gd name="T9" fmla="*/ 0 w 332"/>
                  <a:gd name="T10" fmla="*/ 0 h 1383"/>
                  <a:gd name="T11" fmla="*/ 332 w 332"/>
                  <a:gd name="T12" fmla="*/ 1383 h 1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2" h="1383">
                    <a:moveTo>
                      <a:pt x="0" y="0"/>
                    </a:moveTo>
                    <a:cubicBezTo>
                      <a:pt x="0" y="0"/>
                      <a:pt x="332" y="636"/>
                      <a:pt x="12" y="1383"/>
                    </a:cubicBezTo>
                    <a:cubicBezTo>
                      <a:pt x="12" y="1383"/>
                      <a:pt x="301" y="807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8" name="Freeform 16"/>
              <p:cNvSpPr>
                <a:spLocks/>
              </p:cNvSpPr>
              <p:nvPr/>
            </p:nvSpPr>
            <p:spPr bwMode="auto">
              <a:xfrm>
                <a:off x="1434" y="1715"/>
                <a:ext cx="166" cy="1354"/>
              </a:xfrm>
              <a:custGeom>
                <a:avLst/>
                <a:gdLst>
                  <a:gd name="T0" fmla="*/ 0 w 136"/>
                  <a:gd name="T1" fmla="*/ 0 h 1117"/>
                  <a:gd name="T2" fmla="*/ 0 w 136"/>
                  <a:gd name="T3" fmla="*/ 6311 h 1117"/>
                  <a:gd name="T4" fmla="*/ 0 w 136"/>
                  <a:gd name="T5" fmla="*/ 0 h 111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1117"/>
                  <a:gd name="T11" fmla="*/ 136 w 136"/>
                  <a:gd name="T12" fmla="*/ 1117 h 1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1117">
                    <a:moveTo>
                      <a:pt x="0" y="0"/>
                    </a:moveTo>
                    <a:cubicBezTo>
                      <a:pt x="0" y="0"/>
                      <a:pt x="136" y="338"/>
                      <a:pt x="0" y="1117"/>
                    </a:cubicBezTo>
                    <a:cubicBezTo>
                      <a:pt x="0" y="1117"/>
                      <a:pt x="112" y="332"/>
                      <a:pt x="0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9" name="Freeform 17"/>
              <p:cNvSpPr>
                <a:spLocks/>
              </p:cNvSpPr>
              <p:nvPr/>
            </p:nvSpPr>
            <p:spPr bwMode="auto">
              <a:xfrm>
                <a:off x="1055" y="1655"/>
                <a:ext cx="231" cy="1439"/>
              </a:xfrm>
              <a:custGeom>
                <a:avLst/>
                <a:gdLst>
                  <a:gd name="T0" fmla="*/ 984 w 189"/>
                  <a:gd name="T1" fmla="*/ 33 h 1187"/>
                  <a:gd name="T2" fmla="*/ 1151 w 189"/>
                  <a:gd name="T3" fmla="*/ 6713 h 1187"/>
                  <a:gd name="T4" fmla="*/ 994 w 189"/>
                  <a:gd name="T5" fmla="*/ 0 h 1187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1187"/>
                  <a:gd name="T11" fmla="*/ 189 w 189"/>
                  <a:gd name="T12" fmla="*/ 1187 h 1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1187">
                    <a:moveTo>
                      <a:pt x="161" y="6"/>
                    </a:moveTo>
                    <a:cubicBezTo>
                      <a:pt x="161" y="6"/>
                      <a:pt x="0" y="434"/>
                      <a:pt x="189" y="1187"/>
                    </a:cubicBezTo>
                    <a:cubicBezTo>
                      <a:pt x="189" y="1187"/>
                      <a:pt x="25" y="521"/>
                      <a:pt x="164" y="0"/>
                    </a:cubicBezTo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0" name="Freeform 18"/>
              <p:cNvSpPr>
                <a:spLocks/>
              </p:cNvSpPr>
              <p:nvPr/>
            </p:nvSpPr>
            <p:spPr bwMode="auto">
              <a:xfrm>
                <a:off x="1221" y="1801"/>
                <a:ext cx="76" cy="1064"/>
              </a:xfrm>
              <a:custGeom>
                <a:avLst/>
                <a:gdLst>
                  <a:gd name="T0" fmla="*/ 352 w 62"/>
                  <a:gd name="T1" fmla="*/ 0 h 878"/>
                  <a:gd name="T2" fmla="*/ 389 w 62"/>
                  <a:gd name="T3" fmla="*/ 4948 h 878"/>
                  <a:gd name="T4" fmla="*/ 352 w 62"/>
                  <a:gd name="T5" fmla="*/ 0 h 878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878"/>
                  <a:gd name="T11" fmla="*/ 62 w 62"/>
                  <a:gd name="T12" fmla="*/ 878 h 8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878">
                    <a:moveTo>
                      <a:pt x="56" y="0"/>
                    </a:moveTo>
                    <a:cubicBezTo>
                      <a:pt x="56" y="0"/>
                      <a:pt x="0" y="245"/>
                      <a:pt x="62" y="878"/>
                    </a:cubicBezTo>
                    <a:cubicBezTo>
                      <a:pt x="62" y="878"/>
                      <a:pt x="22" y="174"/>
                      <a:pt x="56" y="0"/>
                    </a:cubicBezTo>
                    <a:close/>
                  </a:path>
                </a:pathLst>
              </a:custGeom>
              <a:solidFill>
                <a:srgbClr val="AB4E3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1" name="Freeform 19"/>
              <p:cNvSpPr>
                <a:spLocks/>
              </p:cNvSpPr>
              <p:nvPr/>
            </p:nvSpPr>
            <p:spPr bwMode="auto">
              <a:xfrm>
                <a:off x="947" y="1740"/>
                <a:ext cx="248" cy="1303"/>
              </a:xfrm>
              <a:custGeom>
                <a:avLst/>
                <a:gdLst>
                  <a:gd name="T0" fmla="*/ 987 w 203"/>
                  <a:gd name="T1" fmla="*/ 0 h 1075"/>
                  <a:gd name="T2" fmla="*/ 1228 w 203"/>
                  <a:gd name="T3" fmla="*/ 6069 h 1075"/>
                  <a:gd name="T4" fmla="*/ 987 w 203"/>
                  <a:gd name="T5" fmla="*/ 0 h 1075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1075"/>
                  <a:gd name="T11" fmla="*/ 203 w 203"/>
                  <a:gd name="T12" fmla="*/ 1075 h 1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1075">
                    <a:moveTo>
                      <a:pt x="163" y="0"/>
                    </a:moveTo>
                    <a:cubicBezTo>
                      <a:pt x="163" y="0"/>
                      <a:pt x="6" y="539"/>
                      <a:pt x="203" y="1075"/>
                    </a:cubicBezTo>
                    <a:cubicBezTo>
                      <a:pt x="203" y="1075"/>
                      <a:pt x="0" y="694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2" name="Freeform 20"/>
              <p:cNvSpPr>
                <a:spLocks/>
              </p:cNvSpPr>
              <p:nvPr/>
            </p:nvSpPr>
            <p:spPr bwMode="auto">
              <a:xfrm>
                <a:off x="1078" y="1747"/>
                <a:ext cx="150" cy="1116"/>
              </a:xfrm>
              <a:custGeom>
                <a:avLst/>
                <a:gdLst>
                  <a:gd name="T0" fmla="*/ 687 w 123"/>
                  <a:gd name="T1" fmla="*/ 0 h 920"/>
                  <a:gd name="T2" fmla="*/ 734 w 123"/>
                  <a:gd name="T3" fmla="*/ 5231 h 920"/>
                  <a:gd name="T4" fmla="*/ 687 w 123"/>
                  <a:gd name="T5" fmla="*/ 0 h 920"/>
                  <a:gd name="T6" fmla="*/ 0 60000 65536"/>
                  <a:gd name="T7" fmla="*/ 0 60000 65536"/>
                  <a:gd name="T8" fmla="*/ 0 60000 65536"/>
                  <a:gd name="T9" fmla="*/ 0 w 123"/>
                  <a:gd name="T10" fmla="*/ 0 h 920"/>
                  <a:gd name="T11" fmla="*/ 123 w 123"/>
                  <a:gd name="T12" fmla="*/ 920 h 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" h="920">
                    <a:moveTo>
                      <a:pt x="115" y="0"/>
                    </a:moveTo>
                    <a:cubicBezTo>
                      <a:pt x="115" y="0"/>
                      <a:pt x="16" y="344"/>
                      <a:pt x="123" y="920"/>
                    </a:cubicBezTo>
                    <a:cubicBezTo>
                      <a:pt x="123" y="920"/>
                      <a:pt x="0" y="522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3" name="Freeform 21"/>
              <p:cNvSpPr>
                <a:spLocks/>
              </p:cNvSpPr>
              <p:nvPr/>
            </p:nvSpPr>
            <p:spPr bwMode="auto">
              <a:xfrm>
                <a:off x="1209" y="1692"/>
                <a:ext cx="84" cy="876"/>
              </a:xfrm>
              <a:custGeom>
                <a:avLst/>
                <a:gdLst>
                  <a:gd name="T0" fmla="*/ 404 w 69"/>
                  <a:gd name="T1" fmla="*/ 0 h 723"/>
                  <a:gd name="T2" fmla="*/ 281 w 69"/>
                  <a:gd name="T3" fmla="*/ 4070 h 723"/>
                  <a:gd name="T4" fmla="*/ 404 w 69"/>
                  <a:gd name="T5" fmla="*/ 0 h 723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723"/>
                  <a:gd name="T11" fmla="*/ 69 w 69"/>
                  <a:gd name="T12" fmla="*/ 723 h 7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723">
                    <a:moveTo>
                      <a:pt x="69" y="0"/>
                    </a:moveTo>
                    <a:cubicBezTo>
                      <a:pt x="69" y="0"/>
                      <a:pt x="10" y="472"/>
                      <a:pt x="48" y="723"/>
                    </a:cubicBezTo>
                    <a:cubicBezTo>
                      <a:pt x="48" y="723"/>
                      <a:pt x="0" y="256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4" name="Freeform 22"/>
              <p:cNvSpPr>
                <a:spLocks/>
              </p:cNvSpPr>
              <p:nvPr/>
            </p:nvSpPr>
            <p:spPr bwMode="auto">
              <a:xfrm>
                <a:off x="1346" y="1841"/>
                <a:ext cx="15" cy="1293"/>
              </a:xfrm>
              <a:custGeom>
                <a:avLst/>
                <a:gdLst>
                  <a:gd name="T0" fmla="*/ 2 w 13"/>
                  <a:gd name="T1" fmla="*/ 0 h 1067"/>
                  <a:gd name="T2" fmla="*/ 0 w 13"/>
                  <a:gd name="T3" fmla="*/ 6013 h 1067"/>
                  <a:gd name="T4" fmla="*/ 2 w 13"/>
                  <a:gd name="T5" fmla="*/ 0 h 1067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067"/>
                  <a:gd name="T11" fmla="*/ 13 w 13"/>
                  <a:gd name="T12" fmla="*/ 1067 h 10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067">
                    <a:moveTo>
                      <a:pt x="2" y="0"/>
                    </a:moveTo>
                    <a:cubicBezTo>
                      <a:pt x="2" y="0"/>
                      <a:pt x="13" y="592"/>
                      <a:pt x="0" y="1067"/>
                    </a:cubicBezTo>
                    <a:cubicBezTo>
                      <a:pt x="0" y="1067"/>
                      <a:pt x="0" y="53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5" name="Freeform 23"/>
              <p:cNvSpPr>
                <a:spLocks/>
              </p:cNvSpPr>
              <p:nvPr/>
            </p:nvSpPr>
            <p:spPr bwMode="auto">
              <a:xfrm>
                <a:off x="1404" y="1641"/>
                <a:ext cx="137" cy="933"/>
              </a:xfrm>
              <a:custGeom>
                <a:avLst/>
                <a:gdLst>
                  <a:gd name="T0" fmla="*/ 0 w 112"/>
                  <a:gd name="T1" fmla="*/ 0 h 770"/>
                  <a:gd name="T2" fmla="*/ 378 w 112"/>
                  <a:gd name="T3" fmla="*/ 4335 h 770"/>
                  <a:gd name="T4" fmla="*/ 0 w 112"/>
                  <a:gd name="T5" fmla="*/ 0 h 77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770"/>
                  <a:gd name="T11" fmla="*/ 112 w 112"/>
                  <a:gd name="T12" fmla="*/ 770 h 7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770">
                    <a:moveTo>
                      <a:pt x="0" y="0"/>
                    </a:moveTo>
                    <a:cubicBezTo>
                      <a:pt x="0" y="0"/>
                      <a:pt x="112" y="325"/>
                      <a:pt x="61" y="770"/>
                    </a:cubicBezTo>
                    <a:cubicBezTo>
                      <a:pt x="61" y="770"/>
                      <a:pt x="82" y="2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6" name="Freeform 24"/>
              <p:cNvSpPr>
                <a:spLocks/>
              </p:cNvSpPr>
              <p:nvPr/>
            </p:nvSpPr>
            <p:spPr bwMode="auto">
              <a:xfrm>
                <a:off x="1430" y="2254"/>
                <a:ext cx="209" cy="954"/>
              </a:xfrm>
              <a:custGeom>
                <a:avLst/>
                <a:gdLst>
                  <a:gd name="T0" fmla="*/ 764 w 171"/>
                  <a:gd name="T1" fmla="*/ 0 h 787"/>
                  <a:gd name="T2" fmla="*/ 0 w 171"/>
                  <a:gd name="T3" fmla="*/ 4444 h 787"/>
                  <a:gd name="T4" fmla="*/ 764 w 171"/>
                  <a:gd name="T5" fmla="*/ 0 h 787"/>
                  <a:gd name="T6" fmla="*/ 0 60000 65536"/>
                  <a:gd name="T7" fmla="*/ 0 60000 65536"/>
                  <a:gd name="T8" fmla="*/ 0 60000 65536"/>
                  <a:gd name="T9" fmla="*/ 0 w 171"/>
                  <a:gd name="T10" fmla="*/ 0 h 787"/>
                  <a:gd name="T11" fmla="*/ 171 w 171"/>
                  <a:gd name="T12" fmla="*/ 787 h 7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" h="787">
                    <a:moveTo>
                      <a:pt x="125" y="0"/>
                    </a:moveTo>
                    <a:cubicBezTo>
                      <a:pt x="125" y="0"/>
                      <a:pt x="171" y="443"/>
                      <a:pt x="0" y="787"/>
                    </a:cubicBezTo>
                    <a:cubicBezTo>
                      <a:pt x="0" y="787"/>
                      <a:pt x="144" y="518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7" name="Freeform 25"/>
              <p:cNvSpPr>
                <a:spLocks/>
              </p:cNvSpPr>
              <p:nvPr/>
            </p:nvSpPr>
            <p:spPr bwMode="auto">
              <a:xfrm>
                <a:off x="1180" y="1375"/>
                <a:ext cx="170" cy="418"/>
              </a:xfrm>
              <a:custGeom>
                <a:avLst/>
                <a:gdLst>
                  <a:gd name="T0" fmla="*/ 229 w 139"/>
                  <a:gd name="T1" fmla="*/ 328 h 345"/>
                  <a:gd name="T2" fmla="*/ 199 w 139"/>
                  <a:gd name="T3" fmla="*/ 716 h 345"/>
                  <a:gd name="T4" fmla="*/ 223 w 139"/>
                  <a:gd name="T5" fmla="*/ 1035 h 345"/>
                  <a:gd name="T6" fmla="*/ 2 w 139"/>
                  <a:gd name="T7" fmla="*/ 1940 h 345"/>
                  <a:gd name="T8" fmla="*/ 153 w 139"/>
                  <a:gd name="T9" fmla="*/ 1649 h 345"/>
                  <a:gd name="T10" fmla="*/ 254 w 139"/>
                  <a:gd name="T11" fmla="*/ 1345 h 345"/>
                  <a:gd name="T12" fmla="*/ 465 w 139"/>
                  <a:gd name="T13" fmla="*/ 1088 h 345"/>
                  <a:gd name="T14" fmla="*/ 465 w 139"/>
                  <a:gd name="T15" fmla="*/ 1345 h 345"/>
                  <a:gd name="T16" fmla="*/ 418 w 139"/>
                  <a:gd name="T17" fmla="*/ 1630 h 345"/>
                  <a:gd name="T18" fmla="*/ 585 w 139"/>
                  <a:gd name="T19" fmla="*/ 1330 h 345"/>
                  <a:gd name="T20" fmla="*/ 649 w 139"/>
                  <a:gd name="T21" fmla="*/ 1479 h 345"/>
                  <a:gd name="T22" fmla="*/ 739 w 139"/>
                  <a:gd name="T23" fmla="*/ 1733 h 345"/>
                  <a:gd name="T24" fmla="*/ 736 w 139"/>
                  <a:gd name="T25" fmla="*/ 1138 h 345"/>
                  <a:gd name="T26" fmla="*/ 649 w 139"/>
                  <a:gd name="T27" fmla="*/ 368 h 345"/>
                  <a:gd name="T28" fmla="*/ 585 w 139"/>
                  <a:gd name="T29" fmla="*/ 0 h 345"/>
                  <a:gd name="T30" fmla="*/ 454 w 139"/>
                  <a:gd name="T31" fmla="*/ 268 h 345"/>
                  <a:gd name="T32" fmla="*/ 229 w 139"/>
                  <a:gd name="T33" fmla="*/ 348 h 3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345"/>
                  <a:gd name="T53" fmla="*/ 139 w 139"/>
                  <a:gd name="T54" fmla="*/ 345 h 3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345">
                    <a:moveTo>
                      <a:pt x="38" y="59"/>
                    </a:moveTo>
                    <a:cubicBezTo>
                      <a:pt x="39" y="84"/>
                      <a:pt x="18" y="101"/>
                      <a:pt x="33" y="127"/>
                    </a:cubicBezTo>
                    <a:cubicBezTo>
                      <a:pt x="45" y="148"/>
                      <a:pt x="42" y="159"/>
                      <a:pt x="37" y="184"/>
                    </a:cubicBezTo>
                    <a:cubicBezTo>
                      <a:pt x="24" y="235"/>
                      <a:pt x="0" y="292"/>
                      <a:pt x="2" y="345"/>
                    </a:cubicBezTo>
                    <a:cubicBezTo>
                      <a:pt x="15" y="337"/>
                      <a:pt x="19" y="307"/>
                      <a:pt x="25" y="293"/>
                    </a:cubicBezTo>
                    <a:cubicBezTo>
                      <a:pt x="31" y="275"/>
                      <a:pt x="35" y="257"/>
                      <a:pt x="42" y="239"/>
                    </a:cubicBezTo>
                    <a:cubicBezTo>
                      <a:pt x="46" y="231"/>
                      <a:pt x="62" y="178"/>
                      <a:pt x="76" y="193"/>
                    </a:cubicBezTo>
                    <a:cubicBezTo>
                      <a:pt x="82" y="199"/>
                      <a:pt x="77" y="231"/>
                      <a:pt x="76" y="239"/>
                    </a:cubicBezTo>
                    <a:cubicBezTo>
                      <a:pt x="74" y="255"/>
                      <a:pt x="65" y="274"/>
                      <a:pt x="68" y="290"/>
                    </a:cubicBezTo>
                    <a:cubicBezTo>
                      <a:pt x="79" y="278"/>
                      <a:pt x="82" y="243"/>
                      <a:pt x="96" y="236"/>
                    </a:cubicBezTo>
                    <a:cubicBezTo>
                      <a:pt x="111" y="229"/>
                      <a:pt x="106" y="252"/>
                      <a:pt x="106" y="263"/>
                    </a:cubicBezTo>
                    <a:cubicBezTo>
                      <a:pt x="106" y="271"/>
                      <a:pt x="106" y="318"/>
                      <a:pt x="121" y="308"/>
                    </a:cubicBezTo>
                    <a:cubicBezTo>
                      <a:pt x="139" y="296"/>
                      <a:pt x="122" y="220"/>
                      <a:pt x="120" y="202"/>
                    </a:cubicBezTo>
                    <a:cubicBezTo>
                      <a:pt x="116" y="156"/>
                      <a:pt x="108" y="111"/>
                      <a:pt x="106" y="65"/>
                    </a:cubicBezTo>
                    <a:cubicBezTo>
                      <a:pt x="105" y="44"/>
                      <a:pt x="104" y="19"/>
                      <a:pt x="96" y="0"/>
                    </a:cubicBezTo>
                    <a:cubicBezTo>
                      <a:pt x="87" y="2"/>
                      <a:pt x="80" y="37"/>
                      <a:pt x="74" y="47"/>
                    </a:cubicBezTo>
                    <a:cubicBezTo>
                      <a:pt x="66" y="61"/>
                      <a:pt x="53" y="70"/>
                      <a:pt x="38" y="6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8" name="Freeform 26"/>
              <p:cNvSpPr>
                <a:spLocks/>
              </p:cNvSpPr>
              <p:nvPr/>
            </p:nvSpPr>
            <p:spPr bwMode="auto">
              <a:xfrm>
                <a:off x="1349" y="1344"/>
                <a:ext cx="97" cy="315"/>
              </a:xfrm>
              <a:custGeom>
                <a:avLst/>
                <a:gdLst>
                  <a:gd name="T0" fmla="*/ 163 w 79"/>
                  <a:gd name="T1" fmla="*/ 0 h 260"/>
                  <a:gd name="T2" fmla="*/ 21 w 79"/>
                  <a:gd name="T3" fmla="*/ 2 h 260"/>
                  <a:gd name="T4" fmla="*/ 61 w 79"/>
                  <a:gd name="T5" fmla="*/ 791 h 260"/>
                  <a:gd name="T6" fmla="*/ 133 w 79"/>
                  <a:gd name="T7" fmla="*/ 1098 h 260"/>
                  <a:gd name="T8" fmla="*/ 210 w 79"/>
                  <a:gd name="T9" fmla="*/ 1443 h 260"/>
                  <a:gd name="T10" fmla="*/ 243 w 79"/>
                  <a:gd name="T11" fmla="*/ 1122 h 260"/>
                  <a:gd name="T12" fmla="*/ 465 w 79"/>
                  <a:gd name="T13" fmla="*/ 1465 h 260"/>
                  <a:gd name="T14" fmla="*/ 270 w 79"/>
                  <a:gd name="T15" fmla="*/ 638 h 260"/>
                  <a:gd name="T16" fmla="*/ 417 w 79"/>
                  <a:gd name="T17" fmla="*/ 743 h 260"/>
                  <a:gd name="T18" fmla="*/ 243 w 79"/>
                  <a:gd name="T19" fmla="*/ 287 h 260"/>
                  <a:gd name="T20" fmla="*/ 161 w 79"/>
                  <a:gd name="T21" fmla="*/ 40 h 2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"/>
                  <a:gd name="T34" fmla="*/ 0 h 260"/>
                  <a:gd name="T35" fmla="*/ 79 w 79"/>
                  <a:gd name="T36" fmla="*/ 260 h 2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" h="260">
                    <a:moveTo>
                      <a:pt x="26" y="0"/>
                    </a:moveTo>
                    <a:cubicBezTo>
                      <a:pt x="20" y="10"/>
                      <a:pt x="11" y="3"/>
                      <a:pt x="3" y="2"/>
                    </a:cubicBezTo>
                    <a:cubicBezTo>
                      <a:pt x="1" y="46"/>
                      <a:pt x="0" y="97"/>
                      <a:pt x="10" y="140"/>
                    </a:cubicBezTo>
                    <a:cubicBezTo>
                      <a:pt x="14" y="158"/>
                      <a:pt x="18" y="176"/>
                      <a:pt x="21" y="195"/>
                    </a:cubicBezTo>
                    <a:cubicBezTo>
                      <a:pt x="23" y="214"/>
                      <a:pt x="20" y="241"/>
                      <a:pt x="33" y="256"/>
                    </a:cubicBezTo>
                    <a:cubicBezTo>
                      <a:pt x="39" y="242"/>
                      <a:pt x="25" y="209"/>
                      <a:pt x="38" y="200"/>
                    </a:cubicBezTo>
                    <a:cubicBezTo>
                      <a:pt x="55" y="212"/>
                      <a:pt x="51" y="258"/>
                      <a:pt x="73" y="260"/>
                    </a:cubicBezTo>
                    <a:cubicBezTo>
                      <a:pt x="79" y="217"/>
                      <a:pt x="17" y="156"/>
                      <a:pt x="42" y="113"/>
                    </a:cubicBezTo>
                    <a:cubicBezTo>
                      <a:pt x="51" y="118"/>
                      <a:pt x="57" y="128"/>
                      <a:pt x="66" y="132"/>
                    </a:cubicBezTo>
                    <a:cubicBezTo>
                      <a:pt x="58" y="105"/>
                      <a:pt x="44" y="80"/>
                      <a:pt x="38" y="52"/>
                    </a:cubicBezTo>
                    <a:cubicBezTo>
                      <a:pt x="34" y="37"/>
                      <a:pt x="33" y="20"/>
                      <a:pt x="25" y="7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9" name="Freeform 27"/>
              <p:cNvSpPr>
                <a:spLocks/>
              </p:cNvSpPr>
              <p:nvPr/>
            </p:nvSpPr>
            <p:spPr bwMode="auto">
              <a:xfrm>
                <a:off x="1404" y="1821"/>
                <a:ext cx="74" cy="970"/>
              </a:xfrm>
              <a:custGeom>
                <a:avLst/>
                <a:gdLst>
                  <a:gd name="T0" fmla="*/ 0 w 60"/>
                  <a:gd name="T1" fmla="*/ 0 h 800"/>
                  <a:gd name="T2" fmla="*/ 118 w 60"/>
                  <a:gd name="T3" fmla="*/ 2329 h 800"/>
                  <a:gd name="T4" fmla="*/ 162 w 60"/>
                  <a:gd name="T5" fmla="*/ 3365 h 800"/>
                  <a:gd name="T6" fmla="*/ 110 w 60"/>
                  <a:gd name="T7" fmla="*/ 4530 h 800"/>
                  <a:gd name="T8" fmla="*/ 247 w 60"/>
                  <a:gd name="T9" fmla="*/ 3824 h 800"/>
                  <a:gd name="T10" fmla="*/ 317 w 60"/>
                  <a:gd name="T11" fmla="*/ 3203 h 800"/>
                  <a:gd name="T12" fmla="*/ 347 w 60"/>
                  <a:gd name="T13" fmla="*/ 1862 h 800"/>
                  <a:gd name="T14" fmla="*/ 247 w 60"/>
                  <a:gd name="T15" fmla="*/ 766 h 800"/>
                  <a:gd name="T16" fmla="*/ 53 w 60"/>
                  <a:gd name="T17" fmla="*/ 74 h 8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800"/>
                  <a:gd name="T29" fmla="*/ 60 w 60"/>
                  <a:gd name="T30" fmla="*/ 800 h 8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800">
                    <a:moveTo>
                      <a:pt x="0" y="0"/>
                    </a:moveTo>
                    <a:cubicBezTo>
                      <a:pt x="27" y="135"/>
                      <a:pt x="12" y="274"/>
                      <a:pt x="18" y="411"/>
                    </a:cubicBezTo>
                    <a:cubicBezTo>
                      <a:pt x="21" y="471"/>
                      <a:pt x="24" y="532"/>
                      <a:pt x="24" y="594"/>
                    </a:cubicBezTo>
                    <a:cubicBezTo>
                      <a:pt x="24" y="663"/>
                      <a:pt x="12" y="731"/>
                      <a:pt x="16" y="800"/>
                    </a:cubicBezTo>
                    <a:cubicBezTo>
                      <a:pt x="45" y="788"/>
                      <a:pt x="34" y="702"/>
                      <a:pt x="37" y="675"/>
                    </a:cubicBezTo>
                    <a:cubicBezTo>
                      <a:pt x="41" y="638"/>
                      <a:pt x="43" y="601"/>
                      <a:pt x="48" y="565"/>
                    </a:cubicBezTo>
                    <a:cubicBezTo>
                      <a:pt x="57" y="486"/>
                      <a:pt x="60" y="407"/>
                      <a:pt x="53" y="328"/>
                    </a:cubicBezTo>
                    <a:cubicBezTo>
                      <a:pt x="48" y="264"/>
                      <a:pt x="43" y="200"/>
                      <a:pt x="37" y="136"/>
                    </a:cubicBezTo>
                    <a:cubicBezTo>
                      <a:pt x="34" y="108"/>
                      <a:pt x="33" y="27"/>
                      <a:pt x="8" y="13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0" name="Freeform 28"/>
              <p:cNvSpPr>
                <a:spLocks/>
              </p:cNvSpPr>
              <p:nvPr/>
            </p:nvSpPr>
            <p:spPr bwMode="auto">
              <a:xfrm>
                <a:off x="1363" y="2923"/>
                <a:ext cx="122" cy="472"/>
              </a:xfrm>
              <a:custGeom>
                <a:avLst/>
                <a:gdLst>
                  <a:gd name="T0" fmla="*/ 250 w 100"/>
                  <a:gd name="T1" fmla="*/ 0 h 389"/>
                  <a:gd name="T2" fmla="*/ 115 w 100"/>
                  <a:gd name="T3" fmla="*/ 775 h 389"/>
                  <a:gd name="T4" fmla="*/ 109 w 100"/>
                  <a:gd name="T5" fmla="*/ 1372 h 389"/>
                  <a:gd name="T6" fmla="*/ 163 w 100"/>
                  <a:gd name="T7" fmla="*/ 2217 h 389"/>
                  <a:gd name="T8" fmla="*/ 238 w 100"/>
                  <a:gd name="T9" fmla="*/ 1790 h 389"/>
                  <a:gd name="T10" fmla="*/ 386 w 100"/>
                  <a:gd name="T11" fmla="*/ 1458 h 389"/>
                  <a:gd name="T12" fmla="*/ 250 w 100"/>
                  <a:gd name="T13" fmla="*/ 1500 h 389"/>
                  <a:gd name="T14" fmla="*/ 570 w 100"/>
                  <a:gd name="T15" fmla="*/ 379 h 389"/>
                  <a:gd name="T16" fmla="*/ 467 w 100"/>
                  <a:gd name="T17" fmla="*/ 639 h 389"/>
                  <a:gd name="T18" fmla="*/ 311 w 100"/>
                  <a:gd name="T19" fmla="*/ 911 h 389"/>
                  <a:gd name="T20" fmla="*/ 271 w 100"/>
                  <a:gd name="T21" fmla="*/ 911 h 389"/>
                  <a:gd name="T22" fmla="*/ 238 w 100"/>
                  <a:gd name="T23" fmla="*/ 109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0"/>
                  <a:gd name="T37" fmla="*/ 0 h 389"/>
                  <a:gd name="T38" fmla="*/ 100 w 100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0" h="389">
                    <a:moveTo>
                      <a:pt x="42" y="0"/>
                    </a:moveTo>
                    <a:cubicBezTo>
                      <a:pt x="22" y="24"/>
                      <a:pt x="24" y="103"/>
                      <a:pt x="20" y="136"/>
                    </a:cubicBezTo>
                    <a:cubicBezTo>
                      <a:pt x="16" y="170"/>
                      <a:pt x="18" y="206"/>
                      <a:pt x="18" y="241"/>
                    </a:cubicBezTo>
                    <a:cubicBezTo>
                      <a:pt x="18" y="277"/>
                      <a:pt x="0" y="365"/>
                      <a:pt x="28" y="389"/>
                    </a:cubicBezTo>
                    <a:cubicBezTo>
                      <a:pt x="35" y="366"/>
                      <a:pt x="32" y="338"/>
                      <a:pt x="39" y="314"/>
                    </a:cubicBezTo>
                    <a:cubicBezTo>
                      <a:pt x="45" y="293"/>
                      <a:pt x="63" y="278"/>
                      <a:pt x="65" y="256"/>
                    </a:cubicBezTo>
                    <a:cubicBezTo>
                      <a:pt x="58" y="258"/>
                      <a:pt x="49" y="259"/>
                      <a:pt x="42" y="263"/>
                    </a:cubicBezTo>
                    <a:cubicBezTo>
                      <a:pt x="9" y="220"/>
                      <a:pt x="100" y="121"/>
                      <a:pt x="95" y="67"/>
                    </a:cubicBezTo>
                    <a:cubicBezTo>
                      <a:pt x="80" y="77"/>
                      <a:pt x="84" y="97"/>
                      <a:pt x="78" y="112"/>
                    </a:cubicBezTo>
                    <a:cubicBezTo>
                      <a:pt x="72" y="128"/>
                      <a:pt x="60" y="146"/>
                      <a:pt x="52" y="160"/>
                    </a:cubicBezTo>
                    <a:cubicBezTo>
                      <a:pt x="51" y="160"/>
                      <a:pt x="46" y="160"/>
                      <a:pt x="45" y="160"/>
                    </a:cubicBezTo>
                    <a:cubicBezTo>
                      <a:pt x="42" y="112"/>
                      <a:pt x="46" y="65"/>
                      <a:pt x="39" y="19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1" name="Freeform 29"/>
              <p:cNvSpPr>
                <a:spLocks/>
              </p:cNvSpPr>
              <p:nvPr/>
            </p:nvSpPr>
            <p:spPr bwMode="auto">
              <a:xfrm>
                <a:off x="1260" y="2867"/>
                <a:ext cx="79" cy="506"/>
              </a:xfrm>
              <a:custGeom>
                <a:avLst/>
                <a:gdLst>
                  <a:gd name="T0" fmla="*/ 109 w 65"/>
                  <a:gd name="T1" fmla="*/ 235 h 417"/>
                  <a:gd name="T2" fmla="*/ 306 w 65"/>
                  <a:gd name="T3" fmla="*/ 648 h 417"/>
                  <a:gd name="T4" fmla="*/ 357 w 65"/>
                  <a:gd name="T5" fmla="*/ 1409 h 417"/>
                  <a:gd name="T6" fmla="*/ 349 w 65"/>
                  <a:gd name="T7" fmla="*/ 2378 h 417"/>
                  <a:gd name="T8" fmla="*/ 249 w 65"/>
                  <a:gd name="T9" fmla="*/ 1759 h 417"/>
                  <a:gd name="T10" fmla="*/ 34 w 65"/>
                  <a:gd name="T11" fmla="*/ 1105 h 417"/>
                  <a:gd name="T12" fmla="*/ 159 w 65"/>
                  <a:gd name="T13" fmla="*/ 1203 h 417"/>
                  <a:gd name="T14" fmla="*/ 109 w 65"/>
                  <a:gd name="T15" fmla="*/ 250 h 4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5"/>
                  <a:gd name="T25" fmla="*/ 0 h 417"/>
                  <a:gd name="T26" fmla="*/ 65 w 65"/>
                  <a:gd name="T27" fmla="*/ 417 h 4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5" h="417">
                    <a:moveTo>
                      <a:pt x="19" y="41"/>
                    </a:moveTo>
                    <a:cubicBezTo>
                      <a:pt x="49" y="0"/>
                      <a:pt x="51" y="98"/>
                      <a:pt x="53" y="114"/>
                    </a:cubicBezTo>
                    <a:cubicBezTo>
                      <a:pt x="59" y="158"/>
                      <a:pt x="64" y="202"/>
                      <a:pt x="62" y="247"/>
                    </a:cubicBezTo>
                    <a:cubicBezTo>
                      <a:pt x="59" y="303"/>
                      <a:pt x="65" y="361"/>
                      <a:pt x="61" y="417"/>
                    </a:cubicBezTo>
                    <a:cubicBezTo>
                      <a:pt x="37" y="397"/>
                      <a:pt x="44" y="337"/>
                      <a:pt x="43" y="308"/>
                    </a:cubicBezTo>
                    <a:cubicBezTo>
                      <a:pt x="41" y="268"/>
                      <a:pt x="5" y="235"/>
                      <a:pt x="6" y="194"/>
                    </a:cubicBezTo>
                    <a:cubicBezTo>
                      <a:pt x="10" y="203"/>
                      <a:pt x="17" y="210"/>
                      <a:pt x="27" y="211"/>
                    </a:cubicBezTo>
                    <a:cubicBezTo>
                      <a:pt x="36" y="159"/>
                      <a:pt x="0" y="95"/>
                      <a:pt x="19" y="4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2" name="Freeform 30"/>
              <p:cNvSpPr>
                <a:spLocks/>
              </p:cNvSpPr>
              <p:nvPr/>
            </p:nvSpPr>
            <p:spPr bwMode="auto">
              <a:xfrm>
                <a:off x="1309" y="2054"/>
                <a:ext cx="35" cy="455"/>
              </a:xfrm>
              <a:custGeom>
                <a:avLst/>
                <a:gdLst>
                  <a:gd name="T0" fmla="*/ 0 w 29"/>
                  <a:gd name="T1" fmla="*/ 0 h 375"/>
                  <a:gd name="T2" fmla="*/ 76 w 29"/>
                  <a:gd name="T3" fmla="*/ 1141 h 375"/>
                  <a:gd name="T4" fmla="*/ 86 w 29"/>
                  <a:gd name="T5" fmla="*/ 1627 h 375"/>
                  <a:gd name="T6" fmla="*/ 86 w 29"/>
                  <a:gd name="T7" fmla="*/ 2137 h 375"/>
                  <a:gd name="T8" fmla="*/ 122 w 29"/>
                  <a:gd name="T9" fmla="*/ 669 h 375"/>
                  <a:gd name="T10" fmla="*/ 17 w 29"/>
                  <a:gd name="T11" fmla="*/ 0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375"/>
                  <a:gd name="T20" fmla="*/ 29 w 29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375">
                    <a:moveTo>
                      <a:pt x="0" y="0"/>
                    </a:moveTo>
                    <a:cubicBezTo>
                      <a:pt x="19" y="60"/>
                      <a:pt x="11" y="138"/>
                      <a:pt x="14" y="200"/>
                    </a:cubicBezTo>
                    <a:cubicBezTo>
                      <a:pt x="16" y="228"/>
                      <a:pt x="16" y="257"/>
                      <a:pt x="16" y="285"/>
                    </a:cubicBezTo>
                    <a:cubicBezTo>
                      <a:pt x="16" y="311"/>
                      <a:pt x="8" y="353"/>
                      <a:pt x="16" y="375"/>
                    </a:cubicBezTo>
                    <a:cubicBezTo>
                      <a:pt x="29" y="292"/>
                      <a:pt x="21" y="202"/>
                      <a:pt x="22" y="117"/>
                    </a:cubicBezTo>
                    <a:cubicBezTo>
                      <a:pt x="22" y="84"/>
                      <a:pt x="22" y="26"/>
                      <a:pt x="3" y="0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3" name="Freeform 31"/>
              <p:cNvSpPr>
                <a:spLocks/>
              </p:cNvSpPr>
              <p:nvPr/>
            </p:nvSpPr>
            <p:spPr bwMode="auto">
              <a:xfrm>
                <a:off x="1124" y="2069"/>
                <a:ext cx="43" cy="402"/>
              </a:xfrm>
              <a:custGeom>
                <a:avLst/>
                <a:gdLst>
                  <a:gd name="T0" fmla="*/ 92 w 35"/>
                  <a:gd name="T1" fmla="*/ 40 h 332"/>
                  <a:gd name="T2" fmla="*/ 92 w 35"/>
                  <a:gd name="T3" fmla="*/ 0 h 332"/>
                  <a:gd name="T4" fmla="*/ 48 w 35"/>
                  <a:gd name="T5" fmla="*/ 1161 h 332"/>
                  <a:gd name="T6" fmla="*/ 131 w 35"/>
                  <a:gd name="T7" fmla="*/ 1859 h 332"/>
                  <a:gd name="T8" fmla="*/ 108 w 35"/>
                  <a:gd name="T9" fmla="*/ 1246 h 332"/>
                  <a:gd name="T10" fmla="*/ 186 w 35"/>
                  <a:gd name="T11" fmla="*/ 659 h 332"/>
                  <a:gd name="T12" fmla="*/ 146 w 35"/>
                  <a:gd name="T13" fmla="*/ 22 h 3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32"/>
                  <a:gd name="T23" fmla="*/ 35 w 35"/>
                  <a:gd name="T24" fmla="*/ 332 h 3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32">
                    <a:moveTo>
                      <a:pt x="15" y="7"/>
                    </a:moveTo>
                    <a:cubicBezTo>
                      <a:pt x="15" y="4"/>
                      <a:pt x="15" y="2"/>
                      <a:pt x="15" y="0"/>
                    </a:cubicBezTo>
                    <a:cubicBezTo>
                      <a:pt x="18" y="68"/>
                      <a:pt x="5" y="137"/>
                      <a:pt x="7" y="207"/>
                    </a:cubicBezTo>
                    <a:cubicBezTo>
                      <a:pt x="8" y="232"/>
                      <a:pt x="0" y="315"/>
                      <a:pt x="20" y="332"/>
                    </a:cubicBezTo>
                    <a:cubicBezTo>
                      <a:pt x="22" y="295"/>
                      <a:pt x="13" y="259"/>
                      <a:pt x="17" y="223"/>
                    </a:cubicBezTo>
                    <a:cubicBezTo>
                      <a:pt x="21" y="188"/>
                      <a:pt x="27" y="153"/>
                      <a:pt x="29" y="118"/>
                    </a:cubicBezTo>
                    <a:cubicBezTo>
                      <a:pt x="30" y="85"/>
                      <a:pt x="35" y="33"/>
                      <a:pt x="23" y="4"/>
                    </a:cubicBezTo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4" name="Freeform 32"/>
              <p:cNvSpPr>
                <a:spLocks/>
              </p:cNvSpPr>
              <p:nvPr/>
            </p:nvSpPr>
            <p:spPr bwMode="auto">
              <a:xfrm>
                <a:off x="944" y="1885"/>
                <a:ext cx="167" cy="987"/>
              </a:xfrm>
              <a:custGeom>
                <a:avLst/>
                <a:gdLst>
                  <a:gd name="T0" fmla="*/ 722 w 136"/>
                  <a:gd name="T1" fmla="*/ 0 h 814"/>
                  <a:gd name="T2" fmla="*/ 861 w 136"/>
                  <a:gd name="T3" fmla="*/ 4610 h 814"/>
                  <a:gd name="T4" fmla="*/ 722 w 136"/>
                  <a:gd name="T5" fmla="*/ 0 h 81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814"/>
                  <a:gd name="T11" fmla="*/ 136 w 136"/>
                  <a:gd name="T12" fmla="*/ 814 h 8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814">
                    <a:moveTo>
                      <a:pt x="114" y="0"/>
                    </a:moveTo>
                    <a:cubicBezTo>
                      <a:pt x="114" y="0"/>
                      <a:pt x="0" y="443"/>
                      <a:pt x="136" y="814"/>
                    </a:cubicBezTo>
                    <a:cubicBezTo>
                      <a:pt x="136" y="814"/>
                      <a:pt x="58" y="176"/>
                      <a:pt x="114" y="0"/>
                    </a:cubicBezTo>
                    <a:close/>
                  </a:path>
                </a:pathLst>
              </a:custGeom>
              <a:solidFill>
                <a:srgbClr val="F1A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5" name="Freeform 33"/>
              <p:cNvSpPr>
                <a:spLocks/>
              </p:cNvSpPr>
              <p:nvPr/>
            </p:nvSpPr>
            <p:spPr bwMode="auto">
              <a:xfrm>
                <a:off x="1370" y="1165"/>
                <a:ext cx="456" cy="2475"/>
              </a:xfrm>
              <a:custGeom>
                <a:avLst/>
                <a:gdLst>
                  <a:gd name="T0" fmla="*/ 254 w 373"/>
                  <a:gd name="T1" fmla="*/ 11571 h 2041"/>
                  <a:gd name="T2" fmla="*/ 483 w 373"/>
                  <a:gd name="T3" fmla="*/ 9718 h 2041"/>
                  <a:gd name="T4" fmla="*/ 405 w 373"/>
                  <a:gd name="T5" fmla="*/ 1555 h 2041"/>
                  <a:gd name="T6" fmla="*/ 0 w 373"/>
                  <a:gd name="T7" fmla="*/ 0 h 20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3"/>
                  <a:gd name="T13" fmla="*/ 0 h 2041"/>
                  <a:gd name="T14" fmla="*/ 373 w 373"/>
                  <a:gd name="T15" fmla="*/ 2041 h 20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3" h="2041">
                    <a:moveTo>
                      <a:pt x="42" y="2041"/>
                    </a:moveTo>
                    <a:cubicBezTo>
                      <a:pt x="42" y="2041"/>
                      <a:pt x="23" y="1819"/>
                      <a:pt x="79" y="1714"/>
                    </a:cubicBezTo>
                    <a:cubicBezTo>
                      <a:pt x="160" y="1565"/>
                      <a:pt x="373" y="948"/>
                      <a:pt x="67" y="274"/>
                    </a:cubicBezTo>
                    <a:cubicBezTo>
                      <a:pt x="13" y="156"/>
                      <a:pt x="9" y="50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6" name="Freeform 34"/>
              <p:cNvSpPr>
                <a:spLocks/>
              </p:cNvSpPr>
              <p:nvPr/>
            </p:nvSpPr>
            <p:spPr bwMode="auto">
              <a:xfrm>
                <a:off x="814" y="1168"/>
                <a:ext cx="543" cy="2475"/>
              </a:xfrm>
              <a:custGeom>
                <a:avLst/>
                <a:gdLst>
                  <a:gd name="T0" fmla="*/ 2278 w 444"/>
                  <a:gd name="T1" fmla="*/ 0 h 2042"/>
                  <a:gd name="T2" fmla="*/ 1887 w 444"/>
                  <a:gd name="T3" fmla="*/ 1520 h 2042"/>
                  <a:gd name="T4" fmla="*/ 2167 w 444"/>
                  <a:gd name="T5" fmla="*/ 9563 h 2042"/>
                  <a:gd name="T6" fmla="*/ 2607 w 444"/>
                  <a:gd name="T7" fmla="*/ 11528 h 20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042"/>
                  <a:gd name="T14" fmla="*/ 444 w 444"/>
                  <a:gd name="T15" fmla="*/ 2042 h 20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042">
                    <a:moveTo>
                      <a:pt x="372" y="0"/>
                    </a:moveTo>
                    <a:cubicBezTo>
                      <a:pt x="372" y="0"/>
                      <a:pt x="365" y="136"/>
                      <a:pt x="308" y="270"/>
                    </a:cubicBezTo>
                    <a:cubicBezTo>
                      <a:pt x="230" y="452"/>
                      <a:pt x="0" y="1118"/>
                      <a:pt x="354" y="1694"/>
                    </a:cubicBezTo>
                    <a:cubicBezTo>
                      <a:pt x="444" y="1841"/>
                      <a:pt x="426" y="2042"/>
                      <a:pt x="426" y="2042"/>
                    </a:cubicBezTo>
                  </a:path>
                </a:pathLst>
              </a:custGeom>
              <a:noFill/>
              <a:ln w="7938" cap="rnd">
                <a:solidFill>
                  <a:srgbClr val="494E4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7" name="Freeform 35"/>
              <p:cNvSpPr>
                <a:spLocks/>
              </p:cNvSpPr>
              <p:nvPr/>
            </p:nvSpPr>
            <p:spPr bwMode="auto">
              <a:xfrm>
                <a:off x="1368" y="3540"/>
                <a:ext cx="41" cy="107"/>
              </a:xfrm>
              <a:custGeom>
                <a:avLst/>
                <a:gdLst>
                  <a:gd name="T0" fmla="*/ 182 w 34"/>
                  <a:gd name="T1" fmla="*/ 124 h 88"/>
                  <a:gd name="T2" fmla="*/ 43 w 34"/>
                  <a:gd name="T3" fmla="*/ 1 h 88"/>
                  <a:gd name="T4" fmla="*/ 49 w 34"/>
                  <a:gd name="T5" fmla="*/ 260 h 88"/>
                  <a:gd name="T6" fmla="*/ 36 w 34"/>
                  <a:gd name="T7" fmla="*/ 439 h 88"/>
                  <a:gd name="T8" fmla="*/ 129 w 34"/>
                  <a:gd name="T9" fmla="*/ 432 h 88"/>
                  <a:gd name="T10" fmla="*/ 147 w 34"/>
                  <a:gd name="T11" fmla="*/ 114 h 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"/>
                  <a:gd name="T19" fmla="*/ 0 h 88"/>
                  <a:gd name="T20" fmla="*/ 34 w 34"/>
                  <a:gd name="T21" fmla="*/ 88 h 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" h="88">
                    <a:moveTo>
                      <a:pt x="34" y="21"/>
                    </a:moveTo>
                    <a:cubicBezTo>
                      <a:pt x="23" y="26"/>
                      <a:pt x="18" y="0"/>
                      <a:pt x="8" y="1"/>
                    </a:cubicBezTo>
                    <a:cubicBezTo>
                      <a:pt x="0" y="1"/>
                      <a:pt x="9" y="37"/>
                      <a:pt x="9" y="45"/>
                    </a:cubicBezTo>
                    <a:cubicBezTo>
                      <a:pt x="9" y="55"/>
                      <a:pt x="5" y="67"/>
                      <a:pt x="7" y="76"/>
                    </a:cubicBezTo>
                    <a:cubicBezTo>
                      <a:pt x="9" y="88"/>
                      <a:pt x="18" y="81"/>
                      <a:pt x="24" y="74"/>
                    </a:cubicBezTo>
                    <a:cubicBezTo>
                      <a:pt x="34" y="60"/>
                      <a:pt x="32" y="34"/>
                      <a:pt x="27" y="20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68" name="Freeform 36"/>
              <p:cNvSpPr>
                <a:spLocks/>
              </p:cNvSpPr>
              <p:nvPr/>
            </p:nvSpPr>
            <p:spPr bwMode="auto">
              <a:xfrm>
                <a:off x="1251" y="1161"/>
                <a:ext cx="110" cy="194"/>
              </a:xfrm>
              <a:custGeom>
                <a:avLst/>
                <a:gdLst>
                  <a:gd name="T0" fmla="*/ 512 w 90"/>
                  <a:gd name="T1" fmla="*/ 40 h 160"/>
                  <a:gd name="T2" fmla="*/ 297 w 90"/>
                  <a:gd name="T3" fmla="*/ 27 h 160"/>
                  <a:gd name="T4" fmla="*/ 163 w 90"/>
                  <a:gd name="T5" fmla="*/ 110 h 160"/>
                  <a:gd name="T6" fmla="*/ 97 w 90"/>
                  <a:gd name="T7" fmla="*/ 435 h 160"/>
                  <a:gd name="T8" fmla="*/ 49 w 90"/>
                  <a:gd name="T9" fmla="*/ 690 h 160"/>
                  <a:gd name="T10" fmla="*/ 65 w 90"/>
                  <a:gd name="T11" fmla="*/ 837 h 160"/>
                  <a:gd name="T12" fmla="*/ 161 w 90"/>
                  <a:gd name="T13" fmla="*/ 601 h 160"/>
                  <a:gd name="T14" fmla="*/ 264 w 90"/>
                  <a:gd name="T15" fmla="*/ 478 h 160"/>
                  <a:gd name="T16" fmla="*/ 335 w 90"/>
                  <a:gd name="T17" fmla="*/ 569 h 160"/>
                  <a:gd name="T18" fmla="*/ 425 w 90"/>
                  <a:gd name="T19" fmla="*/ 242 h 160"/>
                  <a:gd name="T20" fmla="*/ 529 w 90"/>
                  <a:gd name="T21" fmla="*/ 236 h 160"/>
                  <a:gd name="T22" fmla="*/ 500 w 90"/>
                  <a:gd name="T23" fmla="*/ 5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0"/>
                  <a:gd name="T37" fmla="*/ 0 h 160"/>
                  <a:gd name="T38" fmla="*/ 90 w 90"/>
                  <a:gd name="T39" fmla="*/ 160 h 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0" h="160">
                    <a:moveTo>
                      <a:pt x="84" y="7"/>
                    </a:moveTo>
                    <a:cubicBezTo>
                      <a:pt x="75" y="0"/>
                      <a:pt x="59" y="4"/>
                      <a:pt x="49" y="5"/>
                    </a:cubicBezTo>
                    <a:cubicBezTo>
                      <a:pt x="35" y="6"/>
                      <a:pt x="31" y="6"/>
                      <a:pt x="27" y="20"/>
                    </a:cubicBezTo>
                    <a:cubicBezTo>
                      <a:pt x="22" y="39"/>
                      <a:pt x="20" y="59"/>
                      <a:pt x="16" y="77"/>
                    </a:cubicBezTo>
                    <a:cubicBezTo>
                      <a:pt x="12" y="92"/>
                      <a:pt x="10" y="107"/>
                      <a:pt x="8" y="122"/>
                    </a:cubicBezTo>
                    <a:cubicBezTo>
                      <a:pt x="8" y="128"/>
                      <a:pt x="0" y="160"/>
                      <a:pt x="11" y="148"/>
                    </a:cubicBezTo>
                    <a:cubicBezTo>
                      <a:pt x="20" y="139"/>
                      <a:pt x="21" y="118"/>
                      <a:pt x="26" y="106"/>
                    </a:cubicBezTo>
                    <a:cubicBezTo>
                      <a:pt x="28" y="102"/>
                      <a:pt x="36" y="83"/>
                      <a:pt x="43" y="84"/>
                    </a:cubicBezTo>
                    <a:cubicBezTo>
                      <a:pt x="47" y="85"/>
                      <a:pt x="49" y="122"/>
                      <a:pt x="56" y="101"/>
                    </a:cubicBezTo>
                    <a:cubicBezTo>
                      <a:pt x="60" y="87"/>
                      <a:pt x="50" y="50"/>
                      <a:pt x="70" y="43"/>
                    </a:cubicBezTo>
                    <a:cubicBezTo>
                      <a:pt x="78" y="41"/>
                      <a:pt x="82" y="52"/>
                      <a:pt x="87" y="42"/>
                    </a:cubicBezTo>
                    <a:cubicBezTo>
                      <a:pt x="90" y="35"/>
                      <a:pt x="86" y="15"/>
                      <a:pt x="83" y="9"/>
                    </a:cubicBezTo>
                  </a:path>
                </a:pathLst>
              </a:custGeom>
              <a:solidFill>
                <a:srgbClr val="F7F4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35" name="Line 38"/>
            <p:cNvSpPr>
              <a:spLocks noChangeShapeType="1"/>
            </p:cNvSpPr>
            <p:nvPr/>
          </p:nvSpPr>
          <p:spPr bwMode="auto">
            <a:xfrm flipV="1">
              <a:off x="6372200" y="3554717"/>
              <a:ext cx="483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69" name="Group 3"/>
          <p:cNvGrpSpPr>
            <a:grpSpLocks/>
          </p:cNvGrpSpPr>
          <p:nvPr/>
        </p:nvGrpSpPr>
        <p:grpSpPr bwMode="auto">
          <a:xfrm>
            <a:off x="8101688" y="3600841"/>
            <a:ext cx="443118" cy="913142"/>
            <a:chOff x="814" y="1146"/>
            <a:chExt cx="1063" cy="2525"/>
          </a:xfrm>
        </p:grpSpPr>
        <p:sp>
          <p:nvSpPr>
            <p:cNvPr id="670" name="Freeform 4"/>
            <p:cNvSpPr>
              <a:spLocks/>
            </p:cNvSpPr>
            <p:nvPr/>
          </p:nvSpPr>
          <p:spPr bwMode="auto">
            <a:xfrm>
              <a:off x="814" y="1147"/>
              <a:ext cx="1012" cy="2524"/>
            </a:xfrm>
            <a:custGeom>
              <a:avLst/>
              <a:gdLst>
                <a:gd name="T0" fmla="*/ 2267 w 828"/>
                <a:gd name="T1" fmla="*/ 90 h 2082"/>
                <a:gd name="T2" fmla="*/ 1875 w 828"/>
                <a:gd name="T3" fmla="*/ 1618 h 2082"/>
                <a:gd name="T4" fmla="*/ 2158 w 828"/>
                <a:gd name="T5" fmla="*/ 9669 h 2082"/>
                <a:gd name="T6" fmla="*/ 2597 w 828"/>
                <a:gd name="T7" fmla="*/ 11639 h 2082"/>
                <a:gd name="T8" fmla="*/ 3031 w 828"/>
                <a:gd name="T9" fmla="*/ 11621 h 2082"/>
                <a:gd name="T10" fmla="*/ 3252 w 828"/>
                <a:gd name="T11" fmla="*/ 9775 h 2082"/>
                <a:gd name="T12" fmla="*/ 3178 w 828"/>
                <a:gd name="T13" fmla="*/ 1628 h 2082"/>
                <a:gd name="T14" fmla="*/ 2774 w 828"/>
                <a:gd name="T15" fmla="*/ 74 h 2082"/>
                <a:gd name="T16" fmla="*/ 2267 w 828"/>
                <a:gd name="T17" fmla="*/ 90 h 20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8"/>
                <a:gd name="T28" fmla="*/ 0 h 2082"/>
                <a:gd name="T29" fmla="*/ 828 w 828"/>
                <a:gd name="T30" fmla="*/ 2082 h 20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8" h="2082">
                  <a:moveTo>
                    <a:pt x="372" y="16"/>
                  </a:moveTo>
                  <a:cubicBezTo>
                    <a:pt x="372" y="16"/>
                    <a:pt x="366" y="152"/>
                    <a:pt x="308" y="286"/>
                  </a:cubicBezTo>
                  <a:cubicBezTo>
                    <a:pt x="230" y="468"/>
                    <a:pt x="0" y="1134"/>
                    <a:pt x="354" y="1710"/>
                  </a:cubicBezTo>
                  <a:cubicBezTo>
                    <a:pt x="444" y="1857"/>
                    <a:pt x="426" y="2058"/>
                    <a:pt x="426" y="2058"/>
                  </a:cubicBezTo>
                  <a:cubicBezTo>
                    <a:pt x="426" y="2058"/>
                    <a:pt x="462" y="2082"/>
                    <a:pt x="498" y="2055"/>
                  </a:cubicBezTo>
                  <a:cubicBezTo>
                    <a:pt x="498" y="2055"/>
                    <a:pt x="478" y="1832"/>
                    <a:pt x="534" y="1728"/>
                  </a:cubicBezTo>
                  <a:cubicBezTo>
                    <a:pt x="615" y="1579"/>
                    <a:pt x="828" y="962"/>
                    <a:pt x="522" y="288"/>
                  </a:cubicBezTo>
                  <a:cubicBezTo>
                    <a:pt x="468" y="170"/>
                    <a:pt x="464" y="63"/>
                    <a:pt x="456" y="13"/>
                  </a:cubicBezTo>
                  <a:cubicBezTo>
                    <a:pt x="456" y="13"/>
                    <a:pt x="423" y="0"/>
                    <a:pt x="372" y="16"/>
                  </a:cubicBezTo>
                  <a:close/>
                </a:path>
              </a:pathLst>
            </a:custGeom>
            <a:solidFill>
              <a:srgbClr val="ED9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1" name="Freeform 5"/>
            <p:cNvSpPr>
              <a:spLocks/>
            </p:cNvSpPr>
            <p:nvPr/>
          </p:nvSpPr>
          <p:spPr bwMode="auto">
            <a:xfrm>
              <a:off x="864" y="1540"/>
              <a:ext cx="442" cy="1719"/>
            </a:xfrm>
            <a:custGeom>
              <a:avLst/>
              <a:gdLst>
                <a:gd name="T0" fmla="*/ 1728 w 362"/>
                <a:gd name="T1" fmla="*/ 0 h 1418"/>
                <a:gd name="T2" fmla="*/ 2184 w 362"/>
                <a:gd name="T3" fmla="*/ 8017 h 1418"/>
                <a:gd name="T4" fmla="*/ 1728 w 362"/>
                <a:gd name="T5" fmla="*/ 0 h 1418"/>
                <a:gd name="T6" fmla="*/ 0 60000 65536"/>
                <a:gd name="T7" fmla="*/ 0 60000 65536"/>
                <a:gd name="T8" fmla="*/ 0 60000 65536"/>
                <a:gd name="T9" fmla="*/ 0 w 362"/>
                <a:gd name="T10" fmla="*/ 0 h 1418"/>
                <a:gd name="T11" fmla="*/ 362 w 362"/>
                <a:gd name="T12" fmla="*/ 1418 h 1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18">
                  <a:moveTo>
                    <a:pt x="287" y="0"/>
                  </a:moveTo>
                  <a:cubicBezTo>
                    <a:pt x="287" y="0"/>
                    <a:pt x="0" y="810"/>
                    <a:pt x="362" y="1418"/>
                  </a:cubicBezTo>
                  <a:cubicBezTo>
                    <a:pt x="362" y="1418"/>
                    <a:pt x="69" y="782"/>
                    <a:pt x="287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2" name="Freeform 6"/>
            <p:cNvSpPr>
              <a:spLocks/>
            </p:cNvSpPr>
            <p:nvPr/>
          </p:nvSpPr>
          <p:spPr bwMode="auto">
            <a:xfrm>
              <a:off x="1337" y="1511"/>
              <a:ext cx="154" cy="1796"/>
            </a:xfrm>
            <a:custGeom>
              <a:avLst/>
              <a:gdLst>
                <a:gd name="T0" fmla="*/ 109 w 126"/>
                <a:gd name="T1" fmla="*/ 8357 h 1482"/>
                <a:gd name="T2" fmla="*/ 0 w 126"/>
                <a:gd name="T3" fmla="*/ 0 h 1482"/>
                <a:gd name="T4" fmla="*/ 109 w 126"/>
                <a:gd name="T5" fmla="*/ 8357 h 1482"/>
                <a:gd name="T6" fmla="*/ 0 60000 65536"/>
                <a:gd name="T7" fmla="*/ 0 60000 65536"/>
                <a:gd name="T8" fmla="*/ 0 60000 65536"/>
                <a:gd name="T9" fmla="*/ 0 w 126"/>
                <a:gd name="T10" fmla="*/ 0 h 1482"/>
                <a:gd name="T11" fmla="*/ 126 w 126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1482">
                  <a:moveTo>
                    <a:pt x="18" y="1482"/>
                  </a:moveTo>
                  <a:cubicBezTo>
                    <a:pt x="18" y="1482"/>
                    <a:pt x="126" y="566"/>
                    <a:pt x="0" y="0"/>
                  </a:cubicBezTo>
                  <a:cubicBezTo>
                    <a:pt x="0" y="0"/>
                    <a:pt x="49" y="73"/>
                    <a:pt x="18" y="1482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3" name="Freeform 7"/>
            <p:cNvSpPr>
              <a:spLocks/>
            </p:cNvSpPr>
            <p:nvPr/>
          </p:nvSpPr>
          <p:spPr bwMode="auto">
            <a:xfrm>
              <a:off x="1436" y="1557"/>
              <a:ext cx="441" cy="1676"/>
            </a:xfrm>
            <a:custGeom>
              <a:avLst/>
              <a:gdLst>
                <a:gd name="T0" fmla="*/ 0 w 361"/>
                <a:gd name="T1" fmla="*/ 0 h 1383"/>
                <a:gd name="T2" fmla="*/ 79 w 361"/>
                <a:gd name="T3" fmla="*/ 7796 h 1383"/>
                <a:gd name="T4" fmla="*/ 0 w 361"/>
                <a:gd name="T5" fmla="*/ 0 h 1383"/>
                <a:gd name="T6" fmla="*/ 0 60000 65536"/>
                <a:gd name="T7" fmla="*/ 0 60000 65536"/>
                <a:gd name="T8" fmla="*/ 0 60000 65536"/>
                <a:gd name="T9" fmla="*/ 0 w 361"/>
                <a:gd name="T10" fmla="*/ 0 h 1383"/>
                <a:gd name="T11" fmla="*/ 361 w 361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83">
                  <a:moveTo>
                    <a:pt x="0" y="0"/>
                  </a:moveTo>
                  <a:cubicBezTo>
                    <a:pt x="0" y="0"/>
                    <a:pt x="361" y="646"/>
                    <a:pt x="13" y="1383"/>
                  </a:cubicBezTo>
                  <a:cubicBezTo>
                    <a:pt x="13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4" name="Freeform 8"/>
            <p:cNvSpPr>
              <a:spLocks/>
            </p:cNvSpPr>
            <p:nvPr/>
          </p:nvSpPr>
          <p:spPr bwMode="auto">
            <a:xfrm>
              <a:off x="1445" y="1738"/>
              <a:ext cx="215" cy="1354"/>
            </a:xfrm>
            <a:custGeom>
              <a:avLst/>
              <a:gdLst>
                <a:gd name="T0" fmla="*/ 0 w 176"/>
                <a:gd name="T1" fmla="*/ 0 h 1117"/>
                <a:gd name="T2" fmla="*/ 0 w 176"/>
                <a:gd name="T3" fmla="*/ 6311 h 1117"/>
                <a:gd name="T4" fmla="*/ 0 w 176"/>
                <a:gd name="T5" fmla="*/ 0 h 1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17"/>
                <a:gd name="T11" fmla="*/ 176 w 17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17">
                  <a:moveTo>
                    <a:pt x="0" y="0"/>
                  </a:moveTo>
                  <a:cubicBezTo>
                    <a:pt x="0" y="0"/>
                    <a:pt x="176" y="365"/>
                    <a:pt x="0" y="1117"/>
                  </a:cubicBezTo>
                  <a:cubicBezTo>
                    <a:pt x="0" y="1117"/>
                    <a:pt x="111" y="332"/>
                    <a:pt x="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5" name="Freeform 9"/>
            <p:cNvSpPr>
              <a:spLocks/>
            </p:cNvSpPr>
            <p:nvPr/>
          </p:nvSpPr>
          <p:spPr bwMode="auto">
            <a:xfrm>
              <a:off x="1081" y="1662"/>
              <a:ext cx="216" cy="1455"/>
            </a:xfrm>
            <a:custGeom>
              <a:avLst/>
              <a:gdLst>
                <a:gd name="T0" fmla="*/ 881 w 176"/>
                <a:gd name="T1" fmla="*/ 0 h 1200"/>
                <a:gd name="T2" fmla="*/ 1112 w 176"/>
                <a:gd name="T3" fmla="*/ 6796 h 1200"/>
                <a:gd name="T4" fmla="*/ 881 w 176"/>
                <a:gd name="T5" fmla="*/ 0 h 1200"/>
                <a:gd name="T6" fmla="*/ 0 60000 65536"/>
                <a:gd name="T7" fmla="*/ 0 60000 65536"/>
                <a:gd name="T8" fmla="*/ 0 60000 65536"/>
                <a:gd name="T9" fmla="*/ 0 w 176"/>
                <a:gd name="T10" fmla="*/ 0 h 1200"/>
                <a:gd name="T11" fmla="*/ 176 w 176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200">
                  <a:moveTo>
                    <a:pt x="139" y="0"/>
                  </a:moveTo>
                  <a:cubicBezTo>
                    <a:pt x="139" y="0"/>
                    <a:pt x="47" y="469"/>
                    <a:pt x="176" y="1200"/>
                  </a:cubicBezTo>
                  <a:cubicBezTo>
                    <a:pt x="176" y="1200"/>
                    <a:pt x="0" y="521"/>
                    <a:pt x="139" y="0"/>
                  </a:cubicBezTo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6" name="Freeform 10"/>
            <p:cNvSpPr>
              <a:spLocks/>
            </p:cNvSpPr>
            <p:nvPr/>
          </p:nvSpPr>
          <p:spPr bwMode="auto">
            <a:xfrm>
              <a:off x="1232" y="1812"/>
              <a:ext cx="76" cy="1076"/>
            </a:xfrm>
            <a:custGeom>
              <a:avLst/>
              <a:gdLst>
                <a:gd name="T0" fmla="*/ 313 w 62"/>
                <a:gd name="T1" fmla="*/ 0 h 888"/>
                <a:gd name="T2" fmla="*/ 389 w 62"/>
                <a:gd name="T3" fmla="*/ 5001 h 888"/>
                <a:gd name="T4" fmla="*/ 313 w 62"/>
                <a:gd name="T5" fmla="*/ 0 h 888"/>
                <a:gd name="T6" fmla="*/ 0 60000 65536"/>
                <a:gd name="T7" fmla="*/ 0 60000 65536"/>
                <a:gd name="T8" fmla="*/ 0 60000 65536"/>
                <a:gd name="T9" fmla="*/ 0 w 62"/>
                <a:gd name="T10" fmla="*/ 0 h 888"/>
                <a:gd name="T11" fmla="*/ 62 w 62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88">
                  <a:moveTo>
                    <a:pt x="50" y="0"/>
                  </a:moveTo>
                  <a:cubicBezTo>
                    <a:pt x="50" y="0"/>
                    <a:pt x="0" y="256"/>
                    <a:pt x="62" y="888"/>
                  </a:cubicBezTo>
                  <a:cubicBezTo>
                    <a:pt x="62" y="888"/>
                    <a:pt x="60" y="242"/>
                    <a:pt x="50" y="0"/>
                  </a:cubicBezTo>
                  <a:close/>
                </a:path>
              </a:pathLst>
            </a:custGeom>
            <a:solidFill>
              <a:srgbClr val="DD7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7" name="Freeform 11"/>
            <p:cNvSpPr>
              <a:spLocks/>
            </p:cNvSpPr>
            <p:nvPr/>
          </p:nvSpPr>
          <p:spPr bwMode="auto">
            <a:xfrm>
              <a:off x="1233" y="1146"/>
              <a:ext cx="157" cy="285"/>
            </a:xfrm>
            <a:custGeom>
              <a:avLst/>
              <a:gdLst>
                <a:gd name="T0" fmla="*/ 186 w 128"/>
                <a:gd name="T1" fmla="*/ 90 h 235"/>
                <a:gd name="T2" fmla="*/ 132 w 128"/>
                <a:gd name="T3" fmla="*/ 506 h 235"/>
                <a:gd name="T4" fmla="*/ 71 w 128"/>
                <a:gd name="T5" fmla="*/ 904 h 235"/>
                <a:gd name="T6" fmla="*/ 60 w 128"/>
                <a:gd name="T7" fmla="*/ 1329 h 235"/>
                <a:gd name="T8" fmla="*/ 223 w 128"/>
                <a:gd name="T9" fmla="*/ 1018 h 235"/>
                <a:gd name="T10" fmla="*/ 364 w 128"/>
                <a:gd name="T11" fmla="*/ 726 h 235"/>
                <a:gd name="T12" fmla="*/ 516 w 128"/>
                <a:gd name="T13" fmla="*/ 1247 h 235"/>
                <a:gd name="T14" fmla="*/ 559 w 128"/>
                <a:gd name="T15" fmla="*/ 1018 h 235"/>
                <a:gd name="T16" fmla="*/ 559 w 128"/>
                <a:gd name="T17" fmla="*/ 742 h 235"/>
                <a:gd name="T18" fmla="*/ 589 w 128"/>
                <a:gd name="T19" fmla="*/ 403 h 235"/>
                <a:gd name="T20" fmla="*/ 724 w 128"/>
                <a:gd name="T21" fmla="*/ 822 h 235"/>
                <a:gd name="T22" fmla="*/ 740 w 128"/>
                <a:gd name="T23" fmla="*/ 538 h 235"/>
                <a:gd name="T24" fmla="*/ 724 w 128"/>
                <a:gd name="T25" fmla="*/ 317 h 235"/>
                <a:gd name="T26" fmla="*/ 710 w 128"/>
                <a:gd name="T27" fmla="*/ 156 h 235"/>
                <a:gd name="T28" fmla="*/ 702 w 128"/>
                <a:gd name="T29" fmla="*/ 78 h 235"/>
                <a:gd name="T30" fmla="*/ 186 w 128"/>
                <a:gd name="T31" fmla="*/ 87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35"/>
                <a:gd name="T50" fmla="*/ 128 w 128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35">
                  <a:moveTo>
                    <a:pt x="30" y="16"/>
                  </a:moveTo>
                  <a:cubicBezTo>
                    <a:pt x="30" y="41"/>
                    <a:pt x="24" y="64"/>
                    <a:pt x="21" y="89"/>
                  </a:cubicBezTo>
                  <a:cubicBezTo>
                    <a:pt x="19" y="113"/>
                    <a:pt x="16" y="136"/>
                    <a:pt x="11" y="159"/>
                  </a:cubicBezTo>
                  <a:cubicBezTo>
                    <a:pt x="9" y="169"/>
                    <a:pt x="0" y="233"/>
                    <a:pt x="10" y="234"/>
                  </a:cubicBezTo>
                  <a:cubicBezTo>
                    <a:pt x="18" y="235"/>
                    <a:pt x="33" y="187"/>
                    <a:pt x="36" y="180"/>
                  </a:cubicBezTo>
                  <a:cubicBezTo>
                    <a:pt x="42" y="164"/>
                    <a:pt x="47" y="142"/>
                    <a:pt x="58" y="128"/>
                  </a:cubicBezTo>
                  <a:cubicBezTo>
                    <a:pt x="65" y="132"/>
                    <a:pt x="64" y="233"/>
                    <a:pt x="82" y="219"/>
                  </a:cubicBezTo>
                  <a:cubicBezTo>
                    <a:pt x="89" y="213"/>
                    <a:pt x="88" y="188"/>
                    <a:pt x="89" y="180"/>
                  </a:cubicBezTo>
                  <a:cubicBezTo>
                    <a:pt x="90" y="164"/>
                    <a:pt x="89" y="147"/>
                    <a:pt x="89" y="130"/>
                  </a:cubicBezTo>
                  <a:cubicBezTo>
                    <a:pt x="89" y="114"/>
                    <a:pt x="85" y="85"/>
                    <a:pt x="94" y="71"/>
                  </a:cubicBezTo>
                  <a:cubicBezTo>
                    <a:pt x="104" y="90"/>
                    <a:pt x="93" y="133"/>
                    <a:pt x="116" y="145"/>
                  </a:cubicBezTo>
                  <a:cubicBezTo>
                    <a:pt x="128" y="137"/>
                    <a:pt x="120" y="107"/>
                    <a:pt x="118" y="95"/>
                  </a:cubicBezTo>
                  <a:cubicBezTo>
                    <a:pt x="116" y="83"/>
                    <a:pt x="117" y="69"/>
                    <a:pt x="116" y="56"/>
                  </a:cubicBezTo>
                  <a:cubicBezTo>
                    <a:pt x="115" y="47"/>
                    <a:pt x="114" y="35"/>
                    <a:pt x="113" y="27"/>
                  </a:cubicBezTo>
                  <a:cubicBezTo>
                    <a:pt x="112" y="20"/>
                    <a:pt x="114" y="20"/>
                    <a:pt x="112" y="14"/>
                  </a:cubicBezTo>
                  <a:cubicBezTo>
                    <a:pt x="107" y="0"/>
                    <a:pt x="38" y="2"/>
                    <a:pt x="30" y="15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8" name="Freeform 12"/>
            <p:cNvSpPr>
              <a:spLocks/>
            </p:cNvSpPr>
            <p:nvPr/>
          </p:nvSpPr>
          <p:spPr bwMode="auto">
            <a:xfrm>
              <a:off x="1327" y="3349"/>
              <a:ext cx="94" cy="315"/>
            </a:xfrm>
            <a:custGeom>
              <a:avLst/>
              <a:gdLst>
                <a:gd name="T0" fmla="*/ 35 w 77"/>
                <a:gd name="T1" fmla="*/ 1362 h 260"/>
                <a:gd name="T2" fmla="*/ 43 w 77"/>
                <a:gd name="T3" fmla="*/ 900 h 260"/>
                <a:gd name="T4" fmla="*/ 1 w 77"/>
                <a:gd name="T5" fmla="*/ 435 h 260"/>
                <a:gd name="T6" fmla="*/ 107 w 77"/>
                <a:gd name="T7" fmla="*/ 792 h 260"/>
                <a:gd name="T8" fmla="*/ 198 w 77"/>
                <a:gd name="T9" fmla="*/ 1201 h 260"/>
                <a:gd name="T10" fmla="*/ 183 w 77"/>
                <a:gd name="T11" fmla="*/ 937 h 260"/>
                <a:gd name="T12" fmla="*/ 150 w 77"/>
                <a:gd name="T13" fmla="*/ 527 h 260"/>
                <a:gd name="T14" fmla="*/ 160 w 77"/>
                <a:gd name="T15" fmla="*/ 0 h 260"/>
                <a:gd name="T16" fmla="*/ 238 w 77"/>
                <a:gd name="T17" fmla="*/ 395 h 260"/>
                <a:gd name="T18" fmla="*/ 295 w 77"/>
                <a:gd name="T19" fmla="*/ 826 h 260"/>
                <a:gd name="T20" fmla="*/ 355 w 77"/>
                <a:gd name="T21" fmla="*/ 506 h 260"/>
                <a:gd name="T22" fmla="*/ 439 w 77"/>
                <a:gd name="T23" fmla="*/ 958 h 260"/>
                <a:gd name="T24" fmla="*/ 464 w 77"/>
                <a:gd name="T25" fmla="*/ 1359 h 260"/>
                <a:gd name="T26" fmla="*/ 35 w 77"/>
                <a:gd name="T27" fmla="*/ 1359 h 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260"/>
                <a:gd name="T44" fmla="*/ 77 w 77"/>
                <a:gd name="T45" fmla="*/ 260 h 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260">
                  <a:moveTo>
                    <a:pt x="6" y="243"/>
                  </a:moveTo>
                  <a:cubicBezTo>
                    <a:pt x="10" y="215"/>
                    <a:pt x="7" y="182"/>
                    <a:pt x="7" y="160"/>
                  </a:cubicBezTo>
                  <a:cubicBezTo>
                    <a:pt x="7" y="132"/>
                    <a:pt x="0" y="105"/>
                    <a:pt x="1" y="77"/>
                  </a:cubicBezTo>
                  <a:cubicBezTo>
                    <a:pt x="15" y="78"/>
                    <a:pt x="15" y="130"/>
                    <a:pt x="17" y="141"/>
                  </a:cubicBezTo>
                  <a:cubicBezTo>
                    <a:pt x="19" y="158"/>
                    <a:pt x="16" y="205"/>
                    <a:pt x="33" y="214"/>
                  </a:cubicBezTo>
                  <a:cubicBezTo>
                    <a:pt x="39" y="202"/>
                    <a:pt x="32" y="180"/>
                    <a:pt x="31" y="166"/>
                  </a:cubicBezTo>
                  <a:cubicBezTo>
                    <a:pt x="29" y="142"/>
                    <a:pt x="27" y="118"/>
                    <a:pt x="25" y="93"/>
                  </a:cubicBezTo>
                  <a:cubicBezTo>
                    <a:pt x="23" y="62"/>
                    <a:pt x="25" y="31"/>
                    <a:pt x="26" y="0"/>
                  </a:cubicBezTo>
                  <a:cubicBezTo>
                    <a:pt x="37" y="16"/>
                    <a:pt x="37" y="50"/>
                    <a:pt x="39" y="70"/>
                  </a:cubicBezTo>
                  <a:cubicBezTo>
                    <a:pt x="42" y="96"/>
                    <a:pt x="44" y="122"/>
                    <a:pt x="49" y="147"/>
                  </a:cubicBezTo>
                  <a:cubicBezTo>
                    <a:pt x="53" y="135"/>
                    <a:pt x="49" y="94"/>
                    <a:pt x="59" y="90"/>
                  </a:cubicBezTo>
                  <a:cubicBezTo>
                    <a:pt x="60" y="103"/>
                    <a:pt x="59" y="165"/>
                    <a:pt x="73" y="170"/>
                  </a:cubicBezTo>
                  <a:cubicBezTo>
                    <a:pt x="75" y="194"/>
                    <a:pt x="77" y="219"/>
                    <a:pt x="77" y="242"/>
                  </a:cubicBezTo>
                  <a:cubicBezTo>
                    <a:pt x="65" y="249"/>
                    <a:pt x="35" y="260"/>
                    <a:pt x="6" y="242"/>
                  </a:cubicBezTo>
                </a:path>
              </a:pathLst>
            </a:custGeom>
            <a:solidFill>
              <a:srgbClr val="F0E6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9" name="Freeform 13"/>
            <p:cNvSpPr>
              <a:spLocks/>
            </p:cNvSpPr>
            <p:nvPr/>
          </p:nvSpPr>
          <p:spPr bwMode="auto">
            <a:xfrm>
              <a:off x="854" y="1528"/>
              <a:ext cx="443" cy="1708"/>
            </a:xfrm>
            <a:custGeom>
              <a:avLst/>
              <a:gdLst>
                <a:gd name="T0" fmla="*/ 1815 w 362"/>
                <a:gd name="T1" fmla="*/ 0 h 1409"/>
                <a:gd name="T2" fmla="*/ 2226 w 362"/>
                <a:gd name="T3" fmla="*/ 7958 h 1409"/>
                <a:gd name="T4" fmla="*/ 1815 w 362"/>
                <a:gd name="T5" fmla="*/ 0 h 1409"/>
                <a:gd name="T6" fmla="*/ 0 60000 65536"/>
                <a:gd name="T7" fmla="*/ 0 60000 65536"/>
                <a:gd name="T8" fmla="*/ 0 60000 65536"/>
                <a:gd name="T9" fmla="*/ 0 w 362"/>
                <a:gd name="T10" fmla="*/ 0 h 1409"/>
                <a:gd name="T11" fmla="*/ 362 w 362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1409">
                  <a:moveTo>
                    <a:pt x="294" y="0"/>
                  </a:moveTo>
                  <a:cubicBezTo>
                    <a:pt x="294" y="0"/>
                    <a:pt x="0" y="801"/>
                    <a:pt x="362" y="1409"/>
                  </a:cubicBezTo>
                  <a:cubicBezTo>
                    <a:pt x="362" y="1409"/>
                    <a:pt x="21" y="851"/>
                    <a:pt x="294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0" name="Freeform 14"/>
            <p:cNvSpPr>
              <a:spLocks/>
            </p:cNvSpPr>
            <p:nvPr/>
          </p:nvSpPr>
          <p:spPr bwMode="auto">
            <a:xfrm>
              <a:off x="1326" y="1488"/>
              <a:ext cx="90" cy="1796"/>
            </a:xfrm>
            <a:custGeom>
              <a:avLst/>
              <a:gdLst>
                <a:gd name="T0" fmla="*/ 109 w 74"/>
                <a:gd name="T1" fmla="*/ 8357 h 1482"/>
                <a:gd name="T2" fmla="*/ 0 w 74"/>
                <a:gd name="T3" fmla="*/ 0 h 1482"/>
                <a:gd name="T4" fmla="*/ 109 w 74"/>
                <a:gd name="T5" fmla="*/ 8357 h 1482"/>
                <a:gd name="T6" fmla="*/ 0 60000 65536"/>
                <a:gd name="T7" fmla="*/ 0 60000 65536"/>
                <a:gd name="T8" fmla="*/ 0 60000 65536"/>
                <a:gd name="T9" fmla="*/ 0 w 74"/>
                <a:gd name="T10" fmla="*/ 0 h 1482"/>
                <a:gd name="T11" fmla="*/ 74 w 74"/>
                <a:gd name="T12" fmla="*/ 1482 h 1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482">
                  <a:moveTo>
                    <a:pt x="19" y="1482"/>
                  </a:moveTo>
                  <a:cubicBezTo>
                    <a:pt x="19" y="1482"/>
                    <a:pt x="74" y="466"/>
                    <a:pt x="0" y="0"/>
                  </a:cubicBezTo>
                  <a:cubicBezTo>
                    <a:pt x="0" y="0"/>
                    <a:pt x="49" y="73"/>
                    <a:pt x="19" y="1482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1" name="Freeform 15"/>
            <p:cNvSpPr>
              <a:spLocks/>
            </p:cNvSpPr>
            <p:nvPr/>
          </p:nvSpPr>
          <p:spPr bwMode="auto">
            <a:xfrm>
              <a:off x="1426" y="1534"/>
              <a:ext cx="406" cy="1676"/>
            </a:xfrm>
            <a:custGeom>
              <a:avLst/>
              <a:gdLst>
                <a:gd name="T0" fmla="*/ 0 w 332"/>
                <a:gd name="T1" fmla="*/ 0 h 1383"/>
                <a:gd name="T2" fmla="*/ 73 w 332"/>
                <a:gd name="T3" fmla="*/ 7796 h 1383"/>
                <a:gd name="T4" fmla="*/ 0 w 332"/>
                <a:gd name="T5" fmla="*/ 0 h 1383"/>
                <a:gd name="T6" fmla="*/ 0 60000 65536"/>
                <a:gd name="T7" fmla="*/ 0 60000 65536"/>
                <a:gd name="T8" fmla="*/ 0 60000 65536"/>
                <a:gd name="T9" fmla="*/ 0 w 332"/>
                <a:gd name="T10" fmla="*/ 0 h 1383"/>
                <a:gd name="T11" fmla="*/ 332 w 332"/>
                <a:gd name="T12" fmla="*/ 1383 h 1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1383">
                  <a:moveTo>
                    <a:pt x="0" y="0"/>
                  </a:moveTo>
                  <a:cubicBezTo>
                    <a:pt x="0" y="0"/>
                    <a:pt x="332" y="636"/>
                    <a:pt x="12" y="1383"/>
                  </a:cubicBezTo>
                  <a:cubicBezTo>
                    <a:pt x="12" y="1383"/>
                    <a:pt x="301" y="807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2" name="Freeform 16"/>
            <p:cNvSpPr>
              <a:spLocks/>
            </p:cNvSpPr>
            <p:nvPr/>
          </p:nvSpPr>
          <p:spPr bwMode="auto">
            <a:xfrm>
              <a:off x="1434" y="1715"/>
              <a:ext cx="166" cy="1354"/>
            </a:xfrm>
            <a:custGeom>
              <a:avLst/>
              <a:gdLst>
                <a:gd name="T0" fmla="*/ 0 w 136"/>
                <a:gd name="T1" fmla="*/ 0 h 1117"/>
                <a:gd name="T2" fmla="*/ 0 w 136"/>
                <a:gd name="T3" fmla="*/ 6311 h 1117"/>
                <a:gd name="T4" fmla="*/ 0 w 136"/>
                <a:gd name="T5" fmla="*/ 0 h 1117"/>
                <a:gd name="T6" fmla="*/ 0 60000 65536"/>
                <a:gd name="T7" fmla="*/ 0 60000 65536"/>
                <a:gd name="T8" fmla="*/ 0 60000 65536"/>
                <a:gd name="T9" fmla="*/ 0 w 136"/>
                <a:gd name="T10" fmla="*/ 0 h 1117"/>
                <a:gd name="T11" fmla="*/ 136 w 136"/>
                <a:gd name="T12" fmla="*/ 1117 h 1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117">
                  <a:moveTo>
                    <a:pt x="0" y="0"/>
                  </a:moveTo>
                  <a:cubicBezTo>
                    <a:pt x="0" y="0"/>
                    <a:pt x="136" y="338"/>
                    <a:pt x="0" y="1117"/>
                  </a:cubicBezTo>
                  <a:cubicBezTo>
                    <a:pt x="0" y="1117"/>
                    <a:pt x="112" y="332"/>
                    <a:pt x="0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3" name="Freeform 17"/>
            <p:cNvSpPr>
              <a:spLocks/>
            </p:cNvSpPr>
            <p:nvPr/>
          </p:nvSpPr>
          <p:spPr bwMode="auto">
            <a:xfrm>
              <a:off x="1055" y="1655"/>
              <a:ext cx="231" cy="1439"/>
            </a:xfrm>
            <a:custGeom>
              <a:avLst/>
              <a:gdLst>
                <a:gd name="T0" fmla="*/ 984 w 189"/>
                <a:gd name="T1" fmla="*/ 33 h 1187"/>
                <a:gd name="T2" fmla="*/ 1151 w 189"/>
                <a:gd name="T3" fmla="*/ 6713 h 1187"/>
                <a:gd name="T4" fmla="*/ 994 w 189"/>
                <a:gd name="T5" fmla="*/ 0 h 1187"/>
                <a:gd name="T6" fmla="*/ 0 60000 65536"/>
                <a:gd name="T7" fmla="*/ 0 60000 65536"/>
                <a:gd name="T8" fmla="*/ 0 60000 65536"/>
                <a:gd name="T9" fmla="*/ 0 w 189"/>
                <a:gd name="T10" fmla="*/ 0 h 1187"/>
                <a:gd name="T11" fmla="*/ 189 w 189"/>
                <a:gd name="T12" fmla="*/ 1187 h 1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1187">
                  <a:moveTo>
                    <a:pt x="161" y="6"/>
                  </a:moveTo>
                  <a:cubicBezTo>
                    <a:pt x="161" y="6"/>
                    <a:pt x="0" y="434"/>
                    <a:pt x="189" y="1187"/>
                  </a:cubicBezTo>
                  <a:cubicBezTo>
                    <a:pt x="189" y="1187"/>
                    <a:pt x="25" y="521"/>
                    <a:pt x="164" y="0"/>
                  </a:cubicBezTo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4" name="Freeform 18"/>
            <p:cNvSpPr>
              <a:spLocks/>
            </p:cNvSpPr>
            <p:nvPr/>
          </p:nvSpPr>
          <p:spPr bwMode="auto">
            <a:xfrm>
              <a:off x="1221" y="1801"/>
              <a:ext cx="76" cy="1064"/>
            </a:xfrm>
            <a:custGeom>
              <a:avLst/>
              <a:gdLst>
                <a:gd name="T0" fmla="*/ 352 w 62"/>
                <a:gd name="T1" fmla="*/ 0 h 878"/>
                <a:gd name="T2" fmla="*/ 389 w 62"/>
                <a:gd name="T3" fmla="*/ 4948 h 878"/>
                <a:gd name="T4" fmla="*/ 352 w 62"/>
                <a:gd name="T5" fmla="*/ 0 h 878"/>
                <a:gd name="T6" fmla="*/ 0 60000 65536"/>
                <a:gd name="T7" fmla="*/ 0 60000 65536"/>
                <a:gd name="T8" fmla="*/ 0 60000 65536"/>
                <a:gd name="T9" fmla="*/ 0 w 62"/>
                <a:gd name="T10" fmla="*/ 0 h 878"/>
                <a:gd name="T11" fmla="*/ 62 w 62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878">
                  <a:moveTo>
                    <a:pt x="56" y="0"/>
                  </a:moveTo>
                  <a:cubicBezTo>
                    <a:pt x="56" y="0"/>
                    <a:pt x="0" y="245"/>
                    <a:pt x="62" y="878"/>
                  </a:cubicBezTo>
                  <a:cubicBezTo>
                    <a:pt x="62" y="878"/>
                    <a:pt x="22" y="174"/>
                    <a:pt x="56" y="0"/>
                  </a:cubicBezTo>
                  <a:close/>
                </a:path>
              </a:pathLst>
            </a:custGeom>
            <a:solidFill>
              <a:srgbClr val="AB4E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5" name="Freeform 19"/>
            <p:cNvSpPr>
              <a:spLocks/>
            </p:cNvSpPr>
            <p:nvPr/>
          </p:nvSpPr>
          <p:spPr bwMode="auto">
            <a:xfrm>
              <a:off x="947" y="1740"/>
              <a:ext cx="248" cy="1303"/>
            </a:xfrm>
            <a:custGeom>
              <a:avLst/>
              <a:gdLst>
                <a:gd name="T0" fmla="*/ 987 w 203"/>
                <a:gd name="T1" fmla="*/ 0 h 1075"/>
                <a:gd name="T2" fmla="*/ 1228 w 203"/>
                <a:gd name="T3" fmla="*/ 6069 h 1075"/>
                <a:gd name="T4" fmla="*/ 987 w 203"/>
                <a:gd name="T5" fmla="*/ 0 h 1075"/>
                <a:gd name="T6" fmla="*/ 0 60000 65536"/>
                <a:gd name="T7" fmla="*/ 0 60000 65536"/>
                <a:gd name="T8" fmla="*/ 0 60000 65536"/>
                <a:gd name="T9" fmla="*/ 0 w 203"/>
                <a:gd name="T10" fmla="*/ 0 h 1075"/>
                <a:gd name="T11" fmla="*/ 203 w 203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075">
                  <a:moveTo>
                    <a:pt x="163" y="0"/>
                  </a:moveTo>
                  <a:cubicBezTo>
                    <a:pt x="163" y="0"/>
                    <a:pt x="6" y="539"/>
                    <a:pt x="203" y="1075"/>
                  </a:cubicBezTo>
                  <a:cubicBezTo>
                    <a:pt x="203" y="1075"/>
                    <a:pt x="0" y="694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6" name="Freeform 20"/>
            <p:cNvSpPr>
              <a:spLocks/>
            </p:cNvSpPr>
            <p:nvPr/>
          </p:nvSpPr>
          <p:spPr bwMode="auto">
            <a:xfrm>
              <a:off x="1078" y="1747"/>
              <a:ext cx="150" cy="1116"/>
            </a:xfrm>
            <a:custGeom>
              <a:avLst/>
              <a:gdLst>
                <a:gd name="T0" fmla="*/ 687 w 123"/>
                <a:gd name="T1" fmla="*/ 0 h 920"/>
                <a:gd name="T2" fmla="*/ 734 w 123"/>
                <a:gd name="T3" fmla="*/ 5231 h 920"/>
                <a:gd name="T4" fmla="*/ 687 w 123"/>
                <a:gd name="T5" fmla="*/ 0 h 920"/>
                <a:gd name="T6" fmla="*/ 0 60000 65536"/>
                <a:gd name="T7" fmla="*/ 0 60000 65536"/>
                <a:gd name="T8" fmla="*/ 0 60000 65536"/>
                <a:gd name="T9" fmla="*/ 0 w 123"/>
                <a:gd name="T10" fmla="*/ 0 h 920"/>
                <a:gd name="T11" fmla="*/ 123 w 123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920">
                  <a:moveTo>
                    <a:pt x="115" y="0"/>
                  </a:moveTo>
                  <a:cubicBezTo>
                    <a:pt x="115" y="0"/>
                    <a:pt x="16" y="344"/>
                    <a:pt x="123" y="920"/>
                  </a:cubicBezTo>
                  <a:cubicBezTo>
                    <a:pt x="123" y="920"/>
                    <a:pt x="0" y="522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" name="Freeform 21"/>
            <p:cNvSpPr>
              <a:spLocks/>
            </p:cNvSpPr>
            <p:nvPr/>
          </p:nvSpPr>
          <p:spPr bwMode="auto">
            <a:xfrm>
              <a:off x="1209" y="1692"/>
              <a:ext cx="84" cy="876"/>
            </a:xfrm>
            <a:custGeom>
              <a:avLst/>
              <a:gdLst>
                <a:gd name="T0" fmla="*/ 404 w 69"/>
                <a:gd name="T1" fmla="*/ 0 h 723"/>
                <a:gd name="T2" fmla="*/ 281 w 69"/>
                <a:gd name="T3" fmla="*/ 4070 h 723"/>
                <a:gd name="T4" fmla="*/ 404 w 69"/>
                <a:gd name="T5" fmla="*/ 0 h 723"/>
                <a:gd name="T6" fmla="*/ 0 60000 65536"/>
                <a:gd name="T7" fmla="*/ 0 60000 65536"/>
                <a:gd name="T8" fmla="*/ 0 60000 65536"/>
                <a:gd name="T9" fmla="*/ 0 w 69"/>
                <a:gd name="T10" fmla="*/ 0 h 723"/>
                <a:gd name="T11" fmla="*/ 69 w 69"/>
                <a:gd name="T12" fmla="*/ 723 h 7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23">
                  <a:moveTo>
                    <a:pt x="69" y="0"/>
                  </a:moveTo>
                  <a:cubicBezTo>
                    <a:pt x="69" y="0"/>
                    <a:pt x="10" y="472"/>
                    <a:pt x="48" y="723"/>
                  </a:cubicBezTo>
                  <a:cubicBezTo>
                    <a:pt x="48" y="723"/>
                    <a:pt x="0" y="256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" name="Freeform 22"/>
            <p:cNvSpPr>
              <a:spLocks/>
            </p:cNvSpPr>
            <p:nvPr/>
          </p:nvSpPr>
          <p:spPr bwMode="auto">
            <a:xfrm>
              <a:off x="1346" y="1841"/>
              <a:ext cx="15" cy="1293"/>
            </a:xfrm>
            <a:custGeom>
              <a:avLst/>
              <a:gdLst>
                <a:gd name="T0" fmla="*/ 2 w 13"/>
                <a:gd name="T1" fmla="*/ 0 h 1067"/>
                <a:gd name="T2" fmla="*/ 0 w 13"/>
                <a:gd name="T3" fmla="*/ 6013 h 1067"/>
                <a:gd name="T4" fmla="*/ 2 w 13"/>
                <a:gd name="T5" fmla="*/ 0 h 1067"/>
                <a:gd name="T6" fmla="*/ 0 60000 65536"/>
                <a:gd name="T7" fmla="*/ 0 60000 65536"/>
                <a:gd name="T8" fmla="*/ 0 60000 65536"/>
                <a:gd name="T9" fmla="*/ 0 w 13"/>
                <a:gd name="T10" fmla="*/ 0 h 1067"/>
                <a:gd name="T11" fmla="*/ 13 w 13"/>
                <a:gd name="T12" fmla="*/ 1067 h 10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067">
                  <a:moveTo>
                    <a:pt x="2" y="0"/>
                  </a:moveTo>
                  <a:cubicBezTo>
                    <a:pt x="2" y="0"/>
                    <a:pt x="13" y="592"/>
                    <a:pt x="0" y="1067"/>
                  </a:cubicBezTo>
                  <a:cubicBezTo>
                    <a:pt x="0" y="1067"/>
                    <a:pt x="0" y="53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9" name="Freeform 23"/>
            <p:cNvSpPr>
              <a:spLocks/>
            </p:cNvSpPr>
            <p:nvPr/>
          </p:nvSpPr>
          <p:spPr bwMode="auto">
            <a:xfrm>
              <a:off x="1404" y="1641"/>
              <a:ext cx="137" cy="933"/>
            </a:xfrm>
            <a:custGeom>
              <a:avLst/>
              <a:gdLst>
                <a:gd name="T0" fmla="*/ 0 w 112"/>
                <a:gd name="T1" fmla="*/ 0 h 770"/>
                <a:gd name="T2" fmla="*/ 378 w 112"/>
                <a:gd name="T3" fmla="*/ 4335 h 770"/>
                <a:gd name="T4" fmla="*/ 0 w 112"/>
                <a:gd name="T5" fmla="*/ 0 h 770"/>
                <a:gd name="T6" fmla="*/ 0 60000 65536"/>
                <a:gd name="T7" fmla="*/ 0 60000 65536"/>
                <a:gd name="T8" fmla="*/ 0 60000 65536"/>
                <a:gd name="T9" fmla="*/ 0 w 112"/>
                <a:gd name="T10" fmla="*/ 0 h 770"/>
                <a:gd name="T11" fmla="*/ 112 w 112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770">
                  <a:moveTo>
                    <a:pt x="0" y="0"/>
                  </a:moveTo>
                  <a:cubicBezTo>
                    <a:pt x="0" y="0"/>
                    <a:pt x="112" y="325"/>
                    <a:pt x="61" y="770"/>
                  </a:cubicBezTo>
                  <a:cubicBezTo>
                    <a:pt x="61" y="770"/>
                    <a:pt x="82" y="2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0" name="Freeform 24"/>
            <p:cNvSpPr>
              <a:spLocks/>
            </p:cNvSpPr>
            <p:nvPr/>
          </p:nvSpPr>
          <p:spPr bwMode="auto">
            <a:xfrm>
              <a:off x="1430" y="2254"/>
              <a:ext cx="209" cy="954"/>
            </a:xfrm>
            <a:custGeom>
              <a:avLst/>
              <a:gdLst>
                <a:gd name="T0" fmla="*/ 764 w 171"/>
                <a:gd name="T1" fmla="*/ 0 h 787"/>
                <a:gd name="T2" fmla="*/ 0 w 171"/>
                <a:gd name="T3" fmla="*/ 4444 h 787"/>
                <a:gd name="T4" fmla="*/ 764 w 171"/>
                <a:gd name="T5" fmla="*/ 0 h 787"/>
                <a:gd name="T6" fmla="*/ 0 60000 65536"/>
                <a:gd name="T7" fmla="*/ 0 60000 65536"/>
                <a:gd name="T8" fmla="*/ 0 60000 65536"/>
                <a:gd name="T9" fmla="*/ 0 w 171"/>
                <a:gd name="T10" fmla="*/ 0 h 787"/>
                <a:gd name="T11" fmla="*/ 171 w 17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787">
                  <a:moveTo>
                    <a:pt x="125" y="0"/>
                  </a:moveTo>
                  <a:cubicBezTo>
                    <a:pt x="125" y="0"/>
                    <a:pt x="171" y="443"/>
                    <a:pt x="0" y="787"/>
                  </a:cubicBezTo>
                  <a:cubicBezTo>
                    <a:pt x="0" y="787"/>
                    <a:pt x="144" y="51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1" name="Freeform 25"/>
            <p:cNvSpPr>
              <a:spLocks/>
            </p:cNvSpPr>
            <p:nvPr/>
          </p:nvSpPr>
          <p:spPr bwMode="auto">
            <a:xfrm>
              <a:off x="1180" y="1375"/>
              <a:ext cx="170" cy="418"/>
            </a:xfrm>
            <a:custGeom>
              <a:avLst/>
              <a:gdLst>
                <a:gd name="T0" fmla="*/ 229 w 139"/>
                <a:gd name="T1" fmla="*/ 328 h 345"/>
                <a:gd name="T2" fmla="*/ 199 w 139"/>
                <a:gd name="T3" fmla="*/ 716 h 345"/>
                <a:gd name="T4" fmla="*/ 223 w 139"/>
                <a:gd name="T5" fmla="*/ 1035 h 345"/>
                <a:gd name="T6" fmla="*/ 2 w 139"/>
                <a:gd name="T7" fmla="*/ 1940 h 345"/>
                <a:gd name="T8" fmla="*/ 153 w 139"/>
                <a:gd name="T9" fmla="*/ 1649 h 345"/>
                <a:gd name="T10" fmla="*/ 254 w 139"/>
                <a:gd name="T11" fmla="*/ 1345 h 345"/>
                <a:gd name="T12" fmla="*/ 465 w 139"/>
                <a:gd name="T13" fmla="*/ 1088 h 345"/>
                <a:gd name="T14" fmla="*/ 465 w 139"/>
                <a:gd name="T15" fmla="*/ 1345 h 345"/>
                <a:gd name="T16" fmla="*/ 418 w 139"/>
                <a:gd name="T17" fmla="*/ 1630 h 345"/>
                <a:gd name="T18" fmla="*/ 585 w 139"/>
                <a:gd name="T19" fmla="*/ 1330 h 345"/>
                <a:gd name="T20" fmla="*/ 649 w 139"/>
                <a:gd name="T21" fmla="*/ 1479 h 345"/>
                <a:gd name="T22" fmla="*/ 739 w 139"/>
                <a:gd name="T23" fmla="*/ 1733 h 345"/>
                <a:gd name="T24" fmla="*/ 736 w 139"/>
                <a:gd name="T25" fmla="*/ 1138 h 345"/>
                <a:gd name="T26" fmla="*/ 649 w 139"/>
                <a:gd name="T27" fmla="*/ 368 h 345"/>
                <a:gd name="T28" fmla="*/ 585 w 139"/>
                <a:gd name="T29" fmla="*/ 0 h 345"/>
                <a:gd name="T30" fmla="*/ 454 w 139"/>
                <a:gd name="T31" fmla="*/ 268 h 345"/>
                <a:gd name="T32" fmla="*/ 229 w 139"/>
                <a:gd name="T33" fmla="*/ 34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9"/>
                <a:gd name="T52" fmla="*/ 0 h 345"/>
                <a:gd name="T53" fmla="*/ 139 w 139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9" h="345">
                  <a:moveTo>
                    <a:pt x="38" y="59"/>
                  </a:moveTo>
                  <a:cubicBezTo>
                    <a:pt x="39" y="84"/>
                    <a:pt x="18" y="101"/>
                    <a:pt x="33" y="127"/>
                  </a:cubicBezTo>
                  <a:cubicBezTo>
                    <a:pt x="45" y="148"/>
                    <a:pt x="42" y="159"/>
                    <a:pt x="37" y="184"/>
                  </a:cubicBezTo>
                  <a:cubicBezTo>
                    <a:pt x="24" y="235"/>
                    <a:pt x="0" y="292"/>
                    <a:pt x="2" y="345"/>
                  </a:cubicBezTo>
                  <a:cubicBezTo>
                    <a:pt x="15" y="337"/>
                    <a:pt x="19" y="307"/>
                    <a:pt x="25" y="293"/>
                  </a:cubicBezTo>
                  <a:cubicBezTo>
                    <a:pt x="31" y="275"/>
                    <a:pt x="35" y="257"/>
                    <a:pt x="42" y="239"/>
                  </a:cubicBezTo>
                  <a:cubicBezTo>
                    <a:pt x="46" y="231"/>
                    <a:pt x="62" y="178"/>
                    <a:pt x="76" y="193"/>
                  </a:cubicBezTo>
                  <a:cubicBezTo>
                    <a:pt x="82" y="199"/>
                    <a:pt x="77" y="231"/>
                    <a:pt x="76" y="239"/>
                  </a:cubicBezTo>
                  <a:cubicBezTo>
                    <a:pt x="74" y="255"/>
                    <a:pt x="65" y="274"/>
                    <a:pt x="68" y="290"/>
                  </a:cubicBezTo>
                  <a:cubicBezTo>
                    <a:pt x="79" y="278"/>
                    <a:pt x="82" y="243"/>
                    <a:pt x="96" y="236"/>
                  </a:cubicBezTo>
                  <a:cubicBezTo>
                    <a:pt x="111" y="229"/>
                    <a:pt x="106" y="252"/>
                    <a:pt x="106" y="263"/>
                  </a:cubicBezTo>
                  <a:cubicBezTo>
                    <a:pt x="106" y="271"/>
                    <a:pt x="106" y="318"/>
                    <a:pt x="121" y="308"/>
                  </a:cubicBezTo>
                  <a:cubicBezTo>
                    <a:pt x="139" y="296"/>
                    <a:pt x="122" y="220"/>
                    <a:pt x="120" y="202"/>
                  </a:cubicBezTo>
                  <a:cubicBezTo>
                    <a:pt x="116" y="156"/>
                    <a:pt x="108" y="111"/>
                    <a:pt x="106" y="65"/>
                  </a:cubicBezTo>
                  <a:cubicBezTo>
                    <a:pt x="105" y="44"/>
                    <a:pt x="104" y="19"/>
                    <a:pt x="96" y="0"/>
                  </a:cubicBezTo>
                  <a:cubicBezTo>
                    <a:pt x="87" y="2"/>
                    <a:pt x="80" y="37"/>
                    <a:pt x="74" y="47"/>
                  </a:cubicBezTo>
                  <a:cubicBezTo>
                    <a:pt x="66" y="61"/>
                    <a:pt x="53" y="70"/>
                    <a:pt x="38" y="6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2" name="Freeform 26"/>
            <p:cNvSpPr>
              <a:spLocks/>
            </p:cNvSpPr>
            <p:nvPr/>
          </p:nvSpPr>
          <p:spPr bwMode="auto">
            <a:xfrm>
              <a:off x="1349" y="1344"/>
              <a:ext cx="97" cy="315"/>
            </a:xfrm>
            <a:custGeom>
              <a:avLst/>
              <a:gdLst>
                <a:gd name="T0" fmla="*/ 163 w 79"/>
                <a:gd name="T1" fmla="*/ 0 h 260"/>
                <a:gd name="T2" fmla="*/ 21 w 79"/>
                <a:gd name="T3" fmla="*/ 2 h 260"/>
                <a:gd name="T4" fmla="*/ 61 w 79"/>
                <a:gd name="T5" fmla="*/ 791 h 260"/>
                <a:gd name="T6" fmla="*/ 133 w 79"/>
                <a:gd name="T7" fmla="*/ 1098 h 260"/>
                <a:gd name="T8" fmla="*/ 210 w 79"/>
                <a:gd name="T9" fmla="*/ 1443 h 260"/>
                <a:gd name="T10" fmla="*/ 243 w 79"/>
                <a:gd name="T11" fmla="*/ 1122 h 260"/>
                <a:gd name="T12" fmla="*/ 465 w 79"/>
                <a:gd name="T13" fmla="*/ 1465 h 260"/>
                <a:gd name="T14" fmla="*/ 270 w 79"/>
                <a:gd name="T15" fmla="*/ 638 h 260"/>
                <a:gd name="T16" fmla="*/ 417 w 79"/>
                <a:gd name="T17" fmla="*/ 743 h 260"/>
                <a:gd name="T18" fmla="*/ 243 w 79"/>
                <a:gd name="T19" fmla="*/ 287 h 260"/>
                <a:gd name="T20" fmla="*/ 161 w 79"/>
                <a:gd name="T21" fmla="*/ 40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260"/>
                <a:gd name="T35" fmla="*/ 79 w 79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260">
                  <a:moveTo>
                    <a:pt x="26" y="0"/>
                  </a:moveTo>
                  <a:cubicBezTo>
                    <a:pt x="20" y="10"/>
                    <a:pt x="11" y="3"/>
                    <a:pt x="3" y="2"/>
                  </a:cubicBezTo>
                  <a:cubicBezTo>
                    <a:pt x="1" y="46"/>
                    <a:pt x="0" y="97"/>
                    <a:pt x="10" y="140"/>
                  </a:cubicBezTo>
                  <a:cubicBezTo>
                    <a:pt x="14" y="158"/>
                    <a:pt x="18" y="176"/>
                    <a:pt x="21" y="195"/>
                  </a:cubicBezTo>
                  <a:cubicBezTo>
                    <a:pt x="23" y="214"/>
                    <a:pt x="20" y="241"/>
                    <a:pt x="33" y="256"/>
                  </a:cubicBezTo>
                  <a:cubicBezTo>
                    <a:pt x="39" y="242"/>
                    <a:pt x="25" y="209"/>
                    <a:pt x="38" y="200"/>
                  </a:cubicBezTo>
                  <a:cubicBezTo>
                    <a:pt x="55" y="212"/>
                    <a:pt x="51" y="258"/>
                    <a:pt x="73" y="260"/>
                  </a:cubicBezTo>
                  <a:cubicBezTo>
                    <a:pt x="79" y="217"/>
                    <a:pt x="17" y="156"/>
                    <a:pt x="42" y="113"/>
                  </a:cubicBezTo>
                  <a:cubicBezTo>
                    <a:pt x="51" y="118"/>
                    <a:pt x="57" y="128"/>
                    <a:pt x="66" y="132"/>
                  </a:cubicBezTo>
                  <a:cubicBezTo>
                    <a:pt x="58" y="105"/>
                    <a:pt x="44" y="80"/>
                    <a:pt x="38" y="52"/>
                  </a:cubicBezTo>
                  <a:cubicBezTo>
                    <a:pt x="34" y="37"/>
                    <a:pt x="33" y="20"/>
                    <a:pt x="25" y="7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3" name="Freeform 27"/>
            <p:cNvSpPr>
              <a:spLocks/>
            </p:cNvSpPr>
            <p:nvPr/>
          </p:nvSpPr>
          <p:spPr bwMode="auto">
            <a:xfrm>
              <a:off x="1404" y="1821"/>
              <a:ext cx="74" cy="970"/>
            </a:xfrm>
            <a:custGeom>
              <a:avLst/>
              <a:gdLst>
                <a:gd name="T0" fmla="*/ 0 w 60"/>
                <a:gd name="T1" fmla="*/ 0 h 800"/>
                <a:gd name="T2" fmla="*/ 118 w 60"/>
                <a:gd name="T3" fmla="*/ 2329 h 800"/>
                <a:gd name="T4" fmla="*/ 162 w 60"/>
                <a:gd name="T5" fmla="*/ 3365 h 800"/>
                <a:gd name="T6" fmla="*/ 110 w 60"/>
                <a:gd name="T7" fmla="*/ 4530 h 800"/>
                <a:gd name="T8" fmla="*/ 247 w 60"/>
                <a:gd name="T9" fmla="*/ 3824 h 800"/>
                <a:gd name="T10" fmla="*/ 317 w 60"/>
                <a:gd name="T11" fmla="*/ 3203 h 800"/>
                <a:gd name="T12" fmla="*/ 347 w 60"/>
                <a:gd name="T13" fmla="*/ 1862 h 800"/>
                <a:gd name="T14" fmla="*/ 247 w 60"/>
                <a:gd name="T15" fmla="*/ 766 h 800"/>
                <a:gd name="T16" fmla="*/ 53 w 60"/>
                <a:gd name="T17" fmla="*/ 74 h 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800"/>
                <a:gd name="T29" fmla="*/ 60 w 60"/>
                <a:gd name="T30" fmla="*/ 800 h 8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800">
                  <a:moveTo>
                    <a:pt x="0" y="0"/>
                  </a:moveTo>
                  <a:cubicBezTo>
                    <a:pt x="27" y="135"/>
                    <a:pt x="12" y="274"/>
                    <a:pt x="18" y="411"/>
                  </a:cubicBezTo>
                  <a:cubicBezTo>
                    <a:pt x="21" y="471"/>
                    <a:pt x="24" y="532"/>
                    <a:pt x="24" y="594"/>
                  </a:cubicBezTo>
                  <a:cubicBezTo>
                    <a:pt x="24" y="663"/>
                    <a:pt x="12" y="731"/>
                    <a:pt x="16" y="800"/>
                  </a:cubicBezTo>
                  <a:cubicBezTo>
                    <a:pt x="45" y="788"/>
                    <a:pt x="34" y="702"/>
                    <a:pt x="37" y="675"/>
                  </a:cubicBezTo>
                  <a:cubicBezTo>
                    <a:pt x="41" y="638"/>
                    <a:pt x="43" y="601"/>
                    <a:pt x="48" y="565"/>
                  </a:cubicBezTo>
                  <a:cubicBezTo>
                    <a:pt x="57" y="486"/>
                    <a:pt x="60" y="407"/>
                    <a:pt x="53" y="328"/>
                  </a:cubicBezTo>
                  <a:cubicBezTo>
                    <a:pt x="48" y="264"/>
                    <a:pt x="43" y="200"/>
                    <a:pt x="37" y="136"/>
                  </a:cubicBezTo>
                  <a:cubicBezTo>
                    <a:pt x="34" y="108"/>
                    <a:pt x="33" y="27"/>
                    <a:pt x="8" y="13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4" name="Freeform 28"/>
            <p:cNvSpPr>
              <a:spLocks/>
            </p:cNvSpPr>
            <p:nvPr/>
          </p:nvSpPr>
          <p:spPr bwMode="auto">
            <a:xfrm>
              <a:off x="1363" y="2923"/>
              <a:ext cx="122" cy="472"/>
            </a:xfrm>
            <a:custGeom>
              <a:avLst/>
              <a:gdLst>
                <a:gd name="T0" fmla="*/ 250 w 100"/>
                <a:gd name="T1" fmla="*/ 0 h 389"/>
                <a:gd name="T2" fmla="*/ 115 w 100"/>
                <a:gd name="T3" fmla="*/ 775 h 389"/>
                <a:gd name="T4" fmla="*/ 109 w 100"/>
                <a:gd name="T5" fmla="*/ 1372 h 389"/>
                <a:gd name="T6" fmla="*/ 163 w 100"/>
                <a:gd name="T7" fmla="*/ 2217 h 389"/>
                <a:gd name="T8" fmla="*/ 238 w 100"/>
                <a:gd name="T9" fmla="*/ 1790 h 389"/>
                <a:gd name="T10" fmla="*/ 386 w 100"/>
                <a:gd name="T11" fmla="*/ 1458 h 389"/>
                <a:gd name="T12" fmla="*/ 250 w 100"/>
                <a:gd name="T13" fmla="*/ 1500 h 389"/>
                <a:gd name="T14" fmla="*/ 570 w 100"/>
                <a:gd name="T15" fmla="*/ 379 h 389"/>
                <a:gd name="T16" fmla="*/ 467 w 100"/>
                <a:gd name="T17" fmla="*/ 639 h 389"/>
                <a:gd name="T18" fmla="*/ 311 w 100"/>
                <a:gd name="T19" fmla="*/ 911 h 389"/>
                <a:gd name="T20" fmla="*/ 271 w 100"/>
                <a:gd name="T21" fmla="*/ 911 h 389"/>
                <a:gd name="T22" fmla="*/ 238 w 100"/>
                <a:gd name="T23" fmla="*/ 10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389"/>
                <a:gd name="T38" fmla="*/ 100 w 10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389">
                  <a:moveTo>
                    <a:pt x="42" y="0"/>
                  </a:moveTo>
                  <a:cubicBezTo>
                    <a:pt x="22" y="24"/>
                    <a:pt x="24" y="103"/>
                    <a:pt x="20" y="136"/>
                  </a:cubicBezTo>
                  <a:cubicBezTo>
                    <a:pt x="16" y="170"/>
                    <a:pt x="18" y="206"/>
                    <a:pt x="18" y="241"/>
                  </a:cubicBezTo>
                  <a:cubicBezTo>
                    <a:pt x="18" y="277"/>
                    <a:pt x="0" y="365"/>
                    <a:pt x="28" y="389"/>
                  </a:cubicBezTo>
                  <a:cubicBezTo>
                    <a:pt x="35" y="366"/>
                    <a:pt x="32" y="338"/>
                    <a:pt x="39" y="314"/>
                  </a:cubicBezTo>
                  <a:cubicBezTo>
                    <a:pt x="45" y="293"/>
                    <a:pt x="63" y="278"/>
                    <a:pt x="65" y="256"/>
                  </a:cubicBezTo>
                  <a:cubicBezTo>
                    <a:pt x="58" y="258"/>
                    <a:pt x="49" y="259"/>
                    <a:pt x="42" y="263"/>
                  </a:cubicBezTo>
                  <a:cubicBezTo>
                    <a:pt x="9" y="220"/>
                    <a:pt x="100" y="121"/>
                    <a:pt x="95" y="67"/>
                  </a:cubicBezTo>
                  <a:cubicBezTo>
                    <a:pt x="80" y="77"/>
                    <a:pt x="84" y="97"/>
                    <a:pt x="78" y="112"/>
                  </a:cubicBezTo>
                  <a:cubicBezTo>
                    <a:pt x="72" y="128"/>
                    <a:pt x="60" y="146"/>
                    <a:pt x="52" y="160"/>
                  </a:cubicBezTo>
                  <a:cubicBezTo>
                    <a:pt x="51" y="160"/>
                    <a:pt x="46" y="160"/>
                    <a:pt x="45" y="160"/>
                  </a:cubicBezTo>
                  <a:cubicBezTo>
                    <a:pt x="42" y="112"/>
                    <a:pt x="46" y="65"/>
                    <a:pt x="39" y="19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5" name="Freeform 29"/>
            <p:cNvSpPr>
              <a:spLocks/>
            </p:cNvSpPr>
            <p:nvPr/>
          </p:nvSpPr>
          <p:spPr bwMode="auto">
            <a:xfrm>
              <a:off x="1260" y="2867"/>
              <a:ext cx="79" cy="506"/>
            </a:xfrm>
            <a:custGeom>
              <a:avLst/>
              <a:gdLst>
                <a:gd name="T0" fmla="*/ 109 w 65"/>
                <a:gd name="T1" fmla="*/ 235 h 417"/>
                <a:gd name="T2" fmla="*/ 306 w 65"/>
                <a:gd name="T3" fmla="*/ 648 h 417"/>
                <a:gd name="T4" fmla="*/ 357 w 65"/>
                <a:gd name="T5" fmla="*/ 1409 h 417"/>
                <a:gd name="T6" fmla="*/ 349 w 65"/>
                <a:gd name="T7" fmla="*/ 2378 h 417"/>
                <a:gd name="T8" fmla="*/ 249 w 65"/>
                <a:gd name="T9" fmla="*/ 1759 h 417"/>
                <a:gd name="T10" fmla="*/ 34 w 65"/>
                <a:gd name="T11" fmla="*/ 1105 h 417"/>
                <a:gd name="T12" fmla="*/ 159 w 65"/>
                <a:gd name="T13" fmla="*/ 1203 h 417"/>
                <a:gd name="T14" fmla="*/ 109 w 65"/>
                <a:gd name="T15" fmla="*/ 250 h 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417"/>
                <a:gd name="T26" fmla="*/ 65 w 65"/>
                <a:gd name="T27" fmla="*/ 417 h 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417">
                  <a:moveTo>
                    <a:pt x="19" y="41"/>
                  </a:moveTo>
                  <a:cubicBezTo>
                    <a:pt x="49" y="0"/>
                    <a:pt x="51" y="98"/>
                    <a:pt x="53" y="114"/>
                  </a:cubicBezTo>
                  <a:cubicBezTo>
                    <a:pt x="59" y="158"/>
                    <a:pt x="64" y="202"/>
                    <a:pt x="62" y="247"/>
                  </a:cubicBezTo>
                  <a:cubicBezTo>
                    <a:pt x="59" y="303"/>
                    <a:pt x="65" y="361"/>
                    <a:pt x="61" y="417"/>
                  </a:cubicBezTo>
                  <a:cubicBezTo>
                    <a:pt x="37" y="397"/>
                    <a:pt x="44" y="337"/>
                    <a:pt x="43" y="308"/>
                  </a:cubicBezTo>
                  <a:cubicBezTo>
                    <a:pt x="41" y="268"/>
                    <a:pt x="5" y="235"/>
                    <a:pt x="6" y="194"/>
                  </a:cubicBezTo>
                  <a:cubicBezTo>
                    <a:pt x="10" y="203"/>
                    <a:pt x="17" y="210"/>
                    <a:pt x="27" y="211"/>
                  </a:cubicBezTo>
                  <a:cubicBezTo>
                    <a:pt x="36" y="159"/>
                    <a:pt x="0" y="95"/>
                    <a:pt x="19" y="4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" name="Freeform 30"/>
            <p:cNvSpPr>
              <a:spLocks/>
            </p:cNvSpPr>
            <p:nvPr/>
          </p:nvSpPr>
          <p:spPr bwMode="auto">
            <a:xfrm>
              <a:off x="1309" y="2054"/>
              <a:ext cx="35" cy="455"/>
            </a:xfrm>
            <a:custGeom>
              <a:avLst/>
              <a:gdLst>
                <a:gd name="T0" fmla="*/ 0 w 29"/>
                <a:gd name="T1" fmla="*/ 0 h 375"/>
                <a:gd name="T2" fmla="*/ 76 w 29"/>
                <a:gd name="T3" fmla="*/ 1141 h 375"/>
                <a:gd name="T4" fmla="*/ 86 w 29"/>
                <a:gd name="T5" fmla="*/ 1627 h 375"/>
                <a:gd name="T6" fmla="*/ 86 w 29"/>
                <a:gd name="T7" fmla="*/ 2137 h 375"/>
                <a:gd name="T8" fmla="*/ 122 w 29"/>
                <a:gd name="T9" fmla="*/ 669 h 375"/>
                <a:gd name="T10" fmla="*/ 17 w 29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75"/>
                <a:gd name="T20" fmla="*/ 29 w 29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75">
                  <a:moveTo>
                    <a:pt x="0" y="0"/>
                  </a:moveTo>
                  <a:cubicBezTo>
                    <a:pt x="19" y="60"/>
                    <a:pt x="11" y="138"/>
                    <a:pt x="14" y="200"/>
                  </a:cubicBezTo>
                  <a:cubicBezTo>
                    <a:pt x="16" y="228"/>
                    <a:pt x="16" y="257"/>
                    <a:pt x="16" y="285"/>
                  </a:cubicBezTo>
                  <a:cubicBezTo>
                    <a:pt x="16" y="311"/>
                    <a:pt x="8" y="353"/>
                    <a:pt x="16" y="375"/>
                  </a:cubicBezTo>
                  <a:cubicBezTo>
                    <a:pt x="29" y="292"/>
                    <a:pt x="21" y="202"/>
                    <a:pt x="22" y="117"/>
                  </a:cubicBezTo>
                  <a:cubicBezTo>
                    <a:pt x="22" y="84"/>
                    <a:pt x="22" y="26"/>
                    <a:pt x="3" y="0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7" name="Freeform 31"/>
            <p:cNvSpPr>
              <a:spLocks/>
            </p:cNvSpPr>
            <p:nvPr/>
          </p:nvSpPr>
          <p:spPr bwMode="auto">
            <a:xfrm>
              <a:off x="1124" y="2069"/>
              <a:ext cx="43" cy="402"/>
            </a:xfrm>
            <a:custGeom>
              <a:avLst/>
              <a:gdLst>
                <a:gd name="T0" fmla="*/ 92 w 35"/>
                <a:gd name="T1" fmla="*/ 40 h 332"/>
                <a:gd name="T2" fmla="*/ 92 w 35"/>
                <a:gd name="T3" fmla="*/ 0 h 332"/>
                <a:gd name="T4" fmla="*/ 48 w 35"/>
                <a:gd name="T5" fmla="*/ 1161 h 332"/>
                <a:gd name="T6" fmla="*/ 131 w 35"/>
                <a:gd name="T7" fmla="*/ 1859 h 332"/>
                <a:gd name="T8" fmla="*/ 108 w 35"/>
                <a:gd name="T9" fmla="*/ 1246 h 332"/>
                <a:gd name="T10" fmla="*/ 186 w 35"/>
                <a:gd name="T11" fmla="*/ 659 h 332"/>
                <a:gd name="T12" fmla="*/ 146 w 35"/>
                <a:gd name="T13" fmla="*/ 22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32"/>
                <a:gd name="T23" fmla="*/ 35 w 35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32">
                  <a:moveTo>
                    <a:pt x="15" y="7"/>
                  </a:moveTo>
                  <a:cubicBezTo>
                    <a:pt x="15" y="4"/>
                    <a:pt x="15" y="2"/>
                    <a:pt x="15" y="0"/>
                  </a:cubicBezTo>
                  <a:cubicBezTo>
                    <a:pt x="18" y="68"/>
                    <a:pt x="5" y="137"/>
                    <a:pt x="7" y="207"/>
                  </a:cubicBezTo>
                  <a:cubicBezTo>
                    <a:pt x="8" y="232"/>
                    <a:pt x="0" y="315"/>
                    <a:pt x="20" y="332"/>
                  </a:cubicBezTo>
                  <a:cubicBezTo>
                    <a:pt x="22" y="295"/>
                    <a:pt x="13" y="259"/>
                    <a:pt x="17" y="223"/>
                  </a:cubicBezTo>
                  <a:cubicBezTo>
                    <a:pt x="21" y="188"/>
                    <a:pt x="27" y="153"/>
                    <a:pt x="29" y="118"/>
                  </a:cubicBezTo>
                  <a:cubicBezTo>
                    <a:pt x="30" y="85"/>
                    <a:pt x="35" y="33"/>
                    <a:pt x="23" y="4"/>
                  </a:cubicBezTo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8" name="Freeform 32"/>
            <p:cNvSpPr>
              <a:spLocks/>
            </p:cNvSpPr>
            <p:nvPr/>
          </p:nvSpPr>
          <p:spPr bwMode="auto">
            <a:xfrm>
              <a:off x="944" y="1885"/>
              <a:ext cx="167" cy="987"/>
            </a:xfrm>
            <a:custGeom>
              <a:avLst/>
              <a:gdLst>
                <a:gd name="T0" fmla="*/ 722 w 136"/>
                <a:gd name="T1" fmla="*/ 0 h 814"/>
                <a:gd name="T2" fmla="*/ 861 w 136"/>
                <a:gd name="T3" fmla="*/ 4610 h 814"/>
                <a:gd name="T4" fmla="*/ 722 w 136"/>
                <a:gd name="T5" fmla="*/ 0 h 814"/>
                <a:gd name="T6" fmla="*/ 0 60000 65536"/>
                <a:gd name="T7" fmla="*/ 0 60000 65536"/>
                <a:gd name="T8" fmla="*/ 0 60000 65536"/>
                <a:gd name="T9" fmla="*/ 0 w 136"/>
                <a:gd name="T10" fmla="*/ 0 h 814"/>
                <a:gd name="T11" fmla="*/ 136 w 136"/>
                <a:gd name="T12" fmla="*/ 814 h 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14">
                  <a:moveTo>
                    <a:pt x="114" y="0"/>
                  </a:moveTo>
                  <a:cubicBezTo>
                    <a:pt x="114" y="0"/>
                    <a:pt x="0" y="443"/>
                    <a:pt x="136" y="814"/>
                  </a:cubicBezTo>
                  <a:cubicBezTo>
                    <a:pt x="136" y="814"/>
                    <a:pt x="58" y="176"/>
                    <a:pt x="114" y="0"/>
                  </a:cubicBezTo>
                  <a:close/>
                </a:path>
              </a:pathLst>
            </a:custGeom>
            <a:solidFill>
              <a:srgbClr val="F1A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9" name="Freeform 33"/>
            <p:cNvSpPr>
              <a:spLocks/>
            </p:cNvSpPr>
            <p:nvPr/>
          </p:nvSpPr>
          <p:spPr bwMode="auto">
            <a:xfrm>
              <a:off x="1370" y="1165"/>
              <a:ext cx="456" cy="2475"/>
            </a:xfrm>
            <a:custGeom>
              <a:avLst/>
              <a:gdLst>
                <a:gd name="T0" fmla="*/ 254 w 373"/>
                <a:gd name="T1" fmla="*/ 11571 h 2041"/>
                <a:gd name="T2" fmla="*/ 483 w 373"/>
                <a:gd name="T3" fmla="*/ 9718 h 2041"/>
                <a:gd name="T4" fmla="*/ 405 w 373"/>
                <a:gd name="T5" fmla="*/ 1555 h 2041"/>
                <a:gd name="T6" fmla="*/ 0 w 373"/>
                <a:gd name="T7" fmla="*/ 0 h 2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2041"/>
                <a:gd name="T14" fmla="*/ 373 w 373"/>
                <a:gd name="T15" fmla="*/ 2041 h 2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2041">
                  <a:moveTo>
                    <a:pt x="42" y="2041"/>
                  </a:moveTo>
                  <a:cubicBezTo>
                    <a:pt x="42" y="2041"/>
                    <a:pt x="23" y="1819"/>
                    <a:pt x="79" y="1714"/>
                  </a:cubicBezTo>
                  <a:cubicBezTo>
                    <a:pt x="160" y="1565"/>
                    <a:pt x="373" y="948"/>
                    <a:pt x="67" y="274"/>
                  </a:cubicBezTo>
                  <a:cubicBezTo>
                    <a:pt x="13" y="156"/>
                    <a:pt x="9" y="5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00" name="Freeform 34"/>
            <p:cNvSpPr>
              <a:spLocks/>
            </p:cNvSpPr>
            <p:nvPr/>
          </p:nvSpPr>
          <p:spPr bwMode="auto">
            <a:xfrm>
              <a:off x="814" y="1168"/>
              <a:ext cx="543" cy="2475"/>
            </a:xfrm>
            <a:custGeom>
              <a:avLst/>
              <a:gdLst>
                <a:gd name="T0" fmla="*/ 2278 w 444"/>
                <a:gd name="T1" fmla="*/ 0 h 2042"/>
                <a:gd name="T2" fmla="*/ 1887 w 444"/>
                <a:gd name="T3" fmla="*/ 1520 h 2042"/>
                <a:gd name="T4" fmla="*/ 2167 w 444"/>
                <a:gd name="T5" fmla="*/ 9563 h 2042"/>
                <a:gd name="T6" fmla="*/ 2607 w 444"/>
                <a:gd name="T7" fmla="*/ 11528 h 2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2042"/>
                <a:gd name="T14" fmla="*/ 444 w 444"/>
                <a:gd name="T15" fmla="*/ 2042 h 20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2042">
                  <a:moveTo>
                    <a:pt x="372" y="0"/>
                  </a:moveTo>
                  <a:cubicBezTo>
                    <a:pt x="372" y="0"/>
                    <a:pt x="365" y="136"/>
                    <a:pt x="308" y="270"/>
                  </a:cubicBezTo>
                  <a:cubicBezTo>
                    <a:pt x="230" y="452"/>
                    <a:pt x="0" y="1118"/>
                    <a:pt x="354" y="1694"/>
                  </a:cubicBezTo>
                  <a:cubicBezTo>
                    <a:pt x="444" y="1841"/>
                    <a:pt x="426" y="2042"/>
                    <a:pt x="426" y="2042"/>
                  </a:cubicBezTo>
                </a:path>
              </a:pathLst>
            </a:custGeom>
            <a:noFill/>
            <a:ln w="7938" cap="rnd">
              <a:solidFill>
                <a:srgbClr val="494E4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01" name="Freeform 35"/>
            <p:cNvSpPr>
              <a:spLocks/>
            </p:cNvSpPr>
            <p:nvPr/>
          </p:nvSpPr>
          <p:spPr bwMode="auto">
            <a:xfrm>
              <a:off x="1368" y="3540"/>
              <a:ext cx="41" cy="107"/>
            </a:xfrm>
            <a:custGeom>
              <a:avLst/>
              <a:gdLst>
                <a:gd name="T0" fmla="*/ 182 w 34"/>
                <a:gd name="T1" fmla="*/ 124 h 88"/>
                <a:gd name="T2" fmla="*/ 43 w 34"/>
                <a:gd name="T3" fmla="*/ 1 h 88"/>
                <a:gd name="T4" fmla="*/ 49 w 34"/>
                <a:gd name="T5" fmla="*/ 260 h 88"/>
                <a:gd name="T6" fmla="*/ 36 w 34"/>
                <a:gd name="T7" fmla="*/ 439 h 88"/>
                <a:gd name="T8" fmla="*/ 129 w 34"/>
                <a:gd name="T9" fmla="*/ 432 h 88"/>
                <a:gd name="T10" fmla="*/ 147 w 34"/>
                <a:gd name="T11" fmla="*/ 11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88"/>
                <a:gd name="T20" fmla="*/ 34 w 34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88">
                  <a:moveTo>
                    <a:pt x="34" y="21"/>
                  </a:moveTo>
                  <a:cubicBezTo>
                    <a:pt x="23" y="26"/>
                    <a:pt x="18" y="0"/>
                    <a:pt x="8" y="1"/>
                  </a:cubicBezTo>
                  <a:cubicBezTo>
                    <a:pt x="0" y="1"/>
                    <a:pt x="9" y="37"/>
                    <a:pt x="9" y="45"/>
                  </a:cubicBezTo>
                  <a:cubicBezTo>
                    <a:pt x="9" y="55"/>
                    <a:pt x="5" y="67"/>
                    <a:pt x="7" y="76"/>
                  </a:cubicBezTo>
                  <a:cubicBezTo>
                    <a:pt x="9" y="88"/>
                    <a:pt x="18" y="81"/>
                    <a:pt x="24" y="74"/>
                  </a:cubicBezTo>
                  <a:cubicBezTo>
                    <a:pt x="34" y="60"/>
                    <a:pt x="32" y="34"/>
                    <a:pt x="27" y="20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02" name="Freeform 36"/>
            <p:cNvSpPr>
              <a:spLocks/>
            </p:cNvSpPr>
            <p:nvPr/>
          </p:nvSpPr>
          <p:spPr bwMode="auto">
            <a:xfrm>
              <a:off x="1251" y="1161"/>
              <a:ext cx="110" cy="194"/>
            </a:xfrm>
            <a:custGeom>
              <a:avLst/>
              <a:gdLst>
                <a:gd name="T0" fmla="*/ 512 w 90"/>
                <a:gd name="T1" fmla="*/ 40 h 160"/>
                <a:gd name="T2" fmla="*/ 297 w 90"/>
                <a:gd name="T3" fmla="*/ 27 h 160"/>
                <a:gd name="T4" fmla="*/ 163 w 90"/>
                <a:gd name="T5" fmla="*/ 110 h 160"/>
                <a:gd name="T6" fmla="*/ 97 w 90"/>
                <a:gd name="T7" fmla="*/ 435 h 160"/>
                <a:gd name="T8" fmla="*/ 49 w 90"/>
                <a:gd name="T9" fmla="*/ 690 h 160"/>
                <a:gd name="T10" fmla="*/ 65 w 90"/>
                <a:gd name="T11" fmla="*/ 837 h 160"/>
                <a:gd name="T12" fmla="*/ 161 w 90"/>
                <a:gd name="T13" fmla="*/ 601 h 160"/>
                <a:gd name="T14" fmla="*/ 264 w 90"/>
                <a:gd name="T15" fmla="*/ 478 h 160"/>
                <a:gd name="T16" fmla="*/ 335 w 90"/>
                <a:gd name="T17" fmla="*/ 569 h 160"/>
                <a:gd name="T18" fmla="*/ 425 w 90"/>
                <a:gd name="T19" fmla="*/ 242 h 160"/>
                <a:gd name="T20" fmla="*/ 529 w 90"/>
                <a:gd name="T21" fmla="*/ 236 h 160"/>
                <a:gd name="T22" fmla="*/ 500 w 90"/>
                <a:gd name="T23" fmla="*/ 5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160"/>
                <a:gd name="T38" fmla="*/ 90 w 90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160">
                  <a:moveTo>
                    <a:pt x="84" y="7"/>
                  </a:moveTo>
                  <a:cubicBezTo>
                    <a:pt x="75" y="0"/>
                    <a:pt x="59" y="4"/>
                    <a:pt x="49" y="5"/>
                  </a:cubicBezTo>
                  <a:cubicBezTo>
                    <a:pt x="35" y="6"/>
                    <a:pt x="31" y="6"/>
                    <a:pt x="27" y="20"/>
                  </a:cubicBezTo>
                  <a:cubicBezTo>
                    <a:pt x="22" y="39"/>
                    <a:pt x="20" y="59"/>
                    <a:pt x="16" y="77"/>
                  </a:cubicBezTo>
                  <a:cubicBezTo>
                    <a:pt x="12" y="92"/>
                    <a:pt x="10" y="107"/>
                    <a:pt x="8" y="122"/>
                  </a:cubicBezTo>
                  <a:cubicBezTo>
                    <a:pt x="8" y="128"/>
                    <a:pt x="0" y="160"/>
                    <a:pt x="11" y="148"/>
                  </a:cubicBezTo>
                  <a:cubicBezTo>
                    <a:pt x="20" y="139"/>
                    <a:pt x="21" y="118"/>
                    <a:pt x="26" y="106"/>
                  </a:cubicBezTo>
                  <a:cubicBezTo>
                    <a:pt x="28" y="102"/>
                    <a:pt x="36" y="83"/>
                    <a:pt x="43" y="84"/>
                  </a:cubicBezTo>
                  <a:cubicBezTo>
                    <a:pt x="47" y="85"/>
                    <a:pt x="49" y="122"/>
                    <a:pt x="56" y="101"/>
                  </a:cubicBezTo>
                  <a:cubicBezTo>
                    <a:pt x="60" y="87"/>
                    <a:pt x="50" y="50"/>
                    <a:pt x="70" y="43"/>
                  </a:cubicBezTo>
                  <a:cubicBezTo>
                    <a:pt x="78" y="41"/>
                    <a:pt x="82" y="52"/>
                    <a:pt x="87" y="42"/>
                  </a:cubicBezTo>
                  <a:cubicBezTo>
                    <a:pt x="90" y="35"/>
                    <a:pt x="86" y="15"/>
                    <a:pt x="83" y="9"/>
                  </a:cubicBezTo>
                </a:path>
              </a:pathLst>
            </a:custGeom>
            <a:solidFill>
              <a:srgbClr val="F7F4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5" name="ZoneTexte 74"/>
          <p:cNvSpPr txBox="1"/>
          <p:nvPr/>
        </p:nvSpPr>
        <p:spPr>
          <a:xfrm>
            <a:off x="426570" y="6499776"/>
            <a:ext cx="54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Sotiropoulos</a:t>
            </a:r>
            <a:r>
              <a:rPr lang="fr-FR" dirty="0" smtClean="0"/>
              <a:t> group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Insitut</a:t>
            </a:r>
            <a:r>
              <a:rPr lang="fr-FR" dirty="0" smtClean="0"/>
              <a:t> Cochin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0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02"/>
    </mc:Choice>
    <mc:Fallback xmlns="">
      <p:transition spd="slow" advTm="5580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presentation\Cytosquelette_tricol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" y="1441985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presentation\Cytosquelette_monocol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45" y="1424473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4555" y="-2738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3200" dirty="0" smtClean="0"/>
              <a:t>The </a:t>
            </a:r>
            <a:r>
              <a:rPr lang="fr-FR" sz="3200" dirty="0" err="1" smtClean="0"/>
              <a:t>actin</a:t>
            </a:r>
            <a:r>
              <a:rPr lang="fr-FR" sz="3200" dirty="0" smtClean="0"/>
              <a:t> </a:t>
            </a:r>
            <a:r>
              <a:rPr lang="fr-FR" sz="3200" dirty="0" err="1" smtClean="0"/>
              <a:t>cytoskeleton</a:t>
            </a:r>
            <a:endParaRPr lang="fr-FR" sz="32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2420" y="6180892"/>
            <a:ext cx="26893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rgbClr val="FF0000"/>
                </a:solidFill>
              </a:rPr>
              <a:t>Red</a:t>
            </a:r>
            <a:r>
              <a:rPr lang="fr-FR" sz="2000" dirty="0" smtClean="0">
                <a:solidFill>
                  <a:srgbClr val="FF0000"/>
                </a:solidFill>
              </a:rPr>
              <a:t> : Filaments of </a:t>
            </a:r>
            <a:r>
              <a:rPr lang="fr-FR" sz="2000" dirty="0" err="1" smtClean="0">
                <a:solidFill>
                  <a:srgbClr val="FF0000"/>
                </a:solidFill>
              </a:rPr>
              <a:t>actin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374605" y="619913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Green : </a:t>
            </a:r>
            <a:r>
              <a:rPr lang="fr-FR" sz="2000" dirty="0" err="1" smtClean="0">
                <a:solidFill>
                  <a:srgbClr val="00B050"/>
                </a:solidFill>
              </a:rPr>
              <a:t>Globular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actin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695728" y="618963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Blue : DNA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07429" y="2520234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Stress </a:t>
            </a:r>
            <a:r>
              <a:rPr lang="fr-FR" sz="2000" dirty="0" err="1" smtClean="0">
                <a:solidFill>
                  <a:srgbClr val="FF0000"/>
                </a:solidFill>
              </a:rPr>
              <a:t>fibers</a:t>
            </a:r>
            <a:endParaRPr lang="fr-FR" sz="2000" dirty="0">
              <a:solidFill>
                <a:srgbClr val="FF000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652120" y="2520234"/>
            <a:ext cx="1800200" cy="323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596778" y="4807086"/>
            <a:ext cx="1392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Cortex</a:t>
            </a:r>
            <a:endParaRPr lang="fr-FR" sz="2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552220" y="5007141"/>
            <a:ext cx="1836204" cy="5100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86492" y="404664"/>
            <a:ext cx="6448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err="1" smtClean="0"/>
              <a:t>Mechanical</a:t>
            </a:r>
            <a:r>
              <a:rPr lang="fr-FR" sz="3200" dirty="0" smtClean="0"/>
              <a:t> </a:t>
            </a:r>
            <a:r>
              <a:rPr lang="fr-FR" sz="3200" dirty="0" err="1" smtClean="0"/>
              <a:t>cues</a:t>
            </a:r>
            <a:r>
              <a:rPr lang="fr-FR" sz="3200" dirty="0" smtClean="0"/>
              <a:t> </a:t>
            </a:r>
            <a:r>
              <a:rPr lang="fr-FR" sz="3200" dirty="0" err="1" smtClean="0"/>
              <a:t>induce</a:t>
            </a:r>
            <a:r>
              <a:rPr lang="fr-FR" sz="3200" dirty="0" smtClean="0"/>
              <a:t> modification </a:t>
            </a:r>
            <a:endParaRPr lang="fr-FR" sz="3200" dirty="0"/>
          </a:p>
          <a:p>
            <a:pPr algn="ctr"/>
            <a:r>
              <a:rPr lang="fr-FR" sz="3200" dirty="0" smtClean="0"/>
              <a:t>of the </a:t>
            </a:r>
            <a:r>
              <a:rPr lang="fr-FR" sz="3200" dirty="0" err="1" smtClean="0"/>
              <a:t>actin</a:t>
            </a:r>
            <a:r>
              <a:rPr lang="fr-FR" sz="3200" dirty="0" smtClean="0"/>
              <a:t> </a:t>
            </a:r>
            <a:r>
              <a:rPr lang="fr-FR" sz="3200" dirty="0" err="1" smtClean="0"/>
              <a:t>cytoskeleton</a:t>
            </a:r>
            <a:endParaRPr lang="fr-FR" sz="32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19911" y="6156012"/>
            <a:ext cx="6924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Icard-Arcizet</a:t>
            </a:r>
            <a:r>
              <a:rPr lang="en-US" dirty="0" smtClean="0"/>
              <a:t> D.</a:t>
            </a:r>
            <a:r>
              <a:rPr lang="en-US" i="1" dirty="0" smtClean="0"/>
              <a:t> et al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b="1" dirty="0" smtClean="0"/>
              <a:t>Sylvie </a:t>
            </a:r>
            <a:r>
              <a:rPr lang="en-US" b="1" dirty="0" err="1" smtClean="0"/>
              <a:t>H</a:t>
            </a:r>
            <a:r>
              <a:rPr lang="en-US" b="1" dirty="0" err="1"/>
              <a:t>é</a:t>
            </a:r>
            <a:r>
              <a:rPr lang="en-US" b="1" dirty="0" err="1" smtClean="0"/>
              <a:t>non</a:t>
            </a:r>
            <a:r>
              <a:rPr lang="en-US" b="1" dirty="0" smtClean="0"/>
              <a:t> team</a:t>
            </a:r>
            <a:endParaRPr lang="en-US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37737" y="1988840"/>
            <a:ext cx="548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GFP </a:t>
            </a:r>
            <a:r>
              <a:rPr lang="fr-FR" sz="2800" dirty="0" err="1" smtClean="0"/>
              <a:t>Actin</a:t>
            </a:r>
            <a:endParaRPr lang="fr-FR" sz="2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-55184" y="2688811"/>
            <a:ext cx="3219911" cy="2681714"/>
            <a:chOff x="250825" y="2843834"/>
            <a:chExt cx="4048125" cy="3476625"/>
          </a:xfrm>
        </p:grpSpPr>
        <p:pic>
          <p:nvPicPr>
            <p:cNvPr id="8" name="Picture 77" descr="2006_11_24_cell2_g_tra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825" y="2843834"/>
              <a:ext cx="4048125" cy="3476625"/>
            </a:xfrm>
            <a:prstGeom prst="rect">
              <a:avLst/>
            </a:prstGeom>
            <a:noFill/>
          </p:spPr>
        </p:pic>
        <p:sp>
          <p:nvSpPr>
            <p:cNvPr id="9" name="Line 78"/>
            <p:cNvSpPr>
              <a:spLocks noChangeShapeType="1"/>
            </p:cNvSpPr>
            <p:nvPr/>
          </p:nvSpPr>
          <p:spPr bwMode="auto">
            <a:xfrm>
              <a:off x="2440737" y="5302885"/>
              <a:ext cx="276225" cy="2413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 Box 79"/>
            <p:cNvSpPr txBox="1">
              <a:spLocks noChangeArrowheads="1"/>
            </p:cNvSpPr>
            <p:nvPr/>
          </p:nvSpPr>
          <p:spPr bwMode="auto">
            <a:xfrm>
              <a:off x="2587327" y="5091385"/>
              <a:ext cx="863600" cy="470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600" i="1" dirty="0" err="1">
                  <a:solidFill>
                    <a:srgbClr val="FF0000"/>
                  </a:solidFill>
                  <a:latin typeface="Book Antiqua" pitchFamily="18" charset="0"/>
                </a:rPr>
                <a:t>F</a:t>
              </a:r>
              <a:r>
                <a:rPr lang="fr-FR" sz="1600" i="1" baseline="-25000" dirty="0" err="1">
                  <a:solidFill>
                    <a:srgbClr val="FF0000"/>
                  </a:solidFill>
                  <a:latin typeface="Book Antiqua" pitchFamily="18" charset="0"/>
                </a:rPr>
                <a:t>trap</a:t>
              </a:r>
              <a:endParaRPr lang="fr-FR" sz="1600" i="1" baseline="-25000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323850" y="6060809"/>
              <a:ext cx="431800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 Box 81"/>
            <p:cNvSpPr txBox="1">
              <a:spLocks noChangeArrowheads="1"/>
            </p:cNvSpPr>
            <p:nvPr/>
          </p:nvSpPr>
          <p:spPr bwMode="auto">
            <a:xfrm>
              <a:off x="684212" y="5846787"/>
              <a:ext cx="951703" cy="427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 dirty="0">
                  <a:latin typeface="Arial" charset="0"/>
                </a:rPr>
                <a:t>5 µm</a:t>
              </a: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64006" y="1988840"/>
            <a:ext cx="3588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C2C12 mouse </a:t>
            </a:r>
            <a:r>
              <a:rPr lang="fr-FR" sz="2800" dirty="0" err="1" smtClean="0"/>
              <a:t>myoblast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4427984" y="5428273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6" name="Picture 2" descr="C:\Users\Lorraine\Pictures\Imag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27" y="2688811"/>
            <a:ext cx="3027154" cy="26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rraine\Pictures\Imag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54" y="2688811"/>
            <a:ext cx="3039678" cy="26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6899798" y="5432472"/>
            <a:ext cx="17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r>
              <a:rPr lang="fr-FR" dirty="0" smtClean="0"/>
              <a:t> 60 minutes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9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58"/>
    </mc:Choice>
    <mc:Fallback xmlns="">
      <p:transition spd="slow" advTm="31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Myocardin-Related</a:t>
            </a:r>
            <a:r>
              <a:rPr lang="fr-FR" dirty="0" smtClean="0"/>
              <a:t> Transcription Factor : a G-</a:t>
            </a:r>
            <a:r>
              <a:rPr lang="fr-FR" dirty="0" err="1" smtClean="0"/>
              <a:t>actin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endParaRPr lang="fr-FR" dirty="0"/>
          </a:p>
        </p:txBody>
      </p:sp>
      <p:pic>
        <p:nvPicPr>
          <p:cNvPr id="1026" name="Picture 2" descr="C:\Users\Lorraine\Documents\GitHub\These\Figures\MRT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472238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1520" y="522920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NLS </a:t>
            </a:r>
            <a:r>
              <a:rPr lang="fr-FR" sz="2000" dirty="0" err="1" smtClean="0"/>
              <a:t>included</a:t>
            </a:r>
            <a:r>
              <a:rPr lang="fr-FR" sz="2000" dirty="0" smtClean="0"/>
              <a:t> in G-</a:t>
            </a:r>
            <a:r>
              <a:rPr lang="fr-FR" sz="2000" dirty="0" err="1" smtClean="0"/>
              <a:t>actin</a:t>
            </a:r>
            <a:r>
              <a:rPr lang="fr-FR" sz="2000" dirty="0" smtClean="0"/>
              <a:t> binding zone, </a:t>
            </a:r>
            <a:r>
              <a:rPr lang="fr-FR" sz="2000" dirty="0" err="1" smtClean="0"/>
              <a:t>linking</a:t>
            </a:r>
            <a:r>
              <a:rPr lang="fr-FR" sz="2000" dirty="0" smtClean="0"/>
              <a:t> </a:t>
            </a:r>
            <a:r>
              <a:rPr lang="fr-FR" sz="2000" dirty="0" err="1" smtClean="0"/>
              <a:t>actin</a:t>
            </a:r>
            <a:r>
              <a:rPr lang="fr-FR" sz="2000" dirty="0" smtClean="0"/>
              <a:t> binding and MRTF </a:t>
            </a:r>
            <a:r>
              <a:rPr lang="fr-FR" sz="2000" dirty="0" err="1" smtClean="0"/>
              <a:t>localization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401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Nuclear</a:t>
            </a:r>
            <a:r>
              <a:rPr lang="fr-FR" dirty="0" smtClean="0"/>
              <a:t> MRTF in G-</a:t>
            </a:r>
            <a:r>
              <a:rPr lang="fr-FR" dirty="0" err="1" smtClean="0"/>
              <a:t>actin</a:t>
            </a:r>
            <a:r>
              <a:rPr lang="fr-FR" dirty="0" smtClean="0"/>
              <a:t> </a:t>
            </a:r>
            <a:r>
              <a:rPr lang="fr-FR" dirty="0" err="1" smtClean="0"/>
              <a:t>scarcity</a:t>
            </a:r>
            <a:endParaRPr lang="fr-FR" dirty="0"/>
          </a:p>
        </p:txBody>
      </p:sp>
      <p:pic>
        <p:nvPicPr>
          <p:cNvPr id="3074" name="Picture 2" descr="C:\Users\Lorraine\Documents\GitHub\These\Figures\Nucl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256584" cy="518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611</Words>
  <Application>Microsoft Office PowerPoint</Application>
  <PresentationFormat>Affichage à l'écran (4:3)</PresentationFormat>
  <Paragraphs>241</Paragraphs>
  <Slides>23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Role of MRTF as a mediator of mechanotransduction in the muscle cell</vt:lpstr>
      <vt:lpstr>Mechanotransduction</vt:lpstr>
      <vt:lpstr>Mechanotransduction</vt:lpstr>
      <vt:lpstr>Serum Response Factor</vt:lpstr>
      <vt:lpstr>Présentation PowerPoint</vt:lpstr>
      <vt:lpstr>Présentation PowerPoint</vt:lpstr>
      <vt:lpstr>Présentation PowerPoint</vt:lpstr>
      <vt:lpstr>Myocardin-Related Transcription Factor : a G-actin sensor</vt:lpstr>
      <vt:lpstr>Nuclear MRTF in G-actin scarcity</vt:lpstr>
      <vt:lpstr>Cytoplasmic MRTF in G-actin Excess</vt:lpstr>
      <vt:lpstr>Experimental Set-up:  Myoblasts on stretched PDMS substrate</vt:lpstr>
      <vt:lpstr>Présentation PowerPoint</vt:lpstr>
      <vt:lpstr>Localization of MRTF-A</vt:lpstr>
      <vt:lpstr> Influence of Actin Overexpression on MRTF-A Localization</vt:lpstr>
      <vt:lpstr>Influence of Stretching  on MRTF-A localization</vt:lpstr>
      <vt:lpstr>Classification of events</vt:lpstr>
      <vt:lpstr>10% Strain Experiments</vt:lpstr>
      <vt:lpstr>30% Strain Experiments</vt:lpstr>
      <vt:lpstr>F/G ratio on fixed cells</vt:lpstr>
      <vt:lpstr>30% Strain Experiments on fixed cells</vt:lpstr>
      <vt:lpstr>Summary</vt:lpstr>
      <vt:lpstr>Perspective</vt:lpstr>
      <vt:lpstr>Acknowledgements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Lorraine</dc:creator>
  <cp:lastModifiedBy>Lorraine</cp:lastModifiedBy>
  <cp:revision>26</cp:revision>
  <dcterms:created xsi:type="dcterms:W3CDTF">2015-05-04T09:45:34Z</dcterms:created>
  <dcterms:modified xsi:type="dcterms:W3CDTF">2015-05-12T14:07:44Z</dcterms:modified>
</cp:coreProperties>
</file>