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58" r:id="rId6"/>
    <p:sldId id="263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A2C437"/>
    <a:srgbClr val="D1B000"/>
    <a:srgbClr val="D17500"/>
    <a:srgbClr val="1845FF"/>
    <a:srgbClr val="9933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 autoAdjust="0"/>
    <p:restoredTop sz="90338" autoAdjust="0"/>
  </p:normalViewPr>
  <p:slideViewPr>
    <p:cSldViewPr>
      <p:cViewPr varScale="1">
        <p:scale>
          <a:sx n="72" d="100"/>
          <a:sy n="72" d="100"/>
        </p:scale>
        <p:origin x="-119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959F-69F5-4720-BBFA-64E15DA6C866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A1A0-3CFD-417E-AD48-B2849E578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ce que c’est ? </a:t>
            </a:r>
          </a:p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Logo forme géométrique </a:t>
            </a:r>
            <a:r>
              <a:rPr lang="fr-FR" dirty="0" err="1" smtClean="0">
                <a:solidFill>
                  <a:srgbClr val="00B0F0"/>
                </a:solidFill>
              </a:rPr>
              <a:t>etc</a:t>
            </a:r>
            <a:r>
              <a:rPr lang="fr-FR" dirty="0" smtClean="0">
                <a:solidFill>
                  <a:srgbClr val="00B0F0"/>
                </a:solidFill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Bouton et signes facile a</a:t>
            </a:r>
            <a:r>
              <a:rPr lang="fr-FR" baseline="0" dirty="0" smtClean="0">
                <a:solidFill>
                  <a:srgbClr val="00B0F0"/>
                </a:solidFill>
              </a:rPr>
              <a:t> comprendre et a assimiler pour les enfants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Présentation des différents écrans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Expliquer comme ca se traduit dans le code (large, </a:t>
            </a:r>
            <a:r>
              <a:rPr lang="fr-FR" dirty="0" err="1" smtClean="0">
                <a:solidFill>
                  <a:srgbClr val="00B0F0"/>
                </a:solidFill>
              </a:rPr>
              <a:t>xlarge</a:t>
            </a:r>
            <a:r>
              <a:rPr lang="fr-FR" dirty="0" smtClean="0">
                <a:solidFill>
                  <a:srgbClr val="00B0F0"/>
                </a:solidFill>
              </a:rPr>
              <a:t>,…) + expliquer les </a:t>
            </a:r>
            <a:r>
              <a:rPr lang="fr-FR" dirty="0" err="1" smtClean="0">
                <a:solidFill>
                  <a:srgbClr val="00B0F0"/>
                </a:solidFill>
              </a:rPr>
              <a:t>dp</a:t>
            </a:r>
            <a:r>
              <a:rPr lang="fr-FR" dirty="0" smtClean="0">
                <a:solidFill>
                  <a:srgbClr val="00B0F0"/>
                </a:solidFill>
              </a:rPr>
              <a:t> ?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 accessible en 3 langues</a:t>
            </a:r>
          </a:p>
          <a:p>
            <a:r>
              <a:rPr lang="fr-FR" dirty="0" smtClean="0"/>
              <a:t>Changement de langue possible a tout moment même en cours de partie (Permet a l’enfant de voir</a:t>
            </a:r>
            <a:r>
              <a:rPr lang="fr-FR" baseline="0" dirty="0" smtClean="0"/>
              <a:t> par curiosité)</a:t>
            </a:r>
          </a:p>
          <a:p>
            <a:r>
              <a:rPr lang="fr-FR" baseline="0" dirty="0" smtClean="0"/>
              <a:t>Changement de langue : system natif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avec un les fichiers </a:t>
            </a:r>
            <a:r>
              <a:rPr lang="fr-FR" baseline="0" dirty="0" err="1" smtClean="0"/>
              <a:t>xml</a:t>
            </a:r>
            <a:r>
              <a:rPr lang="fr-FR" baseline="0" dirty="0" smtClean="0"/>
              <a:t> strings (un identifiant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placé dans les </a:t>
            </a:r>
            <a:r>
              <a:rPr lang="fr-FR" baseline="0" dirty="0" err="1" smtClean="0"/>
              <a:t>layouts</a:t>
            </a:r>
            <a:r>
              <a:rPr lang="fr-FR" baseline="0" dirty="0" smtClean="0"/>
              <a:t> fait référence a un</a:t>
            </a:r>
          </a:p>
          <a:p>
            <a:r>
              <a:rPr lang="fr-FR" baseline="0" dirty="0" smtClean="0"/>
              <a:t>Texte décliné en différentes langues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Pemet</a:t>
            </a:r>
            <a:r>
              <a:rPr lang="fr-FR" dirty="0" smtClean="0">
                <a:solidFill>
                  <a:srgbClr val="00B0F0"/>
                </a:solidFill>
              </a:rPr>
              <a:t> de lire des phrases oralement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Prend</a:t>
            </a:r>
            <a:r>
              <a:rPr lang="fr-FR" baseline="0" dirty="0" smtClean="0">
                <a:solidFill>
                  <a:srgbClr val="00B0F0"/>
                </a:solidFill>
              </a:rPr>
              <a:t> en paramètre une langue identifiée par 2 lettres « </a:t>
            </a:r>
            <a:r>
              <a:rPr lang="fr-FR" baseline="0" dirty="0" err="1" smtClean="0">
                <a:solidFill>
                  <a:srgbClr val="00B0F0"/>
                </a:solidFill>
              </a:rPr>
              <a:t>fr</a:t>
            </a:r>
            <a:r>
              <a:rPr lang="fr-FR" baseline="0" dirty="0" smtClean="0">
                <a:solidFill>
                  <a:srgbClr val="00B0F0"/>
                </a:solidFill>
              </a:rPr>
              <a:t> », « es », « en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Accessible sur toutes les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Lecture automatique sur le niveau 1 car les plus jeunes ne savent pas lire et doivent pouvoir entendre les consignes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: Permet un gain sur la taille de l’application car évite d’avoir des phrases </a:t>
            </a:r>
            <a:r>
              <a:rPr lang="fr-FR" baseline="0" dirty="0" err="1" smtClean="0">
                <a:solidFill>
                  <a:srgbClr val="00B0F0"/>
                </a:solidFill>
              </a:rPr>
              <a:t>pré-enregistrées</a:t>
            </a:r>
            <a:r>
              <a:rPr lang="fr-FR" baseline="0" dirty="0" smtClean="0">
                <a:solidFill>
                  <a:srgbClr val="00B0F0"/>
                </a:solidFill>
              </a:rPr>
              <a:t> pour chaque question et chaque langue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+ : Possibilité</a:t>
            </a:r>
            <a:r>
              <a:rPr lang="fr-FR" baseline="0" dirty="0" smtClean="0"/>
              <a:t> de régler la vitesse du flux de parole de la synthèse vocale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 : Sur certains appareils nécessite un temps de chargement de la langue (uniquement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fois) lors d’un changement de langue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Calcule : nb </a:t>
            </a:r>
            <a:r>
              <a:rPr lang="fr-FR" dirty="0" err="1" smtClean="0">
                <a:solidFill>
                  <a:srgbClr val="00B0F0"/>
                </a:solidFill>
              </a:rPr>
              <a:t>rep</a:t>
            </a:r>
            <a:r>
              <a:rPr lang="fr-FR" dirty="0" smtClean="0">
                <a:solidFill>
                  <a:srgbClr val="00B0F0"/>
                </a:solidFill>
              </a:rPr>
              <a:t> x 50 – nb mauvaise x 25 / temps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Mini 100 toujours ne pas rabaisser </a:t>
            </a:r>
            <a:r>
              <a:rPr lang="fr-FR" baseline="0" dirty="0" smtClean="0">
                <a:solidFill>
                  <a:srgbClr val="00B0F0"/>
                </a:solidFill>
              </a:rPr>
              <a:t>, esprit compétitivité pour faire rejouer l’enfant</a:t>
            </a: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1 :</a:t>
            </a:r>
            <a:r>
              <a:rPr lang="fr-FR" baseline="0" dirty="0" smtClean="0">
                <a:solidFill>
                  <a:srgbClr val="00B0F0"/>
                </a:solidFill>
              </a:rPr>
              <a:t> A entrainé un changement dans l’ordre des tâches prévu par le </a:t>
            </a:r>
            <a:r>
              <a:rPr lang="fr-FR" baseline="0" dirty="0" err="1" smtClean="0">
                <a:solidFill>
                  <a:srgbClr val="00B0F0"/>
                </a:solidFill>
              </a:rPr>
              <a:t>gantt</a:t>
            </a:r>
            <a:r>
              <a:rPr lang="fr-FR" baseline="0" dirty="0" smtClean="0">
                <a:solidFill>
                  <a:srgbClr val="00B0F0"/>
                </a:solidFill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Manon c’est occupé de commencer le prototypage de l’api de synthèse vocale car c’était la seule taches facilement dissociable des autres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2 : Base de données importante pour les questions (</a:t>
            </a:r>
            <a:r>
              <a:rPr lang="fr-FR" baseline="0" dirty="0" err="1" smtClean="0">
                <a:solidFill>
                  <a:srgbClr val="00B0F0"/>
                </a:solidFill>
              </a:rPr>
              <a:t>cf</a:t>
            </a:r>
            <a:r>
              <a:rPr lang="fr-FR" baseline="0" dirty="0" smtClean="0">
                <a:solidFill>
                  <a:srgbClr val="00B0F0"/>
                </a:solidFill>
              </a:rPr>
              <a:t> nb question diapo </a:t>
            </a:r>
            <a:r>
              <a:rPr lang="fr-FR" baseline="0" dirty="0" err="1" smtClean="0">
                <a:solidFill>
                  <a:srgbClr val="00B0F0"/>
                </a:solidFill>
              </a:rPr>
              <a:t>précedante</a:t>
            </a:r>
            <a:r>
              <a:rPr lang="fr-FR" baseline="0" dirty="0" smtClean="0">
                <a:solidFill>
                  <a:srgbClr val="00B0F0"/>
                </a:solidFill>
              </a:rPr>
              <a:t>) impossible a rentrer à la main dans les 3 langues différentes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Il a fallut prendre du temps pour créer un script permettant de générer automatiquement les </a:t>
            </a:r>
            <a:r>
              <a:rPr lang="fr-FR" baseline="0" dirty="0" err="1" smtClean="0">
                <a:solidFill>
                  <a:srgbClr val="00B0F0"/>
                </a:solidFill>
              </a:rPr>
              <a:t>requetes</a:t>
            </a:r>
            <a:r>
              <a:rPr lang="fr-FR" baseline="0" dirty="0" smtClean="0">
                <a:solidFill>
                  <a:srgbClr val="00B0F0"/>
                </a:solidFill>
              </a:rPr>
              <a:t> insert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Qui plus est la cliente a aussi eut des imprévu ce qui a fait que nous avons récupérer les données avec un peu de retard aussi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La partie </a:t>
            </a:r>
            <a:r>
              <a:rPr lang="fr-FR" dirty="0" err="1" smtClean="0">
                <a:solidFill>
                  <a:srgbClr val="00B0F0"/>
                </a:solidFill>
              </a:rPr>
              <a:t>Admin</a:t>
            </a:r>
            <a:r>
              <a:rPr lang="fr-FR" dirty="0" smtClean="0">
                <a:solidFill>
                  <a:srgbClr val="00B0F0"/>
                </a:solidFill>
              </a:rPr>
              <a:t> devait permettre, après authentification, la possibilité d’ajouté une question a n’importe quel contrat en écrivant un énoncé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Et en important 4 images dans le but de </a:t>
            </a:r>
            <a:r>
              <a:rPr lang="fr-FR" dirty="0" err="1" smtClean="0">
                <a:solidFill>
                  <a:srgbClr val="00B0F0"/>
                </a:solidFill>
              </a:rPr>
              <a:t>renouveller</a:t>
            </a:r>
            <a:r>
              <a:rPr lang="fr-FR" dirty="0" smtClean="0">
                <a:solidFill>
                  <a:srgbClr val="00B0F0"/>
                </a:solidFill>
              </a:rPr>
              <a:t> l’application ou de l’adapter a un changement de programme (par </a:t>
            </a:r>
            <a:r>
              <a:rPr lang="fr-FR" dirty="0" err="1" smtClean="0">
                <a:solidFill>
                  <a:srgbClr val="00B0F0"/>
                </a:solidFill>
              </a:rPr>
              <a:t>exempl</a:t>
            </a:r>
            <a:r>
              <a:rPr lang="fr-FR" dirty="0" smtClean="0">
                <a:solidFill>
                  <a:srgbClr val="00B0F0"/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Probleme</a:t>
            </a:r>
            <a:r>
              <a:rPr lang="fr-FR" baseline="0" dirty="0" smtClean="0">
                <a:solidFill>
                  <a:srgbClr val="00B0F0"/>
                </a:solidFill>
              </a:rPr>
              <a:t> :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a du être supprimé (EN CORRELATION AVEC LA CLIENTE) car le but de l’application était de pouvoir fonctionner pleinement en mode hors connexion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Et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permettant d’ajouter/supprimer des questions ne seraient effective que pour UNE tablette il n’est donc pas envisageable,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Dans une classe, d’ajouter/supprimer des questions X fois sur X tablettes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Cette partie a donc été abandonnée afin de se concentrer sur le jeu en lui-même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Mini conclusion sur les 2 diapos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Dire que l’annulation de la partie administrateur est </a:t>
            </a:r>
            <a:r>
              <a:rPr lang="fr-FR" baseline="0" dirty="0" err="1" smtClean="0">
                <a:solidFill>
                  <a:srgbClr val="00B0F0"/>
                </a:solidFill>
              </a:rPr>
              <a:t>finallement</a:t>
            </a:r>
            <a:r>
              <a:rPr lang="fr-FR" baseline="0" dirty="0" smtClean="0">
                <a:solidFill>
                  <a:srgbClr val="00B0F0"/>
                </a:solidFill>
              </a:rPr>
              <a:t> bien tombé car avec le temps perdu sur la base de données et les différents imprévus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Ca a </a:t>
            </a:r>
            <a:r>
              <a:rPr lang="fr-FR" baseline="0" dirty="0" err="1" smtClean="0">
                <a:solidFill>
                  <a:srgbClr val="00B0F0"/>
                </a:solidFill>
              </a:rPr>
              <a:t>permi</a:t>
            </a:r>
            <a:r>
              <a:rPr lang="fr-FR" baseline="0" dirty="0" smtClean="0">
                <a:solidFill>
                  <a:srgbClr val="00B0F0"/>
                </a:solidFill>
              </a:rPr>
              <a:t> de compenser les choses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Annonce</a:t>
            </a:r>
            <a:r>
              <a:rPr lang="fr-FR" baseline="0" dirty="0" smtClean="0"/>
              <a:t> 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client et son association + dire qu’elle a déjà proposé des projets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contenu appli + dire qu’il y avait une liberté dans la </a:t>
            </a:r>
            <a:r>
              <a:rPr lang="fr-FR" dirty="0" err="1" smtClean="0"/>
              <a:t>cdc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parler du fait que cliente investi dans les projet tut. (Cf. ancien projet)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orange = avant projet, jaune = projet, rouge = </a:t>
            </a:r>
            <a:r>
              <a:rPr lang="fr-FR" dirty="0" err="1" smtClean="0">
                <a:solidFill>
                  <a:srgbClr val="00B0F0"/>
                </a:solidFill>
              </a:rPr>
              <a:t>rdv</a:t>
            </a:r>
            <a:r>
              <a:rPr lang="fr-FR" dirty="0" smtClean="0">
                <a:solidFill>
                  <a:srgbClr val="00B0F0"/>
                </a:solidFill>
              </a:rPr>
              <a:t> client, violet = préparation</a:t>
            </a:r>
            <a:r>
              <a:rPr lang="fr-FR" baseline="0" dirty="0" smtClean="0">
                <a:solidFill>
                  <a:srgbClr val="00B0F0"/>
                </a:solidFill>
              </a:rPr>
              <a:t> soutenance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l’</a:t>
            </a:r>
            <a:r>
              <a:rPr lang="fr-FR" dirty="0" err="1" smtClean="0">
                <a:solidFill>
                  <a:srgbClr val="00B0F0"/>
                </a:solidFill>
              </a:rPr>
              <a:t>interet</a:t>
            </a:r>
            <a:r>
              <a:rPr lang="fr-FR" dirty="0" smtClean="0">
                <a:solidFill>
                  <a:srgbClr val="00B0F0"/>
                </a:solidFill>
              </a:rPr>
              <a:t> d’avoir un environnement </a:t>
            </a:r>
            <a:r>
              <a:rPr lang="fr-FR" dirty="0" err="1" smtClean="0">
                <a:solidFill>
                  <a:srgbClr val="00B0F0"/>
                </a:solidFill>
              </a:rPr>
              <a:t>dev</a:t>
            </a:r>
            <a:r>
              <a:rPr lang="fr-FR" dirty="0" smtClean="0">
                <a:solidFill>
                  <a:srgbClr val="00B0F0"/>
                </a:solidFill>
              </a:rPr>
              <a:t> commun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Mac / Windows</a:t>
            </a:r>
            <a:r>
              <a:rPr lang="fr-FR" baseline="0" dirty="0" smtClean="0">
                <a:solidFill>
                  <a:srgbClr val="00B0F0"/>
                </a:solidFill>
              </a:rPr>
              <a:t> dans le groupe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Présentation chaque outils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Explication</a:t>
            </a:r>
            <a:r>
              <a:rPr lang="fr-FR" baseline="0" dirty="0" smtClean="0">
                <a:solidFill>
                  <a:srgbClr val="00B0F0"/>
                </a:solidFill>
              </a:rPr>
              <a:t> fonctionnement de la base + avantage / </a:t>
            </a:r>
            <a:r>
              <a:rPr lang="fr-FR" baseline="0" dirty="0" err="1" smtClean="0">
                <a:solidFill>
                  <a:srgbClr val="00B0F0"/>
                </a:solidFill>
              </a:rPr>
              <a:t>inconvenients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Couleur flash gai…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206928" cy="1758057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ABC DE LA GEOMETRIE</a:t>
            </a:r>
            <a:endParaRPr lang="fr-FR" sz="5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8062912" cy="1752600"/>
          </a:xfrm>
        </p:spPr>
        <p:txBody>
          <a:bodyPr/>
          <a:lstStyle/>
          <a:p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(DAWIN 2014-2015)</a:t>
            </a:r>
            <a:endParaRPr lang="fr-FR" dirty="0"/>
          </a:p>
        </p:txBody>
      </p:sp>
      <p:sp>
        <p:nvSpPr>
          <p:cNvPr id="5" name="Organigramme : Délai 4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fr-FR" b="1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DATABASE SCHEME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4932040" y="2204864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simplest database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36146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32040" y="3573016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easiest to implement quickly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869160"/>
            <a:ext cx="3528392" cy="72008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Limited extension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Organigramme : Délai 10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10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GRAPHIC CHART</a:t>
            </a:r>
            <a:endParaRPr lang="fr-FR" sz="5500" b="1" dirty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11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COLOR CODE</a:t>
            </a:r>
            <a:endParaRPr lang="fr-FR" sz="5000" dirty="0"/>
          </a:p>
        </p:txBody>
      </p:sp>
      <p:sp>
        <p:nvSpPr>
          <p:cNvPr id="7" name="Rectangle 6"/>
          <p:cNvSpPr/>
          <p:nvPr/>
        </p:nvSpPr>
        <p:spPr>
          <a:xfrm>
            <a:off x="827584" y="2204864"/>
            <a:ext cx="3744416" cy="648072"/>
          </a:xfrm>
          <a:prstGeom prst="rect">
            <a:avLst/>
          </a:prstGeom>
          <a:solidFill>
            <a:srgbClr val="184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7584" y="3212976"/>
            <a:ext cx="3744416" cy="648072"/>
          </a:xfrm>
          <a:prstGeom prst="rect">
            <a:avLst/>
          </a:prstGeom>
          <a:solidFill>
            <a:srgbClr val="D1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7584" y="4221088"/>
            <a:ext cx="3744416" cy="648072"/>
          </a:xfrm>
          <a:prstGeom prst="rect">
            <a:avLst/>
          </a:prstGeom>
          <a:solidFill>
            <a:srgbClr val="D1B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7584" y="5229200"/>
            <a:ext cx="3744416" cy="648072"/>
          </a:xfrm>
          <a:prstGeom prst="rect">
            <a:avLst/>
          </a:prstGeom>
          <a:solidFill>
            <a:srgbClr val="A2C4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148064" y="2348880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148064" y="3356992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5148064" y="4365104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5148064" y="5373216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690650" y="5301208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#A2C037</a:t>
            </a:r>
            <a:endParaRPr lang="fr-FR" sz="2500" dirty="0"/>
          </a:p>
        </p:txBody>
      </p:sp>
      <p:sp>
        <p:nvSpPr>
          <p:cNvPr id="20" name="Rectangle 19"/>
          <p:cNvSpPr/>
          <p:nvPr/>
        </p:nvSpPr>
        <p:spPr>
          <a:xfrm>
            <a:off x="6690650" y="4293096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500" dirty="0" smtClean="0"/>
              <a:t>#D1B000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6690650" y="2276872"/>
            <a:ext cx="149752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#18A9FF</a:t>
            </a:r>
            <a:endParaRPr lang="fr-FR" sz="2500" dirty="0"/>
          </a:p>
        </p:txBody>
      </p:sp>
      <p:sp>
        <p:nvSpPr>
          <p:cNvPr id="22" name="Rectangle 21"/>
          <p:cNvSpPr/>
          <p:nvPr/>
        </p:nvSpPr>
        <p:spPr>
          <a:xfrm>
            <a:off x="6690650" y="3284984"/>
            <a:ext cx="1544012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#D17500</a:t>
            </a:r>
            <a:endParaRPr lang="fr-FR" sz="2500" dirty="0"/>
          </a:p>
        </p:txBody>
      </p:sp>
      <p:sp>
        <p:nvSpPr>
          <p:cNvPr id="23" name="Organigramme : Délai 22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12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LOGO AND BUTTONS</a:t>
            </a:r>
            <a:endParaRPr lang="fr-FR" sz="5000" dirty="0"/>
          </a:p>
        </p:txBody>
      </p:sp>
      <p:pic>
        <p:nvPicPr>
          <p:cNvPr id="29698" name="Picture 2" descr="C:\Users\Yanick\Documents\ABC-Geometrie\ressource\bouton\btnAccue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380" y="3284984"/>
            <a:ext cx="1104900" cy="1104900"/>
          </a:xfrm>
          <a:prstGeom prst="rect">
            <a:avLst/>
          </a:prstGeom>
          <a:noFill/>
        </p:spPr>
      </p:pic>
      <p:pic>
        <p:nvPicPr>
          <p:cNvPr id="29699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284984"/>
            <a:ext cx="1123950" cy="1143000"/>
          </a:xfrm>
          <a:prstGeom prst="rect">
            <a:avLst/>
          </a:prstGeom>
          <a:noFill/>
        </p:spPr>
      </p:pic>
      <p:pic>
        <p:nvPicPr>
          <p:cNvPr id="29700" name="Picture 4" descr="C:\Users\Yanick\Documents\ABC-Geometrie\android\ABCGeometrie\app\src\main\res\drawable\nike_bonne_repon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1489" y="4869160"/>
            <a:ext cx="866775" cy="971550"/>
          </a:xfrm>
          <a:prstGeom prst="rect">
            <a:avLst/>
          </a:prstGeom>
          <a:noFill/>
        </p:spPr>
      </p:pic>
      <p:pic>
        <p:nvPicPr>
          <p:cNvPr id="29701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2423" y="4869160"/>
            <a:ext cx="962025" cy="962025"/>
          </a:xfrm>
          <a:prstGeom prst="rect">
            <a:avLst/>
          </a:prstGeom>
          <a:noFill/>
        </p:spPr>
      </p:pic>
      <p:sp>
        <p:nvSpPr>
          <p:cNvPr id="24" name="Pentagone 23"/>
          <p:cNvSpPr/>
          <p:nvPr/>
        </p:nvSpPr>
        <p:spPr>
          <a:xfrm>
            <a:off x="683568" y="1916832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Application logo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4613" y="1724794"/>
            <a:ext cx="120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Pentagone 24"/>
          <p:cNvSpPr/>
          <p:nvPr/>
        </p:nvSpPr>
        <p:spPr>
          <a:xfrm>
            <a:off x="683568" y="3429000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Home button and speaker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Pentagone 25"/>
          <p:cNvSpPr/>
          <p:nvPr/>
        </p:nvSpPr>
        <p:spPr>
          <a:xfrm>
            <a:off x="683568" y="4941168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Check answers icons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Organigramme : Délai 11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13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C:\Users\Yanick\Documents\ABC-Geometrie\maquette\MaquetteV3\accue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9"/>
            <a:ext cx="7200800" cy="4168588"/>
          </a:xfrm>
          <a:prstGeom prst="rect">
            <a:avLst/>
          </a:prstGeom>
          <a:noFill/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MOCK-UP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Homepage</a:t>
            </a:r>
            <a:endParaRPr lang="fr-FR" sz="2500" dirty="0"/>
          </a:p>
        </p:txBody>
      </p:sp>
      <p:sp>
        <p:nvSpPr>
          <p:cNvPr id="23" name="Rectangle 22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level</a:t>
            </a:r>
            <a:r>
              <a:rPr lang="fr-FR" sz="2500" dirty="0" smtClean="0"/>
              <a:t> </a:t>
            </a:r>
            <a:r>
              <a:rPr lang="fr-FR" sz="2500" dirty="0" err="1" smtClean="0"/>
              <a:t>selection</a:t>
            </a:r>
            <a:endParaRPr lang="fr-FR" sz="2500" dirty="0"/>
          </a:p>
        </p:txBody>
      </p:sp>
      <p:pic>
        <p:nvPicPr>
          <p:cNvPr id="30726" name="Picture 6" descr="C:\Users\Yanick\Documents\ABC-Geometrie\maquette\MaquetteV3\ChoixNiveau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700809"/>
            <a:ext cx="7200800" cy="41764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theme</a:t>
            </a:r>
            <a:endParaRPr lang="fr-FR" sz="2500" dirty="0"/>
          </a:p>
        </p:txBody>
      </p:sp>
      <p:sp>
        <p:nvSpPr>
          <p:cNvPr id="25" name="Rectangle 24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contract</a:t>
            </a:r>
            <a:endParaRPr lang="fr-FR" sz="2500" dirty="0"/>
          </a:p>
        </p:txBody>
      </p:sp>
      <p:sp>
        <p:nvSpPr>
          <p:cNvPr id="26" name="Rectangle 25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a question</a:t>
            </a:r>
            <a:endParaRPr lang="fr-FR" sz="2500" dirty="0"/>
          </a:p>
        </p:txBody>
      </p:sp>
      <p:sp>
        <p:nvSpPr>
          <p:cNvPr id="27" name="Rectangle 26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end of a </a:t>
            </a:r>
            <a:r>
              <a:rPr lang="fr-FR" sz="2500" dirty="0" err="1" smtClean="0"/>
              <a:t>game</a:t>
            </a:r>
            <a:endParaRPr lang="fr-FR" sz="2500" dirty="0"/>
          </a:p>
        </p:txBody>
      </p:sp>
      <p:sp>
        <p:nvSpPr>
          <p:cNvPr id="28" name="Rectangle 27"/>
          <p:cNvSpPr/>
          <p:nvPr/>
        </p:nvSpPr>
        <p:spPr>
          <a:xfrm>
            <a:off x="1043608" y="5877273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the scoreboard</a:t>
            </a:r>
            <a:endParaRPr lang="fr-FR" sz="2500" dirty="0"/>
          </a:p>
        </p:txBody>
      </p:sp>
      <p:pic>
        <p:nvPicPr>
          <p:cNvPr id="30734" name="Picture 14" descr="C:\Users\Yanick\Documents\ABC-Geometrie\maquette\MaquetteV3\ChoixThem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4364" y="1700808"/>
            <a:ext cx="7220043" cy="4176465"/>
          </a:xfrm>
          <a:prstGeom prst="rect">
            <a:avLst/>
          </a:prstGeom>
          <a:noFill/>
        </p:spPr>
      </p:pic>
      <p:pic>
        <p:nvPicPr>
          <p:cNvPr id="30733" name="Picture 13" descr="C:\Users\Yanick\Documents\ABC-Geometrie\maquette\MaquetteFini\ecrans\04-choisirDefi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1700809"/>
            <a:ext cx="7200800" cy="4165334"/>
          </a:xfrm>
          <a:prstGeom prst="rect">
            <a:avLst/>
          </a:prstGeom>
          <a:noFill/>
        </p:spPr>
      </p:pic>
      <p:pic>
        <p:nvPicPr>
          <p:cNvPr id="30730" name="Picture 10" descr="C:\Users\Yanick\Documents\ABC-Geometrie\maquette\MaquetteFini\ecrans\07-DefisPerdu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700810"/>
            <a:ext cx="7200799" cy="4165333"/>
          </a:xfrm>
          <a:prstGeom prst="rect">
            <a:avLst/>
          </a:prstGeom>
          <a:noFill/>
        </p:spPr>
      </p:pic>
      <p:pic>
        <p:nvPicPr>
          <p:cNvPr id="30732" name="Picture 12" descr="https://fbcdn-sphotos-h-a.akamaihd.net/hphotos-ak-xpf1/v/t35.0-12/10968734_591779607633667_818169445_o.jpg?oh=975e6fff3296cfa0d0f553adb014219f&amp;oe=54DAEFD4&amp;__gda__=1423639305_bc2ea3de8eb0a38d00a79256af22a04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7" y="1700809"/>
            <a:ext cx="7200801" cy="4159714"/>
          </a:xfrm>
          <a:prstGeom prst="rect">
            <a:avLst/>
          </a:prstGeom>
          <a:noFill/>
        </p:spPr>
      </p:pic>
      <p:pic>
        <p:nvPicPr>
          <p:cNvPr id="30729" name="Picture 9" descr="C:\Users\Yanick\Documents\ABC-Geometrie\maquette\MaquetteV3\TableauxScor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700809"/>
            <a:ext cx="7200800" cy="4165334"/>
          </a:xfrm>
          <a:prstGeom prst="rect">
            <a:avLst/>
          </a:prstGeom>
          <a:noFill/>
        </p:spPr>
      </p:pic>
      <p:sp>
        <p:nvSpPr>
          <p:cNvPr id="19" name="Organigramme : Délai 18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14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1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APPLICATION FEATURES</a:t>
            </a:r>
            <a:endParaRPr lang="fr-FR" sz="5500" b="1" dirty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15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-756592" y="0"/>
            <a:ext cx="9900592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CROSS SUPPORT</a:t>
            </a:r>
            <a:endParaRPr lang="fr-FR" sz="5000" dirty="0"/>
          </a:p>
        </p:txBody>
      </p:sp>
      <p:pic>
        <p:nvPicPr>
          <p:cNvPr id="52229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6876256" cy="5157193"/>
          </a:xfrm>
          <a:prstGeom prst="rect">
            <a:avLst/>
          </a:prstGeom>
          <a:noFill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268760"/>
            <a:ext cx="2448272" cy="128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5256584" cy="3942439"/>
          </a:xfrm>
          <a:prstGeom prst="rect">
            <a:avLst/>
          </a:prstGeom>
          <a:noFill/>
        </p:spPr>
      </p:pic>
      <p:sp>
        <p:nvSpPr>
          <p:cNvPr id="26" name="Flèche droite 25"/>
          <p:cNvSpPr/>
          <p:nvPr/>
        </p:nvSpPr>
        <p:spPr>
          <a:xfrm>
            <a:off x="3203848" y="3068960"/>
            <a:ext cx="3384376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3347864" y="4869160"/>
            <a:ext cx="324036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860032" y="4077072"/>
            <a:ext cx="172819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890898" y="2996952"/>
            <a:ext cx="135351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xlarge</a:t>
            </a:r>
            <a:endParaRPr lang="fr-FR" sz="2500" dirty="0"/>
          </a:p>
        </p:txBody>
      </p:sp>
      <p:sp>
        <p:nvSpPr>
          <p:cNvPr id="30" name="Rectangle 29"/>
          <p:cNvSpPr/>
          <p:nvPr/>
        </p:nvSpPr>
        <p:spPr>
          <a:xfrm>
            <a:off x="6876256" y="4005064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normal</a:t>
            </a:r>
            <a:endParaRPr lang="fr-FR" sz="2500" dirty="0"/>
          </a:p>
        </p:txBody>
      </p:sp>
      <p:sp>
        <p:nvSpPr>
          <p:cNvPr id="31" name="Rectangle 30"/>
          <p:cNvSpPr/>
          <p:nvPr/>
        </p:nvSpPr>
        <p:spPr>
          <a:xfrm>
            <a:off x="6876256" y="4797152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large</a:t>
            </a:r>
            <a:endParaRPr lang="fr-FR" sz="2500" dirty="0"/>
          </a:p>
        </p:txBody>
      </p:sp>
      <p:sp>
        <p:nvSpPr>
          <p:cNvPr id="13" name="Organigramme : Délai 12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16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32856"/>
            <a:ext cx="9144000" cy="144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MULTILINGUAL</a:t>
            </a:r>
            <a:endParaRPr lang="fr-FR" sz="5000" dirty="0"/>
          </a:p>
        </p:txBody>
      </p:sp>
      <p:pic>
        <p:nvPicPr>
          <p:cNvPr id="50177" name="Picture 1" descr="C:\Users\Yanick\Documents\ABC-Geometrie\android\ABCGeometrie\app\src\main\res\drawable\espag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8" name="Picture 2" descr="C:\Users\Yanick\Documents\ABC-Geometrie\android\ABCGeometrie\app\src\main\res\drawable\fr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9" name="Picture 3" descr="C:\Users\Yanick\Documents\ABC-Geometrie\android\ABCGeometrie\app\src\main\res\drawable\angleter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276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077072"/>
            <a:ext cx="3707571" cy="6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68760"/>
            <a:ext cx="16576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229200"/>
            <a:ext cx="3774643" cy="71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5229200"/>
            <a:ext cx="3672408" cy="7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5400000">
            <a:off x="1061610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6750242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5400000">
            <a:off x="4427984" y="3645024"/>
            <a:ext cx="36004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élai 14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17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1" animBg="1"/>
      <p:bldP spid="12" grpId="1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VOICE SYNTHESIS</a:t>
            </a:r>
            <a:endParaRPr lang="fr-FR" sz="5000" dirty="0"/>
          </a:p>
        </p:txBody>
      </p:sp>
      <p:pic>
        <p:nvPicPr>
          <p:cNvPr id="48130" name="Picture 2" descr="https://cdn.tutsplus.com/mobile/uploads/legacy/Android-SDK_Text-To-Speech/text-to-spee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017730"/>
            <a:ext cx="1440160" cy="14401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187624" y="6457890"/>
            <a:ext cx="69127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An </a:t>
            </a:r>
            <a:r>
              <a:rPr lang="fr-FR" sz="2000" dirty="0" err="1" smtClean="0"/>
              <a:t>Android</a:t>
            </a:r>
            <a:r>
              <a:rPr lang="fr-FR" sz="2000" dirty="0" smtClean="0"/>
              <a:t> application </a:t>
            </a:r>
            <a:r>
              <a:rPr lang="fr-FR" sz="2000" dirty="0" err="1" smtClean="0"/>
              <a:t>programing</a:t>
            </a:r>
            <a:r>
              <a:rPr lang="fr-FR" sz="2000" dirty="0" smtClean="0"/>
              <a:t> interface (API)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251520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Called by the user thanks to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936104" cy="95197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987824" y="1916832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 on each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Flèche vers le haut 14"/>
          <p:cNvSpPr/>
          <p:nvPr/>
        </p:nvSpPr>
        <p:spPr>
          <a:xfrm rot="18837883">
            <a:off x="2981602" y="3714488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>
            <a:off x="4355976" y="2636912"/>
            <a:ext cx="604765" cy="2304256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 rot="2608742">
            <a:off x="5632586" y="3727527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36096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Autoplay</a:t>
            </a:r>
            <a:r>
              <a:rPr lang="en-US" b="1" dirty="0" smtClean="0">
                <a:solidFill>
                  <a:schemeClr val="bg1"/>
                </a:solidFill>
              </a:rPr>
              <a:t> on level 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Organigramme : Délai 19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18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fbcdn-sphotos-h-a.akamaihd.net/hphotos-ak-xpf1/v/t35.0-12/10988625_10204922231087391_1124106271_o.jpg?oh=441be54eab72b2e96a4c24f7a2e403b1&amp;oe=54DD8DAE&amp;__gda__=1423802175_a9c07bc37d64a91e03952b4585f09e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96853"/>
            <a:ext cx="7200799" cy="4500499"/>
          </a:xfrm>
          <a:prstGeom prst="rect">
            <a:avLst/>
          </a:prstGeom>
          <a:noFill/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RANDOM </a:t>
            </a:r>
            <a:r>
              <a:rPr lang="fr-FR" sz="5000" dirty="0" smtClean="0"/>
              <a:t>QUESTIONS</a:t>
            </a:r>
            <a:endParaRPr lang="fr-FR" sz="5000" dirty="0"/>
          </a:p>
        </p:txBody>
      </p:sp>
      <p:sp>
        <p:nvSpPr>
          <p:cNvPr id="9" name="Organigramme : Délai 8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19</a:t>
            </a:r>
            <a:endParaRPr lang="fr-FR" b="1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5" y="2065441"/>
            <a:ext cx="7200800" cy="116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fbcdn-sphotos-h-a.akamaihd.net/hphotos-ak-xpf1/v/t35.0-12/10967203_10204922231367398_450235608_o.jpg?oh=4662e92deb42f9d40994c50bc718be07&amp;oe=54DD880D&amp;__gda__=1423811961_973f23d8ecc30da4b159f6db57bc5d8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060848"/>
            <a:ext cx="7190899" cy="4536504"/>
          </a:xfrm>
          <a:prstGeom prst="rect">
            <a:avLst/>
          </a:prstGeom>
          <a:noFill/>
        </p:spPr>
      </p:pic>
      <p:sp>
        <p:nvSpPr>
          <p:cNvPr id="4" name="Explosion 1 3"/>
          <p:cNvSpPr/>
          <p:nvPr/>
        </p:nvSpPr>
        <p:spPr>
          <a:xfrm rot="534176" flipH="1">
            <a:off x="5921436" y="12810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179 </a:t>
            </a:r>
            <a:r>
              <a:rPr lang="fr-FR" b="1" dirty="0" err="1" smtClean="0">
                <a:solidFill>
                  <a:schemeClr val="bg1"/>
                </a:solidFill>
              </a:rPr>
              <a:t>pictures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20485373">
            <a:off x="217557" y="12811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266 Questions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SUMMARY</a:t>
            </a:r>
            <a:endParaRPr lang="fr-FR" sz="5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55576" y="2348880"/>
            <a:ext cx="7931224" cy="295232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fr-F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endParaRPr kumimoji="0" lang="fr-FR" sz="15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Project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preparation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Graphic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chart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Application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features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Disparities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problems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encountered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Project report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rganigramme : Délai 7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SCORING SYSTEM</a:t>
            </a:r>
            <a:endParaRPr lang="fr-FR" sz="5000" dirty="0"/>
          </a:p>
        </p:txBody>
      </p:sp>
      <p:sp>
        <p:nvSpPr>
          <p:cNvPr id="5" name="Rectangle 4"/>
          <p:cNvSpPr/>
          <p:nvPr/>
        </p:nvSpPr>
        <p:spPr>
          <a:xfrm>
            <a:off x="971600" y="6165304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with new record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971600" y="6165304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without new record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971600" y="6165304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scoreboard</a:t>
            </a:r>
            <a:endParaRPr lang="fr-FR" sz="2000" dirty="0"/>
          </a:p>
        </p:txBody>
      </p:sp>
      <p:sp>
        <p:nvSpPr>
          <p:cNvPr id="11" name="Organigramme : Délai 10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20</a:t>
            </a:r>
            <a:endParaRPr lang="fr-FR" b="1" dirty="0"/>
          </a:p>
        </p:txBody>
      </p:sp>
      <p:pic>
        <p:nvPicPr>
          <p:cNvPr id="12294" name="Picture 6" descr="https://fbcdn-sphotos-h-a.akamaihd.net/hphotos-ak-xpf1/v/t35.0-12/10961006_10204922231767408_437508620_o.jpg?oh=3da7ac0a0936d3e2f1e046d19cce67fa&amp;oe=54DDD17A&amp;__gda__=1423749134_0e1023c17bea606edd78ea84e19126f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7488832" cy="4680520"/>
          </a:xfrm>
          <a:prstGeom prst="rect">
            <a:avLst/>
          </a:prstGeom>
          <a:noFill/>
        </p:spPr>
      </p:pic>
      <p:pic>
        <p:nvPicPr>
          <p:cNvPr id="12292" name="Picture 4" descr="https://fbcdn-sphotos-h-a.akamaihd.net/hphotos-ak-xpf1/v/t35.0-12/10969035_10204922230847385_1776648775_o.jpg?oh=8b1c220d52e334485cd093b175df8a69&amp;oe=54DCB2D0&amp;__gda__=1423747969_5cd850135bfaeaa19813b6f8187cfe2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412776"/>
            <a:ext cx="7488832" cy="4680520"/>
          </a:xfrm>
          <a:prstGeom prst="rect">
            <a:avLst/>
          </a:prstGeom>
          <a:noFill/>
        </p:spPr>
      </p:pic>
      <p:pic>
        <p:nvPicPr>
          <p:cNvPr id="12290" name="Picture 2" descr="https://fbcdn-sphotos-h-a.akamaihd.net/hphotos-ak-xpf1/v/t35.0-12/10960903_10204922231447400_354923858_o.jpg?oh=59502ca7608ee9e5d5856eb691905d93&amp;oe=54DDAB89&amp;__gda__=1423823997_dae7c0891d27b623fbf8556f4b11c6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412776"/>
            <a:ext cx="7488831" cy="4680519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DISPARITIES AND PROBLEMS </a:t>
            </a:r>
            <a:r>
              <a:rPr lang="fr-FR" sz="5500" b="1" dirty="0" smtClean="0"/>
              <a:t>ENCOUNTERED</a:t>
            </a:r>
            <a:endParaRPr lang="fr-FR" sz="5500" b="1" dirty="0" smtClean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21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UNEXPECTED</a:t>
            </a:r>
            <a:endParaRPr lang="fr-FR" sz="5000" dirty="0"/>
          </a:p>
        </p:txBody>
      </p:sp>
      <p:sp>
        <p:nvSpPr>
          <p:cNvPr id="4" name="Rectangle 3"/>
          <p:cNvSpPr/>
          <p:nvPr/>
        </p:nvSpPr>
        <p:spPr>
          <a:xfrm>
            <a:off x="1115616" y="3212976"/>
            <a:ext cx="7416824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sick member on the first week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104" y="5733256"/>
            <a:ext cx="7453336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Underestimation of the database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0966" name="Picture 6" descr="http://i.stack.imgur.com/9MY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221088"/>
            <a:ext cx="1512168" cy="1512168"/>
          </a:xfrm>
          <a:prstGeom prst="rect">
            <a:avLst/>
          </a:prstGeom>
          <a:noFill/>
        </p:spPr>
      </p:pic>
      <p:pic>
        <p:nvPicPr>
          <p:cNvPr id="40968" name="Picture 8" descr="http://www.politicususa.com/wp-content/uploads/2013/06/out-sick.jpg?cdn=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1" y="1556792"/>
            <a:ext cx="1440159" cy="1479409"/>
          </a:xfrm>
          <a:prstGeom prst="rect">
            <a:avLst/>
          </a:prstGeom>
          <a:noFill/>
        </p:spPr>
      </p:pic>
      <p:sp>
        <p:nvSpPr>
          <p:cNvPr id="9" name="Organigramme : Délai 8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22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CANCELED TASKS</a:t>
            </a:r>
            <a:endParaRPr lang="fr-FR" sz="5000" dirty="0"/>
          </a:p>
        </p:txBody>
      </p:sp>
      <p:pic>
        <p:nvPicPr>
          <p:cNvPr id="38916" name="Picture 4" descr="http://vignette3.wikia.nocookie.net/yogscast/images/f/f4/Administrator.jpg/revision/latest?cb=201305180233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88226"/>
            <a:ext cx="1584176" cy="2000814"/>
          </a:xfrm>
          <a:prstGeom prst="rect">
            <a:avLst/>
          </a:prstGeom>
          <a:noFill/>
        </p:spPr>
      </p:pic>
      <p:pic>
        <p:nvPicPr>
          <p:cNvPr id="5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628800"/>
            <a:ext cx="2232248" cy="22322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339752" y="4077072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Authentication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9752" y="4941168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create questions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752" y="5805264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remove questions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Organigramme : Délai 9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23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REPORT</a:t>
            </a:r>
            <a:endParaRPr lang="fr-FR" sz="5500" b="1" dirty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24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PROJECT RESULTS</a:t>
            </a:r>
            <a:endParaRPr lang="fr-FR" sz="5000" dirty="0"/>
          </a:p>
        </p:txBody>
      </p:sp>
      <p:sp>
        <p:nvSpPr>
          <p:cNvPr id="6" name="Rectangle 5"/>
          <p:cNvSpPr/>
          <p:nvPr/>
        </p:nvSpPr>
        <p:spPr>
          <a:xfrm>
            <a:off x="971600" y="5733256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A playful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564904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 able to follow a project from the beginning to the 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3573016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full time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1600" y="422108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good customer 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8368" y="4830688"/>
            <a:ext cx="3422848" cy="75855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Acquisition of expertise in Android development</a:t>
            </a:r>
          </a:p>
        </p:txBody>
      </p:sp>
      <p:sp>
        <p:nvSpPr>
          <p:cNvPr id="15" name="Organigramme : Délai 14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25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403648" y="1772816"/>
            <a:ext cx="2592288" cy="47705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500" b="1" dirty="0" smtClean="0"/>
              <a:t>BENEFITS</a:t>
            </a:r>
            <a:endParaRPr lang="fr-FR" sz="25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220072" y="1727810"/>
            <a:ext cx="2583904" cy="477054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500" b="1" dirty="0" smtClean="0"/>
              <a:t>IMPROVEMENTS</a:t>
            </a:r>
            <a:endParaRPr lang="fr-FR" sz="2500" b="1" dirty="0"/>
          </a:p>
        </p:txBody>
      </p:sp>
      <p:sp>
        <p:nvSpPr>
          <p:cNvPr id="19" name="Rectangle 18"/>
          <p:cNvSpPr/>
          <p:nvPr/>
        </p:nvSpPr>
        <p:spPr>
          <a:xfrm>
            <a:off x="4788024" y="3573016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Lack of time to finalize details (Like voice synthesis)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88024" y="2564904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Inability to work with children to test the application</a:t>
            </a:r>
            <a:endParaRPr lang="fr-F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78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Étoile à 24 branches 3"/>
          <p:cNvSpPr/>
          <p:nvPr/>
        </p:nvSpPr>
        <p:spPr>
          <a:xfrm>
            <a:off x="6804248" y="0"/>
            <a:ext cx="2376264" cy="2160240"/>
          </a:xfrm>
          <a:prstGeom prst="star24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Available</a:t>
            </a:r>
            <a:r>
              <a:rPr lang="fr-FR" b="1" dirty="0" smtClean="0">
                <a:solidFill>
                  <a:schemeClr val="bg1"/>
                </a:solidFill>
              </a:rPr>
              <a:t> on the store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Organigramme : Délai 6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26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32985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for your attention</a:t>
            </a:r>
            <a:endParaRPr lang="fr-FR" sz="6000" dirty="0"/>
          </a:p>
        </p:txBody>
      </p:sp>
      <p:sp>
        <p:nvSpPr>
          <p:cNvPr id="5" name="Organigramme : Délai 4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27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CONTEXT</a:t>
            </a:r>
            <a:endParaRPr lang="fr-FR" sz="5500" b="1" dirty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ick\Documents\ABC-Geometrie\android\ABCGeometrie\app\src\main\res\drawable\logo_alizaz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44824"/>
            <a:ext cx="2445293" cy="2422004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275856" y="4293096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« La caverne d’</a:t>
            </a:r>
            <a:r>
              <a:rPr lang="fr-FR" u="sng" dirty="0" err="1" smtClean="0"/>
              <a:t>Alizaza</a:t>
            </a:r>
            <a:r>
              <a:rPr lang="fr-FR" u="sng" dirty="0" smtClean="0"/>
              <a:t> »</a:t>
            </a:r>
            <a:endParaRPr lang="fr-FR" u="sng" dirty="0"/>
          </a:p>
        </p:txBody>
      </p:sp>
      <p:sp>
        <p:nvSpPr>
          <p:cNvPr id="7" name="Rectangle 6"/>
          <p:cNvSpPr/>
          <p:nvPr/>
        </p:nvSpPr>
        <p:spPr>
          <a:xfrm>
            <a:off x="611560" y="4869160"/>
            <a:ext cx="7992888" cy="10081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Association which creates and develops educational games for schools, families, organizations involved in the school support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CUSTOMER</a:t>
            </a:r>
            <a:endParaRPr lang="fr-FR" sz="5000" dirty="0"/>
          </a:p>
        </p:txBody>
      </p:sp>
      <p:sp>
        <p:nvSpPr>
          <p:cNvPr id="11" name="Organigramme : Délai 10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SUBJECT</a:t>
            </a:r>
            <a:endParaRPr lang="fr-FR" sz="5000" dirty="0"/>
          </a:p>
        </p:txBody>
      </p:sp>
      <p:pic>
        <p:nvPicPr>
          <p:cNvPr id="2053" name="Picture 5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301208"/>
            <a:ext cx="792088" cy="930159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611560" y="1700808"/>
            <a:ext cx="5616624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Development of an application to familiarize children with the specific vocabulary of geometry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Yanick\Documents\ABC-Geometrie\android\ABCGeometrie\app\src\main\res\drawable-hdpi\theme_mix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700808"/>
            <a:ext cx="1577528" cy="1304998"/>
          </a:xfrm>
          <a:prstGeom prst="rect">
            <a:avLst/>
          </a:prstGeom>
          <a:noFill/>
        </p:spPr>
      </p:pic>
      <p:sp>
        <p:nvSpPr>
          <p:cNvPr id="15" name="Pentagone 14"/>
          <p:cNvSpPr/>
          <p:nvPr/>
        </p:nvSpPr>
        <p:spPr>
          <a:xfrm>
            <a:off x="611560" y="287499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Composed of several levels of difficulty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802982"/>
            <a:ext cx="3240360" cy="9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entagone 17"/>
          <p:cNvSpPr/>
          <p:nvPr/>
        </p:nvSpPr>
        <p:spPr>
          <a:xfrm>
            <a:off x="611560" y="414908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Multilingual (English, French, Spanish)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293096"/>
            <a:ext cx="3475080" cy="5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e 20"/>
          <p:cNvSpPr/>
          <p:nvPr/>
        </p:nvSpPr>
        <p:spPr>
          <a:xfrm>
            <a:off x="611560" y="537321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Running on android devices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Organigramme : Délai 11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WHY THIS TOPIC ?</a:t>
            </a:r>
            <a:endParaRPr lang="fr-FR" sz="5000" dirty="0"/>
          </a:p>
        </p:txBody>
      </p:sp>
      <p:pic>
        <p:nvPicPr>
          <p:cNvPr id="18436" name="Picture 4" descr="http://www.defortis-diagnostic-immobilier.com/images/espacecli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212976"/>
            <a:ext cx="1512168" cy="1324169"/>
          </a:xfrm>
          <a:prstGeom prst="rect">
            <a:avLst/>
          </a:prstGeom>
          <a:noFill/>
        </p:spPr>
      </p:pic>
      <p:sp>
        <p:nvSpPr>
          <p:cNvPr id="11" name="Pentagone 10"/>
          <p:cNvSpPr/>
          <p:nvPr/>
        </p:nvSpPr>
        <p:spPr>
          <a:xfrm>
            <a:off x="755576" y="3457025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real customer with a real need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7890" name="Picture 2" descr="http://www.innovationmanagement.se/wp-content/uploads/2012/11/creativity-start-from-scratch-conceptuall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484784"/>
            <a:ext cx="1296144" cy="1296144"/>
          </a:xfrm>
          <a:prstGeom prst="rect">
            <a:avLst/>
          </a:prstGeom>
          <a:noFill/>
        </p:spPr>
      </p:pic>
      <p:sp>
        <p:nvSpPr>
          <p:cNvPr id="9" name="Pentagone 8"/>
          <p:cNvSpPr/>
          <p:nvPr/>
        </p:nvSpPr>
        <p:spPr>
          <a:xfrm>
            <a:off x="755576" y="1700808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lot of freedom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http://images.atelier.net/sites/default/files/imagecache/scale_crop_587_310/articles/431688/atelier-ecole-face-aux-nouvelles-technologi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869160"/>
            <a:ext cx="3024336" cy="1597180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827584" y="522920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“New technologies in education” : An interesting topic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Organigramme : Délai 14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6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PREPARATION</a:t>
            </a:r>
            <a:endParaRPr lang="fr-FR" sz="5500" b="1" dirty="0"/>
          </a:p>
        </p:txBody>
      </p:sp>
      <p:sp>
        <p:nvSpPr>
          <p:cNvPr id="4" name="Organigramme : Délai 3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7</a:t>
            </a:r>
            <a:endParaRPr lang="fr-FR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ORGANISATION</a:t>
            </a:r>
            <a:endParaRPr lang="fr-FR" sz="5000" dirty="0"/>
          </a:p>
        </p:txBody>
      </p:sp>
      <p:pic>
        <p:nvPicPr>
          <p:cNvPr id="1026" name="Picture 2" descr="C:\Users\Yanick\Documents\ABC-Geometrie\workpackage\ganttProjetT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8784976" cy="284754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5152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Distribution of tasks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220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Visibility of the project progress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75856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Visualization of a critical path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Organigramme : Délai 8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8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 smtClean="0"/>
              <a:t>Work</a:t>
            </a:r>
            <a:r>
              <a:rPr lang="fr-FR" sz="5000" dirty="0" smtClean="0"/>
              <a:t> </a:t>
            </a:r>
            <a:r>
              <a:rPr lang="fr-FR" sz="5000" dirty="0" err="1" smtClean="0"/>
              <a:t>Environment</a:t>
            </a:r>
            <a:endParaRPr lang="fr-FR" sz="5000" dirty="0"/>
          </a:p>
        </p:txBody>
      </p:sp>
      <p:pic>
        <p:nvPicPr>
          <p:cNvPr id="3074" name="Picture 2" descr="http://www.rhinostone.com/IMG/arton1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44824"/>
            <a:ext cx="1152128" cy="1152129"/>
          </a:xfrm>
          <a:prstGeom prst="rect">
            <a:avLst/>
          </a:prstGeom>
          <a:noFill/>
        </p:spPr>
      </p:pic>
      <p:pic>
        <p:nvPicPr>
          <p:cNvPr id="3076" name="Picture 4" descr="http://fc06.deviantart.net/fs70/f/2013/109/2/c/sourcetree_git_flurry_icon__redone__by_mdfang-d6287d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844824"/>
            <a:ext cx="1152128" cy="1152128"/>
          </a:xfrm>
          <a:prstGeom prst="rect">
            <a:avLst/>
          </a:prstGeom>
          <a:noFill/>
        </p:spPr>
      </p:pic>
      <p:sp>
        <p:nvSpPr>
          <p:cNvPr id="9" name="Pentagone 8"/>
          <p:cNvSpPr/>
          <p:nvPr/>
        </p:nvSpPr>
        <p:spPr>
          <a:xfrm>
            <a:off x="467544" y="198884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Versioning tools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6732240" y="2060848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467544" y="3501008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Integrated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Development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8" name="Picture 6" descr="https://www.kaldata.com/images/news/logos/android_studio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429000"/>
            <a:ext cx="1008112" cy="1008112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467544" y="501317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Design </a:t>
            </a:r>
            <a:r>
              <a:rPr lang="fr-FR" b="1" dirty="0" err="1" smtClean="0">
                <a:solidFill>
                  <a:schemeClr val="bg1"/>
                </a:solidFill>
              </a:rPr>
              <a:t>tools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://2.bp.blogspot.com/-gSMONVXdmCQ/UukipZzqXTI/AAAAAAAACLU/DN-Nv747VUI/s1600/illustrator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013176"/>
            <a:ext cx="1080120" cy="1080120"/>
          </a:xfrm>
          <a:prstGeom prst="rect">
            <a:avLst/>
          </a:prstGeom>
          <a:noFill/>
        </p:spPr>
      </p:pic>
      <p:pic>
        <p:nvPicPr>
          <p:cNvPr id="3082" name="Picture 10" descr="https://instalaya.com/wp-content/uploads/2011/03/adobe_photosho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336" y="4941168"/>
            <a:ext cx="1224136" cy="1224136"/>
          </a:xfrm>
          <a:prstGeom prst="rect">
            <a:avLst/>
          </a:prstGeom>
          <a:noFill/>
        </p:spPr>
      </p:pic>
      <p:sp>
        <p:nvSpPr>
          <p:cNvPr id="18" name="Plus 17"/>
          <p:cNvSpPr/>
          <p:nvPr/>
        </p:nvSpPr>
        <p:spPr>
          <a:xfrm>
            <a:off x="6804248" y="5157192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/>
          <p:cNvSpPr/>
          <p:nvPr/>
        </p:nvSpPr>
        <p:spPr>
          <a:xfrm>
            <a:off x="6732240" y="3573016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90" name="Picture 18" descr="http://jreid.org/sublime-dar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3429000"/>
            <a:ext cx="1080120" cy="1080120"/>
          </a:xfrm>
          <a:prstGeom prst="rect">
            <a:avLst/>
          </a:prstGeom>
          <a:noFill/>
        </p:spPr>
      </p:pic>
      <p:sp>
        <p:nvSpPr>
          <p:cNvPr id="16" name="Organigramme : Délai 15" descr="1"/>
          <p:cNvSpPr/>
          <p:nvPr/>
        </p:nvSpPr>
        <p:spPr>
          <a:xfrm>
            <a:off x="0" y="6237312"/>
            <a:ext cx="539552" cy="620688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9</a:t>
            </a:r>
            <a:endParaRPr lang="fr-F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  <p:bldP spid="11" grpId="0" animBg="1"/>
      <p:bldP spid="13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2307</TotalTime>
  <Words>907</Words>
  <Application>Microsoft Office PowerPoint</Application>
  <PresentationFormat>Affichage à l'écran (4:3)</PresentationFormat>
  <Paragraphs>188</Paragraphs>
  <Slides>27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Verve</vt:lpstr>
      <vt:lpstr>ABC DE LA GEOMETRIE</vt:lpstr>
      <vt:lpstr>SUMMARY</vt:lpstr>
      <vt:lpstr>CONTEXT</vt:lpstr>
      <vt:lpstr>CUSTOMER</vt:lpstr>
      <vt:lpstr>SUBJECT</vt:lpstr>
      <vt:lpstr>WHY THIS TOPIC ?</vt:lpstr>
      <vt:lpstr>PROJECT PREPARATION</vt:lpstr>
      <vt:lpstr>ORGANISATION</vt:lpstr>
      <vt:lpstr>Work Environment</vt:lpstr>
      <vt:lpstr>DATABASE SCHEME</vt:lpstr>
      <vt:lpstr>GRAPHIC CHART</vt:lpstr>
      <vt:lpstr>COLOR CODE</vt:lpstr>
      <vt:lpstr>LOGO AND BUTTONS</vt:lpstr>
      <vt:lpstr>MOCK-UP</vt:lpstr>
      <vt:lpstr>APPLICATION FEATURES</vt:lpstr>
      <vt:lpstr>CROSS SUPPORT</vt:lpstr>
      <vt:lpstr>MULTILINGUAL</vt:lpstr>
      <vt:lpstr>VOICE SYNTHESIS</vt:lpstr>
      <vt:lpstr>RANDOM QUESTIONS</vt:lpstr>
      <vt:lpstr>SCORING SYSTEM</vt:lpstr>
      <vt:lpstr>DISPARITIES AND PROBLEMS ENCOUNTERED</vt:lpstr>
      <vt:lpstr>UNEXPECTED</vt:lpstr>
      <vt:lpstr>CANCELED TASKS</vt:lpstr>
      <vt:lpstr>PROJECT REPORT</vt:lpstr>
      <vt:lpstr>PROJECT RESULTS</vt:lpstr>
      <vt:lpstr>Diapositive 26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de la Géométrie</dc:title>
  <dc:creator>nonoff33@hotmail.fr</dc:creator>
  <cp:lastModifiedBy>nonoff33@hotmail.fr</cp:lastModifiedBy>
  <cp:revision>88</cp:revision>
  <dcterms:created xsi:type="dcterms:W3CDTF">2015-02-06T15:19:49Z</dcterms:created>
  <dcterms:modified xsi:type="dcterms:W3CDTF">2015-02-11T10:16:59Z</dcterms:modified>
</cp:coreProperties>
</file>