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9"/>
  </p:notesMasterIdLst>
  <p:sldIdLst>
    <p:sldId id="256" r:id="rId2"/>
    <p:sldId id="257" r:id="rId3"/>
    <p:sldId id="259" r:id="rId4"/>
    <p:sldId id="262" r:id="rId5"/>
    <p:sldId id="258" r:id="rId6"/>
    <p:sldId id="263" r:id="rId7"/>
    <p:sldId id="261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437"/>
    <a:srgbClr val="D1B000"/>
    <a:srgbClr val="D17500"/>
    <a:srgbClr val="1845FF"/>
    <a:srgbClr val="993300"/>
    <a:srgbClr val="990000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4" autoAdjust="0"/>
    <p:restoredTop sz="83333" autoAdjust="0"/>
  </p:normalViewPr>
  <p:slideViewPr>
    <p:cSldViewPr>
      <p:cViewPr varScale="1">
        <p:scale>
          <a:sx n="73" d="100"/>
          <a:sy n="73" d="100"/>
        </p:scale>
        <p:origin x="-9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959F-69F5-4720-BBFA-64E15DA6C866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A1A0-3CFD-417E-AD48-B2849E578D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Qu’est ce que c’est ? </a:t>
            </a:r>
          </a:p>
          <a:p>
            <a:r>
              <a:rPr lang="fr-FR" dirty="0" smtClean="0"/>
              <a:t>Présentation de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Logo forme géométrique </a:t>
            </a:r>
            <a:r>
              <a:rPr lang="fr-FR" dirty="0" err="1" smtClean="0">
                <a:solidFill>
                  <a:srgbClr val="00B0F0"/>
                </a:solidFill>
              </a:rPr>
              <a:t>etc</a:t>
            </a:r>
            <a:r>
              <a:rPr lang="fr-FR" dirty="0" smtClean="0">
                <a:solidFill>
                  <a:srgbClr val="00B0F0"/>
                </a:solidFill>
              </a:rPr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Bouton et signes facile a</a:t>
            </a:r>
            <a:r>
              <a:rPr lang="fr-FR" baseline="0" dirty="0" smtClean="0">
                <a:solidFill>
                  <a:srgbClr val="00B0F0"/>
                </a:solidFill>
              </a:rPr>
              <a:t> comprendre et a assimiler pour les enfants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Présentation des différents écrans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Expliquer comme ca se traduit dans le code (large, </a:t>
            </a:r>
            <a:r>
              <a:rPr lang="fr-FR" dirty="0" err="1" smtClean="0">
                <a:solidFill>
                  <a:srgbClr val="00B0F0"/>
                </a:solidFill>
              </a:rPr>
              <a:t>xlarge</a:t>
            </a:r>
            <a:r>
              <a:rPr lang="fr-FR" dirty="0" smtClean="0">
                <a:solidFill>
                  <a:srgbClr val="00B0F0"/>
                </a:solidFill>
              </a:rPr>
              <a:t>,…) + expliquer les </a:t>
            </a:r>
            <a:r>
              <a:rPr lang="fr-FR" dirty="0" err="1" smtClean="0">
                <a:solidFill>
                  <a:srgbClr val="00B0F0"/>
                </a:solidFill>
              </a:rPr>
              <a:t>dp</a:t>
            </a:r>
            <a:r>
              <a:rPr lang="fr-FR" dirty="0" smtClean="0">
                <a:solidFill>
                  <a:srgbClr val="00B0F0"/>
                </a:solidFill>
              </a:rPr>
              <a:t> ?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 accessible en 3 langues</a:t>
            </a:r>
          </a:p>
          <a:p>
            <a:r>
              <a:rPr lang="fr-FR" dirty="0" smtClean="0"/>
              <a:t>Changement de langue possible a tout moment même en cours de partie (Permet a l’enfant de voir</a:t>
            </a:r>
            <a:r>
              <a:rPr lang="fr-FR" baseline="0" dirty="0" smtClean="0"/>
              <a:t> par curiosité)</a:t>
            </a:r>
          </a:p>
          <a:p>
            <a:r>
              <a:rPr lang="fr-FR" baseline="0" dirty="0" smtClean="0"/>
              <a:t>Changement de langue : system natif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avec un les fichiers </a:t>
            </a:r>
            <a:r>
              <a:rPr lang="fr-FR" baseline="0" dirty="0" err="1" smtClean="0"/>
              <a:t>xml</a:t>
            </a:r>
            <a:r>
              <a:rPr lang="fr-FR" baseline="0" dirty="0" smtClean="0"/>
              <a:t> strings (un identifiant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placé dans les </a:t>
            </a:r>
            <a:r>
              <a:rPr lang="fr-FR" baseline="0" dirty="0" err="1" smtClean="0"/>
              <a:t>layouts</a:t>
            </a:r>
            <a:r>
              <a:rPr lang="fr-FR" baseline="0" dirty="0" smtClean="0"/>
              <a:t> fait référence a un</a:t>
            </a:r>
          </a:p>
          <a:p>
            <a:r>
              <a:rPr lang="fr-FR" baseline="0" dirty="0" smtClean="0"/>
              <a:t>Texte décliné en différentes langues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>
                <a:solidFill>
                  <a:srgbClr val="00B0F0"/>
                </a:solidFill>
              </a:rPr>
              <a:t>Pemet</a:t>
            </a:r>
            <a:r>
              <a:rPr lang="fr-FR" dirty="0" smtClean="0">
                <a:solidFill>
                  <a:srgbClr val="00B0F0"/>
                </a:solidFill>
              </a:rPr>
              <a:t> de lire des phrases oralement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Prend</a:t>
            </a:r>
            <a:r>
              <a:rPr lang="fr-FR" baseline="0" dirty="0" smtClean="0">
                <a:solidFill>
                  <a:srgbClr val="00B0F0"/>
                </a:solidFill>
              </a:rPr>
              <a:t> en paramètre une langue identifiée par 2 lettres « </a:t>
            </a:r>
            <a:r>
              <a:rPr lang="fr-FR" baseline="0" dirty="0" err="1" smtClean="0">
                <a:solidFill>
                  <a:srgbClr val="00B0F0"/>
                </a:solidFill>
              </a:rPr>
              <a:t>fr</a:t>
            </a:r>
            <a:r>
              <a:rPr lang="fr-FR" baseline="0" dirty="0" smtClean="0">
                <a:solidFill>
                  <a:srgbClr val="00B0F0"/>
                </a:solidFill>
              </a:rPr>
              <a:t> », « es », « en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Accessible sur toutes les pages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Lecture automatique sur le niveau 1 car les plus jeunes ne savent pas lire et doivent pouvoir entendre les consignes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+ : Permet un gain sur la taille de l’application car évite d’avoir des phrases </a:t>
            </a:r>
            <a:r>
              <a:rPr lang="fr-FR" baseline="0" dirty="0" err="1" smtClean="0">
                <a:solidFill>
                  <a:srgbClr val="00B0F0"/>
                </a:solidFill>
              </a:rPr>
              <a:t>pré-enregistrées</a:t>
            </a:r>
            <a:r>
              <a:rPr lang="fr-FR" baseline="0" dirty="0" smtClean="0">
                <a:solidFill>
                  <a:srgbClr val="00B0F0"/>
                </a:solidFill>
              </a:rPr>
              <a:t> pour chaque question et chaque langue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+ : Possibilité</a:t>
            </a:r>
            <a:r>
              <a:rPr lang="fr-FR" baseline="0" dirty="0" smtClean="0"/>
              <a:t> de régler la vitesse du flux de parole de la synthèse vocale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 : Sur certains appareils nécessite un temps de chargement de la langue (uniquement la </a:t>
            </a:r>
            <a:r>
              <a:rPr lang="fr-FR" baseline="0" dirty="0" err="1" smtClean="0"/>
              <a:t>premiere</a:t>
            </a:r>
            <a:r>
              <a:rPr lang="fr-FR" baseline="0" dirty="0" smtClean="0"/>
              <a:t> fois) lors d’un changement de langue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Calcule : nb </a:t>
            </a:r>
            <a:r>
              <a:rPr lang="fr-FR" dirty="0" err="1" smtClean="0">
                <a:solidFill>
                  <a:srgbClr val="00B0F0"/>
                </a:solidFill>
              </a:rPr>
              <a:t>rep</a:t>
            </a:r>
            <a:r>
              <a:rPr lang="fr-FR" dirty="0" smtClean="0">
                <a:solidFill>
                  <a:srgbClr val="00B0F0"/>
                </a:solidFill>
              </a:rPr>
              <a:t> x 50 – nb mauvaise x 25 / temps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Mini 100 toujours ne pas rabaisser </a:t>
            </a:r>
            <a:r>
              <a:rPr lang="fr-FR" baseline="0" dirty="0" smtClean="0">
                <a:solidFill>
                  <a:srgbClr val="00B0F0"/>
                </a:solidFill>
              </a:rPr>
              <a:t>, esprit compétitivité pour faire rejouer l’enfant</a:t>
            </a:r>
            <a:endParaRPr lang="fr-FR" dirty="0" smtClean="0">
              <a:solidFill>
                <a:srgbClr val="00B0F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(click)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1 :</a:t>
            </a:r>
            <a:r>
              <a:rPr lang="fr-FR" baseline="0" dirty="0" smtClean="0">
                <a:solidFill>
                  <a:srgbClr val="00B0F0"/>
                </a:solidFill>
              </a:rPr>
              <a:t> A entrainé un changement dans l’ordre des tâches prévu par le </a:t>
            </a:r>
            <a:r>
              <a:rPr lang="fr-FR" baseline="0" dirty="0" err="1" smtClean="0">
                <a:solidFill>
                  <a:srgbClr val="00B0F0"/>
                </a:solidFill>
              </a:rPr>
              <a:t>gantt</a:t>
            </a:r>
            <a:r>
              <a:rPr lang="fr-FR" baseline="0" dirty="0" smtClean="0">
                <a:solidFill>
                  <a:srgbClr val="00B0F0"/>
                </a:solidFill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Manon c’est occupé de commencer le prototypage de l’api de synthèse vocale car c’était la seule taches facilement dissociable des autres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>
              <a:solidFill>
                <a:srgbClr val="00B0F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(click)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2 : Base de données importante pour les questions (</a:t>
            </a:r>
            <a:r>
              <a:rPr lang="fr-FR" baseline="0" dirty="0" err="1" smtClean="0">
                <a:solidFill>
                  <a:srgbClr val="00B0F0"/>
                </a:solidFill>
              </a:rPr>
              <a:t>cf</a:t>
            </a:r>
            <a:r>
              <a:rPr lang="fr-FR" baseline="0" dirty="0" smtClean="0">
                <a:solidFill>
                  <a:srgbClr val="00B0F0"/>
                </a:solidFill>
              </a:rPr>
              <a:t> nb question diapo </a:t>
            </a:r>
            <a:r>
              <a:rPr lang="fr-FR" baseline="0" dirty="0" err="1" smtClean="0">
                <a:solidFill>
                  <a:srgbClr val="00B0F0"/>
                </a:solidFill>
              </a:rPr>
              <a:t>précedante</a:t>
            </a:r>
            <a:r>
              <a:rPr lang="fr-FR" baseline="0" dirty="0" smtClean="0">
                <a:solidFill>
                  <a:srgbClr val="00B0F0"/>
                </a:solidFill>
              </a:rPr>
              <a:t>) impossible a rentrer à la main dans les 3 langues différentes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Il a fallut prendre du temps pour créer un script permettant de générer automatiquement les </a:t>
            </a:r>
            <a:r>
              <a:rPr lang="fr-FR" baseline="0" dirty="0" err="1" smtClean="0">
                <a:solidFill>
                  <a:srgbClr val="00B0F0"/>
                </a:solidFill>
              </a:rPr>
              <a:t>requetes</a:t>
            </a:r>
            <a:r>
              <a:rPr lang="fr-FR" baseline="0" dirty="0" smtClean="0">
                <a:solidFill>
                  <a:srgbClr val="00B0F0"/>
                </a:solidFill>
              </a:rPr>
              <a:t> insert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Qui plus est la cliente a aussi eut des imprévu ce qui a fait que nous avons récupérer les données avec un peu de retard aussi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(click)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La partie </a:t>
            </a:r>
            <a:r>
              <a:rPr lang="fr-FR" dirty="0" err="1" smtClean="0">
                <a:solidFill>
                  <a:srgbClr val="00B0F0"/>
                </a:solidFill>
              </a:rPr>
              <a:t>Admin</a:t>
            </a:r>
            <a:r>
              <a:rPr lang="fr-FR" dirty="0" smtClean="0">
                <a:solidFill>
                  <a:srgbClr val="00B0F0"/>
                </a:solidFill>
              </a:rPr>
              <a:t> devait permettre, après authentification, la possibilité d’ajouté une question a n’importe quel contrat en écrivant un énoncé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Et en important 4 images dans le but de </a:t>
            </a:r>
            <a:r>
              <a:rPr lang="fr-FR" dirty="0" err="1" smtClean="0">
                <a:solidFill>
                  <a:srgbClr val="00B0F0"/>
                </a:solidFill>
              </a:rPr>
              <a:t>renouveller</a:t>
            </a:r>
            <a:r>
              <a:rPr lang="fr-FR" dirty="0" smtClean="0">
                <a:solidFill>
                  <a:srgbClr val="00B0F0"/>
                </a:solidFill>
              </a:rPr>
              <a:t> l’application ou de l’adapter a un changement de programme (par </a:t>
            </a:r>
            <a:r>
              <a:rPr lang="fr-FR" dirty="0" err="1" smtClean="0">
                <a:solidFill>
                  <a:srgbClr val="00B0F0"/>
                </a:solidFill>
              </a:rPr>
              <a:t>exempl</a:t>
            </a:r>
            <a:r>
              <a:rPr lang="fr-FR" dirty="0" smtClean="0">
                <a:solidFill>
                  <a:srgbClr val="00B0F0"/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>
              <a:solidFill>
                <a:srgbClr val="00B0F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(click)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>
                <a:solidFill>
                  <a:srgbClr val="00B0F0"/>
                </a:solidFill>
              </a:rPr>
              <a:t>Probleme</a:t>
            </a:r>
            <a:r>
              <a:rPr lang="fr-FR" baseline="0" dirty="0" smtClean="0">
                <a:solidFill>
                  <a:srgbClr val="00B0F0"/>
                </a:solidFill>
              </a:rPr>
              <a:t> : La partie </a:t>
            </a:r>
            <a:r>
              <a:rPr lang="fr-FR" baseline="0" dirty="0" err="1" smtClean="0">
                <a:solidFill>
                  <a:srgbClr val="00B0F0"/>
                </a:solidFill>
              </a:rPr>
              <a:t>admin</a:t>
            </a:r>
            <a:r>
              <a:rPr lang="fr-FR" baseline="0" dirty="0" smtClean="0">
                <a:solidFill>
                  <a:srgbClr val="00B0F0"/>
                </a:solidFill>
              </a:rPr>
              <a:t> a du être supprimé (EN CORRELATION AVEC LA CLIENTE) car le but de l’application était de pouvoir fonctionner pleinement en mode hors connexion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Et la partie </a:t>
            </a:r>
            <a:r>
              <a:rPr lang="fr-FR" baseline="0" dirty="0" err="1" smtClean="0">
                <a:solidFill>
                  <a:srgbClr val="00B0F0"/>
                </a:solidFill>
              </a:rPr>
              <a:t>admin</a:t>
            </a:r>
            <a:r>
              <a:rPr lang="fr-FR" baseline="0" dirty="0" smtClean="0">
                <a:solidFill>
                  <a:srgbClr val="00B0F0"/>
                </a:solidFill>
              </a:rPr>
              <a:t> permettant d’ajouter/supprimer des questions ne seraient effective que pour UNE tablette il n’est donc pas envisageable,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Dans une classe, d’ajouter/supprimer des questions X fois sur X tablettes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Cette partie a donc été abandonnée afin de se concentrer sur le jeu en lui-même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>
              <a:solidFill>
                <a:srgbClr val="00B0F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Mini conclusion sur les 2 diapos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Dire que l’annulation de la partie administrateur est </a:t>
            </a:r>
            <a:r>
              <a:rPr lang="fr-FR" baseline="0" dirty="0" err="1" smtClean="0">
                <a:solidFill>
                  <a:srgbClr val="00B0F0"/>
                </a:solidFill>
              </a:rPr>
              <a:t>finallement</a:t>
            </a:r>
            <a:r>
              <a:rPr lang="fr-FR" baseline="0" dirty="0" smtClean="0">
                <a:solidFill>
                  <a:srgbClr val="00B0F0"/>
                </a:solidFill>
              </a:rPr>
              <a:t> bien tombé car avec le temps perdu sur la base de données et les différents imprévus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Ca a </a:t>
            </a:r>
            <a:r>
              <a:rPr lang="fr-FR" baseline="0" dirty="0" err="1" smtClean="0">
                <a:solidFill>
                  <a:srgbClr val="00B0F0"/>
                </a:solidFill>
              </a:rPr>
              <a:t>permi</a:t>
            </a:r>
            <a:r>
              <a:rPr lang="fr-FR" baseline="0" dirty="0" smtClean="0">
                <a:solidFill>
                  <a:srgbClr val="00B0F0"/>
                </a:solidFill>
              </a:rPr>
              <a:t> de compenser les choses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Annonce</a:t>
            </a:r>
            <a:r>
              <a:rPr lang="fr-FR" baseline="0" dirty="0" smtClean="0"/>
              <a:t> plan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client et son association + dire qu’elle a déjà proposé des projets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contenu appli + dire qu’il y avait une liberté dans la </a:t>
            </a:r>
            <a:r>
              <a:rPr lang="fr-FR" dirty="0" err="1" smtClean="0"/>
              <a:t>cdc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+ parler du fait que cliente investi dans les projet tut. (Cf. ancien projet)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+ Expliquer orange = avant projet, jaune = projet, rouge = </a:t>
            </a:r>
            <a:r>
              <a:rPr lang="fr-FR" dirty="0" err="1" smtClean="0">
                <a:solidFill>
                  <a:srgbClr val="00B0F0"/>
                </a:solidFill>
              </a:rPr>
              <a:t>rdv</a:t>
            </a:r>
            <a:r>
              <a:rPr lang="fr-FR" dirty="0" smtClean="0">
                <a:solidFill>
                  <a:srgbClr val="00B0F0"/>
                </a:solidFill>
              </a:rPr>
              <a:t> client, violet = préparation</a:t>
            </a:r>
            <a:r>
              <a:rPr lang="fr-FR" baseline="0" dirty="0" smtClean="0">
                <a:solidFill>
                  <a:srgbClr val="00B0F0"/>
                </a:solidFill>
              </a:rPr>
              <a:t> soutenance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+ Expliquer l’</a:t>
            </a:r>
            <a:r>
              <a:rPr lang="fr-FR" dirty="0" err="1" smtClean="0">
                <a:solidFill>
                  <a:srgbClr val="00B0F0"/>
                </a:solidFill>
              </a:rPr>
              <a:t>interet</a:t>
            </a:r>
            <a:r>
              <a:rPr lang="fr-FR" dirty="0" smtClean="0">
                <a:solidFill>
                  <a:srgbClr val="00B0F0"/>
                </a:solidFill>
              </a:rPr>
              <a:t> d’avoir un environnement </a:t>
            </a:r>
            <a:r>
              <a:rPr lang="fr-FR" dirty="0" err="1" smtClean="0">
                <a:solidFill>
                  <a:srgbClr val="00B0F0"/>
                </a:solidFill>
              </a:rPr>
              <a:t>dev</a:t>
            </a:r>
            <a:r>
              <a:rPr lang="fr-FR" dirty="0" smtClean="0">
                <a:solidFill>
                  <a:srgbClr val="00B0F0"/>
                </a:solidFill>
              </a:rPr>
              <a:t> commun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+ Mac / Windows</a:t>
            </a:r>
            <a:r>
              <a:rPr lang="fr-FR" baseline="0" dirty="0" smtClean="0">
                <a:solidFill>
                  <a:srgbClr val="00B0F0"/>
                </a:solidFill>
              </a:rPr>
              <a:t> dans le groupe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00B0F0"/>
                </a:solidFill>
              </a:rPr>
              <a:t>+ Présentation chaque outils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Explication</a:t>
            </a:r>
            <a:r>
              <a:rPr lang="fr-FR" baseline="0" dirty="0" smtClean="0">
                <a:solidFill>
                  <a:srgbClr val="00B0F0"/>
                </a:solidFill>
              </a:rPr>
              <a:t> fonctionnement de la base + avantage / </a:t>
            </a:r>
            <a:r>
              <a:rPr lang="fr-FR" baseline="0" dirty="0" err="1" smtClean="0">
                <a:solidFill>
                  <a:srgbClr val="00B0F0"/>
                </a:solidFill>
              </a:rPr>
              <a:t>inconvenients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00B0F0"/>
                </a:solidFill>
              </a:rPr>
              <a:t>Couleur flash gai…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CA1A0-3CFD-417E-AD48-B2849E578D9A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5C11EC9-A040-47B8-BB70-80F65291C0CD}" type="datetimeFigureOut">
              <a:rPr lang="fr-FR" smtClean="0"/>
              <a:pPr/>
              <a:t>10/02/2015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E5F2E1B-641A-4C3F-9210-0FF3940D28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2420888"/>
            <a:ext cx="8206928" cy="1758057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ABC DE LA GEOMETRIE</a:t>
            </a:r>
            <a:endParaRPr lang="fr-FR" sz="55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4077072"/>
            <a:ext cx="8062912" cy="1752600"/>
          </a:xfrm>
        </p:spPr>
        <p:txBody>
          <a:bodyPr/>
          <a:lstStyle/>
          <a:p>
            <a:r>
              <a:rPr lang="fr-FR" dirty="0" err="1" smtClean="0"/>
              <a:t>Supervised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(DAWIN 2014-2015)</a:t>
            </a:r>
            <a:endParaRPr lang="fr-FR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DATABASE SCHEME</a:t>
            </a:r>
            <a:endParaRPr lang="fr-FR" sz="5000" dirty="0"/>
          </a:p>
        </p:txBody>
      </p:sp>
      <p:sp>
        <p:nvSpPr>
          <p:cNvPr id="17" name="Rectangle 16"/>
          <p:cNvSpPr/>
          <p:nvPr/>
        </p:nvSpPr>
        <p:spPr>
          <a:xfrm>
            <a:off x="4932040" y="2204864"/>
            <a:ext cx="3528392" cy="72008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simplest database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16832"/>
            <a:ext cx="361468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932040" y="3573016"/>
            <a:ext cx="3528392" cy="72008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easiest to implement quickly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2040" y="4869160"/>
            <a:ext cx="3528392" cy="720080"/>
          </a:xfrm>
          <a:prstGeom prst="rect">
            <a:avLst/>
          </a:prstGeom>
          <a:solidFill>
            <a:srgbClr val="9933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Limited extension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GRAPHIC CHART</a:t>
            </a:r>
            <a:endParaRPr lang="fr-FR" sz="5500" b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COLOR CODE</a:t>
            </a:r>
            <a:endParaRPr lang="fr-FR" sz="5000" dirty="0"/>
          </a:p>
        </p:txBody>
      </p:sp>
      <p:sp>
        <p:nvSpPr>
          <p:cNvPr id="7" name="Rectangle 6"/>
          <p:cNvSpPr/>
          <p:nvPr/>
        </p:nvSpPr>
        <p:spPr>
          <a:xfrm>
            <a:off x="827584" y="2420888"/>
            <a:ext cx="3744416" cy="648072"/>
          </a:xfrm>
          <a:prstGeom prst="rect">
            <a:avLst/>
          </a:prstGeom>
          <a:solidFill>
            <a:srgbClr val="1845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27584" y="3429000"/>
            <a:ext cx="3744416" cy="648072"/>
          </a:xfrm>
          <a:prstGeom prst="rect">
            <a:avLst/>
          </a:prstGeom>
          <a:solidFill>
            <a:srgbClr val="D17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27584" y="4437112"/>
            <a:ext cx="3744416" cy="648072"/>
          </a:xfrm>
          <a:prstGeom prst="rect">
            <a:avLst/>
          </a:prstGeom>
          <a:solidFill>
            <a:srgbClr val="D1B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27584" y="5445224"/>
            <a:ext cx="3744416" cy="648072"/>
          </a:xfrm>
          <a:prstGeom prst="rect">
            <a:avLst/>
          </a:prstGeom>
          <a:solidFill>
            <a:srgbClr val="A2C43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5148064" y="2564904"/>
            <a:ext cx="1008112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5148064" y="3573016"/>
            <a:ext cx="1008112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5148064" y="4581128"/>
            <a:ext cx="1008112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5148064" y="5589240"/>
            <a:ext cx="1008112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690650" y="5517232"/>
            <a:ext cx="1625766" cy="4770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sz="2500" dirty="0" smtClean="0"/>
              <a:t>#A2C037</a:t>
            </a:r>
            <a:endParaRPr lang="fr-FR" sz="2500" dirty="0"/>
          </a:p>
        </p:txBody>
      </p:sp>
      <p:sp>
        <p:nvSpPr>
          <p:cNvPr id="20" name="Rectangle 19"/>
          <p:cNvSpPr/>
          <p:nvPr/>
        </p:nvSpPr>
        <p:spPr>
          <a:xfrm>
            <a:off x="6690650" y="4509120"/>
            <a:ext cx="1625766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2500" dirty="0" smtClean="0"/>
              <a:t>#D1B000</a:t>
            </a:r>
            <a:endParaRPr lang="fr-FR" sz="2500" dirty="0"/>
          </a:p>
        </p:txBody>
      </p:sp>
      <p:sp>
        <p:nvSpPr>
          <p:cNvPr id="21" name="Rectangle 20"/>
          <p:cNvSpPr/>
          <p:nvPr/>
        </p:nvSpPr>
        <p:spPr>
          <a:xfrm>
            <a:off x="6690650" y="2492896"/>
            <a:ext cx="1497526" cy="4770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sz="2500" dirty="0" smtClean="0"/>
              <a:t>#18A9FF</a:t>
            </a:r>
            <a:endParaRPr lang="fr-FR" sz="2500" dirty="0"/>
          </a:p>
        </p:txBody>
      </p:sp>
      <p:sp>
        <p:nvSpPr>
          <p:cNvPr id="22" name="Rectangle 21"/>
          <p:cNvSpPr/>
          <p:nvPr/>
        </p:nvSpPr>
        <p:spPr>
          <a:xfrm>
            <a:off x="6690650" y="3501008"/>
            <a:ext cx="1544012" cy="4770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sz="2500" dirty="0" smtClean="0"/>
              <a:t>#D17500</a:t>
            </a:r>
            <a:endParaRPr lang="fr-FR" sz="25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LOGO AND BUTTONS</a:t>
            </a:r>
            <a:endParaRPr lang="fr-FR" sz="5000" dirty="0"/>
          </a:p>
        </p:txBody>
      </p:sp>
      <p:pic>
        <p:nvPicPr>
          <p:cNvPr id="29698" name="Picture 2" descr="C:\Users\Yanick\Documents\ABC-Geometrie\ressource\bouton\btnAccue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7380" y="3356992"/>
            <a:ext cx="1104900" cy="1104900"/>
          </a:xfrm>
          <a:prstGeom prst="rect">
            <a:avLst/>
          </a:prstGeom>
          <a:noFill/>
        </p:spPr>
      </p:pic>
      <p:pic>
        <p:nvPicPr>
          <p:cNvPr id="29699" name="Picture 3" descr="C:\Users\Yanick\Documents\ABC-Geometrie\ressource\bouton\btnSpeak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3356992"/>
            <a:ext cx="1123950" cy="1143000"/>
          </a:xfrm>
          <a:prstGeom prst="rect">
            <a:avLst/>
          </a:prstGeom>
          <a:noFill/>
        </p:spPr>
      </p:pic>
      <p:pic>
        <p:nvPicPr>
          <p:cNvPr id="29700" name="Picture 4" descr="C:\Users\Yanick\Documents\ABC-Geometrie\android\ABCGeometrie\app\src\main\res\drawable\nike_bonne_repons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1489" y="5013176"/>
            <a:ext cx="866775" cy="971550"/>
          </a:xfrm>
          <a:prstGeom prst="rect">
            <a:avLst/>
          </a:prstGeom>
          <a:noFill/>
        </p:spPr>
      </p:pic>
      <p:pic>
        <p:nvPicPr>
          <p:cNvPr id="29701" name="Picture 5" descr="C:\Users\Yanick\Documents\ABC-Geometrie\android\ABCGeometrie\app\src\main\res\drawable\croix_mauvaise_repon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2423" y="5013176"/>
            <a:ext cx="962025" cy="962025"/>
          </a:xfrm>
          <a:prstGeom prst="rect">
            <a:avLst/>
          </a:prstGeom>
          <a:noFill/>
        </p:spPr>
      </p:pic>
      <p:sp>
        <p:nvSpPr>
          <p:cNvPr id="24" name="Pentagone 23"/>
          <p:cNvSpPr/>
          <p:nvPr/>
        </p:nvSpPr>
        <p:spPr>
          <a:xfrm>
            <a:off x="683568" y="1916832"/>
            <a:ext cx="4752528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Application logo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4613" y="1724794"/>
            <a:ext cx="1209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Pentagone 24"/>
          <p:cNvSpPr/>
          <p:nvPr/>
        </p:nvSpPr>
        <p:spPr>
          <a:xfrm>
            <a:off x="683568" y="3501008"/>
            <a:ext cx="4752528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Home button and speaker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Pentagone 25"/>
          <p:cNvSpPr/>
          <p:nvPr/>
        </p:nvSpPr>
        <p:spPr>
          <a:xfrm>
            <a:off x="683568" y="5085184"/>
            <a:ext cx="4752528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Check answers icons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5" descr="C:\Users\Yanick\Documents\ABC-Geometrie\maquette\MaquetteV3\accue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72816"/>
            <a:ext cx="7200800" cy="4168588"/>
          </a:xfrm>
          <a:prstGeom prst="rect">
            <a:avLst/>
          </a:prstGeom>
          <a:noFill/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MOCK-UP</a:t>
            </a:r>
            <a:endParaRPr lang="fr-FR" sz="5000" dirty="0"/>
          </a:p>
        </p:txBody>
      </p:sp>
      <p:sp>
        <p:nvSpPr>
          <p:cNvPr id="17" name="Rectangle 16"/>
          <p:cNvSpPr/>
          <p:nvPr/>
        </p:nvSpPr>
        <p:spPr>
          <a:xfrm>
            <a:off x="1043608" y="5949280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err="1" smtClean="0"/>
              <a:t>Homepage</a:t>
            </a:r>
            <a:endParaRPr lang="fr-FR" sz="2500" dirty="0"/>
          </a:p>
        </p:txBody>
      </p:sp>
      <p:sp>
        <p:nvSpPr>
          <p:cNvPr id="23" name="Rectangle 22"/>
          <p:cNvSpPr/>
          <p:nvPr/>
        </p:nvSpPr>
        <p:spPr>
          <a:xfrm>
            <a:off x="1043608" y="5949280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</a:t>
            </a:r>
            <a:r>
              <a:rPr lang="fr-FR" sz="2500" dirty="0" err="1" smtClean="0"/>
              <a:t>level</a:t>
            </a:r>
            <a:r>
              <a:rPr lang="fr-FR" sz="2500" dirty="0" smtClean="0"/>
              <a:t> </a:t>
            </a:r>
            <a:r>
              <a:rPr lang="fr-FR" sz="2500" dirty="0" err="1" smtClean="0"/>
              <a:t>selection</a:t>
            </a:r>
            <a:endParaRPr lang="fr-FR" sz="2500" dirty="0"/>
          </a:p>
        </p:txBody>
      </p:sp>
      <p:pic>
        <p:nvPicPr>
          <p:cNvPr id="30726" name="Picture 6" descr="C:\Users\Yanick\Documents\ABC-Geometrie\maquette\MaquetteV3\ChoixNiveau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772816"/>
            <a:ext cx="7200800" cy="417646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1043608" y="5949280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</a:t>
            </a:r>
            <a:r>
              <a:rPr lang="fr-FR" sz="2500" dirty="0" err="1" smtClean="0"/>
              <a:t>choice</a:t>
            </a:r>
            <a:r>
              <a:rPr lang="fr-FR" sz="2500" dirty="0" smtClean="0"/>
              <a:t> of the </a:t>
            </a:r>
            <a:r>
              <a:rPr lang="fr-FR" sz="2500" dirty="0" err="1" smtClean="0"/>
              <a:t>theme</a:t>
            </a:r>
            <a:endParaRPr lang="fr-FR" sz="2500" dirty="0"/>
          </a:p>
        </p:txBody>
      </p:sp>
      <p:sp>
        <p:nvSpPr>
          <p:cNvPr id="25" name="Rectangle 24"/>
          <p:cNvSpPr/>
          <p:nvPr/>
        </p:nvSpPr>
        <p:spPr>
          <a:xfrm>
            <a:off x="1043608" y="5949280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</a:t>
            </a:r>
            <a:r>
              <a:rPr lang="fr-FR" sz="2500" dirty="0" err="1" smtClean="0"/>
              <a:t>choice</a:t>
            </a:r>
            <a:r>
              <a:rPr lang="fr-FR" sz="2500" dirty="0" smtClean="0"/>
              <a:t> of the </a:t>
            </a:r>
            <a:r>
              <a:rPr lang="fr-FR" sz="2500" dirty="0" err="1" smtClean="0"/>
              <a:t>contract</a:t>
            </a:r>
            <a:endParaRPr lang="fr-FR" sz="2500" dirty="0"/>
          </a:p>
        </p:txBody>
      </p:sp>
      <p:sp>
        <p:nvSpPr>
          <p:cNvPr id="26" name="Rectangle 25"/>
          <p:cNvSpPr/>
          <p:nvPr/>
        </p:nvSpPr>
        <p:spPr>
          <a:xfrm>
            <a:off x="1043608" y="5949280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of a question</a:t>
            </a:r>
            <a:endParaRPr lang="fr-FR" sz="2500" dirty="0"/>
          </a:p>
        </p:txBody>
      </p:sp>
      <p:sp>
        <p:nvSpPr>
          <p:cNvPr id="27" name="Rectangle 26"/>
          <p:cNvSpPr/>
          <p:nvPr/>
        </p:nvSpPr>
        <p:spPr>
          <a:xfrm>
            <a:off x="1043608" y="5949280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end of a </a:t>
            </a:r>
            <a:r>
              <a:rPr lang="fr-FR" sz="2500" dirty="0" err="1" smtClean="0"/>
              <a:t>game</a:t>
            </a:r>
            <a:endParaRPr lang="fr-FR" sz="2500" dirty="0"/>
          </a:p>
        </p:txBody>
      </p:sp>
      <p:sp>
        <p:nvSpPr>
          <p:cNvPr id="28" name="Rectangle 27"/>
          <p:cNvSpPr/>
          <p:nvPr/>
        </p:nvSpPr>
        <p:spPr>
          <a:xfrm>
            <a:off x="1043608" y="5949280"/>
            <a:ext cx="720080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Page of the scoreboard</a:t>
            </a:r>
            <a:endParaRPr lang="fr-FR" sz="2500" dirty="0"/>
          </a:p>
        </p:txBody>
      </p:sp>
      <p:pic>
        <p:nvPicPr>
          <p:cNvPr id="30734" name="Picture 14" descr="C:\Users\Yanick\Documents\ABC-Geometrie\maquette\MaquetteV3\ChoixThem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4364" y="1772815"/>
            <a:ext cx="7220043" cy="4176465"/>
          </a:xfrm>
          <a:prstGeom prst="rect">
            <a:avLst/>
          </a:prstGeom>
          <a:noFill/>
        </p:spPr>
      </p:pic>
      <p:pic>
        <p:nvPicPr>
          <p:cNvPr id="30733" name="Picture 13" descr="C:\Users\Yanick\Documents\ABC-Geometrie\maquette\MaquetteFini\ecrans\04-choisirDefi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1772816"/>
            <a:ext cx="7200800" cy="4165334"/>
          </a:xfrm>
          <a:prstGeom prst="rect">
            <a:avLst/>
          </a:prstGeom>
          <a:noFill/>
        </p:spPr>
      </p:pic>
      <p:pic>
        <p:nvPicPr>
          <p:cNvPr id="30730" name="Picture 10" descr="C:\Users\Yanick\Documents\ABC-Geometrie\maquette\MaquetteFini\ecrans\07-DefisPerdu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1772817"/>
            <a:ext cx="7200799" cy="4165333"/>
          </a:xfrm>
          <a:prstGeom prst="rect">
            <a:avLst/>
          </a:prstGeom>
          <a:noFill/>
        </p:spPr>
      </p:pic>
      <p:pic>
        <p:nvPicPr>
          <p:cNvPr id="30732" name="Picture 12" descr="https://fbcdn-sphotos-h-a.akamaihd.net/hphotos-ak-xpf1/v/t35.0-12/10968734_591779607633667_818169445_o.jpg?oh=975e6fff3296cfa0d0f553adb014219f&amp;oe=54DAEFD4&amp;__gda__=1423639305_bc2ea3de8eb0a38d00a79256af22a04b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7" y="1772816"/>
            <a:ext cx="7200801" cy="4159714"/>
          </a:xfrm>
          <a:prstGeom prst="rect">
            <a:avLst/>
          </a:prstGeom>
          <a:noFill/>
        </p:spPr>
      </p:pic>
      <p:pic>
        <p:nvPicPr>
          <p:cNvPr id="30729" name="Picture 9" descr="C:\Users\Yanick\Documents\ABC-Geometrie\maquette\MaquetteV3\TableauxScor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1772816"/>
            <a:ext cx="7200800" cy="4165334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1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429000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APPLICATION FEATURES</a:t>
            </a:r>
            <a:endParaRPr lang="fr-FR" sz="5500" b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-756592" y="0"/>
            <a:ext cx="9900592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CROSS SUPPORT</a:t>
            </a:r>
            <a:endParaRPr lang="fr-FR" sz="5000" dirty="0"/>
          </a:p>
        </p:txBody>
      </p:sp>
      <p:pic>
        <p:nvPicPr>
          <p:cNvPr id="52229" name="Picture 5" descr="https://fbcdn-sphotos-h-a.akamaihd.net/hphotos-ak-xpa1/v/t34.0-12/10966661_10205687410335487_1954204144_n.jpg?oh=52290c5c1fc92c4bb9344f30cd9dba91&amp;oe=54DAD29B&amp;__gda__=1423637942_d68cb8d0a553a610b9fa6df1b945aa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268760"/>
            <a:ext cx="6876256" cy="5157193"/>
          </a:xfrm>
          <a:prstGeom prst="rect">
            <a:avLst/>
          </a:prstGeom>
          <a:noFill/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1268760"/>
            <a:ext cx="2448272" cy="128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 descr="https://fbcdn-sphotos-h-a.akamaihd.net/hphotos-ak-xpa1/v/t34.0-12/10966661_10205687410335487_1954204144_n.jpg?oh=52290c5c1fc92c4bb9344f30cd9dba91&amp;oe=54DAD29B&amp;__gda__=1423637942_d68cb8d0a553a610b9fa6df1b945aa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60848"/>
            <a:ext cx="5256584" cy="3942439"/>
          </a:xfrm>
          <a:prstGeom prst="rect">
            <a:avLst/>
          </a:prstGeom>
          <a:noFill/>
        </p:spPr>
      </p:pic>
      <p:sp>
        <p:nvSpPr>
          <p:cNvPr id="26" name="Flèche droite 25"/>
          <p:cNvSpPr/>
          <p:nvPr/>
        </p:nvSpPr>
        <p:spPr>
          <a:xfrm>
            <a:off x="3203848" y="3068960"/>
            <a:ext cx="3384376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>
            <a:off x="3347864" y="4869160"/>
            <a:ext cx="3240360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4860032" y="4077072"/>
            <a:ext cx="1728192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6890898" y="2996952"/>
            <a:ext cx="1353510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err="1" smtClean="0"/>
              <a:t>xlarge</a:t>
            </a:r>
            <a:endParaRPr lang="fr-FR" sz="2500" dirty="0"/>
          </a:p>
        </p:txBody>
      </p:sp>
      <p:sp>
        <p:nvSpPr>
          <p:cNvPr id="30" name="Rectangle 29"/>
          <p:cNvSpPr/>
          <p:nvPr/>
        </p:nvSpPr>
        <p:spPr>
          <a:xfrm>
            <a:off x="6876256" y="4005064"/>
            <a:ext cx="1368152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normal</a:t>
            </a:r>
            <a:endParaRPr lang="fr-FR" sz="2500" dirty="0"/>
          </a:p>
        </p:txBody>
      </p:sp>
      <p:sp>
        <p:nvSpPr>
          <p:cNvPr id="31" name="Rectangle 30"/>
          <p:cNvSpPr/>
          <p:nvPr/>
        </p:nvSpPr>
        <p:spPr>
          <a:xfrm>
            <a:off x="6876256" y="4797152"/>
            <a:ext cx="1368152" cy="477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500" dirty="0" smtClean="0"/>
              <a:t>large</a:t>
            </a:r>
            <a:endParaRPr lang="fr-FR" sz="25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132856"/>
            <a:ext cx="9144000" cy="1440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MULTILINGUAL</a:t>
            </a:r>
            <a:endParaRPr lang="fr-FR" sz="5000" dirty="0"/>
          </a:p>
        </p:txBody>
      </p:sp>
      <p:pic>
        <p:nvPicPr>
          <p:cNvPr id="50177" name="Picture 1" descr="C:\Users\Yanick\Documents\ABC-Geometrie\android\ABCGeometrie\app\src\main\res\drawable\espag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2348880"/>
            <a:ext cx="1714500" cy="1000125"/>
          </a:xfrm>
          <a:prstGeom prst="rect">
            <a:avLst/>
          </a:prstGeom>
          <a:noFill/>
        </p:spPr>
      </p:pic>
      <p:pic>
        <p:nvPicPr>
          <p:cNvPr id="50178" name="Picture 2" descr="C:\Users\Yanick\Documents\ABC-Geometrie\android\ABCGeometrie\app\src\main\res\drawable\fran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348880"/>
            <a:ext cx="1714500" cy="1000125"/>
          </a:xfrm>
          <a:prstGeom prst="rect">
            <a:avLst/>
          </a:prstGeom>
          <a:noFill/>
        </p:spPr>
      </p:pic>
      <p:pic>
        <p:nvPicPr>
          <p:cNvPr id="50179" name="Picture 3" descr="C:\Users\Yanick\Documents\ABC-Geometrie\android\ABCGeometrie\app\src\main\res\drawable\angleterr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1276" y="2348880"/>
            <a:ext cx="1714500" cy="1000125"/>
          </a:xfrm>
          <a:prstGeom prst="rect">
            <a:avLst/>
          </a:prstGeom>
          <a:noFill/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4077072"/>
            <a:ext cx="3707571" cy="69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268760"/>
            <a:ext cx="165765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5229200"/>
            <a:ext cx="3774643" cy="718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76056" y="5229200"/>
            <a:ext cx="3672408" cy="74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 rot="5400000">
            <a:off x="1061610" y="4203086"/>
            <a:ext cx="1332148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5400000">
            <a:off x="6750242" y="4203086"/>
            <a:ext cx="1332148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 rot="5400000">
            <a:off x="4427984" y="3645024"/>
            <a:ext cx="360040" cy="36004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1" animBg="1"/>
      <p:bldP spid="12" grpId="1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VOICE SYNTHESIS</a:t>
            </a:r>
            <a:endParaRPr lang="fr-FR" sz="5000" dirty="0"/>
          </a:p>
        </p:txBody>
      </p:sp>
      <p:pic>
        <p:nvPicPr>
          <p:cNvPr id="48130" name="Picture 2" descr="https://cdn.tutsplus.com/mobile/uploads/legacy/Android-SDK_Text-To-Speech/text-to-spee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5017730"/>
            <a:ext cx="1440160" cy="144016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187624" y="6457890"/>
            <a:ext cx="691276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000" dirty="0" smtClean="0"/>
              <a:t>An </a:t>
            </a:r>
            <a:r>
              <a:rPr lang="fr-FR" sz="2000" dirty="0" err="1" smtClean="0"/>
              <a:t>Android</a:t>
            </a:r>
            <a:r>
              <a:rPr lang="fr-FR" sz="2000" dirty="0" smtClean="0"/>
              <a:t> application </a:t>
            </a:r>
            <a:r>
              <a:rPr lang="fr-FR" sz="2000" dirty="0" err="1" smtClean="0"/>
              <a:t>programing</a:t>
            </a:r>
            <a:r>
              <a:rPr lang="fr-FR" sz="2000" dirty="0" smtClean="0"/>
              <a:t> interface (API)</a:t>
            </a:r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251520" y="3140968"/>
            <a:ext cx="3456384" cy="504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Called by the user thanks to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3" name="Picture 3" descr="C:\Users\Yanick\Documents\ABC-Geometrie\ressource\bouton\btnSpeak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3789040"/>
            <a:ext cx="936104" cy="95197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987824" y="1916832"/>
            <a:ext cx="3456384" cy="504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Present on each page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Flèche vers le haut 14"/>
          <p:cNvSpPr/>
          <p:nvPr/>
        </p:nvSpPr>
        <p:spPr>
          <a:xfrm rot="18837883">
            <a:off x="2981602" y="3714488"/>
            <a:ext cx="604765" cy="1440160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haut 15"/>
          <p:cNvSpPr/>
          <p:nvPr/>
        </p:nvSpPr>
        <p:spPr>
          <a:xfrm>
            <a:off x="4355976" y="2636912"/>
            <a:ext cx="604765" cy="2304256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haut 16"/>
          <p:cNvSpPr/>
          <p:nvPr/>
        </p:nvSpPr>
        <p:spPr>
          <a:xfrm rot="2608742">
            <a:off x="5632586" y="3727527"/>
            <a:ext cx="604765" cy="1440160"/>
          </a:xfrm>
          <a:prstGeom prst="up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436096" y="3140968"/>
            <a:ext cx="3456384" cy="504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Autoplay</a:t>
            </a:r>
            <a:r>
              <a:rPr lang="en-US" b="1" dirty="0" smtClean="0">
                <a:solidFill>
                  <a:schemeClr val="bg1"/>
                </a:solidFill>
              </a:rPr>
              <a:t> on level 1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RANDOM QUESTION</a:t>
            </a:r>
            <a:endParaRPr lang="fr-FR" sz="5000" dirty="0"/>
          </a:p>
        </p:txBody>
      </p:sp>
      <p:pic>
        <p:nvPicPr>
          <p:cNvPr id="46087" name="Picture 7" descr="https://fbcdn-sphotos-h-a.akamaihd.net/hphotos-ak-xpf1/v/t35.0-12/10960820_10204983379757067_1441887355_o.jpg?oh=8c7f84c62aef7b7b1c6baa0e2ece22db&amp;oe=54DBE097&amp;__gda__=1423693574_2754b35f71a13017b96bce7f14980f8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132856"/>
            <a:ext cx="7187952" cy="4492470"/>
          </a:xfrm>
          <a:prstGeom prst="rect">
            <a:avLst/>
          </a:prstGeom>
          <a:noFill/>
        </p:spPr>
      </p:pic>
      <p:pic>
        <p:nvPicPr>
          <p:cNvPr id="46089" name="Picture 9" descr="https://fbcdn-sphotos-h-a.akamaihd.net/hphotos-ak-xpf1/v/t35.0-12/10969099_10204983380117076_616509039_o.jpg?oh=3475a7bc9c0139e7be2d92e1bb8155ce&amp;oe=54DACA72&amp;__gda__=1423692102_e3fb037e68022deeb2d6d4729208a44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132856"/>
            <a:ext cx="7180242" cy="4487651"/>
          </a:xfrm>
          <a:prstGeom prst="rect">
            <a:avLst/>
          </a:prstGeom>
          <a:noFill/>
        </p:spPr>
      </p:pic>
      <p:sp>
        <p:nvSpPr>
          <p:cNvPr id="4" name="Explosion 1 3"/>
          <p:cNvSpPr/>
          <p:nvPr/>
        </p:nvSpPr>
        <p:spPr>
          <a:xfrm rot="534176" flipH="1">
            <a:off x="5921436" y="1281054"/>
            <a:ext cx="3096344" cy="1872208"/>
          </a:xfrm>
          <a:prstGeom prst="irregularSeal1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179 </a:t>
            </a:r>
            <a:r>
              <a:rPr lang="fr-FR" b="1" dirty="0" err="1" smtClean="0">
                <a:solidFill>
                  <a:schemeClr val="bg1"/>
                </a:solidFill>
              </a:rPr>
              <a:t>pictures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xplosion 1 2"/>
          <p:cNvSpPr/>
          <p:nvPr/>
        </p:nvSpPr>
        <p:spPr>
          <a:xfrm rot="20485373">
            <a:off x="217557" y="1281154"/>
            <a:ext cx="3096344" cy="1872208"/>
          </a:xfrm>
          <a:prstGeom prst="irregularSeal1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266 Questions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SUMMARY</a:t>
            </a:r>
            <a:endParaRPr lang="fr-FR" sz="50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755576" y="2348880"/>
            <a:ext cx="7931224" cy="2952328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  <a:tabLst/>
              <a:defRPr/>
            </a:pPr>
            <a:r>
              <a:rPr kumimoji="0" lang="fr-F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</a:t>
            </a:r>
            <a:endParaRPr kumimoji="0" lang="fr-FR" sz="15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">
              <a:spcBef>
                <a:spcPct val="20000"/>
              </a:spcBef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 Project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preparation</a:t>
            </a:r>
            <a:endParaRPr lang="fr-FR" sz="1500" dirty="0" smtClean="0">
              <a:solidFill>
                <a:srgbClr val="00B0F0"/>
              </a:solidFill>
            </a:endParaRPr>
          </a:p>
          <a:p>
            <a:pPr marL="54864">
              <a:spcBef>
                <a:spcPct val="20000"/>
              </a:spcBef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Graphic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chart</a:t>
            </a:r>
            <a:endParaRPr lang="fr-FR" sz="1500" dirty="0" smtClean="0">
              <a:solidFill>
                <a:srgbClr val="00B0F0"/>
              </a:solidFill>
            </a:endParaRPr>
          </a:p>
          <a:p>
            <a:pPr marL="54864">
              <a:spcBef>
                <a:spcPct val="20000"/>
              </a:spcBef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fr-FR" sz="2500" dirty="0" smtClean="0">
                <a:solidFill>
                  <a:srgbClr val="00B050"/>
                </a:solidFill>
              </a:rPr>
              <a:t> 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Application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features</a:t>
            </a:r>
            <a:endParaRPr lang="fr-FR" sz="1500" dirty="0" smtClean="0">
              <a:solidFill>
                <a:srgbClr val="00B0F0"/>
              </a:solidFill>
            </a:endParaRPr>
          </a:p>
          <a:p>
            <a:pPr marL="54864"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Blip>
                <a:blip r:embed="rId3"/>
              </a:buBlip>
              <a:tabLst/>
              <a:defRPr/>
            </a:pPr>
            <a:r>
              <a:rPr lang="fr-FR" sz="2500" dirty="0" smtClean="0">
                <a:solidFill>
                  <a:srgbClr val="00B050"/>
                </a:solidFill>
              </a:rPr>
              <a:t>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Disparities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 and </a:t>
            </a:r>
            <a:r>
              <a:rPr lang="fr-FR" sz="2500" dirty="0" err="1" smtClean="0">
                <a:solidFill>
                  <a:schemeClr val="tx1">
                    <a:tint val="75000"/>
                  </a:schemeClr>
                </a:solidFill>
              </a:rPr>
              <a:t>problems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 met</a:t>
            </a:r>
            <a:endParaRPr lang="fr-FR" sz="1500" dirty="0" smtClean="0">
              <a:solidFill>
                <a:srgbClr val="00B0F0"/>
              </a:solidFill>
            </a:endParaRPr>
          </a:p>
          <a:p>
            <a:pPr marL="54864">
              <a:spcBef>
                <a:spcPct val="20000"/>
              </a:spcBef>
              <a:buClr>
                <a:schemeClr val="accent1"/>
              </a:buClr>
              <a:buSzPct val="80000"/>
              <a:buBlip>
                <a:blip r:embed="rId3"/>
              </a:buBlip>
            </a:pPr>
            <a:r>
              <a:rPr lang="fr-FR" sz="2500" dirty="0" smtClean="0">
                <a:solidFill>
                  <a:srgbClr val="00B050"/>
                </a:solidFill>
              </a:rPr>
              <a:t> </a:t>
            </a:r>
            <a:r>
              <a:rPr lang="fr-FR" sz="2500" dirty="0" smtClean="0">
                <a:solidFill>
                  <a:schemeClr val="tx1">
                    <a:tint val="75000"/>
                  </a:schemeClr>
                </a:solidFill>
              </a:rPr>
              <a:t>Project report</a:t>
            </a:r>
            <a:endParaRPr lang="fr-FR" sz="1500" dirty="0" smtClean="0">
              <a:solidFill>
                <a:srgbClr val="00B0F0"/>
              </a:solidFill>
            </a:endParaRP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SCORING SYSTEM</a:t>
            </a:r>
            <a:endParaRPr lang="fr-FR" sz="5000" dirty="0"/>
          </a:p>
        </p:txBody>
      </p:sp>
      <p:pic>
        <p:nvPicPr>
          <p:cNvPr id="44034" name="Picture 2" descr="https://fbcdn-sphotos-h-a.akamaihd.net/hphotos-ak-xpf1/v/t35.0-12/10968903_10204983466919246_574158918_o.jpg?oh=9ef75bed61d85edb5458e46c707fc55a&amp;oe=54DBBC43&amp;__gda__=1423629751_c44e006ecf9bb173ac51636a2a5fd6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30778"/>
            <a:ext cx="7488832" cy="4680520"/>
          </a:xfrm>
          <a:prstGeom prst="rect">
            <a:avLst/>
          </a:prstGeom>
          <a:noFill/>
        </p:spPr>
      </p:pic>
      <p:pic>
        <p:nvPicPr>
          <p:cNvPr id="44036" name="Picture 4" descr="https://fbcdn-sphotos-h-a.akamaihd.net/hphotos-ak-xpf1/v/t35.0-12/899645_10204983464559187_1559415846_o.jpg?oh=d1d58041a4d167d38bc63209b67fb9c8&amp;oe=54DBDD9D&amp;__gda__=1423692301_88de6376dfd67fbeddce6449e56da58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430778"/>
            <a:ext cx="7488832" cy="468052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71600" y="6237312"/>
            <a:ext cx="748883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page endgame with new record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971600" y="6237312"/>
            <a:ext cx="748883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page endgame without new record</a:t>
            </a:r>
            <a:endParaRPr lang="fr-FR" sz="2000" dirty="0"/>
          </a:p>
        </p:txBody>
      </p:sp>
      <p:pic>
        <p:nvPicPr>
          <p:cNvPr id="44038" name="Picture 6" descr="https://fbcdn-sphotos-h-a.akamaihd.net/hphotos-ak-xpf1/v/t35.0-12/10967149_10204983506360232_403008215_o.jpg?oh=70547972cb73ac5da9fa09c590214995&amp;oe=54DAC25D&amp;__gda__=1423696617_23e714aaf4f16b465caea882539958b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1412776"/>
            <a:ext cx="7488832" cy="468052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71600" y="6237312"/>
            <a:ext cx="748883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page scoreboard</a:t>
            </a:r>
            <a:endParaRPr lang="fr-FR" sz="2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DISPARITIES AND PROBLEMS MET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UNEXPECTED</a:t>
            </a:r>
            <a:endParaRPr lang="fr-FR" sz="5000" dirty="0"/>
          </a:p>
        </p:txBody>
      </p:sp>
      <p:sp>
        <p:nvSpPr>
          <p:cNvPr id="4" name="Rectangle 3"/>
          <p:cNvSpPr/>
          <p:nvPr/>
        </p:nvSpPr>
        <p:spPr>
          <a:xfrm>
            <a:off x="467544" y="3212976"/>
            <a:ext cx="8064896" cy="504056"/>
          </a:xfrm>
          <a:prstGeom prst="rect">
            <a:avLst/>
          </a:prstGeom>
          <a:solidFill>
            <a:srgbClr val="9933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sick member on the first week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5949280"/>
            <a:ext cx="8064896" cy="504056"/>
          </a:xfrm>
          <a:prstGeom prst="rect">
            <a:avLst/>
          </a:prstGeom>
          <a:solidFill>
            <a:srgbClr val="9933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Underestimation of the database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40966" name="Picture 6" descr="http://i.stack.imgur.com/9MYg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221088"/>
            <a:ext cx="1512168" cy="1512168"/>
          </a:xfrm>
          <a:prstGeom prst="rect">
            <a:avLst/>
          </a:prstGeom>
          <a:noFill/>
        </p:spPr>
      </p:pic>
      <p:pic>
        <p:nvPicPr>
          <p:cNvPr id="40968" name="Picture 8" descr="http://www.politicususa.com/wp-content/uploads/2013/06/out-sick.jpg?cdn=n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1" y="1556792"/>
            <a:ext cx="1440159" cy="1479409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CANCELED TASKS</a:t>
            </a:r>
            <a:endParaRPr lang="fr-FR" sz="5000" dirty="0"/>
          </a:p>
        </p:txBody>
      </p:sp>
      <p:pic>
        <p:nvPicPr>
          <p:cNvPr id="38916" name="Picture 4" descr="http://vignette3.wikia.nocookie.net/yogscast/images/f/f4/Administrator.jpg/revision/latest?cb=201305180233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788226"/>
            <a:ext cx="1584176" cy="2000814"/>
          </a:xfrm>
          <a:prstGeom prst="rect">
            <a:avLst/>
          </a:prstGeom>
          <a:noFill/>
        </p:spPr>
      </p:pic>
      <p:pic>
        <p:nvPicPr>
          <p:cNvPr id="5" name="Picture 5" descr="C:\Users\Yanick\Documents\ABC-Geometrie\android\ABCGeometrie\app\src\main\res\drawable\croix_mauvaise_repon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628800"/>
            <a:ext cx="2232248" cy="2232248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339752" y="4077072"/>
            <a:ext cx="4392488" cy="6480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Authentication page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9752" y="4941168"/>
            <a:ext cx="4392488" cy="6480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Possibility to create questions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39752" y="5805264"/>
            <a:ext cx="4392488" cy="6480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Possibility to remove questions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PROJECT REPORT</a:t>
            </a:r>
            <a:endParaRPr lang="fr-FR" sz="5500" b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PROJECT RESULTS</a:t>
            </a:r>
            <a:endParaRPr lang="fr-FR" sz="5000" dirty="0"/>
          </a:p>
        </p:txBody>
      </p:sp>
      <p:sp>
        <p:nvSpPr>
          <p:cNvPr id="4" name="Plus 3"/>
          <p:cNvSpPr/>
          <p:nvPr/>
        </p:nvSpPr>
        <p:spPr>
          <a:xfrm>
            <a:off x="2339752" y="1628800"/>
            <a:ext cx="792088" cy="792088"/>
          </a:xfrm>
          <a:prstGeom prst="mathPlus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Moins 4"/>
          <p:cNvSpPr/>
          <p:nvPr/>
        </p:nvSpPr>
        <p:spPr>
          <a:xfrm>
            <a:off x="6012160" y="1628800"/>
            <a:ext cx="936104" cy="792088"/>
          </a:xfrm>
          <a:prstGeom prst="mathMinus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71600" y="5805264"/>
            <a:ext cx="3456384" cy="504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</a:rPr>
              <a:t>A playful project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600" y="2636912"/>
            <a:ext cx="3456384" cy="86409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 able to follow a project from the beginning to the 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600" y="3645024"/>
            <a:ext cx="3456384" cy="504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 full time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1600" y="4293096"/>
            <a:ext cx="3456384" cy="504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 good customer 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1600" y="4902696"/>
            <a:ext cx="3422848" cy="75855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Acquisition of expertise in Android development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88024" y="3645024"/>
            <a:ext cx="3456384" cy="86409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Lack of time to finalize details (Like voice synthesis)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8024" y="2636912"/>
            <a:ext cx="3456384" cy="86409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Inability to work with children to test the application</a:t>
            </a:r>
            <a:endParaRPr lang="fr-FR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1786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Étoile à 24 branches 3"/>
          <p:cNvSpPr/>
          <p:nvPr/>
        </p:nvSpPr>
        <p:spPr>
          <a:xfrm>
            <a:off x="6804248" y="0"/>
            <a:ext cx="2376264" cy="2160240"/>
          </a:xfrm>
          <a:prstGeom prst="star24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Available</a:t>
            </a:r>
            <a:r>
              <a:rPr lang="fr-FR" b="1" dirty="0" smtClean="0">
                <a:solidFill>
                  <a:schemeClr val="bg1"/>
                </a:solidFill>
              </a:rPr>
              <a:t> on the store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32985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 for your attention</a:t>
            </a:r>
            <a:endParaRPr lang="fr-FR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CONTEXT</a:t>
            </a:r>
            <a:endParaRPr lang="fr-FR" sz="5500" b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ick\Documents\ABC-Geometrie\android\ABCGeometrie\app\src\main\res\drawable\logo_alizaz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844824"/>
            <a:ext cx="2445293" cy="2422004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3275856" y="4293096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« La caverne d’</a:t>
            </a:r>
            <a:r>
              <a:rPr lang="fr-FR" u="sng" dirty="0" err="1" smtClean="0"/>
              <a:t>Alizaza</a:t>
            </a:r>
            <a:r>
              <a:rPr lang="fr-FR" u="sng" dirty="0" smtClean="0"/>
              <a:t> »</a:t>
            </a:r>
            <a:endParaRPr lang="fr-FR" u="sng" dirty="0"/>
          </a:p>
        </p:txBody>
      </p:sp>
      <p:sp>
        <p:nvSpPr>
          <p:cNvPr id="7" name="Rectangle 6"/>
          <p:cNvSpPr/>
          <p:nvPr/>
        </p:nvSpPr>
        <p:spPr>
          <a:xfrm>
            <a:off x="611560" y="5085184"/>
            <a:ext cx="7992888" cy="100811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Association which creates and develops educational games for schools, families, organizations involved in the school support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CUSTOMER</a:t>
            </a:r>
            <a:endParaRPr lang="fr-FR" sz="5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SUBJECT</a:t>
            </a:r>
            <a:endParaRPr lang="fr-FR" sz="5000" dirty="0"/>
          </a:p>
        </p:txBody>
      </p:sp>
      <p:pic>
        <p:nvPicPr>
          <p:cNvPr id="2053" name="Picture 5" descr="http://blogs-images.forbes.com/thomasbrewster/files/2014/09/Android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5517232"/>
            <a:ext cx="792088" cy="930159"/>
          </a:xfrm>
          <a:prstGeom prst="rect">
            <a:avLst/>
          </a:prstGeom>
          <a:noFill/>
        </p:spPr>
      </p:pic>
      <p:sp>
        <p:nvSpPr>
          <p:cNvPr id="13" name="Pentagone 12"/>
          <p:cNvSpPr/>
          <p:nvPr/>
        </p:nvSpPr>
        <p:spPr>
          <a:xfrm>
            <a:off x="611560" y="1700808"/>
            <a:ext cx="5616624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Development of an application to familiarize children with the specific vocabulary of geometry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4" name="Picture 6" descr="C:\Users\Yanick\Documents\ABC-Geometrie\android\ABCGeometrie\app\src\main\res\drawable-hdpi\theme_mix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700808"/>
            <a:ext cx="1577528" cy="1304998"/>
          </a:xfrm>
          <a:prstGeom prst="rect">
            <a:avLst/>
          </a:prstGeom>
          <a:noFill/>
        </p:spPr>
      </p:pic>
      <p:sp>
        <p:nvSpPr>
          <p:cNvPr id="15" name="Pentagone 14"/>
          <p:cNvSpPr/>
          <p:nvPr/>
        </p:nvSpPr>
        <p:spPr>
          <a:xfrm>
            <a:off x="611560" y="2996952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Composed of several levels of difficulty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2924944"/>
            <a:ext cx="3240360" cy="9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Pentagone 17"/>
          <p:cNvSpPr/>
          <p:nvPr/>
        </p:nvSpPr>
        <p:spPr>
          <a:xfrm>
            <a:off x="611560" y="4293096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Multilingual (English, French, Spanish)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4437112"/>
            <a:ext cx="3475080" cy="5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Pentagone 20"/>
          <p:cNvSpPr/>
          <p:nvPr/>
        </p:nvSpPr>
        <p:spPr>
          <a:xfrm>
            <a:off x="611560" y="5589240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Running on android devices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WHY THIS TOPIC ?</a:t>
            </a:r>
            <a:endParaRPr lang="fr-FR" sz="5000" dirty="0"/>
          </a:p>
        </p:txBody>
      </p:sp>
      <p:pic>
        <p:nvPicPr>
          <p:cNvPr id="18434" name="Picture 2" descr="http://images.atelier.net/sites/default/files/imagecache/scale_crop_587_310/articles/431688/atelier-ecole-face-aux-nouvelles-technologi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132856"/>
            <a:ext cx="3409566" cy="1800623"/>
          </a:xfrm>
          <a:prstGeom prst="rect">
            <a:avLst/>
          </a:prstGeom>
          <a:noFill/>
        </p:spPr>
      </p:pic>
      <p:sp>
        <p:nvSpPr>
          <p:cNvPr id="10" name="Pentagone 9"/>
          <p:cNvSpPr/>
          <p:nvPr/>
        </p:nvSpPr>
        <p:spPr>
          <a:xfrm>
            <a:off x="467544" y="2564904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“New technologies in education” : An interesting topic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8436" name="Picture 4" descr="http://www.defortis-diagnostic-immobilier.com/images/espaceclie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293096"/>
            <a:ext cx="1872208" cy="1639447"/>
          </a:xfrm>
          <a:prstGeom prst="rect">
            <a:avLst/>
          </a:prstGeom>
          <a:noFill/>
        </p:spPr>
      </p:pic>
      <p:sp>
        <p:nvSpPr>
          <p:cNvPr id="11" name="Pentagone 10"/>
          <p:cNvSpPr/>
          <p:nvPr/>
        </p:nvSpPr>
        <p:spPr>
          <a:xfrm>
            <a:off x="467544" y="4653136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 real customer with a real need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8062912" cy="1470025"/>
          </a:xfrm>
        </p:spPr>
        <p:txBody>
          <a:bodyPr>
            <a:noAutofit/>
          </a:bodyPr>
          <a:lstStyle/>
          <a:p>
            <a:r>
              <a:rPr lang="fr-FR" sz="5500" b="1" dirty="0" smtClean="0"/>
              <a:t>PROJECT PREPARATION</a:t>
            </a:r>
            <a:endParaRPr lang="fr-FR" sz="5500" b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smtClean="0"/>
              <a:t>ORGANISATION</a:t>
            </a:r>
            <a:endParaRPr lang="fr-FR" sz="5000" dirty="0"/>
          </a:p>
        </p:txBody>
      </p:sp>
      <p:pic>
        <p:nvPicPr>
          <p:cNvPr id="1026" name="Picture 2" descr="C:\Users\Yanick\Documents\ABC-Geometrie\workpackage\ganttProjetTu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16832"/>
            <a:ext cx="8784976" cy="2847544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51520" y="5085184"/>
            <a:ext cx="2520280" cy="720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Distribution of tasks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72200" y="5085184"/>
            <a:ext cx="2520280" cy="720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Visibility of the project progress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75856" y="5085184"/>
            <a:ext cx="2520280" cy="720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Visualization of a critical path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fr-FR" sz="5000" dirty="0" err="1" smtClean="0"/>
              <a:t>Work</a:t>
            </a:r>
            <a:r>
              <a:rPr lang="fr-FR" sz="5000" dirty="0" smtClean="0"/>
              <a:t> </a:t>
            </a:r>
            <a:r>
              <a:rPr lang="fr-FR" sz="5000" dirty="0" err="1" smtClean="0"/>
              <a:t>Environment</a:t>
            </a:r>
            <a:endParaRPr lang="fr-FR" sz="5000" dirty="0"/>
          </a:p>
        </p:txBody>
      </p:sp>
      <p:pic>
        <p:nvPicPr>
          <p:cNvPr id="3074" name="Picture 2" descr="http://www.rhinostone.com/IMG/arton1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844824"/>
            <a:ext cx="1152128" cy="1152129"/>
          </a:xfrm>
          <a:prstGeom prst="rect">
            <a:avLst/>
          </a:prstGeom>
          <a:noFill/>
        </p:spPr>
      </p:pic>
      <p:pic>
        <p:nvPicPr>
          <p:cNvPr id="3076" name="Picture 4" descr="http://fc06.deviantart.net/fs70/f/2013/109/2/c/sourcetree_git_flurry_icon__redone__by_mdfang-d6287d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1844824"/>
            <a:ext cx="1152128" cy="1152128"/>
          </a:xfrm>
          <a:prstGeom prst="rect">
            <a:avLst/>
          </a:prstGeom>
          <a:noFill/>
        </p:spPr>
      </p:pic>
      <p:sp>
        <p:nvSpPr>
          <p:cNvPr id="9" name="Pentagone 8"/>
          <p:cNvSpPr/>
          <p:nvPr/>
        </p:nvSpPr>
        <p:spPr>
          <a:xfrm>
            <a:off x="467544" y="1988840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Versioning tools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Plus 9"/>
          <p:cNvSpPr/>
          <p:nvPr/>
        </p:nvSpPr>
        <p:spPr>
          <a:xfrm>
            <a:off x="6732240" y="2060848"/>
            <a:ext cx="648072" cy="720080"/>
          </a:xfrm>
          <a:prstGeom prst="mathPlus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e 10"/>
          <p:cNvSpPr/>
          <p:nvPr/>
        </p:nvSpPr>
        <p:spPr>
          <a:xfrm>
            <a:off x="467544" y="3573016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bg1"/>
                </a:solidFill>
              </a:rPr>
              <a:t>Integrated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Development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Environment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8" name="Picture 6" descr="https://www.kaldata.com/images/news/logos/android_studio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501008"/>
            <a:ext cx="1008112" cy="1008112"/>
          </a:xfrm>
          <a:prstGeom prst="rect">
            <a:avLst/>
          </a:prstGeom>
          <a:noFill/>
        </p:spPr>
      </p:pic>
      <p:sp>
        <p:nvSpPr>
          <p:cNvPr id="13" name="Pentagone 12"/>
          <p:cNvSpPr/>
          <p:nvPr/>
        </p:nvSpPr>
        <p:spPr>
          <a:xfrm>
            <a:off x="467544" y="5157192"/>
            <a:ext cx="4355976" cy="864096"/>
          </a:xfrm>
          <a:prstGeom prst="homePlat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Design </a:t>
            </a:r>
            <a:r>
              <a:rPr lang="fr-FR" b="1" dirty="0" err="1" smtClean="0">
                <a:solidFill>
                  <a:schemeClr val="bg1"/>
                </a:solidFill>
              </a:rPr>
              <a:t>tools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80" name="Picture 8" descr="http://2.bp.blogspot.com/-gSMONVXdmCQ/UukipZzqXTI/AAAAAAAACLU/DN-Nv747VUI/s1600/illustrator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5157192"/>
            <a:ext cx="1080120" cy="1080120"/>
          </a:xfrm>
          <a:prstGeom prst="rect">
            <a:avLst/>
          </a:prstGeom>
          <a:noFill/>
        </p:spPr>
      </p:pic>
      <p:pic>
        <p:nvPicPr>
          <p:cNvPr id="3082" name="Picture 10" descr="https://instalaya.com/wp-content/uploads/2011/03/adobe_photoshop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96336" y="5085184"/>
            <a:ext cx="1224136" cy="1224136"/>
          </a:xfrm>
          <a:prstGeom prst="rect">
            <a:avLst/>
          </a:prstGeom>
          <a:noFill/>
        </p:spPr>
      </p:pic>
      <p:sp>
        <p:nvSpPr>
          <p:cNvPr id="18" name="Plus 17"/>
          <p:cNvSpPr/>
          <p:nvPr/>
        </p:nvSpPr>
        <p:spPr>
          <a:xfrm>
            <a:off x="6804248" y="5301208"/>
            <a:ext cx="648072" cy="720080"/>
          </a:xfrm>
          <a:prstGeom prst="mathPlus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lus 18"/>
          <p:cNvSpPr/>
          <p:nvPr/>
        </p:nvSpPr>
        <p:spPr>
          <a:xfrm>
            <a:off x="6732240" y="3645024"/>
            <a:ext cx="648072" cy="720080"/>
          </a:xfrm>
          <a:prstGeom prst="mathPlus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90" name="Picture 18" descr="http://jreid.org/sublime-dark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8344" y="3501008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0" animBg="1"/>
      <p:bldP spid="11" grpId="0" animBg="1"/>
      <p:bldP spid="13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747</TotalTime>
  <Words>874</Words>
  <Application>Microsoft Office PowerPoint</Application>
  <PresentationFormat>Affichage à l'écran (4:3)</PresentationFormat>
  <Paragraphs>158</Paragraphs>
  <Slides>27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Verve</vt:lpstr>
      <vt:lpstr>ABC DE LA GEOMETRIE</vt:lpstr>
      <vt:lpstr>SUMMARY</vt:lpstr>
      <vt:lpstr>CONTEXT</vt:lpstr>
      <vt:lpstr>CUSTOMER</vt:lpstr>
      <vt:lpstr>SUBJECT</vt:lpstr>
      <vt:lpstr>WHY THIS TOPIC ?</vt:lpstr>
      <vt:lpstr>PROJECT PREPARATION</vt:lpstr>
      <vt:lpstr>ORGANISATION</vt:lpstr>
      <vt:lpstr>Work Environment</vt:lpstr>
      <vt:lpstr>DATABASE SCHEME</vt:lpstr>
      <vt:lpstr>GRAPHIC CHART</vt:lpstr>
      <vt:lpstr>COLOR CODE</vt:lpstr>
      <vt:lpstr>LOGO AND BUTTONS</vt:lpstr>
      <vt:lpstr>MOCK-UP</vt:lpstr>
      <vt:lpstr>APPLICATION FEATURES</vt:lpstr>
      <vt:lpstr>CROSS SUPPORT</vt:lpstr>
      <vt:lpstr>MULTILINGUAL</vt:lpstr>
      <vt:lpstr>VOICE SYNTHESIS</vt:lpstr>
      <vt:lpstr>RANDOM QUESTION</vt:lpstr>
      <vt:lpstr>SCORING SYSTEM</vt:lpstr>
      <vt:lpstr>DISPARITIES AND PROBLEMS MET</vt:lpstr>
      <vt:lpstr>UNEXPECTED</vt:lpstr>
      <vt:lpstr>CANCELED TASKS</vt:lpstr>
      <vt:lpstr>PROJECT REPORT</vt:lpstr>
      <vt:lpstr>PROJECT RESULTS</vt:lpstr>
      <vt:lpstr>Diapositive 26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de la Géométrie</dc:title>
  <dc:creator>nonoff33@hotmail.fr</dc:creator>
  <cp:lastModifiedBy>nonoff33@hotmail.fr</cp:lastModifiedBy>
  <cp:revision>79</cp:revision>
  <dcterms:created xsi:type="dcterms:W3CDTF">2015-02-06T15:19:49Z</dcterms:created>
  <dcterms:modified xsi:type="dcterms:W3CDTF">2015-02-10T08:16:35Z</dcterms:modified>
</cp:coreProperties>
</file>