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64" r:id="rId6"/>
    <p:sldId id="258" r:id="rId7"/>
    <p:sldId id="259" r:id="rId8"/>
    <p:sldId id="260" r:id="rId9"/>
    <p:sldId id="262" r:id="rId10"/>
    <p:sldId id="261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DA547-063B-714C-A3C7-899A0ACCF271}" type="datetimeFigureOut">
              <a:rPr lang="en-US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F90BD-5DFA-4445-A6EE-6AFB5AF9A4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https://report.nih.gov/award/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F90BD-5DFA-4445-A6EE-6AFB5AF9A4A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https://www.elsevier.com/connect/7-steps-to-publishing-in-a-scientific-journal</a:t>
            </a:r>
          </a:p>
          <a:p>
            <a:endParaRPr lang="en-US"/>
          </a:p>
          <a:p>
            <a:r>
              <a:rPr lang="en-US"/>
              <a:t>https://www.ncbi.nlm.nih.gov/pmc/articles/PMC3474310/</a:t>
            </a:r>
          </a:p>
          <a:p>
            <a:endParaRPr lang="en-US"/>
          </a:p>
          <a:p>
            <a:r>
              <a:rPr lang="en-US"/>
              <a:t>https://journals.plos.org/plosone/s/editorial-and-peer-review-process#:~:text=PLOS%20ONE%20is%20a%20peer,related%20social%20sciences%20and%20humanities.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F90BD-5DFA-4445-A6EE-6AFB5AF9A4A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1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0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6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4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736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45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6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8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1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7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1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7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24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957D-28A4-F948-9CB9-5E2183CB7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Research Article Retraction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E167E-FF3E-6044-A862-618E6ECA3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Larissa Pack</a:t>
            </a:r>
          </a:p>
        </p:txBody>
      </p:sp>
    </p:spTree>
    <p:extLst>
      <p:ext uri="{BB962C8B-B14F-4D97-AF65-F5344CB8AC3E}">
        <p14:creationId xmlns:p14="http://schemas.microsoft.com/office/powerpoint/2010/main" val="55712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0DA4-3202-4645-B7A4-A4DDE09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4A0D-8006-8D45-B4D4-F52D2C85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9AFD-5904-0F4A-BD6D-2599D559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37A1-010D-6C47-9300-1D048B66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2222-E6D7-3345-8094-590E060D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486B-635D-914C-BAF3-7627AE88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3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AEA8-B035-B94A-93F7-25041FD2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D814-CB12-B345-A943-D3502E7A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Move datasets and models to Azure</a:t>
            </a:r>
          </a:p>
          <a:p>
            <a:r>
              <a:rPr lang="en-US"/>
              <a:t>Utilize topic modeling for current dataset</a:t>
            </a:r>
          </a:p>
          <a:p>
            <a:r>
              <a:rPr lang="en-US"/>
              <a:t>Explore other methods to better model imbalanced data</a:t>
            </a:r>
          </a:p>
          <a:p>
            <a:r>
              <a:rPr lang="en-US"/>
              <a:t>Develop more complex models</a:t>
            </a:r>
          </a:p>
          <a:p>
            <a:r>
              <a:rPr lang="en-US"/>
              <a:t>Apply findings to different academic journals and databases</a:t>
            </a:r>
          </a:p>
          <a:p>
            <a:r>
              <a:rPr lang="en-US"/>
              <a:t>Create a web application for others to use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F0BE-C41C-7944-8445-19AFF985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3B57-A439-9449-ACF1-7B15E240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Cutting-edge science, breakthrough technology</a:t>
            </a:r>
          </a:p>
          <a:p>
            <a:r>
              <a:rPr lang="en-US"/>
              <a:t>National Institutes of Health awarded ~$ in 2019</a:t>
            </a:r>
          </a:p>
          <a:p>
            <a:r>
              <a:rPr lang="en-US"/>
              <a:t>For research to be utilized to its fullest extent, must publish results</a:t>
            </a:r>
          </a:p>
        </p:txBody>
      </p:sp>
    </p:spTree>
    <p:extLst>
      <p:ext uri="{BB962C8B-B14F-4D97-AF65-F5344CB8AC3E}">
        <p14:creationId xmlns:p14="http://schemas.microsoft.com/office/powerpoint/2010/main" val="6498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3A97-3117-7B4A-B5C9-72C6C658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Publishing Academic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703-50F9-E94E-8612-05BB78BE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Publication process</a:t>
            </a:r>
          </a:p>
          <a:p>
            <a:pPr lvl="2"/>
            <a:r>
              <a:rPr lang="en-US"/>
              <a:t>Complete a project</a:t>
            </a:r>
          </a:p>
          <a:p>
            <a:pPr lvl="2"/>
            <a:r>
              <a:rPr lang="en-US"/>
              <a:t>Create a manuscript</a:t>
            </a:r>
          </a:p>
          <a:p>
            <a:pPr lvl="2"/>
            <a:r>
              <a:rPr lang="en-US"/>
              <a:t>Send manuscript to a journal</a:t>
            </a:r>
          </a:p>
          <a:p>
            <a:pPr lvl="4"/>
            <a:r>
              <a:rPr lang="en-US"/>
              <a:t>Ex. PLOS ONE</a:t>
            </a:r>
          </a:p>
          <a:p>
            <a:pPr lvl="2"/>
            <a:r>
              <a:rPr lang="en-US"/>
              <a:t>Editors at the journal review manuscript</a:t>
            </a:r>
          </a:p>
          <a:p>
            <a:pPr lvl="2"/>
            <a:r>
              <a:rPr lang="en-US"/>
              <a:t>Editors determine further action</a:t>
            </a:r>
          </a:p>
          <a:p>
            <a:pPr lvl="4"/>
            <a:r>
              <a:rPr lang="en-US"/>
              <a:t>Accept</a:t>
            </a:r>
          </a:p>
          <a:p>
            <a:pPr lvl="4"/>
            <a:r>
              <a:rPr lang="en-US"/>
              <a:t>Revise and resubmit</a:t>
            </a:r>
          </a:p>
          <a:p>
            <a:pPr lvl="4"/>
            <a:r>
              <a:rPr lang="en-US"/>
              <a:t>Deny</a:t>
            </a:r>
          </a:p>
          <a:p>
            <a:pPr lvl="2"/>
            <a:r>
              <a:rPr lang="en-US"/>
              <a:t>If accepted by the editor, peer reviewed by others in the field</a:t>
            </a:r>
          </a:p>
          <a:p>
            <a:pPr lvl="4"/>
            <a:r>
              <a:rPr lang="en-US"/>
              <a:t>Accept</a:t>
            </a:r>
          </a:p>
          <a:p>
            <a:pPr lvl="4"/>
            <a:r>
              <a:rPr lang="en-US"/>
              <a:t>Revise and resubmit</a:t>
            </a:r>
          </a:p>
          <a:p>
            <a:pPr lvl="4"/>
            <a:r>
              <a:rPr lang="en-US"/>
              <a:t>Deny</a:t>
            </a:r>
          </a:p>
          <a:p>
            <a:pPr lvl="4"/>
            <a:endParaRPr lang="en-US"/>
          </a:p>
          <a:p>
            <a:pPr lvl="2"/>
            <a:endParaRPr lang="en-US"/>
          </a:p>
          <a:p>
            <a:pPr lvl="4"/>
            <a:endParaRPr lang="en-US"/>
          </a:p>
          <a:p>
            <a:endParaRPr lang="en-US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3520-817E-5D4E-AE83-98200C20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Retraction of Academic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9C75-4F0F-A547-9527-26799396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1-2.5 : 10,000 published articles retracted</a:t>
            </a:r>
          </a:p>
          <a:p>
            <a:r>
              <a:rPr lang="en-US"/>
              <a:t>Common reasons</a:t>
            </a:r>
          </a:p>
          <a:p>
            <a:pPr lvl="2"/>
            <a:r>
              <a:rPr lang="en-US"/>
              <a:t>Manipulation/unethical research</a:t>
            </a:r>
          </a:p>
          <a:p>
            <a:pPr lvl="2"/>
            <a:r>
              <a:rPr lang="en-US"/>
              <a:t>Plagiarism</a:t>
            </a:r>
          </a:p>
          <a:p>
            <a:pPr lvl="2"/>
            <a:r>
              <a:rPr lang="en-US"/>
              <a:t>Author byline errors</a:t>
            </a:r>
          </a:p>
          <a:p>
            <a:r>
              <a:rPr lang="en-US"/>
              <a:t>Consequences</a:t>
            </a:r>
          </a:p>
          <a:p>
            <a:pPr lvl="2"/>
            <a:r>
              <a:rPr lang="en-US"/>
              <a:t>Loss in credibility for the journal, the authors, and the authors’ workplaces</a:t>
            </a:r>
          </a:p>
          <a:p>
            <a:pPr lvl="2"/>
            <a:r>
              <a:rPr lang="en-US"/>
              <a:t>Increase public distrust of the scientific community</a:t>
            </a:r>
          </a:p>
          <a:p>
            <a:pPr lvl="2"/>
            <a:r>
              <a:rPr lang="en-US"/>
              <a:t>Spread of misinformation</a:t>
            </a:r>
          </a:p>
          <a:p>
            <a:pPr lvl="2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E508-84A6-774C-A0F9-3B39F582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BAFF-20D8-6B4A-96E3-587FFC573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7149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B12B-7825-024A-AAEE-F26B12D2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D3B2-9C6A-C441-BCA3-239F5A50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6910-1FD7-0E4C-AF01-EF72A34C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2AA5-D886-4D43-8991-C679703C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9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BE76-15D4-1943-BC48-23F1451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549B-B325-874D-953C-A0FC8CB3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12F3-AFAA-254B-8E6B-D55838E1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F650-722C-6243-BDBE-D6C186A8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68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59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Research Article Retraction Project</vt:lpstr>
      <vt:lpstr>Academic Research</vt:lpstr>
      <vt:lpstr>Publishing Academic Research</vt:lpstr>
      <vt:lpstr>Retraction of Academic Research</vt:lpstr>
      <vt:lpstr>PowerPoint Presentation</vt:lpstr>
      <vt:lpstr>Data Collection</vt:lpstr>
      <vt:lpstr>Data Cleaning</vt:lpstr>
      <vt:lpstr>Feature Engineering</vt:lpstr>
      <vt:lpstr>Feature Engineering</vt:lpstr>
      <vt:lpstr>Exploratory Data Analysis</vt:lpstr>
      <vt:lpstr>Model</vt:lpstr>
      <vt:lpstr>Outcomes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Article Retraction Project</dc:title>
  <dc:creator>Larissa Pack</dc:creator>
  <cp:lastModifiedBy>Larissa Pack</cp:lastModifiedBy>
  <cp:revision>6</cp:revision>
  <dcterms:created xsi:type="dcterms:W3CDTF">2020-10-20T20:16:41Z</dcterms:created>
  <dcterms:modified xsi:type="dcterms:W3CDTF">2020-10-21T13:34:00Z</dcterms:modified>
</cp:coreProperties>
</file>