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5" r:id="rId3"/>
    <p:sldId id="260" r:id="rId4"/>
    <p:sldId id="266" r:id="rId5"/>
    <p:sldId id="271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3" r:id="rId14"/>
    <p:sldId id="274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57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80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9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8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C54F-F93F-4137-8EC9-F5615C09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加密算法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可逆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D645B-D682-49AA-AD45-CF8C5ED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20000"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对称加密算法 </a:t>
            </a:r>
            <a:r>
              <a:rPr lang="en-US" altLang="zh-CN" dirty="0">
                <a:solidFill>
                  <a:srgbClr val="FFFFFF"/>
                </a:solidFill>
              </a:rPr>
              <a:t>– </a:t>
            </a:r>
            <a:r>
              <a:rPr lang="zh-CN" altLang="en-US" dirty="0">
                <a:solidFill>
                  <a:srgbClr val="FFFFFF"/>
                </a:solidFill>
              </a:rPr>
              <a:t>加解密双方共用同一密钥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3DES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AES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非对称加密算法 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RSA</a:t>
            </a: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三个发明者</a:t>
            </a:r>
            <a:r>
              <a:rPr lang="en-US" altLang="zh-CN" dirty="0">
                <a:solidFill>
                  <a:srgbClr val="FFFFFF"/>
                </a:solidFill>
              </a:rPr>
              <a:t>Ron </a:t>
            </a:r>
            <a:r>
              <a:rPr lang="en-US" altLang="zh-CN" dirty="0" err="1">
                <a:solidFill>
                  <a:srgbClr val="FFFFFF"/>
                </a:solidFill>
              </a:rPr>
              <a:t>Rivest</a:t>
            </a:r>
            <a:r>
              <a:rPr lang="en-US" altLang="zh-CN" dirty="0">
                <a:solidFill>
                  <a:srgbClr val="FFFFFF"/>
                </a:solidFill>
              </a:rPr>
              <a:t>, Adi Shamir, Leonard </a:t>
            </a:r>
            <a:r>
              <a:rPr lang="en-US" altLang="zh-CN" dirty="0" err="1">
                <a:solidFill>
                  <a:srgbClr val="FFFFFF"/>
                </a:solidFill>
              </a:rPr>
              <a:t>Adleman</a:t>
            </a:r>
            <a:r>
              <a:rPr lang="zh-CN" altLang="en-US" dirty="0">
                <a:solidFill>
                  <a:srgbClr val="FFFFFF"/>
                </a:solidFill>
              </a:rPr>
              <a:t>的名字首字母命名</a:t>
            </a:r>
            <a:endParaRPr lang="en-US" altLang="zh-CN" dirty="0">
              <a:solidFill>
                <a:srgbClr val="FFFFFF"/>
              </a:solidFill>
            </a:endParaRP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将两个大素数相乘十分容易，但对乘积因式分解却极其困难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DSA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ECC</a:t>
            </a:r>
          </a:p>
        </p:txBody>
      </p:sp>
      <p:pic>
        <p:nvPicPr>
          <p:cNvPr id="1026" name="Picture 2" descr="http://img.hexun.com/2009-06-24/118958532.jpg">
            <a:extLst>
              <a:ext uri="{FF2B5EF4-FFF2-40B4-BE49-F238E27FC236}">
                <a16:creationId xmlns:a16="http://schemas.microsoft.com/office/drawing/2014/main" id="{6F0C734D-9938-438F-8D44-D4E77F335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86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9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4358-635D-4E8D-9D5C-2309C83A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4488873"/>
            <a:ext cx="8553594" cy="1505526"/>
          </a:xfrm>
        </p:spPr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2 - </a:t>
            </a:r>
            <a:r>
              <a:rPr lang="zh-CN" altLang="en-US" dirty="0"/>
              <a:t>把秘钥文件的首行和末行去除并转化成十六进制格式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E58D1-3320-4C97-9B3D-DB608B8E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cat </a:t>
            </a:r>
            <a:r>
              <a:rPr lang="en-US" altLang="zh-CN" dirty="0" err="1"/>
              <a:t>private_key.pem|sed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-f1-9&gt;private_key.txt </a:t>
            </a:r>
          </a:p>
          <a:p>
            <a:r>
              <a:rPr lang="en-US" altLang="zh-CN" dirty="0"/>
              <a:t>cat </a:t>
            </a:r>
            <a:r>
              <a:rPr lang="en-US" altLang="zh-CN" dirty="0" err="1"/>
              <a:t>public_key.pem|sed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-f1-9&gt;public_key.txt </a:t>
            </a:r>
          </a:p>
          <a:p>
            <a:r>
              <a:rPr lang="en-US" altLang="zh-CN" dirty="0"/>
              <a:t>cat pkcs1_public_key.pem|sed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-f1-9&gt;pkcs1_public_key.txt</a:t>
            </a:r>
          </a:p>
        </p:txBody>
      </p:sp>
    </p:spTree>
    <p:extLst>
      <p:ext uri="{BB962C8B-B14F-4D97-AF65-F5344CB8AC3E}">
        <p14:creationId xmlns:p14="http://schemas.microsoft.com/office/powerpoint/2010/main" val="4389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D96A-6349-4ABF-8691-20ACB82B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F4286-E5A2-4679-B5E9-7F39CFAE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76564"/>
            <a:ext cx="8534400" cy="3615267"/>
          </a:xfrm>
        </p:spPr>
        <p:txBody>
          <a:bodyPr/>
          <a:lstStyle/>
          <a:p>
            <a:r>
              <a:rPr lang="en-US" altLang="zh-CN" dirty="0"/>
              <a:t>openssl </a:t>
            </a:r>
            <a:r>
              <a:rPr lang="en-US" altLang="zh-CN" dirty="0" err="1"/>
              <a:t>rsautl</a:t>
            </a:r>
            <a:r>
              <a:rPr lang="en-US" altLang="zh-CN" dirty="0"/>
              <a:t> -encrypt -in aa.txt -</a:t>
            </a:r>
            <a:r>
              <a:rPr lang="en-US" altLang="zh-CN" dirty="0" err="1"/>
              <a:t>inkey</a:t>
            </a:r>
            <a:r>
              <a:rPr lang="en-US" altLang="zh-CN" dirty="0"/>
              <a:t> </a:t>
            </a:r>
            <a:r>
              <a:rPr lang="en-US" altLang="zh-CN" dirty="0" err="1"/>
              <a:t>public_key.pem</a:t>
            </a:r>
            <a:r>
              <a:rPr lang="en-US" altLang="zh-CN" dirty="0"/>
              <a:t> -out enc.txt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7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C7A7D-26A7-4A8F-980D-3D77A84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3 - </a:t>
            </a:r>
            <a:r>
              <a:rPr lang="zh-CN" altLang="en-US" dirty="0"/>
              <a:t>十六进制格式私钥解析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2A48C-C1E7-497B-BAF8-C546DD0D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8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6A94-2485-41D0-B80E-7B5EB97F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ECCA3-CA7E-42EA-903C-39573ABE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8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2AEDB-D71E-444A-BCBF-8CCE3CDB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解密过程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85E9-80D9-4F3B-80FE-28837A74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BC727-0C3B-4C7D-93B9-EE4D2920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7.1</a:t>
            </a:r>
            <a:r>
              <a:rPr lang="zh-CN" altLang="en-US" dirty="0"/>
              <a:t>及以后 </a:t>
            </a:r>
            <a:r>
              <a:rPr lang="en-US" altLang="zh-CN" dirty="0" err="1"/>
              <a:t>openssl</a:t>
            </a:r>
            <a:r>
              <a:rPr lang="zh-CN" altLang="en-US" dirty="0"/>
              <a:t>加密解密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71CE3-E938-4A5E-A780-6143DD2D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36363-DEE7-4A9C-AFB9-C6D984D9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34AB0-03EA-451F-AC1A-BFD89068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NOPADDING</a:t>
            </a:r>
          </a:p>
          <a:p>
            <a:r>
              <a:rPr lang="en-US" altLang="zh-CN" dirty="0"/>
              <a:t>PKCS5</a:t>
            </a:r>
          </a:p>
          <a:p>
            <a:r>
              <a:rPr lang="en-US" altLang="zh-CN" dirty="0"/>
              <a:t>PKCS7</a:t>
            </a:r>
          </a:p>
        </p:txBody>
      </p:sp>
    </p:spTree>
    <p:extLst>
      <p:ext uri="{BB962C8B-B14F-4D97-AF65-F5344CB8AC3E}">
        <p14:creationId xmlns:p14="http://schemas.microsoft.com/office/powerpoint/2010/main" val="223362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D89F-557C-4579-A6C2-7CFC2D5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045E4-A8BA-4430-AC1D-6330050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5" y="77603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质数（素数）：在大于</a:t>
            </a:r>
            <a:r>
              <a:rPr lang="en-US" altLang="zh-CN" dirty="0"/>
              <a:t>1</a:t>
            </a:r>
            <a:r>
              <a:rPr lang="zh-CN" altLang="en-US" dirty="0"/>
              <a:t>的自然数中除了</a:t>
            </a:r>
            <a:r>
              <a:rPr lang="en-US" altLang="zh-CN" dirty="0"/>
              <a:t>1</a:t>
            </a:r>
            <a:r>
              <a:rPr lang="zh-CN" altLang="en-US" dirty="0"/>
              <a:t>个它本身以外不再有其它因数</a:t>
            </a:r>
            <a:endParaRPr lang="en-US" altLang="zh-CN" dirty="0"/>
          </a:p>
          <a:p>
            <a:r>
              <a:rPr lang="zh-CN" altLang="en-US" dirty="0"/>
              <a:t>合数：除了</a:t>
            </a:r>
            <a:r>
              <a:rPr lang="en-US" altLang="zh-CN" dirty="0"/>
              <a:t>1</a:t>
            </a:r>
            <a:r>
              <a:rPr lang="zh-CN" altLang="en-US" dirty="0"/>
              <a:t>和它本身、还能被其它数整除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互质关系 ：公约数只有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欧拉函数：计算</a:t>
            </a:r>
            <a:r>
              <a:rPr lang="en-US" altLang="zh-CN" dirty="0"/>
              <a:t>[1,n]</a:t>
            </a:r>
            <a:r>
              <a:rPr lang="zh-CN" altLang="en-US" dirty="0"/>
              <a:t>之间有多少个数与</a:t>
            </a:r>
            <a:r>
              <a:rPr lang="en-US" altLang="zh-CN" dirty="0"/>
              <a:t>n</a:t>
            </a:r>
            <a:r>
              <a:rPr lang="zh-CN" altLang="en-US" dirty="0"/>
              <a:t>是互质关系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任意两个质数互质 （</a:t>
            </a:r>
            <a:r>
              <a:rPr lang="en-US" altLang="zh-CN" dirty="0"/>
              <a:t>13,61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一个数是质数，另一个数只要不是前者的倍数，两数互质（</a:t>
            </a:r>
            <a:r>
              <a:rPr lang="en-US" altLang="zh-CN" dirty="0"/>
              <a:t>13,22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两个数中较大者是质数 两数互质</a:t>
            </a:r>
            <a:r>
              <a:rPr lang="en-US" altLang="zh-CN" dirty="0"/>
              <a:t>(97,57)</a:t>
            </a:r>
          </a:p>
          <a:p>
            <a:pPr lvl="1"/>
            <a:r>
              <a:rPr lang="en-US" altLang="zh-CN" dirty="0"/>
              <a:t>4 1</a:t>
            </a:r>
            <a:r>
              <a:rPr lang="zh-CN" altLang="en-US" dirty="0"/>
              <a:t>和任意一个自然数是都是互质关系</a:t>
            </a:r>
            <a:r>
              <a:rPr lang="en-US" altLang="zh-CN" dirty="0"/>
              <a:t>(1,99)</a:t>
            </a:r>
          </a:p>
          <a:p>
            <a:pPr lvl="1"/>
            <a:r>
              <a:rPr lang="en-US" altLang="zh-CN" dirty="0"/>
              <a:t>5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的整数，则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p-1</a:t>
            </a:r>
            <a:r>
              <a:rPr lang="zh-CN" altLang="en-US" dirty="0"/>
              <a:t>构成互质关系</a:t>
            </a:r>
            <a:r>
              <a:rPr lang="en-US" altLang="zh-CN" dirty="0"/>
              <a:t>(57,56)</a:t>
            </a:r>
          </a:p>
          <a:p>
            <a:pPr lvl="1"/>
            <a:r>
              <a:rPr lang="en-US" altLang="zh-CN" dirty="0"/>
              <a:t>6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的奇数，则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p-2</a:t>
            </a:r>
            <a:r>
              <a:rPr lang="zh-CN" altLang="en-US" dirty="0"/>
              <a:t>构成互质关系</a:t>
            </a:r>
            <a:r>
              <a:rPr lang="en-US" altLang="zh-CN" dirty="0"/>
              <a:t>(17,15)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35C562-1848-4F3E-8783-2FA8BCA3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通式：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8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B851-A866-4B29-B1AA-58D988E8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E304-B971-41ED-B16C-0DFC498A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zh-CN" altLang="en-US" dirty="0"/>
              <a:t>通式</a:t>
            </a:r>
            <a:r>
              <a:rPr lang="en-US" altLang="zh-CN" dirty="0"/>
              <a:t>					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p1, p2……</a:t>
            </a:r>
            <a:r>
              <a:rPr lang="en-US" altLang="zh-CN" dirty="0" err="1"/>
              <a:t>pn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的所有质因数，</a:t>
            </a:r>
            <a:r>
              <a:rPr lang="en-US" altLang="zh-CN" dirty="0"/>
              <a:t>x</a:t>
            </a:r>
            <a:r>
              <a:rPr lang="zh-CN" altLang="en-US" dirty="0"/>
              <a:t>是不为</a:t>
            </a:r>
            <a:r>
              <a:rPr lang="en-US" altLang="zh-CN" dirty="0"/>
              <a:t>0</a:t>
            </a:r>
            <a:r>
              <a:rPr lang="zh-CN" altLang="en-US" dirty="0"/>
              <a:t>的整数。每个质因数只计算一次</a:t>
            </a:r>
            <a:endParaRPr lang="en-US" altLang="zh-CN" dirty="0"/>
          </a:p>
          <a:p>
            <a:pPr lvl="1"/>
            <a:r>
              <a:rPr lang="zh-CN" altLang="en-US" dirty="0"/>
              <a:t>举个例子：</a:t>
            </a:r>
            <a:r>
              <a:rPr lang="en-US" altLang="zh-CN" dirty="0"/>
              <a:t>12 = 2 </a:t>
            </a:r>
            <a:r>
              <a:rPr lang="zh-CN" altLang="en-US" dirty="0"/>
              <a:t>*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3   </a:t>
            </a:r>
            <a:r>
              <a:rPr lang="zh-CN" altLang="en-US" dirty="0"/>
              <a:t>则 </a:t>
            </a:r>
            <a:r>
              <a:rPr lang="el-GR" altLang="zh-CN" dirty="0"/>
              <a:t>φ</a:t>
            </a:r>
            <a:r>
              <a:rPr lang="zh-CN" altLang="el-GR" dirty="0"/>
              <a:t>（</a:t>
            </a:r>
            <a:r>
              <a:rPr lang="el-GR" altLang="zh-CN" dirty="0"/>
              <a:t>12</a:t>
            </a:r>
            <a:r>
              <a:rPr lang="zh-CN" altLang="el-GR" dirty="0"/>
              <a:t>）</a:t>
            </a:r>
            <a:r>
              <a:rPr lang="en-US" altLang="zh-CN" dirty="0"/>
              <a:t>=12*</a:t>
            </a:r>
            <a:r>
              <a:rPr lang="zh-CN" altLang="en-US" dirty="0"/>
              <a:t>（</a:t>
            </a:r>
            <a:r>
              <a:rPr lang="en-US" altLang="zh-CN" dirty="0"/>
              <a:t>1-1/2</a:t>
            </a:r>
            <a:r>
              <a:rPr lang="zh-CN" altLang="en-US" dirty="0"/>
              <a:t>）*</a:t>
            </a:r>
            <a:r>
              <a:rPr lang="en-US" altLang="zh-CN" dirty="0"/>
              <a:t>(1-1/3)=4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4" name="Picture 6" descr="https://gss0.bdstatic.com/-4o3dSag_xI4khGkpoWK1HF6hhy/baike/s%3D146/sign=972114bf49a98226bcc12f23bc80b97a/f3d3572c11dfa9ecf6f6c0dd68d0f703908fc124.jpg">
            <a:extLst>
              <a:ext uri="{FF2B5EF4-FFF2-40B4-BE49-F238E27FC236}">
                <a16:creationId xmlns:a16="http://schemas.microsoft.com/office/drawing/2014/main" id="{1AFA4BAD-4A26-4133-ACE7-1FBB93FF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67" y="685800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1BA82-FD67-4219-98C6-2481ED93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628719" y="2752623"/>
            <a:ext cx="636190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0FA8B-69E3-445F-98AD-6C1CB101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3 – </a:t>
            </a:r>
            <a:r>
              <a:rPr lang="zh-CN" altLang="en-US" dirty="0"/>
              <a:t>模反元素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CB5E1-3405-4493-897D-64C50A66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模反元素：指有一个整数</a:t>
            </a:r>
            <a:r>
              <a:rPr lang="en-US" altLang="zh-CN" dirty="0"/>
              <a:t>d</a:t>
            </a:r>
            <a:r>
              <a:rPr lang="zh-CN" altLang="en-US" dirty="0"/>
              <a:t>，可以使得</a:t>
            </a:r>
            <a:r>
              <a:rPr lang="en-US" altLang="zh-CN" dirty="0"/>
              <a:t>ed</a:t>
            </a:r>
            <a:r>
              <a:rPr lang="zh-CN" altLang="en-US" dirty="0"/>
              <a:t>被</a:t>
            </a:r>
            <a:r>
              <a:rPr lang="en-US" altLang="zh-CN" dirty="0"/>
              <a:t>φ(n)</a:t>
            </a:r>
            <a:r>
              <a:rPr lang="zh-CN" altLang="en-US" dirty="0"/>
              <a:t>除的余数为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ed ≡ 1 (mod </a:t>
            </a:r>
            <a:r>
              <a:rPr lang="el-GR" altLang="zh-CN" dirty="0"/>
              <a:t>φ(</a:t>
            </a:r>
            <a:r>
              <a:rPr lang="en-US" altLang="zh-CN" dirty="0"/>
              <a:t>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99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3F79-4152-4804-8D9F-A6F8EC2F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4 – A pow m % n </a:t>
            </a:r>
            <a:r>
              <a:rPr lang="zh-CN" altLang="en-US" dirty="0"/>
              <a:t>求解方法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088B0-3281-4755-97D0-641D0F22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方法一 直接计算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运算量大 </a:t>
            </a:r>
            <a:r>
              <a:rPr lang="en-US" altLang="zh-CN" dirty="0"/>
              <a:t>&amp;</a:t>
            </a:r>
            <a:r>
              <a:rPr lang="zh-CN" altLang="en-US" dirty="0"/>
              <a:t> 超范围</a:t>
            </a:r>
            <a:endParaRPr lang="en-US" altLang="zh-CN" dirty="0"/>
          </a:p>
          <a:p>
            <a:r>
              <a:rPr lang="zh-CN" altLang="en-US" dirty="0"/>
              <a:t>方法二 利用 模性质计算 快速指数算法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A * B</a:t>
            </a:r>
            <a:r>
              <a:rPr lang="zh-CN" altLang="en-US" dirty="0"/>
              <a:t>）</a:t>
            </a:r>
            <a:r>
              <a:rPr lang="en-US" altLang="zh-CN" dirty="0"/>
              <a:t>mod N = </a:t>
            </a:r>
            <a:r>
              <a:rPr lang="zh-CN" altLang="en-US" dirty="0"/>
              <a:t>（</a:t>
            </a:r>
            <a:r>
              <a:rPr lang="en-US" altLang="zh-CN" dirty="0"/>
              <a:t>A mod N * B mod N</a:t>
            </a:r>
            <a:r>
              <a:rPr lang="zh-CN" altLang="en-US" dirty="0"/>
              <a:t>）</a:t>
            </a:r>
            <a:r>
              <a:rPr lang="en-US" altLang="zh-CN" dirty="0"/>
              <a:t>mod N</a:t>
            </a:r>
          </a:p>
          <a:p>
            <a:pPr marL="0" indent="0">
              <a:buNone/>
            </a:pPr>
            <a:r>
              <a:rPr lang="en-US" altLang="zh-CN" dirty="0"/>
              <a:t>	for</a:t>
            </a:r>
            <a:r>
              <a:rPr lang="zh-CN" altLang="en-US" dirty="0"/>
              <a:t>（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en-US" altLang="zh-CN" dirty="0"/>
              <a:t> = k;$</a:t>
            </a:r>
            <a:r>
              <a:rPr lang="en-US" altLang="zh-CN" dirty="0" err="1"/>
              <a:t>i</a:t>
            </a:r>
            <a:r>
              <a:rPr lang="en-US" altLang="zh-CN" dirty="0"/>
              <a:t>&gt;=0;$</a:t>
            </a:r>
            <a:r>
              <a:rPr lang="en-US" altLang="zh-CN" dirty="0" err="1"/>
              <a:t>i</a:t>
            </a:r>
            <a:r>
              <a:rPr lang="en-US" altLang="zh-CN" dirty="0"/>
              <a:t>--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d = (d * d) mod n;</a:t>
            </a:r>
          </a:p>
          <a:p>
            <a:pPr marL="0" indent="0">
              <a:buNone/>
            </a:pPr>
            <a:r>
              <a:rPr lang="en-US" altLang="zh-CN" dirty="0"/>
              <a:t>		if(bi == 0) d = (d * a) mod n;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805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4075-08E6-4974-A3D1-7E1E3ED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RSA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EF8B7-1CA3-472B-82C6-500602F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/>
              <a:t>RSA</a:t>
            </a:r>
            <a:r>
              <a:rPr lang="zh-CN" altLang="en-US" sz="2000" dirty="0"/>
              <a:t>的公钥、私钥的组成，以及加密、解密的公式</a:t>
            </a:r>
            <a:endParaRPr lang="en-US" altLang="zh-CN" sz="2000" dirty="0"/>
          </a:p>
          <a:p>
            <a:pPr lvl="1"/>
            <a:r>
              <a:rPr lang="zh-CN" altLang="en-US" sz="2000" dirty="0"/>
              <a:t>公钥</a:t>
            </a:r>
            <a:r>
              <a:rPr lang="en-US" altLang="zh-CN" sz="2000" dirty="0"/>
              <a:t>KU 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n,e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en-US" altLang="zh-CN" dirty="0"/>
              <a:t>n : </a:t>
            </a:r>
            <a:r>
              <a:rPr lang="zh-CN" altLang="en-US" dirty="0"/>
              <a:t>两个素数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的乘积（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需保密）</a:t>
            </a:r>
            <a:endParaRPr lang="en-US" altLang="zh-CN" dirty="0"/>
          </a:p>
          <a:p>
            <a:pPr lvl="2"/>
            <a:r>
              <a:rPr lang="en-US" altLang="zh-CN" dirty="0"/>
              <a:t>e : </a:t>
            </a:r>
            <a:r>
              <a:rPr lang="zh-CN" altLang="en-US" dirty="0"/>
              <a:t>随机取一个</a:t>
            </a:r>
            <a:r>
              <a:rPr lang="en-US" altLang="zh-CN" dirty="0"/>
              <a:t>1&lt;e&lt;</a:t>
            </a:r>
            <a:r>
              <a:rPr lang="el-GR" altLang="zh-CN" dirty="0"/>
              <a:t>φ</a:t>
            </a:r>
            <a:r>
              <a:rPr lang="en-US" altLang="zh-CN" dirty="0"/>
              <a:t>(n),</a:t>
            </a:r>
            <a:r>
              <a:rPr lang="zh-CN" altLang="en-US" dirty="0"/>
              <a:t>且</a:t>
            </a:r>
            <a:r>
              <a:rPr lang="en-US" altLang="zh-CN" dirty="0"/>
              <a:t>e</a:t>
            </a:r>
            <a:r>
              <a:rPr lang="zh-CN" altLang="en-US" dirty="0"/>
              <a:t>与</a:t>
            </a:r>
            <a:r>
              <a:rPr lang="el-GR" altLang="zh-CN" dirty="0"/>
              <a:t>φ</a:t>
            </a:r>
            <a:r>
              <a:rPr lang="en-US" altLang="zh-CN" dirty="0"/>
              <a:t>(n)=(p-1)(q-1)</a:t>
            </a:r>
            <a:r>
              <a:rPr lang="zh-CN" altLang="en-US" dirty="0"/>
              <a:t>互质</a:t>
            </a:r>
            <a:endParaRPr lang="en-US" altLang="zh-CN" dirty="0"/>
          </a:p>
          <a:p>
            <a:pPr lvl="1"/>
            <a:r>
              <a:rPr lang="zh-CN" altLang="en-US" sz="2000" dirty="0"/>
              <a:t>私钥</a:t>
            </a:r>
            <a:r>
              <a:rPr lang="en-US" altLang="zh-CN" sz="2000" dirty="0"/>
              <a:t>KR (</a:t>
            </a:r>
            <a:r>
              <a:rPr lang="en-US" altLang="zh-CN" sz="2000" dirty="0" err="1"/>
              <a:t>n,d</a:t>
            </a:r>
            <a:r>
              <a:rPr lang="en-US" altLang="zh-CN" sz="2000" dirty="0"/>
              <a:t>)</a:t>
            </a:r>
          </a:p>
          <a:p>
            <a:pPr marL="914400" lvl="2" indent="0">
              <a:buNone/>
            </a:pPr>
            <a:r>
              <a:rPr lang="en-US" altLang="zh-CN" sz="1800" dirty="0"/>
              <a:t>ed </a:t>
            </a:r>
            <a:r>
              <a:rPr lang="zh-CN" altLang="en-US" sz="1800" dirty="0"/>
              <a:t>≡ </a:t>
            </a:r>
            <a:r>
              <a:rPr lang="en-US" altLang="zh-CN" sz="1800" dirty="0"/>
              <a:t>1</a:t>
            </a:r>
            <a:r>
              <a:rPr lang="zh-CN" altLang="en-US" sz="1800" dirty="0"/>
              <a:t>（</a:t>
            </a:r>
            <a:r>
              <a:rPr lang="en-US" altLang="zh-CN" sz="1800" dirty="0"/>
              <a:t>mod</a:t>
            </a:r>
            <a:r>
              <a:rPr lang="zh-CN" altLang="en-US" sz="1800" dirty="0"/>
              <a:t>（</a:t>
            </a:r>
            <a:r>
              <a:rPr lang="en-US" altLang="zh-CN" sz="1800" dirty="0"/>
              <a:t>p-1</a:t>
            </a:r>
            <a:r>
              <a:rPr lang="zh-CN" altLang="en-US" sz="1800" dirty="0"/>
              <a:t>）（</a:t>
            </a:r>
            <a:r>
              <a:rPr lang="en-US" altLang="zh-CN" sz="1800" dirty="0"/>
              <a:t>q-1</a:t>
            </a:r>
            <a:r>
              <a:rPr lang="zh-CN" altLang="en-US" sz="1800" dirty="0"/>
              <a:t>））</a:t>
            </a:r>
            <a:endParaRPr lang="en-US" altLang="zh-CN" sz="1800" dirty="0"/>
          </a:p>
          <a:p>
            <a:pPr lvl="1"/>
            <a:r>
              <a:rPr lang="zh-CN" altLang="en-US" sz="2000" dirty="0"/>
              <a:t>加密</a:t>
            </a:r>
            <a:endParaRPr lang="en-US" altLang="zh-CN" sz="2000" dirty="0"/>
          </a:p>
          <a:p>
            <a:pPr lvl="2"/>
            <a:r>
              <a:rPr lang="en-US" altLang="zh-CN" sz="1800" dirty="0"/>
              <a:t>m </a:t>
            </a:r>
            <a:r>
              <a:rPr lang="en-US" altLang="zh-CN" sz="1800" baseline="30000" dirty="0"/>
              <a:t>e</a:t>
            </a:r>
            <a:r>
              <a:rPr lang="en-US" altLang="zh-CN" sz="1800" dirty="0"/>
              <a:t> </a:t>
            </a:r>
            <a:r>
              <a:rPr lang="zh-CN" altLang="en-US" dirty="0"/>
              <a:t>≡ 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mod 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200" dirty="0"/>
              <a:t>解密</a:t>
            </a:r>
            <a:endParaRPr lang="en-US" altLang="zh-CN" sz="2200" dirty="0"/>
          </a:p>
          <a:p>
            <a:pPr lvl="2"/>
            <a:r>
              <a:rPr lang="en-US" altLang="zh-CN" sz="1800" dirty="0"/>
              <a:t>c </a:t>
            </a:r>
            <a:r>
              <a:rPr lang="en-US" altLang="zh-CN" sz="1800" baseline="30000" dirty="0"/>
              <a:t>d</a:t>
            </a:r>
            <a:r>
              <a:rPr lang="en-US" altLang="zh-CN" sz="1800" dirty="0"/>
              <a:t> </a:t>
            </a:r>
            <a:r>
              <a:rPr lang="zh-CN" altLang="en-US" dirty="0"/>
              <a:t>≡</a:t>
            </a:r>
            <a:r>
              <a:rPr lang="en-US" altLang="zh-CN" sz="1800" dirty="0"/>
              <a:t> M </a:t>
            </a:r>
            <a:r>
              <a:rPr lang="zh-CN" altLang="en-US" sz="1800" dirty="0"/>
              <a:t>（</a:t>
            </a:r>
            <a:r>
              <a:rPr lang="en-US" altLang="zh-CN" sz="1800" dirty="0"/>
              <a:t>mod n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6628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941D-A2A2-4823-8976-DE5EE342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算法描述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5434A9-A114-42EE-A193-46715503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754" y="685800"/>
            <a:ext cx="768131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882-017E-4577-A879-BDEB5D2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算法实例描述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F4904-CC22-451F-ABA2-2829D19C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7472-335B-46A3-AEAD-BB82958D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1- </a:t>
            </a:r>
            <a:r>
              <a:rPr lang="en-US" altLang="zh-CN" dirty="0" err="1"/>
              <a:t>Openssl</a:t>
            </a:r>
            <a:r>
              <a:rPr lang="zh-CN" altLang="en-US" dirty="0"/>
              <a:t>命令生成</a:t>
            </a:r>
            <a:r>
              <a:rPr lang="en-US" altLang="zh-CN" dirty="0"/>
              <a:t>RSA</a:t>
            </a:r>
            <a:r>
              <a:rPr lang="zh-CN" altLang="en-US" dirty="0"/>
              <a:t>公私钥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D1E31-EF3B-4CBE-A849-33274D4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pkcs#1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genrsa</a:t>
            </a:r>
            <a:r>
              <a:rPr lang="en-US" altLang="zh-CN" dirty="0"/>
              <a:t> -out </a:t>
            </a:r>
            <a:r>
              <a:rPr lang="en-US" altLang="zh-CN" dirty="0" err="1"/>
              <a:t>private_key.pem</a:t>
            </a:r>
            <a:r>
              <a:rPr lang="en-US" altLang="zh-CN" dirty="0"/>
              <a:t> 1024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openssl pkcs8 -topk8 -inform PEM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outform</a:t>
            </a:r>
            <a:r>
              <a:rPr lang="en-US" altLang="zh-CN" dirty="0"/>
              <a:t> PEM -</a:t>
            </a:r>
            <a:r>
              <a:rPr lang="en-US" altLang="zh-CN" dirty="0" err="1"/>
              <a:t>nocrypt</a:t>
            </a:r>
            <a:r>
              <a:rPr lang="en-US" altLang="zh-CN" dirty="0"/>
              <a:t>&gt;pkcs8_private_key.pem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从私钥导出公钥，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pubout</a:t>
            </a:r>
            <a:r>
              <a:rPr lang="en-US" altLang="zh-CN" dirty="0"/>
              <a:t> -out </a:t>
            </a:r>
            <a:r>
              <a:rPr lang="en-US" altLang="zh-CN" dirty="0" err="1"/>
              <a:t>public_key.pem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/>
              <a:t>pkcs#1</a:t>
            </a:r>
            <a:r>
              <a:rPr lang="zh-CN" altLang="en-US" dirty="0"/>
              <a:t>格式的公钥文件</a:t>
            </a:r>
            <a:endParaRPr lang="en-US" altLang="zh-CN" dirty="0"/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</a:t>
            </a:r>
            <a:r>
              <a:rPr lang="en-US" altLang="zh-CN" dirty="0" err="1"/>
              <a:t>pubin</a:t>
            </a:r>
            <a:r>
              <a:rPr lang="en-US" altLang="zh-CN" dirty="0"/>
              <a:t> -in </a:t>
            </a:r>
            <a:r>
              <a:rPr lang="en-US" altLang="zh-CN" dirty="0" err="1"/>
              <a:t>public_key.pem</a:t>
            </a:r>
            <a:r>
              <a:rPr lang="en-US" altLang="zh-CN" dirty="0"/>
              <a:t> -</a:t>
            </a:r>
            <a:r>
              <a:rPr lang="en-US" altLang="zh-CN" dirty="0" err="1"/>
              <a:t>RSAPublicKey_out</a:t>
            </a:r>
            <a:r>
              <a:rPr lang="en-US" altLang="zh-CN" dirty="0"/>
              <a:t> -out pkcs1_public_key.pem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3018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2594</TotalTime>
  <Words>707</Words>
  <Application>Microsoft Office PowerPoint</Application>
  <PresentationFormat>宽屏</PresentationFormat>
  <Paragraphs>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切片</vt:lpstr>
      <vt:lpstr>加密算法-可逆</vt:lpstr>
      <vt:lpstr>RSA加解密算法数学基础 -1</vt:lpstr>
      <vt:lpstr>RSA加解密算法数学基础2 – 欧拉函数</vt:lpstr>
      <vt:lpstr>RSA加解密算法数学基础3 – 模反元素</vt:lpstr>
      <vt:lpstr>RSA加解密算法数学基础4 – A pow m % n 求解方法</vt:lpstr>
      <vt:lpstr>RSA</vt:lpstr>
      <vt:lpstr>RSA算法描述</vt:lpstr>
      <vt:lpstr>RSA算法实例描述</vt:lpstr>
      <vt:lpstr>密钥探究1- Openssl命令生成RSA公私钥</vt:lpstr>
      <vt:lpstr>密钥探究2 - 把秘钥文件的首行和末行去除并转化成十六进制格式</vt:lpstr>
      <vt:lpstr>PowerPoint 演示文稿</vt:lpstr>
      <vt:lpstr>密钥探究3 - 十六进制格式私钥解析</vt:lpstr>
      <vt:lpstr>RSA加密过程</vt:lpstr>
      <vt:lpstr>RSA解密过程</vt:lpstr>
      <vt:lpstr>Php 7.1及以后 openssl加密解密</vt:lpstr>
      <vt:lpstr>填充方式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常见加密算法及其应用</dc:title>
  <dc:creator>Windows 用户</dc:creator>
  <cp:lastModifiedBy>Windows 用户</cp:lastModifiedBy>
  <cp:revision>42</cp:revision>
  <dcterms:created xsi:type="dcterms:W3CDTF">2018-12-08T02:37:36Z</dcterms:created>
  <dcterms:modified xsi:type="dcterms:W3CDTF">2018-12-26T15:28:23Z</dcterms:modified>
</cp:coreProperties>
</file>