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63" r:id="rId4"/>
    <p:sldId id="260" r:id="rId5"/>
    <p:sldId id="259" r:id="rId6"/>
    <p:sldId id="261" r:id="rId7"/>
    <p:sldId id="265" r:id="rId8"/>
    <p:sldId id="268" r:id="rId9"/>
    <p:sldId id="269" r:id="rId10"/>
    <p:sldId id="262" r:id="rId11"/>
    <p:sldId id="270" r:id="rId12"/>
    <p:sldId id="271" r:id="rId13"/>
    <p:sldId id="272" r:id="rId14"/>
    <p:sldId id="273" r:id="rId15"/>
    <p:sldId id="274" r:id="rId16"/>
    <p:sldId id="275" r:id="rId17"/>
    <p:sldId id="267" r:id="rId18"/>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96" roundtripDataSignature="AMtx7mi8d8sca+UyCMBsQ160pLB5D0GO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F6C84-CFDF-4D6C-A84D-D10277C5AC67}" v="352" dt="2020-12-18T03:11:22.483"/>
    <p1510:client id="{2C359C85-1BA0-4484-98A7-C81915CCE2A9}" v="257" dt="2020-12-17T14:50:05.736"/>
    <p1510:client id="{3E6DD0E4-9034-48FB-A0AA-32B176D8058E}" v="83" dt="2020-12-27T02:54:55.026"/>
    <p1510:client id="{6B66BBCB-5AB9-4A1B-BD20-B46FDC8E5B6D}" v="90" dt="2020-12-17T17:24:52.713"/>
    <p1510:client id="{8BD807C0-F0E4-4612-89E7-3AB4818A15B7}" v="405" dt="2020-12-17T16:58:42.676"/>
    <p1510:client id="{C52A488C-1180-4A9D-8020-AAA1694E05E3}" v="187" dt="2020-12-17T16:18:16.148"/>
  </p1510:revLst>
</p1510:revInfo>
</file>

<file path=ppt/tableStyles.xml><?xml version="1.0" encoding="utf-8"?>
<a:tblStyleLst xmlns:a="http://schemas.openxmlformats.org/drawingml/2006/main" def="{451843C1-14CD-460C-BA8A-FCDFCFFC4EFC}">
  <a:tblStyle styleId="{451843C1-14CD-460C-BA8A-FCDFCFFC4EF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97"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00236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nsstuff.com/intrusion-detection-syste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techopen.com/books/computer-and-network-security/anomaly-based-intrusion-detection-system#B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7" Type="http://schemas.openxmlformats.org/officeDocument/2006/relationships/hyperlink" Target="https://en.wikipedia.org/wiki/Feature_selection#cite_note-islr-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Bias-variance_tradeoff" TargetMode="External"/><Relationship Id="rId5" Type="http://schemas.openxmlformats.org/officeDocument/2006/relationships/hyperlink" Target="https://en.wikipedia.org/wiki/Feature_selection#cite_note-Bermingham-prolog-2" TargetMode="External"/><Relationship Id="rId4" Type="http://schemas.openxmlformats.org/officeDocument/2006/relationships/hyperlink" Target="https://en.wikipedia.org/wiki/Overfitt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en-US" b="1"/>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39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en-US"/>
              <a:t>It’s important to note that </a:t>
            </a:r>
            <a:r>
              <a:rPr lang="en-US" b="1">
                <a:hlinkClick r:id="rId3"/>
              </a:rPr>
              <a:t>intrusion detection systems</a:t>
            </a:r>
            <a:r>
              <a:rPr lang="en-US" b="1"/>
              <a:t> and intrusion prevention systems are both important parts of network integrity</a:t>
            </a:r>
            <a:r>
              <a:rPr lang="en-US"/>
              <a:t> and include concepts that you may want to consider for IT security actions and decisions. Sometimes the systems overlap, and sometimes they’re </a:t>
            </a:r>
            <a:r>
              <a:rPr lang="en-US" b="1"/>
              <a:t>combined or referred to together as IDPS.</a:t>
            </a:r>
            <a:endParaRPr lang="vi-VN"/>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82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en-US" b="1"/>
              <a:t>all intrusion prevention begins with intrusion detection</a:t>
            </a:r>
            <a:r>
              <a:rPr lang="en-US"/>
              <a:t>. But security systems can go one step further and act to stop ongoing and future attacks. When an IPS detects an attack, it can reject data packets, give commands to a firewall, and even sever a connection.</a:t>
            </a:r>
            <a:endParaRPr lang="vi-VN"/>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35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en-US"/>
              <a:t>An IDS </a:t>
            </a:r>
            <a:r>
              <a:rPr lang="en-US" b="1"/>
              <a:t>monitors</a:t>
            </a:r>
            <a:r>
              <a:rPr lang="en-US"/>
              <a:t> your network for possible </a:t>
            </a:r>
            <a:r>
              <a:rPr lang="en-US" b="1"/>
              <a:t>dangerous activity, including malicious acts and violations of security protocols</a:t>
            </a:r>
            <a:r>
              <a:rPr lang="en-US"/>
              <a:t>. When such a problem is detected, an IDS alerts the administrator but doesn’t necessarily take any other action.</a:t>
            </a:r>
            <a:endParaRPr lang="vi-VN"/>
          </a:p>
          <a:p>
            <a:pPr marL="0" indent="0"/>
            <a:endParaRPr lang="en-US"/>
          </a:p>
          <a:p>
            <a:pPr marL="0" indent="0"/>
            <a:r>
              <a:rPr lang="en-US" b="1"/>
              <a:t>Signature-based: </a:t>
            </a:r>
            <a:r>
              <a:rPr lang="en-US"/>
              <a:t>Signature-based IDS </a:t>
            </a:r>
            <a:r>
              <a:rPr lang="en-US" b="1"/>
              <a:t>relies on a preprogrammed list of known attack behaviors</a:t>
            </a:r>
            <a:r>
              <a:rPr lang="en-US"/>
              <a:t>. </a:t>
            </a:r>
            <a:r>
              <a:rPr lang="en-US" b="1"/>
              <a:t>It is similar to antivirus software </a:t>
            </a:r>
          </a:p>
          <a:p>
            <a:pPr marL="0" indent="0"/>
            <a:r>
              <a:rPr lang="en-US" b="1"/>
              <a:t>Signature-based IDS is popular and effective but is only as good as its database of known signatures.</a:t>
            </a:r>
            <a:r>
              <a:rPr lang="en-US"/>
              <a:t> This makes it vulnerable to new attacks. Plus, attackers can and do frequently disguise their attacks to avoid common signatures that will be detected. Also, the most thorough signature-based IDS will have huge databases to check against, meaning big bandwidth demands on your system.</a:t>
            </a:r>
          </a:p>
          <a:p>
            <a:pPr marL="0" indent="0"/>
            <a:endParaRPr lang="en-US"/>
          </a:p>
          <a:p>
            <a:pPr marL="0" indent="0"/>
            <a:r>
              <a:rPr lang="en-US" b="1"/>
              <a:t>Anomaly-based: </a:t>
            </a:r>
            <a:r>
              <a:rPr lang="en-US"/>
              <a:t>Anomaly-based IDS begins with a </a:t>
            </a:r>
            <a:r>
              <a:rPr lang="en-US" b="1"/>
              <a:t>model of normal behavior on the network, then alert an admin anytime it detects any deviation from that model of normal behavior</a:t>
            </a:r>
            <a:r>
              <a:rPr lang="en-US"/>
              <a:t>. Anomaly-based IDS begins at installation with a training phase where it “learns” normal behavior. </a:t>
            </a:r>
            <a:r>
              <a:rPr lang="en-US" b="1"/>
              <a:t>AI and machine learning have been very effective</a:t>
            </a:r>
            <a:r>
              <a:rPr lang="en-US"/>
              <a:t> in this phase of anomaly-based systems. </a:t>
            </a:r>
          </a:p>
          <a:p>
            <a:pPr marL="0" indent="0"/>
            <a:r>
              <a:rPr lang="en-US"/>
              <a:t>However, they can set off many false positives, since they don’t always distinguish well between attacks and benign anomalous behavior</a:t>
            </a:r>
          </a:p>
          <a:p>
            <a:pPr marL="0" indent="0"/>
            <a:endParaRPr lang="en-US"/>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6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vi-VN"/>
              <a:t>Statistics base: statistical properties such as mean and variance on normal transaction to build the normal profile [</a:t>
            </a:r>
            <a:r>
              <a:rPr lang="vi-VN" dirty="0">
                <a:hlinkClick r:id="rId3"/>
              </a:rPr>
              <a:t>4</a:t>
            </a:r>
            <a:r>
              <a:rPr lang="vi-VN"/>
              <a:t>]. The statistical tests are employed to determine whether the observed transaction deviates from the normal profile.</a:t>
            </a:r>
          </a:p>
          <a:p>
            <a:pPr marL="0" indent="0"/>
            <a:endParaRPr lang="vi-VN" dirty="0"/>
          </a:p>
          <a:p>
            <a:pPr marL="0" indent="0"/>
            <a:r>
              <a:rPr lang="vi-VN"/>
              <a:t>Knowledge-based techniques base:  extract the knowledge from the specific attacks and system vulnerabilities. This knowledge can be further used to identify the intrusions or attacks happening in the network or system.</a:t>
            </a:r>
          </a:p>
          <a:p>
            <a:pPr marL="0" indent="0"/>
            <a:endParaRPr lang="vi-VN" dirty="0"/>
          </a:p>
          <a:p>
            <a:pPr marL="0" indent="0"/>
            <a:r>
              <a:rPr lang="vi-VN"/>
              <a:t>Machine learning-based techniques are broadly classified as Bayesian approaches, support vector machines, neural networks, fuzzy logic, and genetic algorithms. Their key advantage is flexibility, adaptability, and capture of interdependencies.</a:t>
            </a: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44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vi-VN" dirty="0" err="1"/>
              <a:t>Hướng</a:t>
            </a:r>
            <a:r>
              <a:rPr lang="vi-VN" dirty="0"/>
              <a:t> </a:t>
            </a:r>
            <a:r>
              <a:rPr lang="vi-VN" dirty="0" err="1"/>
              <a:t>tiếp</a:t>
            </a:r>
            <a:r>
              <a:rPr lang="vi-VN" dirty="0"/>
              <a:t> </a:t>
            </a:r>
            <a:r>
              <a:rPr lang="vi-VN" dirty="0" err="1"/>
              <a:t>cận</a:t>
            </a:r>
            <a:r>
              <a:rPr lang="vi-VN" dirty="0"/>
              <a:t> </a:t>
            </a:r>
            <a:r>
              <a:rPr lang="vi-VN" dirty="0" err="1"/>
              <a:t>Supervise</a:t>
            </a:r>
            <a:r>
              <a:rPr lang="vi-VN" dirty="0"/>
              <a:t>: </a:t>
            </a:r>
          </a:p>
          <a:p>
            <a:pPr marL="0" indent="0"/>
            <a:r>
              <a:rPr lang="vi-VN" dirty="0"/>
              <a:t>The CTU-13 </a:t>
            </a:r>
            <a:r>
              <a:rPr lang="vi-VN" dirty="0" err="1"/>
              <a:t>is</a:t>
            </a:r>
            <a:r>
              <a:rPr lang="vi-VN" dirty="0"/>
              <a:t> a </a:t>
            </a:r>
            <a:r>
              <a:rPr lang="vi-VN" dirty="0" err="1"/>
              <a:t>dataset</a:t>
            </a:r>
            <a:r>
              <a:rPr lang="vi-VN" dirty="0"/>
              <a:t> </a:t>
            </a:r>
            <a:r>
              <a:rPr lang="vi-VN" dirty="0" err="1"/>
              <a:t>of</a:t>
            </a:r>
            <a:r>
              <a:rPr lang="vi-VN" dirty="0"/>
              <a:t> </a:t>
            </a:r>
            <a:r>
              <a:rPr lang="vi-VN" dirty="0" err="1"/>
              <a:t>botnet</a:t>
            </a:r>
            <a:r>
              <a:rPr lang="vi-VN" dirty="0"/>
              <a:t> </a:t>
            </a:r>
            <a:r>
              <a:rPr lang="vi-VN" dirty="0" err="1"/>
              <a:t>traffic</a:t>
            </a:r>
            <a:r>
              <a:rPr lang="vi-VN" dirty="0"/>
              <a:t> </a:t>
            </a:r>
            <a:r>
              <a:rPr lang="vi-VN" dirty="0" err="1"/>
              <a:t>that</a:t>
            </a:r>
            <a:r>
              <a:rPr lang="vi-VN" dirty="0"/>
              <a:t> </a:t>
            </a:r>
            <a:r>
              <a:rPr lang="vi-VN" dirty="0" err="1"/>
              <a:t>was</a:t>
            </a:r>
            <a:r>
              <a:rPr lang="vi-VN" dirty="0"/>
              <a:t> </a:t>
            </a:r>
            <a:r>
              <a:rPr lang="vi-VN" dirty="0" err="1"/>
              <a:t>captured</a:t>
            </a:r>
            <a:r>
              <a:rPr lang="vi-VN" dirty="0"/>
              <a:t> in the CTU </a:t>
            </a:r>
            <a:r>
              <a:rPr lang="vi-VN" dirty="0" err="1"/>
              <a:t>University</a:t>
            </a:r>
            <a:r>
              <a:rPr lang="vi-VN" dirty="0"/>
              <a:t>, Czech </a:t>
            </a:r>
            <a:r>
              <a:rPr lang="vi-VN" dirty="0" err="1"/>
              <a:t>Republic</a:t>
            </a:r>
            <a:r>
              <a:rPr lang="vi-VN" dirty="0"/>
              <a:t>, in 2011</a:t>
            </a:r>
            <a:endParaRPr lang="vi-VN"/>
          </a:p>
          <a:p>
            <a:pPr marL="0" indent="0"/>
            <a:endParaRPr lang="vi-VN"/>
          </a:p>
          <a:p>
            <a:pPr marL="0" indent="0"/>
            <a:r>
              <a:rPr lang="vi-VN"/>
              <a:t>EDA: EDA is for seeing what the data can tell us beyond the formal modeling or hypothesis testing task. Data visulization, ...</a:t>
            </a:r>
            <a:endParaRPr lang="vi-VN" dirty="0"/>
          </a:p>
          <a:p>
            <a:pPr marL="0" indent="0"/>
            <a:endParaRPr lang="vi-VN" dirty="0"/>
          </a:p>
          <a:p>
            <a:pPr marL="0" indent="0"/>
            <a:r>
              <a:rPr lang="vi-VN" dirty="0" err="1"/>
              <a:t>Feature</a:t>
            </a:r>
            <a:r>
              <a:rPr lang="vi-VN" dirty="0"/>
              <a:t> </a:t>
            </a:r>
            <a:r>
              <a:rPr lang="vi-VN" dirty="0" err="1"/>
              <a:t>Engineering</a:t>
            </a:r>
            <a:r>
              <a:rPr lang="vi-VN" dirty="0"/>
              <a:t>:  </a:t>
            </a:r>
            <a:r>
              <a:rPr lang="vi-VN" b="1" dirty="0" err="1"/>
              <a:t>Feature</a:t>
            </a:r>
            <a:r>
              <a:rPr lang="vi-VN" b="1" dirty="0"/>
              <a:t> </a:t>
            </a:r>
            <a:r>
              <a:rPr lang="vi-VN" b="1" dirty="0" err="1"/>
              <a:t>engineering</a:t>
            </a:r>
            <a:r>
              <a:rPr lang="vi-VN" dirty="0"/>
              <a:t> </a:t>
            </a:r>
            <a:r>
              <a:rPr lang="vi-VN" dirty="0" err="1"/>
              <a:t>is</a:t>
            </a:r>
            <a:r>
              <a:rPr lang="vi-VN" dirty="0"/>
              <a:t> the </a:t>
            </a:r>
            <a:r>
              <a:rPr lang="vi-VN" dirty="0" err="1"/>
              <a:t>process</a:t>
            </a:r>
            <a:r>
              <a:rPr lang="vi-VN" dirty="0"/>
              <a:t> </a:t>
            </a:r>
            <a:r>
              <a:rPr lang="vi-VN" dirty="0" err="1"/>
              <a:t>of</a:t>
            </a:r>
            <a:r>
              <a:rPr lang="vi-VN" dirty="0"/>
              <a:t> </a:t>
            </a:r>
            <a:r>
              <a:rPr lang="vi-VN" dirty="0" err="1"/>
              <a:t>using</a:t>
            </a:r>
            <a:r>
              <a:rPr lang="vi-VN" dirty="0"/>
              <a:t> </a:t>
            </a:r>
            <a:r>
              <a:rPr lang="vi-VN" dirty="0" err="1"/>
              <a:t>domain</a:t>
            </a:r>
            <a:r>
              <a:rPr lang="vi-VN" dirty="0"/>
              <a:t> </a:t>
            </a:r>
            <a:r>
              <a:rPr lang="vi-VN" dirty="0" err="1"/>
              <a:t>knowledge</a:t>
            </a:r>
            <a:r>
              <a:rPr lang="vi-VN" dirty="0"/>
              <a:t> to </a:t>
            </a:r>
            <a:r>
              <a:rPr lang="vi-VN" dirty="0" err="1"/>
              <a:t>extract</a:t>
            </a:r>
            <a:r>
              <a:rPr lang="vi-VN" dirty="0"/>
              <a:t> </a:t>
            </a:r>
            <a:r>
              <a:rPr lang="vi-VN" b="1" dirty="0" err="1"/>
              <a:t>features</a:t>
            </a:r>
            <a:r>
              <a:rPr lang="vi-VN" dirty="0"/>
              <a:t> </a:t>
            </a:r>
            <a:r>
              <a:rPr lang="vi-VN" dirty="0" err="1"/>
              <a:t>from</a:t>
            </a:r>
            <a:r>
              <a:rPr lang="vi-VN" dirty="0"/>
              <a:t> </a:t>
            </a:r>
            <a:r>
              <a:rPr lang="vi-VN" dirty="0" err="1"/>
              <a:t>raw</a:t>
            </a:r>
            <a:r>
              <a:rPr lang="vi-VN" dirty="0"/>
              <a:t> </a:t>
            </a:r>
            <a:r>
              <a:rPr lang="vi-VN" dirty="0" err="1"/>
              <a:t>data</a:t>
            </a:r>
            <a:r>
              <a:rPr lang="vi-VN" dirty="0"/>
              <a:t> </a:t>
            </a:r>
            <a:r>
              <a:rPr lang="vi-VN" dirty="0" err="1"/>
              <a:t>via</a:t>
            </a:r>
            <a:r>
              <a:rPr lang="vi-VN" dirty="0"/>
              <a:t> </a:t>
            </a:r>
            <a:r>
              <a:rPr lang="vi-VN" dirty="0" err="1"/>
              <a:t>data</a:t>
            </a:r>
            <a:r>
              <a:rPr lang="vi-VN" dirty="0"/>
              <a:t> </a:t>
            </a:r>
            <a:r>
              <a:rPr lang="vi-VN" dirty="0" err="1"/>
              <a:t>mining</a:t>
            </a:r>
            <a:r>
              <a:rPr lang="vi-VN" dirty="0"/>
              <a:t> </a:t>
            </a:r>
            <a:r>
              <a:rPr lang="vi-VN" dirty="0" err="1"/>
              <a:t>techniques</a:t>
            </a:r>
            <a:r>
              <a:rPr lang="vi-VN" dirty="0"/>
              <a:t>. </a:t>
            </a:r>
            <a:r>
              <a:rPr lang="vi-VN" dirty="0" err="1"/>
              <a:t>These</a:t>
            </a:r>
            <a:r>
              <a:rPr lang="vi-VN" dirty="0"/>
              <a:t> </a:t>
            </a:r>
            <a:r>
              <a:rPr lang="vi-VN" b="1" dirty="0" err="1"/>
              <a:t>features</a:t>
            </a:r>
            <a:r>
              <a:rPr lang="vi-VN" dirty="0"/>
              <a:t> can be </a:t>
            </a:r>
            <a:r>
              <a:rPr lang="vi-VN" dirty="0" err="1"/>
              <a:t>used</a:t>
            </a:r>
            <a:r>
              <a:rPr lang="vi-VN" dirty="0"/>
              <a:t> to </a:t>
            </a:r>
            <a:r>
              <a:rPr lang="vi-VN" dirty="0" err="1"/>
              <a:t>improve</a:t>
            </a:r>
            <a:r>
              <a:rPr lang="vi-VN" dirty="0"/>
              <a:t> the </a:t>
            </a:r>
            <a:r>
              <a:rPr lang="vi-VN" dirty="0" err="1"/>
              <a:t>performance</a:t>
            </a:r>
            <a:r>
              <a:rPr lang="vi-VN" dirty="0"/>
              <a:t> </a:t>
            </a:r>
            <a:r>
              <a:rPr lang="vi-VN" dirty="0" err="1"/>
              <a:t>of</a:t>
            </a:r>
            <a:r>
              <a:rPr lang="vi-VN" dirty="0"/>
              <a:t> </a:t>
            </a:r>
            <a:r>
              <a:rPr lang="vi-VN" dirty="0" err="1"/>
              <a:t>machine</a:t>
            </a:r>
            <a:r>
              <a:rPr lang="vi-VN" dirty="0"/>
              <a:t> </a:t>
            </a:r>
            <a:r>
              <a:rPr lang="vi-VN" dirty="0" err="1"/>
              <a:t>learning</a:t>
            </a:r>
            <a:r>
              <a:rPr lang="vi-VN" dirty="0"/>
              <a:t> </a:t>
            </a:r>
            <a:r>
              <a:rPr lang="vi-VN" b="1" dirty="0" err="1"/>
              <a:t>algorithms</a:t>
            </a:r>
            <a:r>
              <a:rPr lang="vi-VN"/>
              <a:t>. (Scaling, transform distibuition, …).</a:t>
            </a:r>
          </a:p>
          <a:p>
            <a:pPr marL="0" indent="0"/>
            <a:endParaRPr lang="vi-VN" dirty="0"/>
          </a:p>
          <a:p>
            <a:pPr marL="0" indent="0"/>
            <a:r>
              <a:rPr lang="vi-VN" dirty="0"/>
              <a:t> </a:t>
            </a:r>
            <a:r>
              <a:rPr lang="vi-VN" dirty="0" err="1"/>
              <a:t>Challeng</a:t>
            </a:r>
            <a:r>
              <a:rPr lang="vi-VN" dirty="0"/>
              <a:t> </a:t>
            </a:r>
            <a:r>
              <a:rPr lang="vi-VN" dirty="0" err="1"/>
              <a:t>data</a:t>
            </a:r>
            <a:r>
              <a:rPr lang="vi-VN" dirty="0"/>
              <a:t> </a:t>
            </a:r>
            <a:r>
              <a:rPr lang="vi-VN" dirty="0" err="1"/>
              <a:t>imbalance</a:t>
            </a:r>
            <a:endParaRPr lang="vi-VN" dirty="0"/>
          </a:p>
          <a:p>
            <a:pPr marL="0" indent="0"/>
            <a:r>
              <a:rPr lang="vi-VN" dirty="0"/>
              <a:t>-</a:t>
            </a:r>
            <a:r>
              <a:rPr lang="vi-VN" dirty="0" err="1"/>
              <a:t>Resampling</a:t>
            </a:r>
            <a:endParaRPr lang="vi-VN" dirty="0"/>
          </a:p>
          <a:p>
            <a:pPr marL="0" indent="0"/>
            <a:r>
              <a:rPr lang="vi-VN" dirty="0"/>
              <a:t>-</a:t>
            </a:r>
            <a:r>
              <a:rPr lang="vi-VN" dirty="0" err="1"/>
              <a:t>Learn</a:t>
            </a:r>
            <a:r>
              <a:rPr lang="vi-VN" dirty="0"/>
              <a:t> </a:t>
            </a:r>
            <a:r>
              <a:rPr lang="vi-VN" dirty="0" err="1"/>
              <a:t>one</a:t>
            </a:r>
            <a:r>
              <a:rPr lang="vi-VN" dirty="0"/>
              <a:t> </a:t>
            </a:r>
            <a:r>
              <a:rPr lang="vi-VN" dirty="0" err="1"/>
              <a:t>class</a:t>
            </a:r>
            <a:r>
              <a:rPr lang="vi-VN" dirty="0"/>
              <a:t>  (</a:t>
            </a:r>
            <a:r>
              <a:rPr lang="vi-VN" dirty="0" err="1"/>
              <a:t>learn</a:t>
            </a:r>
            <a:r>
              <a:rPr lang="vi-VN" dirty="0"/>
              <a:t> </a:t>
            </a:r>
            <a:r>
              <a:rPr lang="vi-VN" dirty="0" err="1"/>
              <a:t>normal</a:t>
            </a:r>
            <a:r>
              <a:rPr lang="vi-VN" dirty="0"/>
              <a:t> </a:t>
            </a:r>
            <a:r>
              <a:rPr lang="vi-VN" dirty="0" err="1"/>
              <a:t>data</a:t>
            </a:r>
            <a:r>
              <a:rPr lang="vi-VN" dirty="0"/>
              <a:t>) </a:t>
            </a:r>
            <a:r>
              <a:rPr lang="vi-VN" dirty="0" err="1"/>
              <a:t>detect</a:t>
            </a:r>
            <a:r>
              <a:rPr lang="vi-VN" dirty="0"/>
              <a:t> </a:t>
            </a:r>
            <a:r>
              <a:rPr lang="vi-VN" dirty="0" err="1"/>
              <a:t>abnormal</a:t>
            </a:r>
            <a:r>
              <a:rPr lang="vi-VN" dirty="0"/>
              <a:t> </a:t>
            </a:r>
            <a:r>
              <a:rPr lang="vi-VN" dirty="0" err="1"/>
              <a:t>data</a:t>
            </a:r>
            <a:r>
              <a:rPr lang="vi-VN" dirty="0"/>
              <a:t>.</a:t>
            </a:r>
            <a:endParaRPr lang="en-US" dirty="0"/>
          </a:p>
          <a:p>
            <a:pPr marL="0" indent="0"/>
            <a:endParaRPr lang="vi-VN" dirty="0"/>
          </a:p>
          <a:p>
            <a:pPr marL="0" indent="0"/>
            <a:r>
              <a:rPr lang="vi-VN"/>
              <a:t>Feature Selection: The best features are selected based on scores of various statistical tests that determine their correlation with the target label, wrapper method, correlation method, enbedded menthod, according to the score of the classifier o avoid the </a:t>
            </a:r>
            <a:r>
              <a:rPr lang="vi-VN" dirty="0">
                <a:hlinkClick r:id="rId3"/>
              </a:rPr>
              <a:t>curse of dimensionality</a:t>
            </a:r>
            <a:r>
              <a:rPr lang="vi-VN"/>
              <a:t>,enhanced generalization by reducing </a:t>
            </a:r>
            <a:r>
              <a:rPr lang="vi-VN" dirty="0">
                <a:hlinkClick r:id="rId4"/>
              </a:rPr>
              <a:t>overfitting</a:t>
            </a:r>
            <a:r>
              <a:rPr lang="vi-VN" dirty="0">
                <a:hlinkClick r:id="rId5"/>
              </a:rPr>
              <a:t>[2]</a:t>
            </a:r>
            <a:r>
              <a:rPr lang="vi-VN"/>
              <a:t> (formally, reduction of </a:t>
            </a:r>
            <a:r>
              <a:rPr lang="vi-VN" dirty="0">
                <a:hlinkClick r:id="rId6"/>
              </a:rPr>
              <a:t>variance</a:t>
            </a:r>
            <a:r>
              <a:rPr lang="vi-VN" dirty="0">
                <a:hlinkClick r:id="rId7"/>
              </a:rPr>
              <a:t>[1]</a:t>
            </a:r>
            <a:r>
              <a:rPr lang="vi-VN"/>
              <a:t>)</a:t>
            </a:r>
            <a:endParaRPr lang="vi-VN" dirty="0"/>
          </a:p>
          <a:p>
            <a:pPr marL="0" indent="0"/>
            <a:r>
              <a:rPr lang="vi-VN"/>
              <a:t>Feature reduction useful to visualize the dataset : (t-distributed Stochastic Neighbour Embedding) , PCA</a:t>
            </a:r>
            <a:endParaRPr lang="vi-VN" dirty="0"/>
          </a:p>
          <a:p>
            <a:pPr marL="0" indent="0"/>
            <a:endParaRPr lang="vi-VN"/>
          </a:p>
          <a:p>
            <a:pPr marL="0" indent="0"/>
            <a:r>
              <a:rPr lang="vi-VN" err="1"/>
              <a:t>Modeling</a:t>
            </a:r>
            <a:r>
              <a:rPr lang="vi-VN" dirty="0"/>
              <a:t>: </a:t>
            </a:r>
            <a:r>
              <a:rPr lang="vi-VN" err="1"/>
              <a:t>Sử</a:t>
            </a:r>
            <a:r>
              <a:rPr lang="vi-VN" dirty="0"/>
              <a:t> </a:t>
            </a:r>
            <a:r>
              <a:rPr lang="vi-VN" err="1"/>
              <a:t>dụng</a:t>
            </a:r>
            <a:r>
              <a:rPr lang="vi-VN" dirty="0"/>
              <a:t> </a:t>
            </a:r>
            <a:r>
              <a:rPr lang="vi-VN" err="1"/>
              <a:t>các</a:t>
            </a:r>
            <a:r>
              <a:rPr lang="vi-VN" dirty="0"/>
              <a:t> </a:t>
            </a:r>
            <a:r>
              <a:rPr lang="vi-VN" err="1"/>
              <a:t>thuật</a:t>
            </a:r>
            <a:r>
              <a:rPr lang="vi-VN" dirty="0"/>
              <a:t> </a:t>
            </a:r>
            <a:r>
              <a:rPr lang="vi-VN" err="1"/>
              <a:t>toán</a:t>
            </a:r>
            <a:r>
              <a:rPr lang="vi-VN"/>
              <a:t> ML classifier: Logistic, ID3 , SVM / </a:t>
            </a:r>
            <a:r>
              <a:rPr lang="vi-VN" err="1"/>
              <a:t>cluster</a:t>
            </a:r>
            <a:r>
              <a:rPr lang="vi-VN"/>
              <a:t> / … </a:t>
            </a:r>
            <a:r>
              <a:rPr lang="vi-VN" err="1"/>
              <a:t>sử</a:t>
            </a:r>
            <a:r>
              <a:rPr lang="vi-VN" dirty="0"/>
              <a:t> </a:t>
            </a:r>
            <a:r>
              <a:rPr lang="vi-VN" err="1"/>
              <a:t>dụng</a:t>
            </a:r>
            <a:r>
              <a:rPr lang="vi-VN" dirty="0"/>
              <a:t> </a:t>
            </a:r>
            <a:r>
              <a:rPr lang="vi-VN" err="1"/>
              <a:t>deep</a:t>
            </a:r>
            <a:r>
              <a:rPr lang="vi-VN" dirty="0"/>
              <a:t> </a:t>
            </a:r>
            <a:r>
              <a:rPr lang="vi-VN" err="1"/>
              <a:t>learning</a:t>
            </a:r>
            <a:endParaRPr lang="vi-VN"/>
          </a:p>
          <a:p>
            <a:pPr marL="0" indent="0"/>
            <a:endParaRPr lang="vi-VN"/>
          </a:p>
          <a:p>
            <a:pPr marL="0" indent="0"/>
            <a:r>
              <a:rPr lang="vi-VN" dirty="0" err="1"/>
              <a:t>Cần</a:t>
            </a:r>
            <a:r>
              <a:rPr lang="vi-VN" dirty="0"/>
              <a:t> </a:t>
            </a:r>
            <a:r>
              <a:rPr lang="vi-VN" dirty="0" err="1"/>
              <a:t>hạn</a:t>
            </a:r>
            <a:r>
              <a:rPr lang="vi-VN" dirty="0"/>
              <a:t> </a:t>
            </a:r>
            <a:r>
              <a:rPr lang="vi-VN" dirty="0" err="1"/>
              <a:t>chế</a:t>
            </a:r>
            <a:r>
              <a:rPr lang="vi-VN" dirty="0"/>
              <a:t> </a:t>
            </a:r>
            <a:r>
              <a:rPr lang="vi-VN" dirty="0" err="1"/>
              <a:t>báo</a:t>
            </a:r>
            <a:r>
              <a:rPr lang="vi-VN" dirty="0"/>
              <a:t> </a:t>
            </a:r>
            <a:r>
              <a:rPr lang="vi-VN" dirty="0" err="1"/>
              <a:t>động</a:t>
            </a:r>
            <a:r>
              <a:rPr lang="vi-VN" dirty="0"/>
              <a:t> </a:t>
            </a:r>
            <a:r>
              <a:rPr lang="vi-VN" dirty="0" err="1"/>
              <a:t>giả</a:t>
            </a:r>
            <a:r>
              <a:rPr lang="vi-VN" dirty="0"/>
              <a:t> </a:t>
            </a:r>
            <a:r>
              <a:rPr lang="vi-VN" dirty="0" err="1"/>
              <a:t>false</a:t>
            </a:r>
            <a:r>
              <a:rPr lang="vi-VN" dirty="0"/>
              <a:t> </a:t>
            </a:r>
            <a:r>
              <a:rPr lang="vi-VN" dirty="0" err="1"/>
              <a:t>positive</a:t>
            </a:r>
            <a:r>
              <a:rPr lang="vi-VN" dirty="0"/>
              <a:t> (tăng </a:t>
            </a:r>
            <a:r>
              <a:rPr lang="vi-VN" dirty="0" err="1"/>
              <a:t>precision</a:t>
            </a:r>
            <a:r>
              <a:rPr lang="vi-VN" dirty="0"/>
              <a:t>) so </a:t>
            </a:r>
            <a:r>
              <a:rPr lang="vi-VN" dirty="0" err="1"/>
              <a:t>với</a:t>
            </a:r>
            <a:r>
              <a:rPr lang="vi-VN" dirty="0"/>
              <a:t> </a:t>
            </a:r>
            <a:r>
              <a:rPr lang="vi-VN" dirty="0" err="1"/>
              <a:t>các</a:t>
            </a:r>
            <a:r>
              <a:rPr lang="vi-VN" dirty="0"/>
              <a:t> </a:t>
            </a:r>
            <a:r>
              <a:rPr lang="vi-VN" dirty="0" err="1"/>
              <a:t>thuật</a:t>
            </a:r>
            <a:r>
              <a:rPr lang="vi-VN" dirty="0"/>
              <a:t> </a:t>
            </a:r>
            <a:r>
              <a:rPr lang="vi-VN" dirty="0" err="1"/>
              <a:t>toán</a:t>
            </a:r>
            <a:r>
              <a:rPr lang="vi-VN" dirty="0"/>
              <a:t> </a:t>
            </a:r>
            <a:r>
              <a:rPr lang="vi-VN" dirty="0" err="1"/>
              <a:t>trước</a:t>
            </a:r>
            <a:r>
              <a:rPr lang="vi-VN" dirty="0"/>
              <a:t> đây. Nhưng </a:t>
            </a:r>
            <a:r>
              <a:rPr lang="vi-VN" dirty="0" err="1"/>
              <a:t>vẫn</a:t>
            </a:r>
            <a:r>
              <a:rPr lang="vi-VN" dirty="0"/>
              <a:t> </a:t>
            </a:r>
            <a:r>
              <a:rPr lang="vi-VN" dirty="0" err="1"/>
              <a:t>giữ</a:t>
            </a:r>
            <a:r>
              <a:rPr lang="vi-VN" dirty="0"/>
              <a:t> </a:t>
            </a:r>
            <a:r>
              <a:rPr lang="vi-VN" dirty="0" err="1"/>
              <a:t>được</a:t>
            </a:r>
            <a:r>
              <a:rPr lang="vi-VN" dirty="0"/>
              <a:t> </a:t>
            </a:r>
            <a:r>
              <a:rPr lang="vi-VN" dirty="0" err="1"/>
              <a:t>độ</a:t>
            </a:r>
            <a:r>
              <a:rPr lang="vi-VN" dirty="0"/>
              <a:t> </a:t>
            </a:r>
            <a:r>
              <a:rPr lang="vi-VN" dirty="0" err="1"/>
              <a:t>chính</a:t>
            </a:r>
            <a:r>
              <a:rPr lang="vi-VN" dirty="0"/>
              <a:t> </a:t>
            </a:r>
            <a:r>
              <a:rPr lang="vi-VN" dirty="0" err="1"/>
              <a:t>xác</a:t>
            </a:r>
            <a:r>
              <a:rPr lang="vi-VN" dirty="0"/>
              <a:t> trong </a:t>
            </a:r>
            <a:r>
              <a:rPr lang="vi-VN" dirty="0" err="1"/>
              <a:t>việc</a:t>
            </a:r>
            <a:r>
              <a:rPr lang="vi-VN" dirty="0"/>
              <a:t> </a:t>
            </a:r>
            <a:r>
              <a:rPr lang="vi-VN" dirty="0" err="1"/>
              <a:t>phát</a:t>
            </a:r>
            <a:r>
              <a:rPr lang="vi-VN" dirty="0"/>
              <a:t> </a:t>
            </a:r>
            <a:r>
              <a:rPr lang="vi-VN" dirty="0" err="1"/>
              <a:t>hiện</a:t>
            </a:r>
            <a:r>
              <a:rPr lang="vi-VN" dirty="0"/>
              <a:t> </a:t>
            </a:r>
            <a:r>
              <a:rPr lang="vi-VN" dirty="0" err="1"/>
              <a:t>abnormal</a:t>
            </a:r>
            <a:r>
              <a:rPr lang="vi-VN" dirty="0"/>
              <a:t> </a:t>
            </a:r>
            <a:r>
              <a:rPr lang="vi-VN" dirty="0" err="1"/>
              <a:t>data</a:t>
            </a:r>
            <a:r>
              <a:rPr lang="vi-VN" dirty="0"/>
              <a:t>  (tăng </a:t>
            </a:r>
            <a:r>
              <a:rPr lang="vi-VN" dirty="0" err="1"/>
              <a:t>recall</a:t>
            </a:r>
            <a:r>
              <a:rPr lang="vi-VN" dirty="0"/>
              <a:t>) (</a:t>
            </a:r>
            <a:r>
              <a:rPr lang="vi-VN" dirty="0" err="1"/>
              <a:t>importan</a:t>
            </a:r>
            <a:r>
              <a:rPr lang="vi-VN" dirty="0"/>
              <a:t> </a:t>
            </a:r>
            <a:r>
              <a:rPr lang="vi-VN" dirty="0" err="1"/>
              <a:t>small</a:t>
            </a:r>
            <a:r>
              <a:rPr lang="vi-VN" dirty="0"/>
              <a:t> </a:t>
            </a:r>
            <a:r>
              <a:rPr lang="vi-VN" dirty="0" err="1"/>
              <a:t>false</a:t>
            </a:r>
            <a:r>
              <a:rPr lang="vi-VN" dirty="0"/>
              <a:t> </a:t>
            </a:r>
            <a:r>
              <a:rPr lang="vi-VN" dirty="0" err="1"/>
              <a:t>negative</a:t>
            </a:r>
            <a:r>
              <a:rPr lang="vi-VN" dirty="0"/>
              <a:t>)</a:t>
            </a: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62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37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41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grpSp>
        <p:nvGrpSpPr>
          <p:cNvPr id="18" name="Google Shape;18;p65"/>
          <p:cNvGrpSpPr/>
          <p:nvPr/>
        </p:nvGrpSpPr>
        <p:grpSpPr>
          <a:xfrm>
            <a:off x="-27216" y="857250"/>
            <a:ext cx="12219216" cy="6534150"/>
            <a:chOff x="0" y="15240"/>
            <a:chExt cx="12219216" cy="6842760"/>
          </a:xfrm>
        </p:grpSpPr>
        <p:pic>
          <p:nvPicPr>
            <p:cNvPr id="19" name="Google Shape;19;p65"/>
            <p:cNvPicPr preferRelativeResize="0"/>
            <p:nvPr/>
          </p:nvPicPr>
          <p:blipFill rotWithShape="1">
            <a:blip r:embed="rId2">
              <a:alphaModFix/>
            </a:blip>
            <a:srcRect/>
            <a:stretch/>
          </p:blipFill>
          <p:spPr>
            <a:xfrm>
              <a:off x="0" y="15240"/>
              <a:ext cx="12219216" cy="6842760"/>
            </a:xfrm>
            <a:prstGeom prst="rect">
              <a:avLst/>
            </a:prstGeom>
            <a:noFill/>
            <a:ln>
              <a:noFill/>
            </a:ln>
          </p:spPr>
        </p:pic>
        <p:sp>
          <p:nvSpPr>
            <p:cNvPr id="20" name="Google Shape;20;p65"/>
            <p:cNvSpPr/>
            <p:nvPr/>
          </p:nvSpPr>
          <p:spPr>
            <a:xfrm>
              <a:off x="4626591" y="2756848"/>
              <a:ext cx="3984009" cy="672152"/>
            </a:xfrm>
            <a:prstGeom prst="rect">
              <a:avLst/>
            </a:prstGeom>
            <a:solidFill>
              <a:srgbClr val="1E417A"/>
            </a:solidFill>
            <a:ln w="12700" cap="flat" cmpd="sng">
              <a:solidFill>
                <a:srgbClr val="1E41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1" name="Google Shape;2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Arial"/>
                <a:ea typeface="Arial"/>
                <a:cs typeface="Arial"/>
                <a:sym typeface="Arial"/>
              </a:defRPr>
            </a:lvl1pPr>
            <a:lvl2pPr marL="0" lvl="1" indent="0" algn="r">
              <a:spcBef>
                <a:spcPts val="0"/>
              </a:spcBef>
              <a:buNone/>
              <a:defRPr sz="1200" b="0" i="0" u="none" strike="noStrike" cap="none">
                <a:solidFill>
                  <a:srgbClr val="888888"/>
                </a:solidFill>
                <a:latin typeface="Arial"/>
                <a:ea typeface="Arial"/>
                <a:cs typeface="Arial"/>
                <a:sym typeface="Arial"/>
              </a:defRPr>
            </a:lvl2pPr>
            <a:lvl3pPr marL="0" lvl="2" indent="0" algn="r">
              <a:spcBef>
                <a:spcPts val="0"/>
              </a:spcBef>
              <a:buNone/>
              <a:defRPr sz="1200" b="0" i="0" u="none" strike="noStrike" cap="none">
                <a:solidFill>
                  <a:srgbClr val="888888"/>
                </a:solidFill>
                <a:latin typeface="Arial"/>
                <a:ea typeface="Arial"/>
                <a:cs typeface="Arial"/>
                <a:sym typeface="Arial"/>
              </a:defRPr>
            </a:lvl3pPr>
            <a:lvl4pPr marL="0" lvl="3" indent="0" algn="r">
              <a:spcBef>
                <a:spcPts val="0"/>
              </a:spcBef>
              <a:buNone/>
              <a:defRPr sz="1200" b="0" i="0" u="none" strike="noStrike" cap="none">
                <a:solidFill>
                  <a:srgbClr val="888888"/>
                </a:solidFill>
                <a:latin typeface="Arial"/>
                <a:ea typeface="Arial"/>
                <a:cs typeface="Arial"/>
                <a:sym typeface="Arial"/>
              </a:defRPr>
            </a:lvl4pPr>
            <a:lvl5pPr marL="0" lvl="4" indent="0" algn="r">
              <a:spcBef>
                <a:spcPts val="0"/>
              </a:spcBef>
              <a:buNone/>
              <a:defRPr sz="1200" b="0" i="0" u="none" strike="noStrike" cap="none">
                <a:solidFill>
                  <a:srgbClr val="888888"/>
                </a:solidFill>
                <a:latin typeface="Arial"/>
                <a:ea typeface="Arial"/>
                <a:cs typeface="Arial"/>
                <a:sym typeface="Arial"/>
              </a:defRPr>
            </a:lvl5pPr>
            <a:lvl6pPr marL="0" lvl="5" indent="0" algn="r">
              <a:spcBef>
                <a:spcPts val="0"/>
              </a:spcBef>
              <a:buNone/>
              <a:defRPr sz="1200" b="0" i="0" u="none" strike="noStrike" cap="none">
                <a:solidFill>
                  <a:srgbClr val="888888"/>
                </a:solidFill>
                <a:latin typeface="Arial"/>
                <a:ea typeface="Arial"/>
                <a:cs typeface="Arial"/>
                <a:sym typeface="Arial"/>
              </a:defRPr>
            </a:lvl6pPr>
            <a:lvl7pPr marL="0" lvl="6" indent="0" algn="r">
              <a:spcBef>
                <a:spcPts val="0"/>
              </a:spcBef>
              <a:buNone/>
              <a:defRPr sz="1200" b="0" i="0" u="none" strike="noStrike" cap="none">
                <a:solidFill>
                  <a:srgbClr val="888888"/>
                </a:solidFill>
                <a:latin typeface="Arial"/>
                <a:ea typeface="Arial"/>
                <a:cs typeface="Arial"/>
                <a:sym typeface="Arial"/>
              </a:defRPr>
            </a:lvl7pPr>
            <a:lvl8pPr marL="0" lvl="7" indent="0" algn="r">
              <a:spcBef>
                <a:spcPts val="0"/>
              </a:spcBef>
              <a:buNone/>
              <a:defRPr sz="1200" b="0" i="0" u="none" strike="noStrike" cap="none">
                <a:solidFill>
                  <a:srgbClr val="888888"/>
                </a:solidFill>
                <a:latin typeface="Arial"/>
                <a:ea typeface="Arial"/>
                <a:cs typeface="Arial"/>
                <a:sym typeface="Arial"/>
              </a:defRPr>
            </a:lvl8pPr>
            <a:lvl9pPr marL="0" lvl="8" indent="0" algn="r">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6" name="Google Shape;26;p65"/>
          <p:cNvPicPr preferRelativeResize="0"/>
          <p:nvPr/>
        </p:nvPicPr>
        <p:blipFill rotWithShape="1">
          <a:blip r:embed="rId3">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 name="Google Shape;102;p75"/>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6"/>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6"/>
          <p:cNvSpPr txBox="1">
            <a:spLocks noGrp="1"/>
          </p:cNvSpPr>
          <p:nvPr>
            <p:ph type="body" idx="1"/>
          </p:nvPr>
        </p:nvSpPr>
        <p:spPr>
          <a:xfrm>
            <a:off x="838200" y="1620981"/>
            <a:ext cx="10515600" cy="455598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chemeClr val="dk1"/>
              </a:buClr>
              <a:buSzPts val="2800"/>
              <a:buChar char="•"/>
              <a:defRPr/>
            </a:lvl1pPr>
            <a:lvl2pPr marL="914400" lvl="1" indent="-381000" algn="l">
              <a:lnSpc>
                <a:spcPct val="100000"/>
              </a:lnSpc>
              <a:spcBef>
                <a:spcPts val="500"/>
              </a:spcBef>
              <a:spcAft>
                <a:spcPts val="0"/>
              </a:spcAft>
              <a:buClr>
                <a:schemeClr val="dk1"/>
              </a:buClr>
              <a:buSzPts val="2400"/>
              <a:buChar char="•"/>
              <a:defRPr/>
            </a:lvl2pPr>
            <a:lvl3pPr marL="1371600" lvl="2" indent="-355600" algn="l">
              <a:lnSpc>
                <a:spcPct val="100000"/>
              </a:lnSpc>
              <a:spcBef>
                <a:spcPts val="500"/>
              </a:spcBef>
              <a:spcAft>
                <a:spcPts val="0"/>
              </a:spcAft>
              <a:buClr>
                <a:schemeClr val="dk1"/>
              </a:buClr>
              <a:buSzPts val="20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66"/>
          <p:cNvCxnSpPr/>
          <p:nvPr/>
        </p:nvCxnSpPr>
        <p:spPr>
          <a:xfrm>
            <a:off x="838200" y="1246317"/>
            <a:ext cx="10515600" cy="0"/>
          </a:xfrm>
          <a:prstGeom prst="straightConnector1">
            <a:avLst/>
          </a:prstGeom>
          <a:noFill/>
          <a:ln w="63500" cap="flat" cmpd="sng">
            <a:solidFill>
              <a:schemeClr val="accent1"/>
            </a:solidFill>
            <a:prstDash val="solid"/>
            <a:miter lim="800000"/>
            <a:headEnd type="none" w="sm" len="sm"/>
            <a:tailEnd type="none" w="sm" len="sm"/>
          </a:ln>
        </p:spPr>
      </p:cxnSp>
      <p:pic>
        <p:nvPicPr>
          <p:cNvPr id="34" name="Google Shape;34;p66"/>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68"/>
          <p:cNvPicPr preferRelativeResize="0"/>
          <p:nvPr/>
        </p:nvPicPr>
        <p:blipFill rotWithShape="1">
          <a:blip r:embed="rId2">
            <a:alphaModFix/>
          </a:blip>
          <a:srcRect/>
          <a:stretch/>
        </p:blipFill>
        <p:spPr>
          <a:xfrm>
            <a:off x="-30697" y="0"/>
            <a:ext cx="12253393" cy="6858000"/>
          </a:xfrm>
          <a:prstGeom prst="rect">
            <a:avLst/>
          </a:prstGeom>
          <a:noFill/>
          <a:ln>
            <a:noFill/>
          </a:ln>
        </p:spPr>
      </p:pic>
      <p:sp>
        <p:nvSpPr>
          <p:cNvPr id="42" name="Google Shape;42;p68"/>
          <p:cNvSpPr txBox="1">
            <a:spLocks noGrp="1"/>
          </p:cNvSpPr>
          <p:nvPr>
            <p:ph type="title"/>
          </p:nvPr>
        </p:nvSpPr>
        <p:spPr>
          <a:xfrm>
            <a:off x="831850" y="1709738"/>
            <a:ext cx="701561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7" name="Google Shape;47;p68"/>
          <p:cNvPicPr preferRelativeResize="0"/>
          <p:nvPr/>
        </p:nvPicPr>
        <p:blipFill rotWithShape="1">
          <a:blip r:embed="rId3">
            <a:alphaModFix/>
          </a:blip>
          <a:srcRect/>
          <a:stretch/>
        </p:blipFill>
        <p:spPr>
          <a:xfrm>
            <a:off x="10191750" y="195391"/>
            <a:ext cx="1847850" cy="574332"/>
          </a:xfrm>
          <a:prstGeom prst="rect">
            <a:avLst/>
          </a:prstGeom>
          <a:noFill/>
          <a:ln>
            <a:noFill/>
          </a:ln>
        </p:spPr>
      </p:pic>
      <p:pic>
        <p:nvPicPr>
          <p:cNvPr id="48" name="Google Shape;48;p68"/>
          <p:cNvPicPr preferRelativeResize="0"/>
          <p:nvPr/>
        </p:nvPicPr>
        <p:blipFill rotWithShape="1">
          <a:blip r:embed="rId4">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9"/>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70"/>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7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2" name="Google Shape;72;p71"/>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72"/>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73"/>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5" name="Google Shape;95;p74"/>
          <p:cNvPicPr preferRelativeResize="0"/>
          <p:nvPr/>
        </p:nvPicPr>
        <p:blipFill rotWithShape="1">
          <a:blip r:embed="rId2">
            <a:alphaModFix/>
          </a:blip>
          <a:srcRect/>
          <a:stretch/>
        </p:blipFill>
        <p:spPr>
          <a:xfrm>
            <a:off x="7137559" y="-85417"/>
            <a:ext cx="3007042" cy="1045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64"/>
          <p:cNvPicPr preferRelativeResize="0"/>
          <p:nvPr/>
        </p:nvPicPr>
        <p:blipFill rotWithShape="1">
          <a:blip r:embed="rId12">
            <a:alphaModFix/>
          </a:blip>
          <a:srcRect/>
          <a:stretch/>
        </p:blipFill>
        <p:spPr>
          <a:xfrm>
            <a:off x="10191750" y="195391"/>
            <a:ext cx="1847850" cy="574332"/>
          </a:xfrm>
          <a:prstGeom prst="rect">
            <a:avLst/>
          </a:prstGeom>
          <a:noFill/>
          <a:ln>
            <a:noFill/>
          </a:ln>
        </p:spPr>
      </p:pic>
      <p:pic>
        <p:nvPicPr>
          <p:cNvPr id="16" name="Google Shape;16;p64"/>
          <p:cNvPicPr preferRelativeResize="0"/>
          <p:nvPr/>
        </p:nvPicPr>
        <p:blipFill rotWithShape="1">
          <a:blip r:embed="rId13">
            <a:alphaModFix/>
          </a:blip>
          <a:srcRect/>
          <a:stretch/>
        </p:blipFill>
        <p:spPr>
          <a:xfrm>
            <a:off x="7137559" y="-85417"/>
            <a:ext cx="3007042" cy="104522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Hộp Văn bản 4">
            <a:extLst>
              <a:ext uri="{FF2B5EF4-FFF2-40B4-BE49-F238E27FC236}">
                <a16:creationId xmlns:a16="http://schemas.microsoft.com/office/drawing/2014/main" id="{B20F89F5-C45A-4D8A-AF1B-32024E3AA68D}"/>
              </a:ext>
            </a:extLst>
          </p:cNvPr>
          <p:cNvSpPr txBox="1"/>
          <p:nvPr/>
        </p:nvSpPr>
        <p:spPr>
          <a:xfrm>
            <a:off x="2129744" y="2997841"/>
            <a:ext cx="873309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5000" err="1">
                <a:solidFill>
                  <a:schemeClr val="bg1"/>
                </a:solidFill>
              </a:rPr>
              <a:t>Intrusion</a:t>
            </a:r>
            <a:r>
              <a:rPr lang="vi-VN" sz="5000">
                <a:solidFill>
                  <a:schemeClr val="bg1"/>
                </a:solidFill>
              </a:rPr>
              <a:t> </a:t>
            </a:r>
            <a:r>
              <a:rPr lang="vi-VN" sz="5000" err="1">
                <a:solidFill>
                  <a:schemeClr val="bg1"/>
                </a:solidFill>
              </a:rPr>
              <a:t>Detection</a:t>
            </a:r>
            <a:r>
              <a:rPr lang="vi-VN" sz="5000">
                <a:solidFill>
                  <a:schemeClr val="bg1"/>
                </a:solidFill>
              </a:rPr>
              <a:t> </a:t>
            </a:r>
            <a:r>
              <a:rPr lang="vi-VN" sz="5000" err="1">
                <a:solidFill>
                  <a:schemeClr val="bg1"/>
                </a:solidFill>
              </a:rPr>
              <a:t>System</a:t>
            </a:r>
            <a:endParaRPr lang="vi-VN" sz="5000">
              <a:solidFill>
                <a:schemeClr val="bg1"/>
              </a:solidFill>
            </a:endParaRPr>
          </a:p>
        </p:txBody>
      </p:sp>
      <p:sp>
        <p:nvSpPr>
          <p:cNvPr id="6" name="Hộp Văn bản 5">
            <a:extLst>
              <a:ext uri="{FF2B5EF4-FFF2-40B4-BE49-F238E27FC236}">
                <a16:creationId xmlns:a16="http://schemas.microsoft.com/office/drawing/2014/main" id="{93C92D97-9D5F-4762-A800-270770B490E2}"/>
              </a:ext>
            </a:extLst>
          </p:cNvPr>
          <p:cNvSpPr txBox="1"/>
          <p:nvPr/>
        </p:nvSpPr>
        <p:spPr>
          <a:xfrm>
            <a:off x="8146768" y="4992666"/>
            <a:ext cx="3755983"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500" err="1">
                <a:solidFill>
                  <a:schemeClr val="bg1"/>
                </a:solidFill>
              </a:rPr>
              <a:t>Trần</a:t>
            </a:r>
            <a:r>
              <a:rPr lang="vi-VN" sz="2500">
                <a:solidFill>
                  <a:schemeClr val="bg1"/>
                </a:solidFill>
              </a:rPr>
              <a:t> </a:t>
            </a:r>
            <a:r>
              <a:rPr lang="vi-VN" sz="2500" err="1">
                <a:solidFill>
                  <a:schemeClr val="bg1"/>
                </a:solidFill>
              </a:rPr>
              <a:t>Hoàng</a:t>
            </a:r>
            <a:r>
              <a:rPr lang="vi-VN" sz="2500">
                <a:solidFill>
                  <a:schemeClr val="bg1"/>
                </a:solidFill>
              </a:rPr>
              <a:t> </a:t>
            </a:r>
            <a:r>
              <a:rPr lang="vi-VN" sz="2500" err="1">
                <a:solidFill>
                  <a:schemeClr val="bg1"/>
                </a:solidFill>
              </a:rPr>
              <a:t>Vũ</a:t>
            </a:r>
          </a:p>
          <a:p>
            <a:r>
              <a:rPr lang="vi-VN" sz="2500">
                <a:solidFill>
                  <a:schemeClr val="bg1"/>
                </a:solidFill>
              </a:rPr>
              <a:t>Lưu Minh Quân</a:t>
            </a:r>
          </a:p>
          <a:p>
            <a:r>
              <a:rPr lang="vi-VN" sz="2500" err="1">
                <a:solidFill>
                  <a:schemeClr val="bg1"/>
                </a:solidFill>
              </a:rPr>
              <a:t>Trần</a:t>
            </a:r>
            <a:r>
              <a:rPr lang="vi-VN" sz="2500">
                <a:solidFill>
                  <a:schemeClr val="bg1"/>
                </a:solidFill>
              </a:rPr>
              <a:t> </a:t>
            </a:r>
            <a:r>
              <a:rPr lang="vi-VN" sz="2500" err="1">
                <a:solidFill>
                  <a:schemeClr val="bg1"/>
                </a:solidFill>
              </a:rPr>
              <a:t>Tấn</a:t>
            </a:r>
            <a:r>
              <a:rPr lang="vi-VN" sz="2500">
                <a:solidFill>
                  <a:schemeClr val="bg1"/>
                </a:solidFill>
              </a:rPr>
              <a:t> </a:t>
            </a:r>
            <a:r>
              <a:rPr lang="vi-VN" sz="2500" err="1">
                <a:solidFill>
                  <a:schemeClr val="bg1"/>
                </a:solidFill>
              </a:rPr>
              <a:t>Thành</a:t>
            </a:r>
            <a:endParaRPr lang="vi-VN" sz="25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en-US" dirty="0" err="1"/>
              <a:t>Kết</a:t>
            </a:r>
            <a:r>
              <a:rPr lang="en-US" dirty="0"/>
              <a:t> </a:t>
            </a:r>
            <a:r>
              <a:rPr lang="en-US" dirty="0" err="1"/>
              <a:t>quả</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Hộp Văn bản 4">
            <a:extLst>
              <a:ext uri="{FF2B5EF4-FFF2-40B4-BE49-F238E27FC236}">
                <a16:creationId xmlns:a16="http://schemas.microsoft.com/office/drawing/2014/main" id="{993206E9-CC9C-4B1E-8FE6-6447A07EB852}"/>
              </a:ext>
            </a:extLst>
          </p:cNvPr>
          <p:cNvSpPr txBox="1"/>
          <p:nvPr/>
        </p:nvSpPr>
        <p:spPr>
          <a:xfrm>
            <a:off x="842134" y="1660018"/>
            <a:ext cx="1072973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dirty="0"/>
          </a:p>
          <a:p>
            <a:r>
              <a:rPr lang="en-US" sz="2600" dirty="0"/>
              <a:t>Metrics</a:t>
            </a:r>
            <a:endParaRPr lang="vi-VN" sz="2600" dirty="0"/>
          </a:p>
          <a:p>
            <a:endParaRPr lang="vi-VN" sz="2600" dirty="0"/>
          </a:p>
        </p:txBody>
      </p:sp>
      <p:sp>
        <p:nvSpPr>
          <p:cNvPr id="3" name="Hộp Văn bản 2">
            <a:extLst>
              <a:ext uri="{FF2B5EF4-FFF2-40B4-BE49-F238E27FC236}">
                <a16:creationId xmlns:a16="http://schemas.microsoft.com/office/drawing/2014/main" id="{F260CA77-048E-4F7E-9E3E-8B2EA60F26A5}"/>
              </a:ext>
            </a:extLst>
          </p:cNvPr>
          <p:cNvSpPr txBox="1"/>
          <p:nvPr/>
        </p:nvSpPr>
        <p:spPr>
          <a:xfrm>
            <a:off x="904755" y="3200399"/>
            <a:ext cx="102956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800"/>
          </a:p>
        </p:txBody>
      </p:sp>
      <p:pic>
        <p:nvPicPr>
          <p:cNvPr id="4" name="Hình ảnh 5" descr="Ảnh có chứa văn bản&#10;&#10;Mô tả được tự động tạo">
            <a:extLst>
              <a:ext uri="{FF2B5EF4-FFF2-40B4-BE49-F238E27FC236}">
                <a16:creationId xmlns:a16="http://schemas.microsoft.com/office/drawing/2014/main" id="{A0F7B64A-72DD-4FA4-8B7F-65ECCEBAC076}"/>
              </a:ext>
            </a:extLst>
          </p:cNvPr>
          <p:cNvPicPr>
            <a:picLocks noChangeAspect="1"/>
          </p:cNvPicPr>
          <p:nvPr/>
        </p:nvPicPr>
        <p:blipFill>
          <a:blip r:embed="rId3"/>
          <a:stretch>
            <a:fillRect/>
          </a:stretch>
        </p:blipFill>
        <p:spPr>
          <a:xfrm>
            <a:off x="2922211" y="1548734"/>
            <a:ext cx="8065103" cy="4994245"/>
          </a:xfrm>
          <a:prstGeom prst="rect">
            <a:avLst/>
          </a:prstGeom>
        </p:spPr>
      </p:pic>
    </p:spTree>
    <p:extLst>
      <p:ext uri="{BB962C8B-B14F-4D97-AF65-F5344CB8AC3E}">
        <p14:creationId xmlns:p14="http://schemas.microsoft.com/office/powerpoint/2010/main" val="17215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Decision tree</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pic>
        <p:nvPicPr>
          <p:cNvPr id="5" name="Picture 5" descr="A picture containing chart&#10;&#10;Description automatically generated">
            <a:extLst>
              <a:ext uri="{FF2B5EF4-FFF2-40B4-BE49-F238E27FC236}">
                <a16:creationId xmlns:a16="http://schemas.microsoft.com/office/drawing/2014/main" id="{5DF5EF8E-8018-48D9-A878-32E3EA1A34FC}"/>
              </a:ext>
            </a:extLst>
          </p:cNvPr>
          <p:cNvPicPr>
            <a:picLocks noChangeAspect="1"/>
          </p:cNvPicPr>
          <p:nvPr/>
        </p:nvPicPr>
        <p:blipFill>
          <a:blip r:embed="rId2"/>
          <a:stretch>
            <a:fillRect/>
          </a:stretch>
        </p:blipFill>
        <p:spPr>
          <a:xfrm>
            <a:off x="1397794" y="2621756"/>
            <a:ext cx="9503568" cy="3912393"/>
          </a:xfrm>
          <a:prstGeom prst="rect">
            <a:avLst/>
          </a:prstGeom>
        </p:spPr>
      </p:pic>
    </p:spTree>
    <p:extLst>
      <p:ext uri="{BB962C8B-B14F-4D97-AF65-F5344CB8AC3E}">
        <p14:creationId xmlns:p14="http://schemas.microsoft.com/office/powerpoint/2010/main" val="116253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Decision tree</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pic>
        <p:nvPicPr>
          <p:cNvPr id="6" name="Picture 6" descr="A picture containing chart&#10;&#10;Description automatically generated">
            <a:extLst>
              <a:ext uri="{FF2B5EF4-FFF2-40B4-BE49-F238E27FC236}">
                <a16:creationId xmlns:a16="http://schemas.microsoft.com/office/drawing/2014/main" id="{A7986648-E2C0-4E8F-92BE-FBB4965759CB}"/>
              </a:ext>
            </a:extLst>
          </p:cNvPr>
          <p:cNvPicPr>
            <a:picLocks noChangeAspect="1"/>
          </p:cNvPicPr>
          <p:nvPr/>
        </p:nvPicPr>
        <p:blipFill>
          <a:blip r:embed="rId2"/>
          <a:stretch>
            <a:fillRect/>
          </a:stretch>
        </p:blipFill>
        <p:spPr>
          <a:xfrm>
            <a:off x="2152650" y="2555081"/>
            <a:ext cx="7839074" cy="3748087"/>
          </a:xfrm>
          <a:prstGeom prst="rect">
            <a:avLst/>
          </a:prstGeom>
        </p:spPr>
      </p:pic>
    </p:spTree>
    <p:extLst>
      <p:ext uri="{BB962C8B-B14F-4D97-AF65-F5344CB8AC3E}">
        <p14:creationId xmlns:p14="http://schemas.microsoft.com/office/powerpoint/2010/main" val="59044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Decision tree</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5" name="Picture 6" descr="Chart&#10;&#10;Description automatically generated">
            <a:extLst>
              <a:ext uri="{FF2B5EF4-FFF2-40B4-BE49-F238E27FC236}">
                <a16:creationId xmlns:a16="http://schemas.microsoft.com/office/drawing/2014/main" id="{DF2DC2E7-59BE-446E-92BD-6A3FA3DA274A}"/>
              </a:ext>
            </a:extLst>
          </p:cNvPr>
          <p:cNvPicPr>
            <a:picLocks noChangeAspect="1"/>
          </p:cNvPicPr>
          <p:nvPr/>
        </p:nvPicPr>
        <p:blipFill>
          <a:blip r:embed="rId2"/>
          <a:stretch>
            <a:fillRect/>
          </a:stretch>
        </p:blipFill>
        <p:spPr>
          <a:xfrm>
            <a:off x="504825" y="2471737"/>
            <a:ext cx="11170443" cy="3974306"/>
          </a:xfrm>
          <a:prstGeom prst="rect">
            <a:avLst/>
          </a:prstGeom>
        </p:spPr>
      </p:pic>
    </p:spTree>
    <p:extLst>
      <p:ext uri="{BB962C8B-B14F-4D97-AF65-F5344CB8AC3E}">
        <p14:creationId xmlns:p14="http://schemas.microsoft.com/office/powerpoint/2010/main" val="42344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Random Forest</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pic>
        <p:nvPicPr>
          <p:cNvPr id="6" name="Picture 6" descr="Chart, line chart&#10;&#10;Description automatically generated">
            <a:extLst>
              <a:ext uri="{FF2B5EF4-FFF2-40B4-BE49-F238E27FC236}">
                <a16:creationId xmlns:a16="http://schemas.microsoft.com/office/drawing/2014/main" id="{97BE11D6-CE13-4843-B999-B0B8C0BB124D}"/>
              </a:ext>
            </a:extLst>
          </p:cNvPr>
          <p:cNvPicPr>
            <a:picLocks noChangeAspect="1"/>
          </p:cNvPicPr>
          <p:nvPr/>
        </p:nvPicPr>
        <p:blipFill>
          <a:blip r:embed="rId2"/>
          <a:stretch>
            <a:fillRect/>
          </a:stretch>
        </p:blipFill>
        <p:spPr>
          <a:xfrm>
            <a:off x="1874044" y="2219325"/>
            <a:ext cx="8682037" cy="3955256"/>
          </a:xfrm>
          <a:prstGeom prst="rect">
            <a:avLst/>
          </a:prstGeom>
        </p:spPr>
      </p:pic>
    </p:spTree>
    <p:extLst>
      <p:ext uri="{BB962C8B-B14F-4D97-AF65-F5344CB8AC3E}">
        <p14:creationId xmlns:p14="http://schemas.microsoft.com/office/powerpoint/2010/main" val="356096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Random Forest</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5" name="Picture 6" descr="A picture containing application&#10;&#10;Description automatically generated">
            <a:extLst>
              <a:ext uri="{FF2B5EF4-FFF2-40B4-BE49-F238E27FC236}">
                <a16:creationId xmlns:a16="http://schemas.microsoft.com/office/drawing/2014/main" id="{9BAF8F34-1DE8-4AB9-8403-62E4045648B2}"/>
              </a:ext>
            </a:extLst>
          </p:cNvPr>
          <p:cNvPicPr>
            <a:picLocks noChangeAspect="1"/>
          </p:cNvPicPr>
          <p:nvPr/>
        </p:nvPicPr>
        <p:blipFill>
          <a:blip r:embed="rId2"/>
          <a:stretch>
            <a:fillRect/>
          </a:stretch>
        </p:blipFill>
        <p:spPr>
          <a:xfrm>
            <a:off x="1874044" y="2426493"/>
            <a:ext cx="9301162" cy="4219574"/>
          </a:xfrm>
          <a:prstGeom prst="rect">
            <a:avLst/>
          </a:prstGeom>
        </p:spPr>
      </p:pic>
    </p:spTree>
    <p:extLst>
      <p:ext uri="{BB962C8B-B14F-4D97-AF65-F5344CB8AC3E}">
        <p14:creationId xmlns:p14="http://schemas.microsoft.com/office/powerpoint/2010/main" val="302561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59D5-5C30-4749-A6D6-384E7FB35783}"/>
              </a:ext>
            </a:extLst>
          </p:cNvPr>
          <p:cNvSpPr>
            <a:spLocks noGrp="1"/>
          </p:cNvSpPr>
          <p:nvPr>
            <p:ph type="title"/>
          </p:nvPr>
        </p:nvSpPr>
        <p:spPr/>
        <p:txBody>
          <a:bodyPr/>
          <a:lstStyle/>
          <a:p>
            <a:r>
              <a:rPr lang="en-US" dirty="0" err="1"/>
              <a:t>Kết</a:t>
            </a:r>
            <a:r>
              <a:rPr lang="en-US" dirty="0"/>
              <a:t> </a:t>
            </a:r>
            <a:r>
              <a:rPr lang="en-US" dirty="0" err="1"/>
              <a:t>quả</a:t>
            </a:r>
          </a:p>
        </p:txBody>
      </p:sp>
      <p:sp>
        <p:nvSpPr>
          <p:cNvPr id="3" name="Text Placeholder 2">
            <a:extLst>
              <a:ext uri="{FF2B5EF4-FFF2-40B4-BE49-F238E27FC236}">
                <a16:creationId xmlns:a16="http://schemas.microsoft.com/office/drawing/2014/main" id="{35C57247-2BE6-4A4C-B054-B6219D9462B8}"/>
              </a:ext>
            </a:extLst>
          </p:cNvPr>
          <p:cNvSpPr>
            <a:spLocks noGrp="1"/>
          </p:cNvSpPr>
          <p:nvPr>
            <p:ph type="body" idx="1"/>
          </p:nvPr>
        </p:nvSpPr>
        <p:spPr/>
        <p:txBody>
          <a:bodyPr/>
          <a:lstStyle/>
          <a:p>
            <a:r>
              <a:rPr lang="en-US"/>
              <a:t>Multilayer Perceptron</a:t>
            </a:r>
          </a:p>
        </p:txBody>
      </p:sp>
      <p:sp>
        <p:nvSpPr>
          <p:cNvPr id="4" name="Slide Number Placeholder 3">
            <a:extLst>
              <a:ext uri="{FF2B5EF4-FFF2-40B4-BE49-F238E27FC236}">
                <a16:creationId xmlns:a16="http://schemas.microsoft.com/office/drawing/2014/main" id="{E79199BF-4388-4F1F-8C48-D42C518F7F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6" name="Picture 6" descr="Chart&#10;&#10;Description automatically generated">
            <a:extLst>
              <a:ext uri="{FF2B5EF4-FFF2-40B4-BE49-F238E27FC236}">
                <a16:creationId xmlns:a16="http://schemas.microsoft.com/office/drawing/2014/main" id="{9B8C17E4-7178-4F7F-AC09-7EAD985EACB7}"/>
              </a:ext>
            </a:extLst>
          </p:cNvPr>
          <p:cNvPicPr>
            <a:picLocks noChangeAspect="1"/>
          </p:cNvPicPr>
          <p:nvPr/>
        </p:nvPicPr>
        <p:blipFill>
          <a:blip r:embed="rId2"/>
          <a:stretch>
            <a:fillRect/>
          </a:stretch>
        </p:blipFill>
        <p:spPr>
          <a:xfrm>
            <a:off x="3595687" y="2383631"/>
            <a:ext cx="5250656" cy="3971924"/>
          </a:xfrm>
          <a:prstGeom prst="rect">
            <a:avLst/>
          </a:prstGeom>
        </p:spPr>
      </p:pic>
    </p:spTree>
    <p:extLst>
      <p:ext uri="{BB962C8B-B14F-4D97-AF65-F5344CB8AC3E}">
        <p14:creationId xmlns:p14="http://schemas.microsoft.com/office/powerpoint/2010/main" val="88359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vi-VN" err="1"/>
              <a:t>Hướng</a:t>
            </a:r>
            <a:r>
              <a:rPr lang="vi-VN"/>
              <a:t> </a:t>
            </a:r>
            <a:r>
              <a:rPr lang="vi-VN" err="1"/>
              <a:t>giải</a:t>
            </a:r>
            <a:r>
              <a:rPr lang="vi-VN"/>
              <a:t> </a:t>
            </a:r>
            <a:r>
              <a:rPr lang="vi-VN" err="1"/>
              <a:t>quyết</a:t>
            </a:r>
            <a:endParaRPr lang="en-US" err="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Hộp Văn bản 4">
            <a:extLst>
              <a:ext uri="{FF2B5EF4-FFF2-40B4-BE49-F238E27FC236}">
                <a16:creationId xmlns:a16="http://schemas.microsoft.com/office/drawing/2014/main" id="{993206E9-CC9C-4B1E-8FE6-6447A07EB852}"/>
              </a:ext>
            </a:extLst>
          </p:cNvPr>
          <p:cNvSpPr txBox="1"/>
          <p:nvPr/>
        </p:nvSpPr>
        <p:spPr>
          <a:xfrm>
            <a:off x="842134" y="2882093"/>
            <a:ext cx="10729731"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5000"/>
              <a:t>Q&amp;A</a:t>
            </a:r>
          </a:p>
          <a:p>
            <a:endParaRPr lang="vi-VN" sz="2600"/>
          </a:p>
          <a:p>
            <a:endParaRPr lang="vi-VN" sz="2600"/>
          </a:p>
        </p:txBody>
      </p:sp>
      <p:sp>
        <p:nvSpPr>
          <p:cNvPr id="3" name="Hộp Văn bản 2">
            <a:extLst>
              <a:ext uri="{FF2B5EF4-FFF2-40B4-BE49-F238E27FC236}">
                <a16:creationId xmlns:a16="http://schemas.microsoft.com/office/drawing/2014/main" id="{F260CA77-048E-4F7E-9E3E-8B2EA60F26A5}"/>
              </a:ext>
            </a:extLst>
          </p:cNvPr>
          <p:cNvSpPr txBox="1"/>
          <p:nvPr/>
        </p:nvSpPr>
        <p:spPr>
          <a:xfrm>
            <a:off x="904755" y="3200399"/>
            <a:ext cx="102956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800"/>
          </a:p>
        </p:txBody>
      </p:sp>
    </p:spTree>
    <p:extLst>
      <p:ext uri="{BB962C8B-B14F-4D97-AF65-F5344CB8AC3E}">
        <p14:creationId xmlns:p14="http://schemas.microsoft.com/office/powerpoint/2010/main" val="403121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pPr>
              <a:buSzPts val="4400"/>
            </a:pPr>
            <a:r>
              <a:rPr lang="en-US" err="1"/>
              <a:t>Nội</a:t>
            </a:r>
            <a:r>
              <a:rPr lang="en-US"/>
              <a:t> dung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3" name="Hộp Văn bản 2">
            <a:extLst>
              <a:ext uri="{FF2B5EF4-FFF2-40B4-BE49-F238E27FC236}">
                <a16:creationId xmlns:a16="http://schemas.microsoft.com/office/drawing/2014/main" id="{1AEDC1B9-FA84-4762-945B-730FC3569122}"/>
              </a:ext>
            </a:extLst>
          </p:cNvPr>
          <p:cNvSpPr txBox="1"/>
          <p:nvPr/>
        </p:nvSpPr>
        <p:spPr>
          <a:xfrm>
            <a:off x="1251995" y="1956121"/>
            <a:ext cx="9919502"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Char char="•"/>
            </a:pPr>
            <a:r>
              <a:rPr lang="vi-VN" sz="5000" err="1"/>
              <a:t>Giới</a:t>
            </a:r>
            <a:r>
              <a:rPr lang="vi-VN" sz="5000"/>
              <a:t> </a:t>
            </a:r>
            <a:r>
              <a:rPr lang="vi-VN" sz="5000" err="1"/>
              <a:t>thiệu</a:t>
            </a:r>
            <a:r>
              <a:rPr lang="vi-VN" sz="5000"/>
              <a:t> </a:t>
            </a:r>
            <a:r>
              <a:rPr lang="vi-VN" sz="5000" err="1"/>
              <a:t>bài</a:t>
            </a:r>
            <a:r>
              <a:rPr lang="vi-VN" sz="5000"/>
              <a:t> </a:t>
            </a:r>
            <a:r>
              <a:rPr lang="vi-VN" sz="5000" err="1"/>
              <a:t>toán</a:t>
            </a:r>
          </a:p>
          <a:p>
            <a:pPr algn="l"/>
            <a:endParaRPr lang="vi-VN" sz="5000"/>
          </a:p>
          <a:p>
            <a:pPr marL="685800" indent="-685800">
              <a:buChar char="•"/>
            </a:pPr>
            <a:r>
              <a:rPr lang="vi-VN" sz="5000" err="1"/>
              <a:t>Hướng</a:t>
            </a:r>
            <a:r>
              <a:rPr lang="vi-VN" sz="5000"/>
              <a:t> </a:t>
            </a:r>
            <a:r>
              <a:rPr lang="vi-VN" sz="5000" err="1"/>
              <a:t>giải</a:t>
            </a:r>
            <a:r>
              <a:rPr lang="vi-VN" sz="5000"/>
              <a:t> </a:t>
            </a:r>
            <a:r>
              <a:rPr lang="vi-VN" sz="5000" err="1"/>
              <a:t>quyết</a:t>
            </a:r>
            <a:endParaRPr lang="vi-VN" sz="5000"/>
          </a:p>
          <a:p>
            <a:endParaRPr lang="vi-VN" sz="5000"/>
          </a:p>
          <a:p>
            <a:endParaRPr lang="vi-VN" sz="5000"/>
          </a:p>
        </p:txBody>
      </p:sp>
    </p:spTree>
    <p:extLst>
      <p:ext uri="{BB962C8B-B14F-4D97-AF65-F5344CB8AC3E}">
        <p14:creationId xmlns:p14="http://schemas.microsoft.com/office/powerpoint/2010/main" val="2813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en-US" err="1"/>
              <a:t>Giới</a:t>
            </a:r>
            <a:r>
              <a:rPr lang="en-US"/>
              <a:t> </a:t>
            </a:r>
            <a:r>
              <a:rPr lang="en-US" err="1"/>
              <a:t>thiệu</a:t>
            </a:r>
            <a:r>
              <a:rPr lang="en-US"/>
              <a:t> </a:t>
            </a:r>
            <a:r>
              <a:rPr lang="en-US" err="1"/>
              <a:t>bài</a:t>
            </a:r>
            <a:r>
              <a:rPr lang="en-US"/>
              <a:t> </a:t>
            </a:r>
            <a:r>
              <a:rPr lang="en-US" err="1"/>
              <a:t>toán</a:t>
            </a:r>
            <a:endParaRPr lang="vi-VN" err="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Hộp Văn bản 2">
            <a:extLst>
              <a:ext uri="{FF2B5EF4-FFF2-40B4-BE49-F238E27FC236}">
                <a16:creationId xmlns:a16="http://schemas.microsoft.com/office/drawing/2014/main" id="{1AEDC1B9-FA84-4762-945B-730FC3569122}"/>
              </a:ext>
            </a:extLst>
          </p:cNvPr>
          <p:cNvSpPr txBox="1"/>
          <p:nvPr/>
        </p:nvSpPr>
        <p:spPr>
          <a:xfrm>
            <a:off x="1251995" y="1956121"/>
            <a:ext cx="9919502"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Char char="•"/>
            </a:pPr>
            <a:endParaRPr lang="vi-VN" sz="5000"/>
          </a:p>
          <a:p>
            <a:endParaRPr lang="vi-VN" sz="5000"/>
          </a:p>
          <a:p>
            <a:endParaRPr lang="vi-VN" sz="5000"/>
          </a:p>
        </p:txBody>
      </p:sp>
      <p:pic>
        <p:nvPicPr>
          <p:cNvPr id="4" name="Hình ảnh 4" descr="Ảnh có chứa vẽ, bàn&#10;&#10;Mô tả được tự động tạo">
            <a:extLst>
              <a:ext uri="{FF2B5EF4-FFF2-40B4-BE49-F238E27FC236}">
                <a16:creationId xmlns:a16="http://schemas.microsoft.com/office/drawing/2014/main" id="{7D6BEE36-E1C1-4D22-AA9B-DBF2056A2E83}"/>
              </a:ext>
            </a:extLst>
          </p:cNvPr>
          <p:cNvPicPr>
            <a:picLocks noChangeAspect="1"/>
          </p:cNvPicPr>
          <p:nvPr/>
        </p:nvPicPr>
        <p:blipFill>
          <a:blip r:embed="rId3"/>
          <a:stretch>
            <a:fillRect/>
          </a:stretch>
        </p:blipFill>
        <p:spPr>
          <a:xfrm>
            <a:off x="4260191" y="1622935"/>
            <a:ext cx="3657240" cy="4474772"/>
          </a:xfrm>
          <a:prstGeom prst="rect">
            <a:avLst/>
          </a:prstGeom>
        </p:spPr>
      </p:pic>
    </p:spTree>
    <p:extLst>
      <p:ext uri="{BB962C8B-B14F-4D97-AF65-F5344CB8AC3E}">
        <p14:creationId xmlns:p14="http://schemas.microsoft.com/office/powerpoint/2010/main" val="27350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vi-VN" err="1"/>
              <a:t>Giới</a:t>
            </a:r>
            <a:r>
              <a:rPr lang="vi-VN"/>
              <a:t> </a:t>
            </a:r>
            <a:r>
              <a:rPr lang="vi-VN" err="1"/>
              <a:t>thiệu</a:t>
            </a:r>
            <a:r>
              <a:rPr lang="vi-VN"/>
              <a:t> </a:t>
            </a:r>
            <a:r>
              <a:rPr lang="vi-VN" err="1"/>
              <a:t>bài</a:t>
            </a:r>
            <a:r>
              <a:rPr lang="vi-VN"/>
              <a:t> </a:t>
            </a:r>
            <a:r>
              <a:rPr lang="vi-VN" err="1"/>
              <a:t>toán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3" name="Hình ảnh 4">
            <a:extLst>
              <a:ext uri="{FF2B5EF4-FFF2-40B4-BE49-F238E27FC236}">
                <a16:creationId xmlns:a16="http://schemas.microsoft.com/office/drawing/2014/main" id="{8078BEDD-C5A0-4BAB-A629-0806FEB76A04}"/>
              </a:ext>
            </a:extLst>
          </p:cNvPr>
          <p:cNvPicPr>
            <a:picLocks noChangeAspect="1"/>
          </p:cNvPicPr>
          <p:nvPr/>
        </p:nvPicPr>
        <p:blipFill>
          <a:blip r:embed="rId3"/>
          <a:stretch>
            <a:fillRect/>
          </a:stretch>
        </p:blipFill>
        <p:spPr>
          <a:xfrm>
            <a:off x="1700591" y="2571942"/>
            <a:ext cx="8923866" cy="3975926"/>
          </a:xfrm>
          <a:prstGeom prst="rect">
            <a:avLst/>
          </a:prstGeom>
        </p:spPr>
      </p:pic>
      <p:sp>
        <p:nvSpPr>
          <p:cNvPr id="5" name="Hộp Văn bản 4">
            <a:extLst>
              <a:ext uri="{FF2B5EF4-FFF2-40B4-BE49-F238E27FC236}">
                <a16:creationId xmlns:a16="http://schemas.microsoft.com/office/drawing/2014/main" id="{7EB7DA22-4ED3-48AE-8B25-062A606E1841}"/>
              </a:ext>
            </a:extLst>
          </p:cNvPr>
          <p:cNvSpPr txBox="1"/>
          <p:nvPr/>
        </p:nvSpPr>
        <p:spPr>
          <a:xfrm>
            <a:off x="1700590" y="1821543"/>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Char char="•"/>
            </a:pPr>
            <a:r>
              <a:rPr lang="vi-VN" sz="3000"/>
              <a:t>IPS</a:t>
            </a:r>
          </a:p>
        </p:txBody>
      </p:sp>
    </p:spTree>
    <p:extLst>
      <p:ext uri="{BB962C8B-B14F-4D97-AF65-F5344CB8AC3E}">
        <p14:creationId xmlns:p14="http://schemas.microsoft.com/office/powerpoint/2010/main" val="241551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vi-VN" err="1"/>
              <a:t>Giới</a:t>
            </a:r>
            <a:r>
              <a:rPr lang="vi-VN"/>
              <a:t> </a:t>
            </a:r>
            <a:r>
              <a:rPr lang="vi-VN" err="1"/>
              <a:t>thiệu</a:t>
            </a:r>
            <a:r>
              <a:rPr lang="vi-VN"/>
              <a:t> </a:t>
            </a:r>
            <a:r>
              <a:rPr lang="vi-VN" err="1"/>
              <a:t>bài</a:t>
            </a:r>
            <a:r>
              <a:rPr lang="vi-VN"/>
              <a:t> </a:t>
            </a:r>
            <a:r>
              <a:rPr lang="vi-VN" err="1"/>
              <a:t>toán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Hộp Văn bản 4">
            <a:extLst>
              <a:ext uri="{FF2B5EF4-FFF2-40B4-BE49-F238E27FC236}">
                <a16:creationId xmlns:a16="http://schemas.microsoft.com/office/drawing/2014/main" id="{993206E9-CC9C-4B1E-8FE6-6447A07EB852}"/>
              </a:ext>
            </a:extLst>
          </p:cNvPr>
          <p:cNvSpPr txBox="1"/>
          <p:nvPr/>
        </p:nvSpPr>
        <p:spPr>
          <a:xfrm>
            <a:off x="1700590" y="1833638"/>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Char char="•"/>
            </a:pPr>
            <a:r>
              <a:rPr lang="vi-VN" sz="3000"/>
              <a:t>IDS</a:t>
            </a:r>
            <a:endParaRPr lang="vi-VN"/>
          </a:p>
        </p:txBody>
      </p:sp>
      <p:pic>
        <p:nvPicPr>
          <p:cNvPr id="6" name="Hình ảnh 6">
            <a:extLst>
              <a:ext uri="{FF2B5EF4-FFF2-40B4-BE49-F238E27FC236}">
                <a16:creationId xmlns:a16="http://schemas.microsoft.com/office/drawing/2014/main" id="{65C5B8B9-94DC-431E-80E4-A3C7C6C34A4A}"/>
              </a:ext>
            </a:extLst>
          </p:cNvPr>
          <p:cNvPicPr>
            <a:picLocks noChangeAspect="1"/>
          </p:cNvPicPr>
          <p:nvPr/>
        </p:nvPicPr>
        <p:blipFill>
          <a:blip r:embed="rId3"/>
          <a:stretch>
            <a:fillRect/>
          </a:stretch>
        </p:blipFill>
        <p:spPr>
          <a:xfrm>
            <a:off x="1700591" y="2383473"/>
            <a:ext cx="9141580" cy="3711814"/>
          </a:xfrm>
          <a:prstGeom prst="rect">
            <a:avLst/>
          </a:prstGeom>
        </p:spPr>
      </p:pic>
    </p:spTree>
    <p:extLst>
      <p:ext uri="{BB962C8B-B14F-4D97-AF65-F5344CB8AC3E}">
        <p14:creationId xmlns:p14="http://schemas.microsoft.com/office/powerpoint/2010/main" val="15098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vi-VN" err="1"/>
              <a:t>Hướng</a:t>
            </a:r>
            <a:r>
              <a:rPr lang="vi-VN"/>
              <a:t> </a:t>
            </a:r>
            <a:r>
              <a:rPr lang="vi-VN" err="1"/>
              <a:t>giải</a:t>
            </a:r>
            <a:r>
              <a:rPr lang="vi-VN"/>
              <a:t> </a:t>
            </a:r>
            <a:r>
              <a:rPr lang="vi-VN" err="1"/>
              <a:t>quyết</a:t>
            </a:r>
            <a:endParaRPr lang="en-US" err="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Hộp Văn bản 4">
            <a:extLst>
              <a:ext uri="{FF2B5EF4-FFF2-40B4-BE49-F238E27FC236}">
                <a16:creationId xmlns:a16="http://schemas.microsoft.com/office/drawing/2014/main" id="{993206E9-CC9C-4B1E-8FE6-6447A07EB852}"/>
              </a:ext>
            </a:extLst>
          </p:cNvPr>
          <p:cNvSpPr txBox="1"/>
          <p:nvPr/>
        </p:nvSpPr>
        <p:spPr>
          <a:xfrm>
            <a:off x="842134" y="1660018"/>
            <a:ext cx="1072973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600"/>
              <a:t>Xây </a:t>
            </a:r>
            <a:r>
              <a:rPr lang="vi-VN" sz="2600" err="1"/>
              <a:t>dựng</a:t>
            </a:r>
            <a:r>
              <a:rPr lang="vi-VN" sz="2600"/>
              <a:t> </a:t>
            </a:r>
            <a:r>
              <a:rPr lang="vi-VN" sz="2600" err="1"/>
              <a:t>hệ</a:t>
            </a:r>
            <a:r>
              <a:rPr lang="vi-VN" sz="2600"/>
              <a:t> </a:t>
            </a:r>
            <a:r>
              <a:rPr lang="vi-VN" sz="2600" err="1"/>
              <a:t>thống</a:t>
            </a:r>
            <a:r>
              <a:rPr lang="vi-VN" sz="2600"/>
              <a:t> IDS </a:t>
            </a:r>
            <a:r>
              <a:rPr lang="vi-VN" sz="2600" err="1"/>
              <a:t>dựa</a:t>
            </a:r>
            <a:r>
              <a:rPr lang="vi-VN" sz="2600"/>
              <a:t> trên </a:t>
            </a:r>
            <a:r>
              <a:rPr lang="vi-VN" sz="2600" err="1"/>
              <a:t>anomaly</a:t>
            </a:r>
            <a:r>
              <a:rPr lang="vi-VN" sz="2600"/>
              <a:t> - </a:t>
            </a:r>
            <a:r>
              <a:rPr lang="vi-VN" sz="2600" err="1"/>
              <a:t>base</a:t>
            </a:r>
            <a:r>
              <a:rPr lang="vi-VN" sz="2600"/>
              <a:t>: Mô </a:t>
            </a:r>
            <a:r>
              <a:rPr lang="vi-VN" sz="2600" err="1"/>
              <a:t>tả</a:t>
            </a:r>
            <a:r>
              <a:rPr lang="vi-VN" sz="2600"/>
              <a:t> </a:t>
            </a:r>
            <a:r>
              <a:rPr lang="vi-VN" sz="2600" err="1"/>
              <a:t>behavior</a:t>
            </a:r>
            <a:r>
              <a:rPr lang="vi-VN" sz="2600"/>
              <a:t> </a:t>
            </a:r>
            <a:r>
              <a:rPr lang="vi-VN" sz="2600" err="1"/>
              <a:t>bình</a:t>
            </a:r>
            <a:r>
              <a:rPr lang="vi-VN" sz="2600"/>
              <a:t> </a:t>
            </a:r>
            <a:r>
              <a:rPr lang="vi-VN" sz="2600" err="1"/>
              <a:t>thường</a:t>
            </a:r>
            <a:r>
              <a:rPr lang="vi-VN" sz="2600"/>
              <a:t> (</a:t>
            </a:r>
            <a:r>
              <a:rPr lang="vi-VN" sz="2600" err="1"/>
              <a:t>normal</a:t>
            </a:r>
            <a:r>
              <a:rPr lang="vi-VN" sz="2600"/>
              <a:t>) </a:t>
            </a:r>
            <a:r>
              <a:rPr lang="vi-VN" sz="2600" err="1"/>
              <a:t>và</a:t>
            </a:r>
            <a:r>
              <a:rPr lang="vi-VN" sz="2600"/>
              <a:t> không </a:t>
            </a:r>
            <a:r>
              <a:rPr lang="vi-VN" sz="2600" err="1"/>
              <a:t>bình</a:t>
            </a:r>
            <a:r>
              <a:rPr lang="vi-VN" sz="2600"/>
              <a:t> </a:t>
            </a:r>
            <a:r>
              <a:rPr lang="vi-VN" sz="2600" err="1"/>
              <a:t>thường</a:t>
            </a:r>
            <a:r>
              <a:rPr lang="vi-VN" sz="2600"/>
              <a:t> (</a:t>
            </a:r>
            <a:r>
              <a:rPr lang="vi-VN" sz="2600" err="1"/>
              <a:t>abnormal</a:t>
            </a:r>
            <a:r>
              <a:rPr lang="vi-VN" sz="2600"/>
              <a:t>)</a:t>
            </a:r>
          </a:p>
        </p:txBody>
      </p:sp>
      <p:sp>
        <p:nvSpPr>
          <p:cNvPr id="3" name="Hộp Văn bản 2">
            <a:extLst>
              <a:ext uri="{FF2B5EF4-FFF2-40B4-BE49-F238E27FC236}">
                <a16:creationId xmlns:a16="http://schemas.microsoft.com/office/drawing/2014/main" id="{F260CA77-048E-4F7E-9E3E-8B2EA60F26A5}"/>
              </a:ext>
            </a:extLst>
          </p:cNvPr>
          <p:cNvSpPr txBox="1"/>
          <p:nvPr/>
        </p:nvSpPr>
        <p:spPr>
          <a:xfrm>
            <a:off x="904755" y="3200399"/>
            <a:ext cx="1029567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err="1"/>
              <a:t>Sử</a:t>
            </a:r>
            <a:r>
              <a:rPr lang="vi-VN" sz="2800"/>
              <a:t> </a:t>
            </a:r>
            <a:r>
              <a:rPr lang="vi-VN" sz="2800" err="1"/>
              <a:t>dụng</a:t>
            </a:r>
            <a:r>
              <a:rPr lang="vi-VN" sz="2800"/>
              <a:t> </a:t>
            </a:r>
            <a:r>
              <a:rPr lang="vi-VN" sz="2800" err="1"/>
              <a:t>máy</a:t>
            </a:r>
            <a:r>
              <a:rPr lang="vi-VN" sz="2800"/>
              <a:t> </a:t>
            </a:r>
            <a:r>
              <a:rPr lang="vi-VN" sz="2800" err="1"/>
              <a:t>học</a:t>
            </a:r>
            <a:r>
              <a:rPr lang="vi-VN" sz="2800"/>
              <a:t> </a:t>
            </a:r>
            <a:r>
              <a:rPr lang="vi-VN" sz="2800" err="1"/>
              <a:t>để</a:t>
            </a:r>
            <a:r>
              <a:rPr lang="vi-VN" sz="2800"/>
              <a:t> </a:t>
            </a:r>
            <a:r>
              <a:rPr lang="vi-VN" sz="2800" err="1"/>
              <a:t>tiếp</a:t>
            </a:r>
            <a:r>
              <a:rPr lang="vi-VN" sz="2800"/>
              <a:t> </a:t>
            </a:r>
            <a:r>
              <a:rPr lang="vi-VN" sz="2800" err="1"/>
              <a:t>cận</a:t>
            </a:r>
            <a:r>
              <a:rPr lang="vi-VN" sz="2800"/>
              <a:t> </a:t>
            </a:r>
            <a:r>
              <a:rPr lang="vi-VN" sz="2800" err="1"/>
              <a:t>vấn</a:t>
            </a:r>
            <a:r>
              <a:rPr lang="vi-VN" sz="2800"/>
              <a:t> </a:t>
            </a:r>
            <a:r>
              <a:rPr lang="vi-VN" sz="2800" err="1"/>
              <a:t>đề</a:t>
            </a:r>
            <a:r>
              <a:rPr lang="vi-VN" sz="2800"/>
              <a:t>:</a:t>
            </a:r>
          </a:p>
          <a:p>
            <a:endParaRPr lang="vi-VN" sz="2800"/>
          </a:p>
          <a:p>
            <a:pPr marL="457200" indent="-457200">
              <a:buChar char="•"/>
            </a:pPr>
            <a:r>
              <a:rPr lang="vi-VN" sz="2800" err="1"/>
              <a:t>Học</a:t>
            </a:r>
            <a:r>
              <a:rPr lang="vi-VN" sz="2800"/>
              <a:t> không </a:t>
            </a:r>
            <a:r>
              <a:rPr lang="vi-VN" sz="2800" err="1"/>
              <a:t>giám</a:t>
            </a:r>
            <a:r>
              <a:rPr lang="vi-VN" sz="2800"/>
              <a:t> </a:t>
            </a:r>
            <a:r>
              <a:rPr lang="vi-VN" sz="2800" err="1"/>
              <a:t>sát</a:t>
            </a:r>
            <a:endParaRPr lang="vi-VN" sz="2800"/>
          </a:p>
          <a:p>
            <a:pPr marL="457200" indent="-457200">
              <a:buChar char="•"/>
            </a:pPr>
            <a:r>
              <a:rPr lang="vi-VN" sz="2800" err="1"/>
              <a:t>Học</a:t>
            </a:r>
            <a:r>
              <a:rPr lang="vi-VN" sz="2800"/>
              <a:t> </a:t>
            </a:r>
            <a:r>
              <a:rPr lang="vi-VN" sz="2800" err="1"/>
              <a:t>có</a:t>
            </a:r>
            <a:r>
              <a:rPr lang="vi-VN" sz="2800"/>
              <a:t> </a:t>
            </a:r>
            <a:r>
              <a:rPr lang="vi-VN" sz="2800" err="1"/>
              <a:t>giám</a:t>
            </a:r>
            <a:r>
              <a:rPr lang="vi-VN" sz="2800"/>
              <a:t> </a:t>
            </a:r>
            <a:r>
              <a:rPr lang="vi-VN" sz="2800" err="1"/>
              <a:t>sát</a:t>
            </a:r>
            <a:endParaRPr lang="vi-VN" sz="2800"/>
          </a:p>
        </p:txBody>
      </p:sp>
    </p:spTree>
    <p:extLst>
      <p:ext uri="{BB962C8B-B14F-4D97-AF65-F5344CB8AC3E}">
        <p14:creationId xmlns:p14="http://schemas.microsoft.com/office/powerpoint/2010/main" val="212711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838200" y="0"/>
            <a:ext cx="6299359" cy="1238596"/>
          </a:xfrm>
          <a:prstGeom prst="rect">
            <a:avLst/>
          </a:prstGeom>
          <a:noFill/>
          <a:ln>
            <a:noFill/>
          </a:ln>
        </p:spPr>
        <p:txBody>
          <a:bodyPr spcFirstLastPara="1" wrap="square" lIns="91425" tIns="45700" rIns="91425" bIns="45700" anchor="ctr" anchorCtr="0">
            <a:normAutofit/>
          </a:bodyPr>
          <a:lstStyle/>
          <a:p>
            <a:r>
              <a:rPr lang="vi-VN" err="1"/>
              <a:t>Hướng</a:t>
            </a:r>
            <a:r>
              <a:rPr lang="vi-VN"/>
              <a:t> </a:t>
            </a:r>
            <a:r>
              <a:rPr lang="vi-VN" err="1"/>
              <a:t>giải</a:t>
            </a:r>
            <a:r>
              <a:rPr lang="vi-VN"/>
              <a:t> </a:t>
            </a:r>
            <a:r>
              <a:rPr lang="vi-VN" err="1"/>
              <a:t>quyết</a:t>
            </a:r>
            <a:endParaRPr lang="en-US" err="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Hộp Văn bản 5">
            <a:extLst>
              <a:ext uri="{FF2B5EF4-FFF2-40B4-BE49-F238E27FC236}">
                <a16:creationId xmlns:a16="http://schemas.microsoft.com/office/drawing/2014/main" id="{F1AA789B-22C1-47F1-973D-FB0A0270AF09}"/>
              </a:ext>
            </a:extLst>
          </p:cNvPr>
          <p:cNvSpPr txBox="1"/>
          <p:nvPr/>
        </p:nvSpPr>
        <p:spPr>
          <a:xfrm>
            <a:off x="1106182" y="1986341"/>
            <a:ext cx="9979636"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000" dirty="0" err="1"/>
              <a:t>Các</a:t>
            </a:r>
            <a:r>
              <a:rPr lang="vi-VN" sz="3000" dirty="0"/>
              <a:t> </a:t>
            </a:r>
            <a:r>
              <a:rPr lang="vi-VN" sz="3000" dirty="0" err="1"/>
              <a:t>bước</a:t>
            </a:r>
            <a:r>
              <a:rPr lang="vi-VN" sz="3000" dirty="0"/>
              <a:t> </a:t>
            </a:r>
            <a:r>
              <a:rPr lang="vi-VN" sz="3000" dirty="0" err="1"/>
              <a:t>thực</a:t>
            </a:r>
            <a:r>
              <a:rPr lang="vi-VN" sz="3000" dirty="0"/>
              <a:t> </a:t>
            </a:r>
            <a:r>
              <a:rPr lang="vi-VN" sz="3000" dirty="0" err="1"/>
              <a:t>hiện</a:t>
            </a:r>
            <a:r>
              <a:rPr lang="vi-VN" sz="3000" dirty="0"/>
              <a:t>:</a:t>
            </a:r>
          </a:p>
          <a:p>
            <a:endParaRPr lang="vi-VN" sz="3000" dirty="0"/>
          </a:p>
          <a:p>
            <a:pPr marL="457200" indent="-457200">
              <a:buChar char="•"/>
            </a:pPr>
            <a:r>
              <a:rPr lang="vi-VN" sz="3000" dirty="0"/>
              <a:t> </a:t>
            </a:r>
            <a:r>
              <a:rPr lang="en-US" sz="3000" dirty="0" err="1"/>
              <a:t>Chọn</a:t>
            </a:r>
            <a:r>
              <a:rPr lang="en-US" sz="3000" dirty="0"/>
              <a:t> </a:t>
            </a:r>
            <a:r>
              <a:rPr lang="en-US" sz="3000" dirty="0" err="1"/>
              <a:t>dữ</a:t>
            </a:r>
            <a:r>
              <a:rPr lang="en-US" sz="3000" dirty="0"/>
              <a:t> </a:t>
            </a:r>
            <a:r>
              <a:rPr lang="en-US" sz="3000" dirty="0" err="1"/>
              <a:t>liệu</a:t>
            </a:r>
            <a:endParaRPr lang="vi-VN" sz="3000" dirty="0"/>
          </a:p>
          <a:p>
            <a:pPr marL="457200" indent="-457200">
              <a:buChar char="•"/>
            </a:pPr>
            <a:endParaRPr lang="vi-VN" sz="3000" dirty="0"/>
          </a:p>
          <a:p>
            <a:pPr>
              <a:buChar char="•"/>
            </a:pPr>
            <a:r>
              <a:rPr lang="vi-VN" sz="3000" dirty="0"/>
              <a:t>    </a:t>
            </a:r>
            <a:r>
              <a:rPr lang="en-US" sz="3000" dirty="0"/>
              <a:t>Feature extraction </a:t>
            </a:r>
            <a:endParaRPr lang="vi-VN" sz="3000" dirty="0"/>
          </a:p>
          <a:p>
            <a:pPr>
              <a:buChar char="•"/>
            </a:pPr>
            <a:endParaRPr lang="vi-VN" sz="3000" dirty="0"/>
          </a:p>
          <a:p>
            <a:pPr>
              <a:buChar char="•"/>
            </a:pPr>
            <a:r>
              <a:rPr lang="vi-VN" sz="3000" dirty="0"/>
              <a:t>    </a:t>
            </a:r>
            <a:r>
              <a:rPr lang="en-US" sz="3000" dirty="0"/>
              <a:t>So </a:t>
            </a:r>
            <a:r>
              <a:rPr lang="en-US" sz="3000" dirty="0" err="1"/>
              <a:t>sánh</a:t>
            </a:r>
            <a:r>
              <a:rPr lang="en-US" sz="3000" dirty="0"/>
              <a:t> </a:t>
            </a:r>
            <a:r>
              <a:rPr lang="en-US" sz="3000" dirty="0" err="1"/>
              <a:t>kết</a:t>
            </a:r>
            <a:r>
              <a:rPr lang="en-US" sz="3000" dirty="0"/>
              <a:t> </a:t>
            </a:r>
            <a:r>
              <a:rPr lang="en-US" sz="3000" dirty="0" err="1"/>
              <a:t>quả</a:t>
            </a:r>
            <a:r>
              <a:rPr lang="en-US" sz="3000" dirty="0"/>
              <a:t> </a:t>
            </a:r>
            <a:r>
              <a:rPr lang="en-US" sz="3000" dirty="0" err="1"/>
              <a:t>giữa</a:t>
            </a:r>
            <a:r>
              <a:rPr lang="en-US" sz="3000" dirty="0"/>
              <a:t> </a:t>
            </a:r>
            <a:r>
              <a:rPr lang="en-US" sz="3000" dirty="0" err="1"/>
              <a:t>các</a:t>
            </a:r>
            <a:r>
              <a:rPr lang="en-US" sz="3000" dirty="0"/>
              <a:t> </a:t>
            </a:r>
            <a:r>
              <a:rPr lang="en-US" sz="3000" dirty="0" err="1"/>
              <a:t>phương</a:t>
            </a:r>
            <a:r>
              <a:rPr lang="en-US" sz="3000" dirty="0"/>
              <a:t> </a:t>
            </a:r>
            <a:r>
              <a:rPr lang="en-US" sz="3000" dirty="0" err="1"/>
              <a:t>pháp</a:t>
            </a:r>
            <a:r>
              <a:rPr lang="vi-VN" sz="3000" dirty="0"/>
              <a:t> </a:t>
            </a:r>
          </a:p>
          <a:p>
            <a:pPr>
              <a:buChar char="•"/>
            </a:pPr>
            <a:endParaRPr lang="vi-VN" sz="3000" dirty="0"/>
          </a:p>
          <a:p>
            <a:pPr>
              <a:buChar char="•"/>
            </a:pPr>
            <a:r>
              <a:rPr lang="vi-VN" sz="3000" dirty="0"/>
              <a:t>    </a:t>
            </a:r>
            <a:r>
              <a:rPr lang="en-US" sz="3000" dirty="0" err="1"/>
              <a:t>Thử</a:t>
            </a:r>
            <a:r>
              <a:rPr lang="en-US" sz="3000" dirty="0"/>
              <a:t> </a:t>
            </a:r>
            <a:r>
              <a:rPr lang="en-US" sz="3000" dirty="0" err="1"/>
              <a:t>nghiệm</a:t>
            </a:r>
            <a:endParaRPr lang="vi-VN" sz="3000" dirty="0" err="1"/>
          </a:p>
          <a:p>
            <a:pPr>
              <a:buChar char="•"/>
            </a:pPr>
            <a:endParaRPr lang="vi-VN" sz="3000" dirty="0"/>
          </a:p>
          <a:p>
            <a:pPr>
              <a:buChar char="•"/>
            </a:pPr>
            <a:endParaRPr lang="vi-VN" sz="3000" dirty="0"/>
          </a:p>
          <a:p>
            <a:pPr>
              <a:buChar char="•"/>
            </a:pPr>
            <a:endParaRPr lang="vi-VN" sz="3000" dirty="0"/>
          </a:p>
          <a:p>
            <a:pPr marL="457200" indent="-457200">
              <a:buChar char="•"/>
            </a:pPr>
            <a:endParaRPr lang="vi-VN" dirty="0"/>
          </a:p>
        </p:txBody>
      </p:sp>
    </p:spTree>
    <p:extLst>
      <p:ext uri="{BB962C8B-B14F-4D97-AF65-F5344CB8AC3E}">
        <p14:creationId xmlns:p14="http://schemas.microsoft.com/office/powerpoint/2010/main" val="18439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A1B2-2EC0-41FC-A4A1-1689C23ED17C}"/>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Text Placeholder 2">
            <a:extLst>
              <a:ext uri="{FF2B5EF4-FFF2-40B4-BE49-F238E27FC236}">
                <a16:creationId xmlns:a16="http://schemas.microsoft.com/office/drawing/2014/main" id="{9D30426B-BA29-4ED5-9BED-223772CB83C0}"/>
              </a:ext>
            </a:extLst>
          </p:cNvPr>
          <p:cNvSpPr>
            <a:spLocks noGrp="1"/>
          </p:cNvSpPr>
          <p:nvPr>
            <p:ph type="body" idx="1"/>
          </p:nvPr>
        </p:nvSpPr>
        <p:spPr/>
        <p:txBody>
          <a:bodyPr/>
          <a:lstStyle/>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CTU-13</a:t>
            </a:r>
          </a:p>
        </p:txBody>
      </p:sp>
      <p:sp>
        <p:nvSpPr>
          <p:cNvPr id="4" name="Slide Number Placeholder 3">
            <a:extLst>
              <a:ext uri="{FF2B5EF4-FFF2-40B4-BE49-F238E27FC236}">
                <a16:creationId xmlns:a16="http://schemas.microsoft.com/office/drawing/2014/main" id="{FF9D6243-1841-4981-A62B-5F260942B8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026" name="Picture 2">
            <a:extLst>
              <a:ext uri="{FF2B5EF4-FFF2-40B4-BE49-F238E27FC236}">
                <a16:creationId xmlns:a16="http://schemas.microsoft.com/office/drawing/2014/main" id="{127BD2F0-239E-4A2E-A7D3-D3BF36441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92" y="2251448"/>
            <a:ext cx="5076608" cy="460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5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A1B2-2EC0-41FC-A4A1-1689C23ED17C}"/>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Text Placeholder 2">
            <a:extLst>
              <a:ext uri="{FF2B5EF4-FFF2-40B4-BE49-F238E27FC236}">
                <a16:creationId xmlns:a16="http://schemas.microsoft.com/office/drawing/2014/main" id="{9D30426B-BA29-4ED5-9BED-223772CB83C0}"/>
              </a:ext>
            </a:extLst>
          </p:cNvPr>
          <p:cNvSpPr>
            <a:spLocks noGrp="1"/>
          </p:cNvSpPr>
          <p:nvPr>
            <p:ph type="body" idx="1"/>
          </p:nvPr>
        </p:nvSpPr>
        <p:spPr/>
        <p:txBody>
          <a:bodyPr/>
          <a:lstStyle/>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CTU-13</a:t>
            </a:r>
          </a:p>
        </p:txBody>
      </p:sp>
      <p:sp>
        <p:nvSpPr>
          <p:cNvPr id="4" name="Slide Number Placeholder 3">
            <a:extLst>
              <a:ext uri="{FF2B5EF4-FFF2-40B4-BE49-F238E27FC236}">
                <a16:creationId xmlns:a16="http://schemas.microsoft.com/office/drawing/2014/main" id="{FF9D6243-1841-4981-A62B-5F260942B8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2050" name="Picture 2">
            <a:extLst>
              <a:ext uri="{FF2B5EF4-FFF2-40B4-BE49-F238E27FC236}">
                <a16:creationId xmlns:a16="http://schemas.microsoft.com/office/drawing/2014/main" id="{4C37186E-3409-48BE-81C1-1B22D5EAB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51" y="2384456"/>
            <a:ext cx="5038600" cy="388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5892DE-C601-429C-9905-9FB639836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0" y="2458071"/>
            <a:ext cx="5010626" cy="388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9228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834</Words>
  <Application>Microsoft Office PowerPoint</Application>
  <PresentationFormat>Widescreen</PresentationFormat>
  <Paragraphs>83</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1_Office Theme</vt:lpstr>
      <vt:lpstr>PowerPoint Presentation</vt:lpstr>
      <vt:lpstr>Nội dung</vt:lpstr>
      <vt:lpstr>Giới thiệu bài toán</vt:lpstr>
      <vt:lpstr>Giới thiệu bài toán</vt:lpstr>
      <vt:lpstr>Giới thiệu bài toán</vt:lpstr>
      <vt:lpstr>Hướng giải quyết</vt:lpstr>
      <vt:lpstr>Hướng giải quyết</vt:lpstr>
      <vt:lpstr>Kết quả</vt:lpstr>
      <vt:lpstr>Kết quả</vt:lpstr>
      <vt:lpstr>Kết quả</vt:lpstr>
      <vt:lpstr>Kết quả</vt:lpstr>
      <vt:lpstr>Kết quả</vt:lpstr>
      <vt:lpstr>Kết quả</vt:lpstr>
      <vt:lpstr>Kết quả</vt:lpstr>
      <vt:lpstr>Kết quả</vt:lpstr>
      <vt:lpstr>Kết quả</vt:lpstr>
      <vt:lpstr>Hướng giải quyết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7 – Support Vector Machines</dc:title>
  <dc:creator>Nguyen Do Van</dc:creator>
  <cp:lastModifiedBy>Lưu Minh Quân (VNCDLL-CTÐTKSAI)</cp:lastModifiedBy>
  <cp:revision>175</cp:revision>
  <dcterms:created xsi:type="dcterms:W3CDTF">2018-08-08T14:52:13Z</dcterms:created>
  <dcterms:modified xsi:type="dcterms:W3CDTF">2020-12-27T03:04:02Z</dcterms:modified>
</cp:coreProperties>
</file>