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13.jpeg" ContentType="image/jpe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move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1E17250-CAED-4A81-AA05-C484275828C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hyperlink" Target="https://www.intechopen.com/books/computer-and-network-security/anomaly-based-intrusion-detection-system#B4" TargetMode="External"/><Relationship Id="rId2" Type="http://schemas.openxmlformats.org/officeDocument/2006/relationships/slide" Target="../slides/slide10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www.dnsstuff.com/intrusion-detection-system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vi-VN" sz="1200" spc="-1" strike="noStrike">
                <a:solidFill>
                  <a:srgbClr val="000000"/>
                </a:solidFill>
                <a:latin typeface="Calibri"/>
                <a:ea typeface="Calibri"/>
              </a:rPr>
              <a:t>Statistics base: statistical properties such as mean and variance on normal transaction to build the normal profile [</a:t>
            </a:r>
            <a:r>
              <a:rPr b="0" lang="vi-VN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1"/>
              </a:rPr>
              <a:t>4</a:t>
            </a:r>
            <a:r>
              <a:rPr b="0" lang="vi-VN" sz="1200" spc="-1" strike="noStrike">
                <a:solidFill>
                  <a:srgbClr val="000000"/>
                </a:solidFill>
                <a:latin typeface="Calibri"/>
                <a:ea typeface="Calibri"/>
              </a:rPr>
              <a:t>]. The statistical tests are employed to determine whether the observed transaction deviates from the normal profile.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vi-VN" sz="1200" spc="-1" strike="noStrike">
                <a:solidFill>
                  <a:srgbClr val="000000"/>
                </a:solidFill>
                <a:latin typeface="Calibri"/>
                <a:ea typeface="Calibri"/>
              </a:rPr>
              <a:t>Knowledge-based techniques base:  extract the knowledge from the specific attacks and system vulnerabilities. This knowledge can be further used to identify the intrusions or attacks happening in the network or system.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vi-VN" sz="1200" spc="-1" strike="noStrike">
                <a:solidFill>
                  <a:srgbClr val="000000"/>
                </a:solidFill>
                <a:latin typeface="Calibri"/>
                <a:ea typeface="Calibri"/>
              </a:rPr>
              <a:t>Machine learning-based techniques are broadly classified as Bayesian approaches, support vector machines, neural networks, fuzzy logic, and genetic algorithms. Their key advantage is flexibility, adaptability, and capture of interdependencies.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It’s important to note that </a:t>
            </a:r>
            <a:r>
              <a:rPr b="1" lang="en-US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1"/>
              </a:rPr>
              <a:t>intrusion detection systems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and intrusion prevention systems are both important parts of network integrity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and include concepts that you may want to consider for IT security actions and decisions. Sometimes the systems overlap, and sometimes they’re 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combined or referred to together as IDPS.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all intrusion prevention begins with intrusion detection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. But security systems can go one step further and act to stop ongoing and future attacks. When an IPS detects an attack, it can reject data packets, give commands to a firewall, and even sever a connection.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An IDS 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monitors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your network for possible 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dangerous activity, including malicious acts and violations of security protocols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. When such a problem is detected, an IDS alerts the administrator but doesn’t necessarily take any other action.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Signature-based: 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Signature-based IDS 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relies on a preprogrammed list of known attack behaviors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. 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It is similar to antivirus software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Signature-based IDS is popular and effective but is only as good as its database of known signatures.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This makes it vulnerable to new attacks. Plus, attackers can and do frequently disguise their attacks to avoid common signatures that will be detected. Also, the most thorough signature-based IDS will have huge databases to check against, meaning big bandwidth demands on your system.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Anomaly-based: 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Anomaly-based IDS begins with a 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model of normal behavior on the network, then alert an admin anytime it detects any deviation from that model of normal behavior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. Anomaly-based IDS begins at installation with a training phase where it “learns” normal behavior. 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AI and machine learning have been very effective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 in this phase of anomaly-based systems.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However, they can set off many false positives, since they don’t always distinguish well between attacks and benign anomalous behavior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621080"/>
            <a:ext cx="1051524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38080" y="4001040"/>
            <a:ext cx="1051524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62108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26200" y="162108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38080" y="400104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26200" y="400104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621080"/>
            <a:ext cx="338580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93440" y="1621080"/>
            <a:ext cx="338580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949160" y="1621080"/>
            <a:ext cx="338580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838080" y="4001040"/>
            <a:ext cx="338580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93440" y="4001040"/>
            <a:ext cx="338580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949160" y="4001040"/>
            <a:ext cx="338580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838080" y="1621080"/>
            <a:ext cx="10515240" cy="455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621080"/>
            <a:ext cx="1051524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621080"/>
            <a:ext cx="513108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621080"/>
            <a:ext cx="513108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838080" y="0"/>
            <a:ext cx="6298920" cy="574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62108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621080"/>
            <a:ext cx="513108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0104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38080" y="1621080"/>
            <a:ext cx="10515240" cy="455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621080"/>
            <a:ext cx="513108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62108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0104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62108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26200" y="162108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38080" y="4001040"/>
            <a:ext cx="1051524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621080"/>
            <a:ext cx="1051524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838080" y="4001040"/>
            <a:ext cx="1051524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8080" y="162108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26200" y="162108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38080" y="400104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26200" y="400104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621080"/>
            <a:ext cx="338580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93440" y="1621080"/>
            <a:ext cx="338580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949160" y="1621080"/>
            <a:ext cx="338580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838080" y="4001040"/>
            <a:ext cx="338580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93440" y="4001040"/>
            <a:ext cx="338580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7949160" y="4001040"/>
            <a:ext cx="338580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621080"/>
            <a:ext cx="1051524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621080"/>
            <a:ext cx="513108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621080"/>
            <a:ext cx="513108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38080" y="0"/>
            <a:ext cx="6298920" cy="574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62108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621080"/>
            <a:ext cx="513108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0104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621080"/>
            <a:ext cx="5131080" cy="455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62108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26200" y="400104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62108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26200" y="1621080"/>
            <a:ext cx="513108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38080" y="4001040"/>
            <a:ext cx="10515240" cy="217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5;p64" descr=""/>
          <p:cNvPicPr/>
          <p:nvPr/>
        </p:nvPicPr>
        <p:blipFill>
          <a:blip r:embed="rId2"/>
          <a:stretch/>
        </p:blipFill>
        <p:spPr>
          <a:xfrm>
            <a:off x="10191600" y="195480"/>
            <a:ext cx="1847520" cy="573840"/>
          </a:xfrm>
          <a:prstGeom prst="rect">
            <a:avLst/>
          </a:prstGeom>
          <a:ln>
            <a:noFill/>
          </a:ln>
        </p:spPr>
      </p:pic>
      <p:pic>
        <p:nvPicPr>
          <p:cNvPr id="1" name="Google Shape;16;p64" descr=""/>
          <p:cNvPicPr/>
          <p:nvPr/>
        </p:nvPicPr>
        <p:blipFill>
          <a:blip r:embed="rId3"/>
          <a:stretch/>
        </p:blipFill>
        <p:spPr>
          <a:xfrm>
            <a:off x="7137720" y="-85320"/>
            <a:ext cx="3006720" cy="1044720"/>
          </a:xfrm>
          <a:prstGeom prst="rect">
            <a:avLst/>
          </a:prstGeom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-27360" y="857160"/>
            <a:ext cx="12218760" cy="6533640"/>
            <a:chOff x="-27360" y="857160"/>
            <a:chExt cx="12218760" cy="6533640"/>
          </a:xfrm>
        </p:grpSpPr>
        <p:pic>
          <p:nvPicPr>
            <p:cNvPr id="3" name="Google Shape;19;p65" descr=""/>
            <p:cNvPicPr/>
            <p:nvPr/>
          </p:nvPicPr>
          <p:blipFill>
            <a:blip r:embed="rId4"/>
            <a:stretch/>
          </p:blipFill>
          <p:spPr>
            <a:xfrm>
              <a:off x="-27360" y="857160"/>
              <a:ext cx="12218760" cy="6533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CustomShape 2"/>
            <p:cNvSpPr/>
            <p:nvPr/>
          </p:nvSpPr>
          <p:spPr>
            <a:xfrm>
              <a:off x="4599360" y="3475080"/>
              <a:ext cx="3983760" cy="641520"/>
            </a:xfrm>
            <a:prstGeom prst="rect">
              <a:avLst/>
            </a:prstGeom>
            <a:solidFill>
              <a:srgbClr val="1e417a"/>
            </a:solidFill>
            <a:ln w="12600">
              <a:solidFill>
                <a:srgbClr val="1e417b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p>
            <a:pPr algn="ctr"/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2A3EF1F-5D78-40A6-85A7-2D92892DD034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" name="Google Shape;26;p65" descr=""/>
          <p:cNvPicPr/>
          <p:nvPr/>
        </p:nvPicPr>
        <p:blipFill>
          <a:blip r:embed="rId5"/>
          <a:stretch/>
        </p:blipFill>
        <p:spPr>
          <a:xfrm>
            <a:off x="7137720" y="-85320"/>
            <a:ext cx="3006720" cy="1044720"/>
          </a:xfrm>
          <a:prstGeom prst="rect">
            <a:avLst/>
          </a:prstGeom>
          <a:ln>
            <a:noFill/>
          </a:ln>
        </p:spPr>
      </p:pic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15;p64" descr=""/>
          <p:cNvPicPr/>
          <p:nvPr/>
        </p:nvPicPr>
        <p:blipFill>
          <a:blip r:embed="rId2"/>
          <a:stretch/>
        </p:blipFill>
        <p:spPr>
          <a:xfrm>
            <a:off x="10191600" y="195480"/>
            <a:ext cx="1847520" cy="573840"/>
          </a:xfrm>
          <a:prstGeom prst="rect">
            <a:avLst/>
          </a:prstGeom>
          <a:ln>
            <a:noFill/>
          </a:ln>
        </p:spPr>
      </p:pic>
      <p:pic>
        <p:nvPicPr>
          <p:cNvPr id="48" name="Google Shape;16;p64" descr=""/>
          <p:cNvPicPr/>
          <p:nvPr/>
        </p:nvPicPr>
        <p:blipFill>
          <a:blip r:embed="rId3"/>
          <a:stretch/>
        </p:blipFill>
        <p:spPr>
          <a:xfrm>
            <a:off x="7137720" y="-85320"/>
            <a:ext cx="3006720" cy="1044720"/>
          </a:xfrm>
          <a:prstGeom prst="rect">
            <a:avLst/>
          </a:prstGeom>
          <a:ln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6298920" cy="1238400"/>
          </a:xfrm>
          <a:prstGeom prst="rect">
            <a:avLst/>
          </a:prstGeom>
        </p:spPr>
        <p:txBody>
          <a:bodyPr anchor="ctr">
            <a:normAutofit fontScale="87000"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621080"/>
            <a:ext cx="10515240" cy="455580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FBC5080-2975-4457-AD97-7B20A6B3246A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838080" y="1246320"/>
            <a:ext cx="1051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5" name="Google Shape;34;p66" descr=""/>
          <p:cNvPicPr/>
          <p:nvPr/>
        </p:nvPicPr>
        <p:blipFill>
          <a:blip r:embed="rId4"/>
          <a:stretch/>
        </p:blipFill>
        <p:spPr>
          <a:xfrm>
            <a:off x="7137720" y="-85320"/>
            <a:ext cx="3006720" cy="1044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9750B68-9FFF-4F9B-87E5-B9C524BE2C11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129760" y="2997720"/>
            <a:ext cx="8732880" cy="16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vi-VN" sz="5000" spc="-1" strike="noStrike">
                <a:solidFill>
                  <a:srgbClr val="ffffff"/>
                </a:solidFill>
                <a:latin typeface="Arial"/>
                <a:ea typeface="Arial"/>
              </a:rPr>
              <a:t>Phân đoạn Pneumothorax</a:t>
            </a:r>
            <a:endParaRPr b="0" lang="en-US" sz="5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vi-VN" sz="5000" spc="-1" strike="noStrike">
                <a:solidFill>
                  <a:srgbClr val="ffffff"/>
                </a:solidFill>
                <a:latin typeface="Arial"/>
                <a:ea typeface="Arial"/>
              </a:rPr>
              <a:t>(tràn khí màn phổi)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8146800" y="4992840"/>
            <a:ext cx="3755520" cy="12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vi-VN" sz="2500" spc="-1" strike="noStrike">
                <a:solidFill>
                  <a:srgbClr val="ffffff"/>
                </a:solidFill>
                <a:latin typeface="Arial"/>
                <a:ea typeface="Arial"/>
              </a:rPr>
              <a:t>Trần Hoàng Vũ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vi-VN" sz="2500" spc="-1" strike="noStrike">
                <a:solidFill>
                  <a:srgbClr val="ffffff"/>
                </a:solidFill>
                <a:latin typeface="Arial"/>
                <a:ea typeface="Arial"/>
              </a:rPr>
              <a:t>Lưu Minh Quân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vi-VN" sz="2500" spc="-1" strike="noStrike">
                <a:solidFill>
                  <a:srgbClr val="ffffff"/>
                </a:solidFill>
                <a:latin typeface="Arial"/>
                <a:ea typeface="Arial"/>
              </a:rPr>
              <a:t>Trần Tấn Thành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0"/>
            <a:ext cx="6298920" cy="123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vi-VN" sz="4400" spc="-1" strike="noStrike">
                <a:solidFill>
                  <a:srgbClr val="000000"/>
                </a:solidFill>
                <a:latin typeface="Arial"/>
                <a:ea typeface="Arial"/>
              </a:rPr>
              <a:t>Hướng giải quyết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59A3233-C040-4B9D-B477-D636E5281F1B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42040" y="1242360"/>
            <a:ext cx="10729440" cy="103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000000"/>
                </a:solidFill>
                <a:latin typeface="Arial"/>
                <a:ea typeface="Arial"/>
              </a:rPr>
              <a:t>Input data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842040" y="2166840"/>
            <a:ext cx="10295280" cy="137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vi-VN" sz="2800" spc="-1" strike="noStrike">
                <a:solidFill>
                  <a:srgbClr val="000000"/>
                </a:solidFill>
                <a:latin typeface="Arial"/>
                <a:ea typeface="Arial"/>
              </a:rPr>
              <a:t>Sliding sample rate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42" name="Picture 8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908080" y="2903040"/>
            <a:ext cx="5958000" cy="355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0"/>
            <a:ext cx="6298920" cy="123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vi-VN" sz="4400" spc="-1" strike="noStrike">
                <a:solidFill>
                  <a:srgbClr val="000000"/>
                </a:solidFill>
                <a:latin typeface="Arial"/>
                <a:ea typeface="Arial"/>
              </a:rPr>
              <a:t>Hướng giải quyết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1621080"/>
            <a:ext cx="10515240" cy="4555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406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Post Processing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Top Score Threshold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Minimum Pneumothorax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Bottom Score Threshold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57985EE-42E1-489B-AE77-BA0B54B0000C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6949440" y="1621080"/>
            <a:ext cx="2962080" cy="362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0"/>
            <a:ext cx="6298920" cy="123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vi-VN" sz="4400" spc="-1" strike="noStrike">
                <a:solidFill>
                  <a:srgbClr val="000000"/>
                </a:solidFill>
                <a:latin typeface="Arial"/>
                <a:ea typeface="Arial"/>
              </a:rPr>
              <a:t>Hướng giải quyết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785880" y="1433160"/>
            <a:ext cx="10515240" cy="4555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406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Pipeline bài toán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9DB2936-92A9-459E-A8C2-067452651E96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811440" y="2195640"/>
            <a:ext cx="10629720" cy="248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0"/>
            <a:ext cx="6298920" cy="123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Kết quả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F122F17-7331-4DB9-BF5F-EB08D9DD0E09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153" name="Table 3"/>
          <p:cNvGraphicFramePr/>
          <p:nvPr/>
        </p:nvGraphicFramePr>
        <p:xfrm>
          <a:off x="797760" y="1584720"/>
          <a:ext cx="11089440" cy="4754520"/>
        </p:xfrm>
        <a:graphic>
          <a:graphicData uri="http://schemas.openxmlformats.org/drawingml/2006/table">
            <a:tbl>
              <a:tblPr/>
              <a:tblGrid>
                <a:gridCol w="3071160"/>
                <a:gridCol w="1788480"/>
                <a:gridCol w="1810800"/>
                <a:gridCol w="1972440"/>
              </a:tblGrid>
              <a:tr h="8704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8f2a1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Validation accuracy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8f2a1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Test Accuracy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8f2a1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Triplet threshold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8f2a1"/>
                    </a:solidFill>
                  </a:tcPr>
                </a:tc>
              </a:tr>
              <a:tr h="8704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U-Net with ResNet-34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8f2a1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78.6%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8f2a1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e8f2a1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(0.75, 1000, 0.3)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8f2a1"/>
                    </a:solidFill>
                  </a:tcPr>
                </a:tc>
              </a:tr>
              <a:tr h="8704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U-Net with ResNet-50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8f2a1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86.8%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8f2a1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88.2%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8f2a1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(0.75, 2000, 0.4)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8f2a1"/>
                    </a:solidFill>
                  </a:tcPr>
                </a:tc>
              </a:tr>
              <a:tr h="8722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U-Net with SE-ResNext-50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8f2a1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87.2%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8f2a1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89.4%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8f2a1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(0.6, 3000, 0.4)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8f2a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0"/>
            <a:ext cx="6298920" cy="123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Demo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01E22F1-5175-4546-B572-139E8273AF78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0"/>
            <a:ext cx="6298920" cy="123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2060EE1-8EF4-45D6-A9BA-3A7E1C713818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842040" y="2882160"/>
            <a:ext cx="1072944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vi-VN" sz="5000" spc="-1" strike="noStrike">
                <a:solidFill>
                  <a:srgbClr val="000000"/>
                </a:solidFill>
                <a:latin typeface="Arial"/>
                <a:ea typeface="Arial"/>
              </a:rPr>
              <a:t>Q&amp;A</a:t>
            </a:r>
            <a:endParaRPr b="0" lang="en-US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50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904680" y="3200400"/>
            <a:ext cx="1029528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0"/>
            <a:ext cx="6298920" cy="123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Nội dung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57540CB-0663-40DF-AE75-CE46C083BDF5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243080" y="1274760"/>
            <a:ext cx="9919080" cy="69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vi-VN" sz="5000" spc="-1" strike="noStrike">
                <a:solidFill>
                  <a:srgbClr val="000000"/>
                </a:solidFill>
                <a:latin typeface="Arial"/>
                <a:ea typeface="Arial"/>
              </a:rPr>
              <a:t>Giới thiệu bài toán</a:t>
            </a:r>
            <a:endParaRPr b="0" lang="en-US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5000" spc="-1" strike="noStrike"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vi-VN" sz="5000" spc="-1" strike="noStrike">
                <a:solidFill>
                  <a:srgbClr val="000000"/>
                </a:solidFill>
                <a:latin typeface="Arial"/>
                <a:ea typeface="Arial"/>
              </a:rPr>
              <a:t>Hướng giải quyết</a:t>
            </a:r>
            <a:endParaRPr b="0" lang="en-US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5000" spc="-1" strike="noStrike"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vi-VN" sz="5000" spc="-1" strike="noStrike">
                <a:solidFill>
                  <a:srgbClr val="000000"/>
                </a:solidFill>
                <a:latin typeface="Arial"/>
                <a:ea typeface="Arial"/>
              </a:rPr>
              <a:t>Kết quả</a:t>
            </a:r>
            <a:endParaRPr b="0" lang="en-US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5000" spc="-1" strike="noStrike"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vi-VN" sz="5000" spc="-1" strike="noStrike">
                <a:solidFill>
                  <a:srgbClr val="000000"/>
                </a:solidFill>
                <a:latin typeface="Arial"/>
                <a:ea typeface="Arial"/>
              </a:rPr>
              <a:t>Demo</a:t>
            </a:r>
            <a:endParaRPr b="0" lang="en-US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0"/>
            <a:ext cx="6298920" cy="123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Giới thiệu bài toán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DDED7F1-9A18-46A6-BD83-024444CD6359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252080" y="1956240"/>
            <a:ext cx="9919080" cy="19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  <a:ea typeface="Arial"/>
              </a:rPr>
              <a:t>Phân đoạn được đâu là phần tràn khí màng phổi từ hình ảnh X-quang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07" name="Picture 5" descr="A close up of a mans face&#10;&#10;Description automatically generated"/>
          <p:cNvPicPr/>
          <p:nvPr/>
        </p:nvPicPr>
        <p:blipFill>
          <a:blip r:embed="rId1"/>
          <a:stretch/>
        </p:blipFill>
        <p:spPr>
          <a:xfrm>
            <a:off x="2211840" y="2381040"/>
            <a:ext cx="7619400" cy="2439360"/>
          </a:xfrm>
          <a:prstGeom prst="rect">
            <a:avLst/>
          </a:prstGeom>
          <a:ln>
            <a:noFill/>
          </a:ln>
        </p:spPr>
      </p:pic>
      <p:sp>
        <p:nvSpPr>
          <p:cNvPr id="108" name="CustomShape 4"/>
          <p:cNvSpPr/>
          <p:nvPr/>
        </p:nvSpPr>
        <p:spPr>
          <a:xfrm>
            <a:off x="1296720" y="4923360"/>
            <a:ext cx="9919080" cy="25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  <a:ea typeface="Arial"/>
              </a:rPr>
              <a:t>Dữ liệu bao gồm có 12955 hình X-quang từ 12047 bệnh nhân và nhãn tương ứng</a:t>
            </a:r>
            <a:endParaRPr b="0" lang="en-US" sz="2000" spc="-1" strike="noStrike">
              <a:latin typeface="Arial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  <a:ea typeface="Arial"/>
              </a:rPr>
              <a:t>Hình ảnh không có nhãn tức là không bị chứng tràn khí màng phổi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0"/>
            <a:ext cx="6298920" cy="123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vi-VN" sz="4400" spc="-1" strike="noStrike">
                <a:solidFill>
                  <a:srgbClr val="000000"/>
                </a:solidFill>
                <a:latin typeface="Arial"/>
                <a:ea typeface="Arial"/>
              </a:rPr>
              <a:t>Giới thiệu bài toán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99C771E-4EC8-4356-B955-ED5D92CAF35A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700640" y="1821600"/>
            <a:ext cx="274284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vi-VN" sz="3000" spc="-1" strike="noStrike">
                <a:solidFill>
                  <a:srgbClr val="000000"/>
                </a:solidFill>
                <a:latin typeface="Arial"/>
                <a:ea typeface="Arial"/>
              </a:rPr>
              <a:t>Dataset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2" name="Picture 5" descr="Chart, ba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3386880" y="2532600"/>
            <a:ext cx="5405400" cy="360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0"/>
            <a:ext cx="6298920" cy="1238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vi-VN" sz="4400" spc="-1" strike="noStrike">
                <a:solidFill>
                  <a:srgbClr val="000000"/>
                </a:solidFill>
                <a:latin typeface="Arial"/>
                <a:ea typeface="Arial"/>
              </a:rPr>
              <a:t>Giới thiệu bài toán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0104E9E-03C5-435D-93AB-9E48777AA502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98400" y="1572840"/>
            <a:ext cx="274284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vi-VN" sz="3000" spc="-1" strike="noStrike">
                <a:solidFill>
                  <a:srgbClr val="000000"/>
                </a:solidFill>
                <a:latin typeface="Arial"/>
                <a:ea typeface="Arial"/>
              </a:rPr>
              <a:t>Evaluation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700640" y="2553840"/>
            <a:ext cx="10060200" cy="5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"/>
          <p:cNvSpPr/>
          <p:nvPr/>
        </p:nvSpPr>
        <p:spPr>
          <a:xfrm>
            <a:off x="740520" y="2373480"/>
            <a:ext cx="9919080" cy="22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  <a:ea typeface="Arial"/>
              </a:rPr>
              <a:t>Dice coefficient: so sánh trên từng pixel giữa ảnh phân đoạn dự đoán và ảnh phân đoạn ground-truth the công thức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18" name="Picture 8" descr="A picture containing 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4878720" y="3350880"/>
            <a:ext cx="1495080" cy="76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0"/>
            <a:ext cx="6298920" cy="123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vi-VN" sz="4400" spc="-1" strike="noStrike">
                <a:solidFill>
                  <a:srgbClr val="000000"/>
                </a:solidFill>
                <a:latin typeface="Arial"/>
                <a:ea typeface="Arial"/>
              </a:rPr>
              <a:t>Hướng giải quyết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621080"/>
            <a:ext cx="10515240" cy="4555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406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Phương pháp sử dụng U-Net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F016022-5BD2-4FA0-A15F-2DF8BAA8A6E1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2" name="Picture 5" descr="Chart, box and whiske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3479400" y="2611800"/>
            <a:ext cx="5044680" cy="32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0"/>
            <a:ext cx="6298920" cy="123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vi-VN" sz="4400" spc="-1" strike="noStrike">
                <a:solidFill>
                  <a:srgbClr val="000000"/>
                </a:solidFill>
                <a:latin typeface="Arial"/>
                <a:ea typeface="Arial"/>
              </a:rPr>
              <a:t>Hướng giải quyết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38080" y="1621080"/>
            <a:ext cx="10515240" cy="4555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406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U-Net với encoder dựa trên ResNet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8673721-CC35-457B-B14D-F44809693965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6" name="Picture 6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726200" y="2753280"/>
            <a:ext cx="2266560" cy="1942920"/>
          </a:xfrm>
          <a:prstGeom prst="rect">
            <a:avLst/>
          </a:prstGeom>
          <a:ln>
            <a:noFill/>
          </a:ln>
        </p:spPr>
      </p:pic>
      <p:pic>
        <p:nvPicPr>
          <p:cNvPr id="127" name="Picture 7" descr="A picture containing text, receipt&#10;&#10;Description automatically generated"/>
          <p:cNvPicPr/>
          <p:nvPr/>
        </p:nvPicPr>
        <p:blipFill>
          <a:blip r:embed="rId2"/>
          <a:stretch/>
        </p:blipFill>
        <p:spPr>
          <a:xfrm>
            <a:off x="5450040" y="2289960"/>
            <a:ext cx="4352760" cy="438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0"/>
            <a:ext cx="6298920" cy="123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vi-VN" sz="4400" spc="-1" strike="noStrike">
                <a:solidFill>
                  <a:srgbClr val="000000"/>
                </a:solidFill>
                <a:latin typeface="Arial"/>
                <a:ea typeface="Arial"/>
              </a:rPr>
              <a:t>Hướng giải quyết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621080"/>
            <a:ext cx="10515240" cy="4555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406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U-Net với encoder dựa trên SE-ResNext-50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CE437CB-E364-456D-BE80-D8120E1B80E3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1" name="Picture 7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48760" y="2269080"/>
            <a:ext cx="4721040" cy="4386240"/>
          </a:xfrm>
          <a:prstGeom prst="rect">
            <a:avLst/>
          </a:prstGeom>
          <a:ln>
            <a:noFill/>
          </a:ln>
        </p:spPr>
      </p:pic>
      <p:pic>
        <p:nvPicPr>
          <p:cNvPr id="132" name="Picture 8" descr="Table&#10;&#10;Description automatically generated"/>
          <p:cNvPicPr/>
          <p:nvPr/>
        </p:nvPicPr>
        <p:blipFill>
          <a:blip r:embed="rId2"/>
          <a:stretch/>
        </p:blipFill>
        <p:spPr>
          <a:xfrm>
            <a:off x="6098400" y="2271960"/>
            <a:ext cx="4316400" cy="427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0"/>
            <a:ext cx="6298920" cy="12384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vi-VN" sz="4400" spc="-1" strike="noStrike">
                <a:solidFill>
                  <a:srgbClr val="000000"/>
                </a:solidFill>
                <a:latin typeface="Arial"/>
                <a:ea typeface="Arial"/>
              </a:rPr>
              <a:t>Hướng giải quyết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245240"/>
            <a:ext cx="10515240" cy="4555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 indent="-406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Combo loss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Binary Cross entropy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Dice loss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Focal loss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57CD92C-8E86-4D0D-A529-46A6EEA1EC83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6" name="Picture 5" descr="A picture containing clock&#10;&#10;Description automatically generated"/>
          <p:cNvPicPr/>
          <p:nvPr/>
        </p:nvPicPr>
        <p:blipFill>
          <a:blip r:embed="rId1"/>
          <a:stretch/>
        </p:blipFill>
        <p:spPr>
          <a:xfrm>
            <a:off x="3365640" y="2234520"/>
            <a:ext cx="1629720" cy="624600"/>
          </a:xfrm>
          <a:prstGeom prst="rect">
            <a:avLst/>
          </a:prstGeom>
          <a:ln>
            <a:noFill/>
          </a:ln>
        </p:spPr>
      </p:pic>
      <p:pic>
        <p:nvPicPr>
          <p:cNvPr id="137" name="Picture 6" descr=""/>
          <p:cNvPicPr/>
          <p:nvPr/>
        </p:nvPicPr>
        <p:blipFill>
          <a:blip r:embed="rId2"/>
          <a:stretch/>
        </p:blipFill>
        <p:spPr>
          <a:xfrm>
            <a:off x="1577520" y="3857760"/>
            <a:ext cx="4986720" cy="304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2018-08-08T14:52:13Z</dcterms:created>
  <dc:creator>Nguyen Do Van</dc:creator>
  <dc:description/>
  <dc:language>en-US</dc:language>
  <cp:lastModifiedBy/>
  <dcterms:modified xsi:type="dcterms:W3CDTF">2021-02-23T21:15:04Z</dcterms:modified>
  <cp:revision>228</cp:revision>
  <dc:subject/>
  <dc:title>Bài 7 – Support Vector Machines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14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36</vt:i4>
  </property>
</Properties>
</file>