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7" r:id="rId6"/>
    <p:sldId id="301" r:id="rId7"/>
    <p:sldId id="302" r:id="rId8"/>
    <p:sldId id="268" r:id="rId9"/>
    <p:sldId id="303" r:id="rId10"/>
    <p:sldId id="304" r:id="rId11"/>
    <p:sldId id="305" r:id="rId12"/>
    <p:sldId id="306" r:id="rId13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Abadi" panose="020B0604020104020204" pitchFamily="34" charset="0"/>
      <p:regular r:id="rId17"/>
    </p:embeddedFont>
    <p:embeddedFont>
      <p:font typeface="Fira Code" panose="020B0809050000020004" pitchFamily="49" charset="0"/>
      <p:regular r:id="rId18"/>
      <p:bold r:id="rId19"/>
    </p:embeddedFont>
    <p:embeddedFont>
      <p:font typeface="HY헤드라인M" panose="02030600000101010101" pitchFamily="18" charset="-127"/>
      <p:regular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새굴림" panose="02030600000101010101" pitchFamily="18" charset="-127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B75443-3819-4B65-81CC-20D9E687E87B}">
  <a:tblStyle styleId="{16B75443-3819-4B65-81CC-20D9E687E8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172" autoAdjust="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249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00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14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8980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7379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7b3cc9d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7b3cc9d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59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8" r:id="rId5"/>
    <p:sldLayoutId id="2147483659" r:id="rId6"/>
    <p:sldLayoutId id="2147483664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VZM3atypj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kMb0RtlRjpw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89692A-4381-48EA-A4C1-C9C4B90E0F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10038"/>
            <a:ext cx="9236903" cy="5257800"/>
          </a:xfrm>
          <a:prstGeom prst="rect">
            <a:avLst/>
          </a:prstGeom>
        </p:spPr>
      </p:pic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069200" y="623727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MINI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PROJECT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3657601" y="4321969"/>
            <a:ext cx="5486399" cy="1543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sz="1400" dirty="0">
                <a:solidFill>
                  <a:schemeClr val="bg1"/>
                </a:solidFill>
              </a:rPr>
              <a:t>T</a:t>
            </a:r>
            <a:r>
              <a:rPr lang="en-US" sz="1400" dirty="0"/>
              <a:t>eam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투게다</a:t>
            </a:r>
            <a:endParaRPr lang="en-US" altLang="ko-KR" sz="1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P</a:t>
            </a:r>
            <a:r>
              <a:rPr lang="en-US" altLang="ko-KR" sz="1200" dirty="0"/>
              <a:t>roject Team Member: </a:t>
            </a:r>
            <a:r>
              <a:rPr lang="ko-KR" altLang="en-US" sz="1200" dirty="0" err="1"/>
              <a:t>김유창</a:t>
            </a:r>
            <a:r>
              <a:rPr lang="en-US" altLang="ko-KR" sz="1200" dirty="0"/>
              <a:t> </a:t>
            </a:r>
            <a:r>
              <a:rPr lang="ko-KR" altLang="en-US" sz="1200" dirty="0"/>
              <a:t>이동열</a:t>
            </a:r>
            <a:r>
              <a:rPr lang="en-US" altLang="ko-KR" sz="1200" dirty="0"/>
              <a:t> </a:t>
            </a:r>
            <a:r>
              <a:rPr lang="ko-KR" altLang="en-US" sz="1200" dirty="0"/>
              <a:t>임성수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최희태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임이랑</a:t>
            </a:r>
            <a:r>
              <a:rPr lang="en-US" altLang="ko-KR" sz="1200" dirty="0"/>
              <a:t> </a:t>
            </a:r>
            <a:r>
              <a:rPr lang="ko-KR" altLang="en-US" sz="1200" dirty="0"/>
              <a:t>강민우</a:t>
            </a:r>
            <a:endParaRPr lang="en-US" altLang="ko-KR"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2987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dirty="0">
                <a:solidFill>
                  <a:schemeClr val="bg2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PUKYONG NATIONAL UNIVERSITY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dirty="0">
                <a:solidFill>
                  <a:srgbClr val="FFFFFF"/>
                </a:solidFill>
                <a:effectLst/>
                <a:latin typeface="Open Sans" panose="020B0604020202020204" pitchFamily="34" charset="0"/>
              </a:rPr>
              <a:t>2022 </a:t>
            </a:r>
            <a:r>
              <a:rPr lang="en-US" altLang="ko-KR" sz="1400" b="1" dirty="0">
                <a:solidFill>
                  <a:srgbClr val="FFFFFF"/>
                </a:solidFill>
                <a:latin typeface="Open Sans" panose="020B0604020202020204" pitchFamily="34" charset="0"/>
              </a:rPr>
              <a:t>IOT System Developer Curriculum.</a:t>
            </a:r>
            <a:endParaRPr sz="1400" dirty="0">
              <a:solidFill>
                <a:schemeClr val="accent3"/>
              </a:solidFill>
              <a:highlight>
                <a:srgbClr val="00FF00"/>
              </a:highlight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2017287" y="211097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sz="3200" dirty="0">
                <a:solidFill>
                  <a:schemeClr val="bg2">
                    <a:lumMod val="75000"/>
                  </a:schemeClr>
                </a:solidFill>
              </a:rPr>
              <a:t>ERP</a:t>
            </a:r>
            <a:r>
              <a:rPr lang="en" sz="3200" dirty="0">
                <a:solidFill>
                  <a:schemeClr val="accent1"/>
                </a:solidFill>
              </a:rPr>
              <a:t> </a:t>
            </a:r>
            <a:r>
              <a:rPr lang="ko-KR" altLang="en-US" sz="3200" dirty="0">
                <a:solidFill>
                  <a:schemeClr val="accent1"/>
                </a:solidFill>
              </a:rPr>
              <a:t>아이스크림 공장 생산과정개발 프로그램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150"/>
            <a:chOff x="1413525" y="1759900"/>
            <a:chExt cx="506100" cy="24441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Help me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-US" sz="1400" dirty="0"/>
              <a:t>C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Contents.c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3AFD58-2B89-4C60-BE81-127A4A2D6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" rIns="0" bIns="9045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 Developer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4" name="Google Shape;504;p30"/>
          <p:cNvCxnSpPr>
            <a:cxnSpLocks/>
          </p:cNvCxnSpPr>
          <p:nvPr/>
        </p:nvCxnSpPr>
        <p:spPr>
          <a:xfrm>
            <a:off x="8660684" y="1260138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491;p29">
            <a:extLst>
              <a:ext uri="{FF2B5EF4-FFF2-40B4-BE49-F238E27FC236}">
                <a16:creationId xmlns:a16="http://schemas.microsoft.com/office/drawing/2014/main" id="{443AF173-5F3C-4A00-A003-27F8DB4A1D34}"/>
              </a:ext>
            </a:extLst>
          </p:cNvPr>
          <p:cNvSpPr txBox="1"/>
          <p:nvPr/>
        </p:nvSpPr>
        <p:spPr>
          <a:xfrm>
            <a:off x="1041864" y="3905039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491;p29">
            <a:extLst>
              <a:ext uri="{FF2B5EF4-FFF2-40B4-BE49-F238E27FC236}">
                <a16:creationId xmlns:a16="http://schemas.microsoft.com/office/drawing/2014/main" id="{3A4D796D-CE9B-47C9-ACC6-B70DC41EA72B}"/>
              </a:ext>
            </a:extLst>
          </p:cNvPr>
          <p:cNvSpPr txBox="1"/>
          <p:nvPr/>
        </p:nvSpPr>
        <p:spPr>
          <a:xfrm>
            <a:off x="3192781" y="426304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" name="Google Shape;480;p29">
            <a:extLst>
              <a:ext uri="{FF2B5EF4-FFF2-40B4-BE49-F238E27FC236}">
                <a16:creationId xmlns:a16="http://schemas.microsoft.com/office/drawing/2014/main" id="{8C80CED9-DE31-4838-B9E9-652CEB5A0222}"/>
              </a:ext>
            </a:extLst>
          </p:cNvPr>
          <p:cNvSpPr txBox="1">
            <a:spLocks/>
          </p:cNvSpPr>
          <p:nvPr/>
        </p:nvSpPr>
        <p:spPr>
          <a:xfrm flipH="1">
            <a:off x="105981" y="164512"/>
            <a:ext cx="1169579" cy="2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P</a:t>
            </a:r>
            <a:r>
              <a:rPr lang="en-US" sz="1600" dirty="0">
                <a:solidFill>
                  <a:schemeClr val="accent6"/>
                </a:solidFill>
              </a:rPr>
              <a:t>art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6"/>
                </a:solidFill>
              </a:rPr>
              <a:t>03</a:t>
            </a:r>
          </a:p>
        </p:txBody>
      </p:sp>
      <p:sp>
        <p:nvSpPr>
          <p:cNvPr id="13" name="Google Shape;480;p29">
            <a:extLst>
              <a:ext uri="{FF2B5EF4-FFF2-40B4-BE49-F238E27FC236}">
                <a16:creationId xmlns:a16="http://schemas.microsoft.com/office/drawing/2014/main" id="{C8C9300D-D15A-4F79-902F-7C68CB7ED4D3}"/>
              </a:ext>
            </a:extLst>
          </p:cNvPr>
          <p:cNvSpPr txBox="1">
            <a:spLocks/>
          </p:cNvSpPr>
          <p:nvPr/>
        </p:nvSpPr>
        <p:spPr>
          <a:xfrm flipH="1">
            <a:off x="1041864" y="500766"/>
            <a:ext cx="2657017" cy="54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l"/>
            <a:r>
              <a:rPr lang="ko-KR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문제리스트</a:t>
            </a:r>
            <a:r>
              <a:rPr lang="ko-KR" altLang="en-US" sz="3200" dirty="0">
                <a:solidFill>
                  <a:schemeClr val="accent6"/>
                </a:solidFill>
              </a:rPr>
              <a:t> 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1" name="Google Shape;480;p29">
            <a:extLst>
              <a:ext uri="{FF2B5EF4-FFF2-40B4-BE49-F238E27FC236}">
                <a16:creationId xmlns:a16="http://schemas.microsoft.com/office/drawing/2014/main" id="{BB1ED2D3-FB7A-4C9C-851B-479266D5AFBA}"/>
              </a:ext>
            </a:extLst>
          </p:cNvPr>
          <p:cNvSpPr txBox="1">
            <a:spLocks/>
          </p:cNvSpPr>
          <p:nvPr/>
        </p:nvSpPr>
        <p:spPr>
          <a:xfrm flipH="1">
            <a:off x="1041864" y="1136204"/>
            <a:ext cx="6705033" cy="31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• </a:t>
            </a:r>
            <a:r>
              <a:rPr lang="ko-KR" altLang="en-US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자료구조사용에 어려움이 있었으나 영상 및 책을 통한</a:t>
            </a:r>
            <a:endParaRPr lang="ko-KR" altLang="en-US" sz="1400" kern="100" spc="0" dirty="0">
              <a:solidFill>
                <a:schemeClr val="accent6"/>
              </a:solidFill>
              <a:effectLst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개개인의 </a:t>
            </a:r>
            <a:r>
              <a:rPr lang="en-US" altLang="ko-KR" sz="1400" kern="100" spc="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</a:rPr>
              <a:t>C</a:t>
            </a:r>
            <a:r>
              <a:rPr lang="ko-KR" altLang="en-US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언어 역량증가</a:t>
            </a:r>
            <a:endParaRPr lang="ko-KR" altLang="en-US" sz="1400" kern="0" spc="0" dirty="0">
              <a:solidFill>
                <a:schemeClr val="accent6"/>
              </a:solidFill>
              <a:effectLst/>
            </a:endParaRPr>
          </a:p>
          <a:p>
            <a:pPr marL="0" marR="0" indent="0" algn="l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14" name="Google Shape;480;p29">
            <a:extLst>
              <a:ext uri="{FF2B5EF4-FFF2-40B4-BE49-F238E27FC236}">
                <a16:creationId xmlns:a16="http://schemas.microsoft.com/office/drawing/2014/main" id="{9006F366-13DB-41D7-9FB1-F715D8600D6D}"/>
              </a:ext>
            </a:extLst>
          </p:cNvPr>
          <p:cNvSpPr txBox="1">
            <a:spLocks/>
          </p:cNvSpPr>
          <p:nvPr/>
        </p:nvSpPr>
        <p:spPr>
          <a:xfrm flipH="1">
            <a:off x="1041863" y="1837599"/>
            <a:ext cx="6705033" cy="56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100" spc="0" dirty="0">
              <a:solidFill>
                <a:schemeClr val="accent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• </a:t>
            </a:r>
            <a:r>
              <a:rPr lang="ko-KR" altLang="en-US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동적배열사용시 </a:t>
            </a:r>
            <a:r>
              <a:rPr lang="en-US" altLang="ko-KR" sz="1400" kern="100" spc="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</a:rPr>
              <a:t>FREE</a:t>
            </a:r>
            <a:r>
              <a:rPr lang="ko-KR" altLang="en-US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을 안 한 경우가 많았었는데</a:t>
            </a:r>
            <a:endParaRPr lang="ko-KR" altLang="en-US" sz="1400" kern="100" spc="0" dirty="0">
              <a:solidFill>
                <a:schemeClr val="accent6"/>
              </a:solidFill>
              <a:effectLst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그럴 경우 에러가 많이 생겨 </a:t>
            </a:r>
            <a:r>
              <a:rPr lang="en-US" altLang="ko-KR" sz="1400" kern="100" spc="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</a:rPr>
              <a:t>FREE</a:t>
            </a:r>
            <a:r>
              <a:rPr lang="ko-KR" altLang="en-US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의 중요성을 알게 되었다</a:t>
            </a:r>
            <a:endParaRPr lang="ko-KR" altLang="en-US" sz="1400" kern="0" spc="0" dirty="0">
              <a:solidFill>
                <a:schemeClr val="accent6"/>
              </a:solidFill>
              <a:effectLst/>
            </a:endParaRPr>
          </a:p>
          <a:p>
            <a:pPr algn="l"/>
            <a:endParaRPr lang="ko-KR" altLang="en-US" sz="1400" kern="0" spc="0" dirty="0">
              <a:solidFill>
                <a:schemeClr val="accent6"/>
              </a:solidFill>
              <a:effectLst/>
            </a:endParaRPr>
          </a:p>
          <a:p>
            <a:pPr algn="l"/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15" name="Google Shape;480;p29">
            <a:extLst>
              <a:ext uri="{FF2B5EF4-FFF2-40B4-BE49-F238E27FC236}">
                <a16:creationId xmlns:a16="http://schemas.microsoft.com/office/drawing/2014/main" id="{769A1833-A1C7-4F49-88C4-D74DAF628BE4}"/>
              </a:ext>
            </a:extLst>
          </p:cNvPr>
          <p:cNvSpPr txBox="1">
            <a:spLocks/>
          </p:cNvSpPr>
          <p:nvPr/>
        </p:nvSpPr>
        <p:spPr>
          <a:xfrm flipH="1">
            <a:off x="1041863" y="2510486"/>
            <a:ext cx="6705033" cy="56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• </a:t>
            </a:r>
            <a:r>
              <a:rPr lang="ko-KR" altLang="en-US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동적배열시 메모리 할당크기의 중요성을 알게 되었다</a:t>
            </a:r>
            <a:endParaRPr lang="ko-KR" altLang="en-US" sz="1400" kern="0" spc="0" dirty="0">
              <a:solidFill>
                <a:schemeClr val="accent6"/>
              </a:solidFill>
              <a:effectLst/>
            </a:endParaRPr>
          </a:p>
          <a:p>
            <a:pPr algn="l"/>
            <a:endParaRPr lang="ko-KR" altLang="en-US" sz="1400" kern="0" spc="0" dirty="0">
              <a:solidFill>
                <a:schemeClr val="accent6"/>
              </a:solidFill>
              <a:effectLst/>
            </a:endParaRPr>
          </a:p>
          <a:p>
            <a:pPr algn="l"/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16" name="Google Shape;480;p29">
            <a:extLst>
              <a:ext uri="{FF2B5EF4-FFF2-40B4-BE49-F238E27FC236}">
                <a16:creationId xmlns:a16="http://schemas.microsoft.com/office/drawing/2014/main" id="{25AB6694-D106-47CB-AEC9-BD92604B45C9}"/>
              </a:ext>
            </a:extLst>
          </p:cNvPr>
          <p:cNvSpPr txBox="1">
            <a:spLocks/>
          </p:cNvSpPr>
          <p:nvPr/>
        </p:nvSpPr>
        <p:spPr>
          <a:xfrm flipH="1">
            <a:off x="1041862" y="2951974"/>
            <a:ext cx="6705033" cy="56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• </a:t>
            </a:r>
            <a:r>
              <a:rPr lang="ko-KR" altLang="en-US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함수 명 사용시 임의의 함수명을 사용해서 팀 간의 코드를 이해하기 </a:t>
            </a:r>
            <a:endParaRPr lang="ko-KR" altLang="en-US" sz="1400" kern="100" spc="0" dirty="0">
              <a:solidFill>
                <a:schemeClr val="accent6"/>
              </a:solidFill>
              <a:effectLst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어려운 점이 있어 함수명의 작명의 중요성을 알게 되었다</a:t>
            </a:r>
            <a:endParaRPr lang="ko-KR" altLang="en-US" sz="1400" kern="0" spc="0" dirty="0">
              <a:solidFill>
                <a:schemeClr val="accent6"/>
              </a:solidFill>
              <a:effectLst/>
            </a:endParaRPr>
          </a:p>
          <a:p>
            <a:pPr algn="l"/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50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4" name="Google Shape;504;p30"/>
          <p:cNvCxnSpPr>
            <a:cxnSpLocks/>
          </p:cNvCxnSpPr>
          <p:nvPr/>
        </p:nvCxnSpPr>
        <p:spPr>
          <a:xfrm>
            <a:off x="8035041" y="1263533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480;p29">
            <a:extLst>
              <a:ext uri="{FF2B5EF4-FFF2-40B4-BE49-F238E27FC236}">
                <a16:creationId xmlns:a16="http://schemas.microsoft.com/office/drawing/2014/main" id="{AC4F96E0-7238-4D52-A4E7-4F69CA312BD3}"/>
              </a:ext>
            </a:extLst>
          </p:cNvPr>
          <p:cNvSpPr txBox="1">
            <a:spLocks/>
          </p:cNvSpPr>
          <p:nvPr/>
        </p:nvSpPr>
        <p:spPr>
          <a:xfrm flipH="1">
            <a:off x="981583" y="1263533"/>
            <a:ext cx="4673329" cy="27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l"/>
            <a:r>
              <a:rPr lang="en-US" sz="1800" dirty="0">
                <a:solidFill>
                  <a:schemeClr val="accent6"/>
                </a:solidFill>
              </a:rPr>
              <a:t>-</a:t>
            </a:r>
            <a:r>
              <a:rPr lang="ko-KR" altLang="en-US" sz="1800" dirty="0">
                <a:solidFill>
                  <a:schemeClr val="accent6"/>
                </a:solidFill>
              </a:rPr>
              <a:t>지속적인 깃 업로드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9" name="Google Shape;480;p29">
            <a:extLst>
              <a:ext uri="{FF2B5EF4-FFF2-40B4-BE49-F238E27FC236}">
                <a16:creationId xmlns:a16="http://schemas.microsoft.com/office/drawing/2014/main" id="{AB86089C-9136-479D-8480-D3BBD5F8B8DF}"/>
              </a:ext>
            </a:extLst>
          </p:cNvPr>
          <p:cNvSpPr txBox="1">
            <a:spLocks/>
          </p:cNvSpPr>
          <p:nvPr/>
        </p:nvSpPr>
        <p:spPr>
          <a:xfrm flipH="1">
            <a:off x="981589" y="1882314"/>
            <a:ext cx="4673323" cy="27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l"/>
            <a:r>
              <a:rPr lang="en-US" sz="2000" dirty="0">
                <a:solidFill>
                  <a:schemeClr val="accent6"/>
                </a:solidFill>
              </a:rPr>
              <a:t>-C#</a:t>
            </a:r>
            <a:r>
              <a:rPr lang="ko-KR" altLang="en-US" sz="2000" dirty="0">
                <a:solidFill>
                  <a:schemeClr val="accent6"/>
                </a:solidFill>
              </a:rPr>
              <a:t>과 </a:t>
            </a:r>
            <a:r>
              <a:rPr lang="en-US" altLang="ko-KR" sz="2000" dirty="0">
                <a:solidFill>
                  <a:schemeClr val="accent6"/>
                </a:solidFill>
              </a:rPr>
              <a:t>DB</a:t>
            </a:r>
            <a:r>
              <a:rPr lang="ko-KR" altLang="en-US" sz="2000" dirty="0">
                <a:solidFill>
                  <a:schemeClr val="accent6"/>
                </a:solidFill>
              </a:rPr>
              <a:t>공부에 집중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0" name="Google Shape;480;p29">
            <a:extLst>
              <a:ext uri="{FF2B5EF4-FFF2-40B4-BE49-F238E27FC236}">
                <a16:creationId xmlns:a16="http://schemas.microsoft.com/office/drawing/2014/main" id="{FB5929AA-56E1-4407-B4A1-9C4A50620236}"/>
              </a:ext>
            </a:extLst>
          </p:cNvPr>
          <p:cNvSpPr txBox="1">
            <a:spLocks/>
          </p:cNvSpPr>
          <p:nvPr/>
        </p:nvSpPr>
        <p:spPr>
          <a:xfrm flipH="1">
            <a:off x="858825" y="2668645"/>
            <a:ext cx="5556529" cy="31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800" dirty="0">
                <a:solidFill>
                  <a:schemeClr val="accent6"/>
                </a:solidFill>
              </a:rPr>
              <a:t>-</a:t>
            </a:r>
            <a:r>
              <a:rPr lang="ko-KR" altLang="en-US" sz="1800" dirty="0">
                <a:solidFill>
                  <a:schemeClr val="accent6"/>
                </a:solidFill>
              </a:rPr>
              <a:t>첫번째 팀 단위 프로젝트의 </a:t>
            </a:r>
            <a:r>
              <a:rPr lang="ko-KR" altLang="en-US" sz="2000" dirty="0">
                <a:solidFill>
                  <a:schemeClr val="accent6"/>
                </a:solidFill>
              </a:rPr>
              <a:t>경험을</a:t>
            </a:r>
            <a:r>
              <a:rPr lang="ko-KR" altLang="en-US" sz="1800" dirty="0">
                <a:solidFill>
                  <a:schemeClr val="accent6"/>
                </a:solidFill>
              </a:rPr>
              <a:t> 살려 차후 프로젝트의 계획 구체화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23" name="Google Shape;491;p29">
            <a:extLst>
              <a:ext uri="{FF2B5EF4-FFF2-40B4-BE49-F238E27FC236}">
                <a16:creationId xmlns:a16="http://schemas.microsoft.com/office/drawing/2014/main" id="{443AF173-5F3C-4A00-A003-27F8DB4A1D34}"/>
              </a:ext>
            </a:extLst>
          </p:cNvPr>
          <p:cNvSpPr txBox="1"/>
          <p:nvPr/>
        </p:nvSpPr>
        <p:spPr>
          <a:xfrm>
            <a:off x="1041864" y="3905039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491;p29">
            <a:extLst>
              <a:ext uri="{FF2B5EF4-FFF2-40B4-BE49-F238E27FC236}">
                <a16:creationId xmlns:a16="http://schemas.microsoft.com/office/drawing/2014/main" id="{3A4D796D-CE9B-47C9-ACC6-B70DC41EA72B}"/>
              </a:ext>
            </a:extLst>
          </p:cNvPr>
          <p:cNvSpPr txBox="1"/>
          <p:nvPr/>
        </p:nvSpPr>
        <p:spPr>
          <a:xfrm>
            <a:off x="4065900" y="514984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" name="Google Shape;480;p29">
            <a:extLst>
              <a:ext uri="{FF2B5EF4-FFF2-40B4-BE49-F238E27FC236}">
                <a16:creationId xmlns:a16="http://schemas.microsoft.com/office/drawing/2014/main" id="{8C80CED9-DE31-4838-B9E9-652CEB5A0222}"/>
              </a:ext>
            </a:extLst>
          </p:cNvPr>
          <p:cNvSpPr txBox="1">
            <a:spLocks/>
          </p:cNvSpPr>
          <p:nvPr/>
        </p:nvSpPr>
        <p:spPr>
          <a:xfrm flipH="1">
            <a:off x="105981" y="164512"/>
            <a:ext cx="1169579" cy="2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P</a:t>
            </a:r>
            <a:r>
              <a:rPr lang="en-US" sz="1600" dirty="0">
                <a:solidFill>
                  <a:schemeClr val="accent6"/>
                </a:solidFill>
              </a:rPr>
              <a:t>art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6"/>
                </a:solidFill>
              </a:rPr>
              <a:t>03</a:t>
            </a:r>
          </a:p>
        </p:txBody>
      </p:sp>
      <p:sp>
        <p:nvSpPr>
          <p:cNvPr id="13" name="Google Shape;480;p29">
            <a:extLst>
              <a:ext uri="{FF2B5EF4-FFF2-40B4-BE49-F238E27FC236}">
                <a16:creationId xmlns:a16="http://schemas.microsoft.com/office/drawing/2014/main" id="{C8C9300D-D15A-4F79-902F-7C68CB7ED4D3}"/>
              </a:ext>
            </a:extLst>
          </p:cNvPr>
          <p:cNvSpPr txBox="1">
            <a:spLocks/>
          </p:cNvSpPr>
          <p:nvPr/>
        </p:nvSpPr>
        <p:spPr>
          <a:xfrm flipH="1">
            <a:off x="1114134" y="569136"/>
            <a:ext cx="3328325" cy="54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l"/>
            <a:r>
              <a:rPr lang="ko-KR" altLang="en-US" sz="3200" dirty="0">
                <a:solidFill>
                  <a:schemeClr val="accent1">
                    <a:lumMod val="75000"/>
                  </a:schemeClr>
                </a:solidFill>
              </a:rPr>
              <a:t>이후 공부 방향 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2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4" name="Google Shape;504;p30"/>
          <p:cNvCxnSpPr>
            <a:cxnSpLocks/>
          </p:cNvCxnSpPr>
          <p:nvPr/>
        </p:nvCxnSpPr>
        <p:spPr>
          <a:xfrm>
            <a:off x="7541122" y="1311406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491;p29">
            <a:extLst>
              <a:ext uri="{FF2B5EF4-FFF2-40B4-BE49-F238E27FC236}">
                <a16:creationId xmlns:a16="http://schemas.microsoft.com/office/drawing/2014/main" id="{443AF173-5F3C-4A00-A003-27F8DB4A1D34}"/>
              </a:ext>
            </a:extLst>
          </p:cNvPr>
          <p:cNvSpPr txBox="1"/>
          <p:nvPr/>
        </p:nvSpPr>
        <p:spPr>
          <a:xfrm>
            <a:off x="1041864" y="3905039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491;p29">
            <a:extLst>
              <a:ext uri="{FF2B5EF4-FFF2-40B4-BE49-F238E27FC236}">
                <a16:creationId xmlns:a16="http://schemas.microsoft.com/office/drawing/2014/main" id="{3A4D796D-CE9B-47C9-ACC6-B70DC41EA72B}"/>
              </a:ext>
            </a:extLst>
          </p:cNvPr>
          <p:cNvSpPr txBox="1"/>
          <p:nvPr/>
        </p:nvSpPr>
        <p:spPr>
          <a:xfrm>
            <a:off x="4065900" y="514984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" name="Google Shape;480;p29">
            <a:extLst>
              <a:ext uri="{FF2B5EF4-FFF2-40B4-BE49-F238E27FC236}">
                <a16:creationId xmlns:a16="http://schemas.microsoft.com/office/drawing/2014/main" id="{8C80CED9-DE31-4838-B9E9-652CEB5A0222}"/>
              </a:ext>
            </a:extLst>
          </p:cNvPr>
          <p:cNvSpPr txBox="1">
            <a:spLocks/>
          </p:cNvSpPr>
          <p:nvPr/>
        </p:nvSpPr>
        <p:spPr>
          <a:xfrm flipH="1">
            <a:off x="105981" y="164512"/>
            <a:ext cx="1169579" cy="2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P</a:t>
            </a:r>
            <a:r>
              <a:rPr lang="en-US" sz="1600" dirty="0">
                <a:solidFill>
                  <a:schemeClr val="accent6"/>
                </a:solidFill>
              </a:rPr>
              <a:t>art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6"/>
                </a:solidFill>
              </a:rPr>
              <a:t>03</a:t>
            </a:r>
          </a:p>
        </p:txBody>
      </p:sp>
      <p:sp>
        <p:nvSpPr>
          <p:cNvPr id="13" name="Google Shape;480;p29">
            <a:extLst>
              <a:ext uri="{FF2B5EF4-FFF2-40B4-BE49-F238E27FC236}">
                <a16:creationId xmlns:a16="http://schemas.microsoft.com/office/drawing/2014/main" id="{C8C9300D-D15A-4F79-902F-7C68CB7ED4D3}"/>
              </a:ext>
            </a:extLst>
          </p:cNvPr>
          <p:cNvSpPr txBox="1">
            <a:spLocks/>
          </p:cNvSpPr>
          <p:nvPr/>
        </p:nvSpPr>
        <p:spPr>
          <a:xfrm flipH="1">
            <a:off x="1114134" y="569136"/>
            <a:ext cx="3328325" cy="54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l"/>
            <a:r>
              <a:rPr lang="ko-KR" altLang="en-US" sz="3200" dirty="0">
                <a:solidFill>
                  <a:schemeClr val="accent1">
                    <a:lumMod val="75000"/>
                  </a:schemeClr>
                </a:solidFill>
              </a:rPr>
              <a:t>동영상 링크 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Google Shape;480;p29">
            <a:extLst>
              <a:ext uri="{FF2B5EF4-FFF2-40B4-BE49-F238E27FC236}">
                <a16:creationId xmlns:a16="http://schemas.microsoft.com/office/drawing/2014/main" id="{CBD30538-B77C-48A8-9FBF-BFCD84DA16E1}"/>
              </a:ext>
            </a:extLst>
          </p:cNvPr>
          <p:cNvSpPr txBox="1">
            <a:spLocks/>
          </p:cNvSpPr>
          <p:nvPr/>
        </p:nvSpPr>
        <p:spPr>
          <a:xfrm flipH="1">
            <a:off x="1041864" y="1603443"/>
            <a:ext cx="6049137" cy="27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l"/>
            <a:r>
              <a:rPr lang="ko-KR" altLang="en-US" sz="1800" dirty="0">
                <a:solidFill>
                  <a:schemeClr val="accent6"/>
                </a:solidFill>
                <a:hlinkClick r:id="rId3"/>
              </a:rPr>
              <a:t>발표 동영상</a:t>
            </a:r>
            <a:endParaRPr lang="en-US" altLang="ko-KR" sz="1800" dirty="0">
              <a:solidFill>
                <a:schemeClr val="accent6"/>
              </a:solidFill>
            </a:endParaRPr>
          </a:p>
          <a:p>
            <a:pPr algn="l"/>
            <a:r>
              <a:rPr lang="en-US" altLang="ko-KR" sz="1800" dirty="0">
                <a:solidFill>
                  <a:schemeClr val="accent6"/>
                </a:solidFill>
              </a:rPr>
              <a:t>https://youtu.be/NVZM3atypjA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1" name="Google Shape;480;p29">
            <a:extLst>
              <a:ext uri="{FF2B5EF4-FFF2-40B4-BE49-F238E27FC236}">
                <a16:creationId xmlns:a16="http://schemas.microsoft.com/office/drawing/2014/main" id="{EF5895D4-F2FD-4414-841A-1921FA2421FF}"/>
              </a:ext>
            </a:extLst>
          </p:cNvPr>
          <p:cNvSpPr txBox="1">
            <a:spLocks/>
          </p:cNvSpPr>
          <p:nvPr/>
        </p:nvSpPr>
        <p:spPr>
          <a:xfrm flipH="1">
            <a:off x="1041864" y="2686015"/>
            <a:ext cx="4673329" cy="27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l"/>
            <a:r>
              <a:rPr lang="ko-KR" altLang="en-US" sz="1800" dirty="0">
                <a:solidFill>
                  <a:schemeClr val="accent6"/>
                </a:solidFill>
                <a:hlinkClick r:id="rId4"/>
              </a:rPr>
              <a:t>시연 동영상</a:t>
            </a:r>
            <a:r>
              <a:rPr lang="ko-KR" altLang="en-US" sz="1800" dirty="0">
                <a:solidFill>
                  <a:schemeClr val="accent6"/>
                </a:solidFill>
              </a:rPr>
              <a:t> </a:t>
            </a:r>
            <a:r>
              <a:rPr lang="en-US" altLang="ko-KR" sz="1800" dirty="0">
                <a:solidFill>
                  <a:schemeClr val="accent6"/>
                </a:solidFill>
              </a:rPr>
              <a:t>https://youtu.be/kMb0RtlRjpw</a:t>
            </a:r>
            <a:endParaRPr lang="en-US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7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185476" y="1155845"/>
            <a:ext cx="1169579" cy="2175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B0F0"/>
                </a:solidFill>
              </a:rPr>
              <a:t>P</a:t>
            </a:r>
            <a:r>
              <a:rPr lang="en" sz="1600" dirty="0">
                <a:solidFill>
                  <a:schemeClr val="accent6"/>
                </a:solidFill>
              </a:rPr>
              <a:t>art 01</a:t>
            </a:r>
            <a:endParaRPr sz="1600" dirty="0">
              <a:solidFill>
                <a:schemeClr val="accent6"/>
              </a:solidFill>
            </a:endParaRPr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280025" y="1257775"/>
            <a:ext cx="1891925" cy="1402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개발 상세</a:t>
            </a:r>
            <a:r>
              <a:rPr lang="en-US" altLang="ko-KR" sz="700" dirty="0"/>
              <a:t>	</a:t>
            </a:r>
            <a:endParaRPr sz="700"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accent3"/>
                </a:solidFill>
              </a:rPr>
              <a:t>Help </a:t>
            </a:r>
            <a:r>
              <a:rPr lang="en-US" altLang="ko-KR" sz="1400" dirty="0" err="1">
                <a:solidFill>
                  <a:schemeClr val="accent3"/>
                </a:solidFill>
              </a:rPr>
              <a:t>me.</a:t>
            </a:r>
            <a:r>
              <a:rPr lang="en-US" altLang="ko-KR" sz="1400" dirty="0" err="1"/>
              <a:t>C</a:t>
            </a:r>
            <a:endParaRPr lang="en-US" altLang="ko-KR"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>
                <a:solidFill>
                  <a:schemeClr val="accent3"/>
                </a:solidFill>
              </a:rPr>
              <a:t>Contents.c</a:t>
            </a:r>
            <a:endParaRPr lang="en-US" altLang="ko-KR" sz="1400" dirty="0">
              <a:solidFill>
                <a:schemeClr val="accent3"/>
              </a:solidFill>
            </a:endParaRPr>
          </a:p>
        </p:txBody>
      </p:sp>
      <p:sp>
        <p:nvSpPr>
          <p:cNvPr id="24" name="Google Shape;480;p29">
            <a:extLst>
              <a:ext uri="{FF2B5EF4-FFF2-40B4-BE49-F238E27FC236}">
                <a16:creationId xmlns:a16="http://schemas.microsoft.com/office/drawing/2014/main" id="{3C93DD03-EC3C-4B2B-B880-AC84DACDB73D}"/>
              </a:ext>
            </a:extLst>
          </p:cNvPr>
          <p:cNvSpPr txBox="1">
            <a:spLocks/>
          </p:cNvSpPr>
          <p:nvPr/>
        </p:nvSpPr>
        <p:spPr>
          <a:xfrm flipH="1">
            <a:off x="1235482" y="2517142"/>
            <a:ext cx="1169579" cy="2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1600" dirty="0">
                <a:solidFill>
                  <a:schemeClr val="accent6"/>
                </a:solidFill>
              </a:rPr>
              <a:t>art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6"/>
                </a:solidFill>
              </a:rPr>
              <a:t>02</a:t>
            </a:r>
          </a:p>
        </p:txBody>
      </p:sp>
      <p:sp>
        <p:nvSpPr>
          <p:cNvPr id="25" name="Google Shape;480;p29">
            <a:extLst>
              <a:ext uri="{FF2B5EF4-FFF2-40B4-BE49-F238E27FC236}">
                <a16:creationId xmlns:a16="http://schemas.microsoft.com/office/drawing/2014/main" id="{A939823A-D6EC-4EAE-98CA-E466C48B1B35}"/>
              </a:ext>
            </a:extLst>
          </p:cNvPr>
          <p:cNvSpPr txBox="1">
            <a:spLocks/>
          </p:cNvSpPr>
          <p:nvPr/>
        </p:nvSpPr>
        <p:spPr>
          <a:xfrm flipH="1">
            <a:off x="1235482" y="2903559"/>
            <a:ext cx="1169579" cy="2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P</a:t>
            </a:r>
            <a:r>
              <a:rPr lang="en-US" sz="1600" dirty="0">
                <a:solidFill>
                  <a:schemeClr val="accent6"/>
                </a:solidFill>
              </a:rPr>
              <a:t>art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6"/>
                </a:solidFill>
              </a:rPr>
              <a:t>03</a:t>
            </a:r>
          </a:p>
        </p:txBody>
      </p:sp>
      <p:sp>
        <p:nvSpPr>
          <p:cNvPr id="26" name="Google Shape;482;p29">
            <a:extLst>
              <a:ext uri="{FF2B5EF4-FFF2-40B4-BE49-F238E27FC236}">
                <a16:creationId xmlns:a16="http://schemas.microsoft.com/office/drawing/2014/main" id="{8219FD30-7D73-4B89-8F81-06BB12000AB5}"/>
              </a:ext>
            </a:extLst>
          </p:cNvPr>
          <p:cNvSpPr txBox="1">
            <a:spLocks/>
          </p:cNvSpPr>
          <p:nvPr/>
        </p:nvSpPr>
        <p:spPr>
          <a:xfrm>
            <a:off x="2399722" y="2591806"/>
            <a:ext cx="4085053" cy="74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altLang="ko-KR" sz="1400" dirty="0">
                <a:ea typeface="+mj-lt"/>
                <a:cs typeface="+mj-lt"/>
              </a:rPr>
              <a:t>Main Flow Chart </a:t>
            </a:r>
            <a:r>
              <a:rPr lang="ko-KR" altLang="en-US" sz="700" dirty="0"/>
              <a:t>	</a:t>
            </a:r>
          </a:p>
        </p:txBody>
      </p:sp>
      <p:sp>
        <p:nvSpPr>
          <p:cNvPr id="27" name="Google Shape;482;p29">
            <a:extLst>
              <a:ext uri="{FF2B5EF4-FFF2-40B4-BE49-F238E27FC236}">
                <a16:creationId xmlns:a16="http://schemas.microsoft.com/office/drawing/2014/main" id="{632150F4-E290-4D5E-B634-F6CC2A640D02}"/>
              </a:ext>
            </a:extLst>
          </p:cNvPr>
          <p:cNvSpPr txBox="1">
            <a:spLocks/>
          </p:cNvSpPr>
          <p:nvPr/>
        </p:nvSpPr>
        <p:spPr>
          <a:xfrm>
            <a:off x="2399722" y="2997259"/>
            <a:ext cx="4085053" cy="74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ko-KR" altLang="en-US" sz="1600" dirty="0"/>
              <a:t>개발 후기</a:t>
            </a:r>
            <a:r>
              <a:rPr lang="ko-KR" altLang="en-US" sz="700" dirty="0"/>
              <a:t>	</a:t>
            </a:r>
          </a:p>
        </p:txBody>
      </p:sp>
      <p:sp>
        <p:nvSpPr>
          <p:cNvPr id="34" name="Google Shape;480;p29">
            <a:extLst>
              <a:ext uri="{FF2B5EF4-FFF2-40B4-BE49-F238E27FC236}">
                <a16:creationId xmlns:a16="http://schemas.microsoft.com/office/drawing/2014/main" id="{46BD2070-8DF5-43AF-803C-E86260A5BFD9}"/>
              </a:ext>
            </a:extLst>
          </p:cNvPr>
          <p:cNvSpPr txBox="1">
            <a:spLocks/>
          </p:cNvSpPr>
          <p:nvPr/>
        </p:nvSpPr>
        <p:spPr>
          <a:xfrm flipH="1">
            <a:off x="3428382" y="1117796"/>
            <a:ext cx="1169579" cy="2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050" dirty="0">
                <a:solidFill>
                  <a:schemeClr val="accent6"/>
                </a:solidFill>
              </a:rPr>
              <a:t>1-1</a:t>
            </a:r>
            <a:r>
              <a:rPr lang="ko-KR" altLang="en-US" sz="1050" dirty="0">
                <a:solidFill>
                  <a:schemeClr val="accent6"/>
                </a:solidFill>
              </a:rPr>
              <a:t> 개발 목적</a:t>
            </a:r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35" name="Google Shape;480;p29">
            <a:extLst>
              <a:ext uri="{FF2B5EF4-FFF2-40B4-BE49-F238E27FC236}">
                <a16:creationId xmlns:a16="http://schemas.microsoft.com/office/drawing/2014/main" id="{C00D1B36-5EF7-4692-9F52-33F5BC99818C}"/>
              </a:ext>
            </a:extLst>
          </p:cNvPr>
          <p:cNvSpPr txBox="1">
            <a:spLocks/>
          </p:cNvSpPr>
          <p:nvPr/>
        </p:nvSpPr>
        <p:spPr>
          <a:xfrm flipH="1">
            <a:off x="3428382" y="1395787"/>
            <a:ext cx="1222199" cy="26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050" dirty="0">
                <a:solidFill>
                  <a:schemeClr val="accent6"/>
                </a:solidFill>
              </a:rPr>
              <a:t>1-2</a:t>
            </a:r>
            <a:r>
              <a:rPr lang="ko-KR" altLang="en-US" sz="1050" dirty="0">
                <a:solidFill>
                  <a:schemeClr val="accent6"/>
                </a:solidFill>
              </a:rPr>
              <a:t> 개발 일정</a:t>
            </a:r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36" name="Google Shape;480;p29">
            <a:extLst>
              <a:ext uri="{FF2B5EF4-FFF2-40B4-BE49-F238E27FC236}">
                <a16:creationId xmlns:a16="http://schemas.microsoft.com/office/drawing/2014/main" id="{52761F82-08F7-40D4-BA77-320607F56933}"/>
              </a:ext>
            </a:extLst>
          </p:cNvPr>
          <p:cNvSpPr txBox="1">
            <a:spLocks/>
          </p:cNvSpPr>
          <p:nvPr/>
        </p:nvSpPr>
        <p:spPr>
          <a:xfrm flipH="1">
            <a:off x="3454691" y="1714675"/>
            <a:ext cx="1169579" cy="2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050" dirty="0">
                <a:solidFill>
                  <a:schemeClr val="accent6"/>
                </a:solidFill>
              </a:rPr>
              <a:t>1-3</a:t>
            </a:r>
            <a:r>
              <a:rPr lang="ko-KR" altLang="en-US" sz="1050" dirty="0">
                <a:solidFill>
                  <a:schemeClr val="accent6"/>
                </a:solidFill>
              </a:rPr>
              <a:t> 개발 인원</a:t>
            </a:r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37" name="Google Shape;480;p29">
            <a:extLst>
              <a:ext uri="{FF2B5EF4-FFF2-40B4-BE49-F238E27FC236}">
                <a16:creationId xmlns:a16="http://schemas.microsoft.com/office/drawing/2014/main" id="{FF53A59A-5D1C-4F98-96B0-3B7068A5BB5B}"/>
              </a:ext>
            </a:extLst>
          </p:cNvPr>
          <p:cNvSpPr txBox="1">
            <a:spLocks/>
          </p:cNvSpPr>
          <p:nvPr/>
        </p:nvSpPr>
        <p:spPr>
          <a:xfrm flipH="1">
            <a:off x="3454690" y="1998721"/>
            <a:ext cx="1169579" cy="2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050" dirty="0">
                <a:solidFill>
                  <a:schemeClr val="accent6"/>
                </a:solidFill>
              </a:rPr>
              <a:t>1-4</a:t>
            </a:r>
            <a:r>
              <a:rPr lang="ko-KR" altLang="en-US" sz="1050" dirty="0">
                <a:solidFill>
                  <a:schemeClr val="accent6"/>
                </a:solidFill>
              </a:rPr>
              <a:t> 개발 환경</a:t>
            </a:r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38" name="Google Shape;480;p29">
            <a:extLst>
              <a:ext uri="{FF2B5EF4-FFF2-40B4-BE49-F238E27FC236}">
                <a16:creationId xmlns:a16="http://schemas.microsoft.com/office/drawing/2014/main" id="{5BE7FD3A-7B66-4C86-A6F8-0A9A31263C9D}"/>
              </a:ext>
            </a:extLst>
          </p:cNvPr>
          <p:cNvSpPr txBox="1">
            <a:spLocks/>
          </p:cNvSpPr>
          <p:nvPr/>
        </p:nvSpPr>
        <p:spPr>
          <a:xfrm flipH="1">
            <a:off x="4242874" y="2517142"/>
            <a:ext cx="1929325" cy="20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altLang="ko-KR" sz="1050" dirty="0">
                <a:solidFill>
                  <a:schemeClr val="accent6"/>
                </a:solidFill>
              </a:rPr>
              <a:t>2-1</a:t>
            </a:r>
            <a:r>
              <a:rPr lang="ko-KR" altLang="en-US" sz="1050" dirty="0">
                <a:solidFill>
                  <a:schemeClr val="accent6"/>
                </a:solidFill>
              </a:rPr>
              <a:t> 프로그램 구동 시연 </a:t>
            </a:r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43" name="Google Shape;480;p29">
            <a:extLst>
              <a:ext uri="{FF2B5EF4-FFF2-40B4-BE49-F238E27FC236}">
                <a16:creationId xmlns:a16="http://schemas.microsoft.com/office/drawing/2014/main" id="{82C7FE0F-3AD1-4498-8289-EBFC0E751635}"/>
              </a:ext>
            </a:extLst>
          </p:cNvPr>
          <p:cNvSpPr txBox="1">
            <a:spLocks/>
          </p:cNvSpPr>
          <p:nvPr/>
        </p:nvSpPr>
        <p:spPr>
          <a:xfrm flipH="1">
            <a:off x="3446830" y="3477398"/>
            <a:ext cx="1600655" cy="2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050" dirty="0">
                <a:solidFill>
                  <a:schemeClr val="accent6"/>
                </a:solidFill>
              </a:rPr>
              <a:t>3-3</a:t>
            </a:r>
            <a:r>
              <a:rPr lang="ko-KR" altLang="en-US" sz="1050" dirty="0">
                <a:solidFill>
                  <a:schemeClr val="accent6"/>
                </a:solidFill>
              </a:rPr>
              <a:t> 이후 공부 방향</a:t>
            </a:r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44" name="Google Shape;480;p29">
            <a:extLst>
              <a:ext uri="{FF2B5EF4-FFF2-40B4-BE49-F238E27FC236}">
                <a16:creationId xmlns:a16="http://schemas.microsoft.com/office/drawing/2014/main" id="{04074CE8-A973-4EAF-94B8-BDD88F376C40}"/>
              </a:ext>
            </a:extLst>
          </p:cNvPr>
          <p:cNvSpPr txBox="1">
            <a:spLocks/>
          </p:cNvSpPr>
          <p:nvPr/>
        </p:nvSpPr>
        <p:spPr>
          <a:xfrm flipH="1">
            <a:off x="3491265" y="3225470"/>
            <a:ext cx="1169579" cy="2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050" dirty="0">
                <a:solidFill>
                  <a:schemeClr val="accent6"/>
                </a:solidFill>
              </a:rPr>
              <a:t>3-2</a:t>
            </a:r>
            <a:r>
              <a:rPr lang="ko-KR" altLang="en-US" sz="1050" dirty="0">
                <a:solidFill>
                  <a:schemeClr val="accent6"/>
                </a:solidFill>
              </a:rPr>
              <a:t> 문제리스트</a:t>
            </a:r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45" name="Google Shape;480;p29">
            <a:extLst>
              <a:ext uri="{FF2B5EF4-FFF2-40B4-BE49-F238E27FC236}">
                <a16:creationId xmlns:a16="http://schemas.microsoft.com/office/drawing/2014/main" id="{F02F3E4B-B074-413E-BD0B-7DD18EAEA556}"/>
              </a:ext>
            </a:extLst>
          </p:cNvPr>
          <p:cNvSpPr txBox="1">
            <a:spLocks/>
          </p:cNvSpPr>
          <p:nvPr/>
        </p:nvSpPr>
        <p:spPr>
          <a:xfrm flipH="1">
            <a:off x="3430331" y="2963129"/>
            <a:ext cx="1169579" cy="2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050" dirty="0">
                <a:solidFill>
                  <a:schemeClr val="accent6"/>
                </a:solidFill>
              </a:rPr>
              <a:t>3-1</a:t>
            </a:r>
            <a:r>
              <a:rPr lang="ko-KR" altLang="en-US" sz="1050" dirty="0">
                <a:solidFill>
                  <a:schemeClr val="accent6"/>
                </a:solidFill>
              </a:rPr>
              <a:t> 기대효과 </a:t>
            </a:r>
            <a:endParaRPr lang="en-US" sz="1050" dirty="0">
              <a:solidFill>
                <a:schemeClr val="accent6"/>
              </a:solidFill>
            </a:endParaRPr>
          </a:p>
        </p:txBody>
      </p:sp>
      <p:pic>
        <p:nvPicPr>
          <p:cNvPr id="11" name="그래픽 10" descr="블로그 윤곽선">
            <a:extLst>
              <a:ext uri="{FF2B5EF4-FFF2-40B4-BE49-F238E27FC236}">
                <a16:creationId xmlns:a16="http://schemas.microsoft.com/office/drawing/2014/main" id="{814579D0-DAA4-4064-850B-CF266CD4F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2199" y="967598"/>
            <a:ext cx="914400" cy="914400"/>
          </a:xfrm>
          <a:prstGeom prst="rect">
            <a:avLst/>
          </a:prstGeom>
        </p:spPr>
      </p:pic>
      <p:pic>
        <p:nvPicPr>
          <p:cNvPr id="13" name="그래픽 12" descr="선반 위의 책 윤곽선">
            <a:extLst>
              <a:ext uri="{FF2B5EF4-FFF2-40B4-BE49-F238E27FC236}">
                <a16:creationId xmlns:a16="http://schemas.microsoft.com/office/drawing/2014/main" id="{C2277C66-CB92-4DC9-809A-F71B427A59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4004" y="949687"/>
            <a:ext cx="914400" cy="914400"/>
          </a:xfrm>
          <a:prstGeom prst="rect">
            <a:avLst/>
          </a:prstGeom>
        </p:spPr>
      </p:pic>
      <p:pic>
        <p:nvPicPr>
          <p:cNvPr id="15" name="그래픽 14" descr="클라우드에서 다운로드 단색으로 채워진">
            <a:extLst>
              <a:ext uri="{FF2B5EF4-FFF2-40B4-BE49-F238E27FC236}">
                <a16:creationId xmlns:a16="http://schemas.microsoft.com/office/drawing/2014/main" id="{578B5F27-70D3-4982-B70E-3014B76B1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3863" y="2134299"/>
            <a:ext cx="914400" cy="914400"/>
          </a:xfrm>
          <a:prstGeom prst="rect">
            <a:avLst/>
          </a:prstGeom>
        </p:spPr>
      </p:pic>
      <p:pic>
        <p:nvPicPr>
          <p:cNvPr id="17" name="그래픽 16" descr="원격 학습 수학 윤곽선">
            <a:extLst>
              <a:ext uri="{FF2B5EF4-FFF2-40B4-BE49-F238E27FC236}">
                <a16:creationId xmlns:a16="http://schemas.microsoft.com/office/drawing/2014/main" id="{1638DBF0-1FE4-42FD-8DC0-884E1C5971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51318" y="2114550"/>
            <a:ext cx="914400" cy="914400"/>
          </a:xfrm>
          <a:prstGeom prst="rect">
            <a:avLst/>
          </a:prstGeom>
        </p:spPr>
      </p:pic>
      <p:pic>
        <p:nvPicPr>
          <p:cNvPr id="19" name="그래픽 18" descr="가로 막대형 차트 윤곽선">
            <a:extLst>
              <a:ext uri="{FF2B5EF4-FFF2-40B4-BE49-F238E27FC236}">
                <a16:creationId xmlns:a16="http://schemas.microsoft.com/office/drawing/2014/main" id="{5D232A70-A4F6-4697-9D50-1FD981D5A5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83863" y="3225470"/>
            <a:ext cx="914400" cy="914400"/>
          </a:xfrm>
          <a:prstGeom prst="rect">
            <a:avLst/>
          </a:prstGeom>
        </p:spPr>
      </p:pic>
      <p:pic>
        <p:nvPicPr>
          <p:cNvPr id="21" name="그래픽 20" descr="계층 구조형 윤곽선">
            <a:extLst>
              <a:ext uri="{FF2B5EF4-FFF2-40B4-BE49-F238E27FC236}">
                <a16:creationId xmlns:a16="http://schemas.microsoft.com/office/drawing/2014/main" id="{57541244-3170-4801-9324-CFD03D7F4C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51318" y="3169119"/>
            <a:ext cx="914400" cy="914400"/>
          </a:xfrm>
          <a:prstGeom prst="rect">
            <a:avLst/>
          </a:prstGeom>
        </p:spPr>
      </p:pic>
      <p:sp>
        <p:nvSpPr>
          <p:cNvPr id="29" name="Google Shape;480;p29">
            <a:extLst>
              <a:ext uri="{FF2B5EF4-FFF2-40B4-BE49-F238E27FC236}">
                <a16:creationId xmlns:a16="http://schemas.microsoft.com/office/drawing/2014/main" id="{218E264C-3F8F-48EE-B994-A38166384EDB}"/>
              </a:ext>
            </a:extLst>
          </p:cNvPr>
          <p:cNvSpPr txBox="1">
            <a:spLocks/>
          </p:cNvSpPr>
          <p:nvPr/>
        </p:nvSpPr>
        <p:spPr>
          <a:xfrm flipH="1">
            <a:off x="3328022" y="3701362"/>
            <a:ext cx="1600655" cy="2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050" dirty="0">
                <a:solidFill>
                  <a:schemeClr val="accent6"/>
                </a:solidFill>
              </a:rPr>
              <a:t>3-4</a:t>
            </a:r>
            <a:r>
              <a:rPr lang="ko-KR" altLang="en-US" sz="1050" dirty="0">
                <a:solidFill>
                  <a:schemeClr val="accent6"/>
                </a:solidFill>
              </a:rPr>
              <a:t> 동영상 링크</a:t>
            </a:r>
            <a:endParaRPr lang="en-US" sz="105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4" name="Google Shape;504;p30"/>
          <p:cNvCxnSpPr>
            <a:cxnSpLocks/>
          </p:cNvCxnSpPr>
          <p:nvPr/>
        </p:nvCxnSpPr>
        <p:spPr>
          <a:xfrm>
            <a:off x="5556536" y="1320296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480;p29">
            <a:extLst>
              <a:ext uri="{FF2B5EF4-FFF2-40B4-BE49-F238E27FC236}">
                <a16:creationId xmlns:a16="http://schemas.microsoft.com/office/drawing/2014/main" id="{EA242963-FF32-4219-A18B-C04317B66620}"/>
              </a:ext>
            </a:extLst>
          </p:cNvPr>
          <p:cNvSpPr txBox="1">
            <a:spLocks/>
          </p:cNvSpPr>
          <p:nvPr/>
        </p:nvSpPr>
        <p:spPr>
          <a:xfrm flipH="1">
            <a:off x="125335" y="177151"/>
            <a:ext cx="1169579" cy="2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100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</a:rPr>
              <a:t>P</a:t>
            </a:r>
            <a:r>
              <a:rPr lang="en-US" sz="1600" dirty="0">
                <a:solidFill>
                  <a:schemeClr val="accent6"/>
                </a:solidFill>
              </a:rPr>
              <a:t>art 01</a:t>
            </a:r>
          </a:p>
        </p:txBody>
      </p:sp>
      <p:sp>
        <p:nvSpPr>
          <p:cNvPr id="17" name="Google Shape;480;p29">
            <a:extLst>
              <a:ext uri="{FF2B5EF4-FFF2-40B4-BE49-F238E27FC236}">
                <a16:creationId xmlns:a16="http://schemas.microsoft.com/office/drawing/2014/main" id="{44FE9E5E-A72A-4DF3-ABE1-20E5C20A37E2}"/>
              </a:ext>
            </a:extLst>
          </p:cNvPr>
          <p:cNvSpPr txBox="1">
            <a:spLocks/>
          </p:cNvSpPr>
          <p:nvPr/>
        </p:nvSpPr>
        <p:spPr>
          <a:xfrm flipH="1">
            <a:off x="238061" y="692651"/>
            <a:ext cx="2950987" cy="27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ko-KR" altLang="en-US" sz="2000" dirty="0">
                <a:solidFill>
                  <a:schemeClr val="accent6"/>
                </a:solidFill>
              </a:rPr>
              <a:t> 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개발 목적</a:t>
            </a:r>
            <a:endParaRPr lang="en-US" sz="105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Google Shape;480;p29">
            <a:extLst>
              <a:ext uri="{FF2B5EF4-FFF2-40B4-BE49-F238E27FC236}">
                <a16:creationId xmlns:a16="http://schemas.microsoft.com/office/drawing/2014/main" id="{AC4F96E0-7238-4D52-A4E7-4F69CA312BD3}"/>
              </a:ext>
            </a:extLst>
          </p:cNvPr>
          <p:cNvSpPr txBox="1">
            <a:spLocks/>
          </p:cNvSpPr>
          <p:nvPr/>
        </p:nvSpPr>
        <p:spPr>
          <a:xfrm flipH="1">
            <a:off x="981583" y="1263533"/>
            <a:ext cx="4673329" cy="27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050" dirty="0">
                <a:solidFill>
                  <a:schemeClr val="accent6"/>
                </a:solidFill>
              </a:rPr>
              <a:t>-</a:t>
            </a:r>
            <a:r>
              <a:rPr lang="ko-KR" altLang="en-US" sz="1050" dirty="0">
                <a:solidFill>
                  <a:schemeClr val="accent6"/>
                </a:solidFill>
              </a:rPr>
              <a:t>생산 관리에 관해 도움을 줄 수 있는 프로그램을 자체적으로 제작</a:t>
            </a:r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19" name="Google Shape;480;p29">
            <a:extLst>
              <a:ext uri="{FF2B5EF4-FFF2-40B4-BE49-F238E27FC236}">
                <a16:creationId xmlns:a16="http://schemas.microsoft.com/office/drawing/2014/main" id="{AB86089C-9136-479D-8480-D3BBD5F8B8DF}"/>
              </a:ext>
            </a:extLst>
          </p:cNvPr>
          <p:cNvSpPr txBox="1">
            <a:spLocks/>
          </p:cNvSpPr>
          <p:nvPr/>
        </p:nvSpPr>
        <p:spPr>
          <a:xfrm flipH="1">
            <a:off x="381508" y="1804311"/>
            <a:ext cx="4673323" cy="27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050" dirty="0">
                <a:solidFill>
                  <a:schemeClr val="accent6"/>
                </a:solidFill>
              </a:rPr>
              <a:t>-</a:t>
            </a:r>
            <a:r>
              <a:rPr lang="ko-KR" altLang="en-US" sz="1050" dirty="0">
                <a:solidFill>
                  <a:schemeClr val="accent6"/>
                </a:solidFill>
              </a:rPr>
              <a:t>회사 내부 프로그램을 사용하여 등록된 </a:t>
            </a:r>
            <a:r>
              <a:rPr lang="en-US" altLang="ko-KR" sz="1050" dirty="0">
                <a:solidFill>
                  <a:schemeClr val="accent6"/>
                </a:solidFill>
              </a:rPr>
              <a:t>DATA</a:t>
            </a:r>
            <a:r>
              <a:rPr lang="ko-KR" altLang="en-US" sz="1050" dirty="0">
                <a:solidFill>
                  <a:schemeClr val="accent6"/>
                </a:solidFill>
              </a:rPr>
              <a:t>를</a:t>
            </a:r>
            <a:endParaRPr lang="en-US" altLang="ko-KR" sz="1050" dirty="0">
              <a:solidFill>
                <a:schemeClr val="accent6"/>
              </a:solidFill>
            </a:endParaRPr>
          </a:p>
          <a:p>
            <a:r>
              <a:rPr lang="ko-KR" altLang="en-US" sz="1050" dirty="0">
                <a:solidFill>
                  <a:schemeClr val="accent6"/>
                </a:solidFill>
              </a:rPr>
              <a:t> 기반으로 한 생산관리 프로세스 개발을 목표로 함</a:t>
            </a:r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20" name="Google Shape;480;p29">
            <a:extLst>
              <a:ext uri="{FF2B5EF4-FFF2-40B4-BE49-F238E27FC236}">
                <a16:creationId xmlns:a16="http://schemas.microsoft.com/office/drawing/2014/main" id="{FB5929AA-56E1-4407-B4A1-9C4A50620236}"/>
              </a:ext>
            </a:extLst>
          </p:cNvPr>
          <p:cNvSpPr txBox="1">
            <a:spLocks/>
          </p:cNvSpPr>
          <p:nvPr/>
        </p:nvSpPr>
        <p:spPr>
          <a:xfrm flipH="1">
            <a:off x="105981" y="2298845"/>
            <a:ext cx="4673329" cy="27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050" dirty="0">
                <a:solidFill>
                  <a:schemeClr val="accent6"/>
                </a:solidFill>
              </a:rPr>
              <a:t>-</a:t>
            </a:r>
            <a:r>
              <a:rPr lang="ko-KR" altLang="en-US" sz="1050" dirty="0">
                <a:solidFill>
                  <a:schemeClr val="accent6"/>
                </a:solidFill>
              </a:rPr>
              <a:t>팀 단위 프로젝트의 경험을 쌓기 위함</a:t>
            </a:r>
            <a:endParaRPr lang="en-US" sz="1050" dirty="0">
              <a:solidFill>
                <a:schemeClr val="accent6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F13B06-B9E5-42B9-8D44-7B2CD4A0B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056" y="1320296"/>
            <a:ext cx="2930431" cy="2865624"/>
          </a:xfrm>
          <a:prstGeom prst="rect">
            <a:avLst/>
          </a:prstGeom>
        </p:spPr>
      </p:pic>
      <p:sp>
        <p:nvSpPr>
          <p:cNvPr id="23" name="Google Shape;491;p29">
            <a:extLst>
              <a:ext uri="{FF2B5EF4-FFF2-40B4-BE49-F238E27FC236}">
                <a16:creationId xmlns:a16="http://schemas.microsoft.com/office/drawing/2014/main" id="{443AF173-5F3C-4A00-A003-27F8DB4A1D34}"/>
              </a:ext>
            </a:extLst>
          </p:cNvPr>
          <p:cNvSpPr txBox="1"/>
          <p:nvPr/>
        </p:nvSpPr>
        <p:spPr>
          <a:xfrm>
            <a:off x="1041864" y="3905039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491;p29">
            <a:extLst>
              <a:ext uri="{FF2B5EF4-FFF2-40B4-BE49-F238E27FC236}">
                <a16:creationId xmlns:a16="http://schemas.microsoft.com/office/drawing/2014/main" id="{3A4D796D-CE9B-47C9-ACC6-B70DC41EA72B}"/>
              </a:ext>
            </a:extLst>
          </p:cNvPr>
          <p:cNvSpPr txBox="1"/>
          <p:nvPr/>
        </p:nvSpPr>
        <p:spPr>
          <a:xfrm>
            <a:off x="2324345" y="544426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2477;p46">
            <a:extLst>
              <a:ext uri="{FF2B5EF4-FFF2-40B4-BE49-F238E27FC236}">
                <a16:creationId xmlns:a16="http://schemas.microsoft.com/office/drawing/2014/main" id="{5952451B-200E-413D-913C-9872EFB9BF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625" y="615698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F0000"/>
                </a:solidFill>
              </a:rPr>
              <a:t>개발 일정</a:t>
            </a:r>
            <a:r>
              <a:rPr lang="en" dirty="0">
                <a:solidFill>
                  <a:schemeClr val="accent6"/>
                </a:solidFill>
              </a:rPr>
              <a:t>{ 2022.03.07 ~ 2022.03.21</a:t>
            </a:r>
            <a:endParaRPr dirty="0">
              <a:solidFill>
                <a:schemeClr val="accent6"/>
              </a:solidFill>
            </a:endParaRPr>
          </a:p>
        </p:txBody>
      </p:sp>
      <p:graphicFrame>
        <p:nvGraphicFramePr>
          <p:cNvPr id="18" name="Google Shape;2481;p46">
            <a:extLst>
              <a:ext uri="{FF2B5EF4-FFF2-40B4-BE49-F238E27FC236}">
                <a16:creationId xmlns:a16="http://schemas.microsoft.com/office/drawing/2014/main" id="{6338EA36-E40B-40DF-91CA-7D8AC50FC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6807557"/>
              </p:ext>
            </p:extLst>
          </p:nvPr>
        </p:nvGraphicFramePr>
        <p:xfrm>
          <a:off x="1681025" y="1353045"/>
          <a:ext cx="3023475" cy="2377260"/>
        </p:xfrm>
        <a:graphic>
          <a:graphicData uri="http://schemas.openxmlformats.org/drawingml/2006/table">
            <a:tbl>
              <a:tblPr>
                <a:noFill/>
                <a:tableStyleId>{16B75443-3819-4B65-81CC-20D9E687E87B}</a:tableStyleId>
              </a:tblPr>
              <a:tblGrid>
                <a:gridCol w="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</a:t>
                      </a:r>
                      <a:endParaRPr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</a:t>
                      </a: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</a:t>
                      </a: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01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02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03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04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05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06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07</a:t>
                      </a:r>
                      <a:endParaRPr dirty="0">
                        <a:solidFill>
                          <a:schemeClr val="accen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08</a:t>
                      </a:r>
                      <a:endParaRPr dirty="0">
                        <a:solidFill>
                          <a:schemeClr val="accen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09</a:t>
                      </a:r>
                      <a:endParaRPr dirty="0">
                        <a:solidFill>
                          <a:schemeClr val="accent1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endParaRPr dirty="0">
                        <a:solidFill>
                          <a:schemeClr val="tx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11</a:t>
                      </a:r>
                      <a:endParaRPr dirty="0">
                        <a:solidFill>
                          <a:schemeClr val="tx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12</a:t>
                      </a:r>
                      <a:endParaRPr dirty="0">
                        <a:solidFill>
                          <a:schemeClr val="tx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13</a:t>
                      </a:r>
                      <a:endParaRPr dirty="0">
                        <a:solidFill>
                          <a:schemeClr val="tx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14</a:t>
                      </a:r>
                      <a:endParaRPr dirty="0">
                        <a:solidFill>
                          <a:schemeClr val="tx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15</a:t>
                      </a:r>
                      <a:endParaRPr dirty="0">
                        <a:solidFill>
                          <a:schemeClr val="tx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16</a:t>
                      </a:r>
                      <a:endParaRPr dirty="0">
                        <a:solidFill>
                          <a:schemeClr val="tx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17</a:t>
                      </a:r>
                      <a:endParaRPr dirty="0">
                        <a:solidFill>
                          <a:schemeClr val="tx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18</a:t>
                      </a:r>
                      <a:endParaRPr dirty="0">
                        <a:solidFill>
                          <a:schemeClr val="tx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19</a:t>
                      </a:r>
                      <a:endParaRPr dirty="0">
                        <a:solidFill>
                          <a:schemeClr val="tx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</a:t>
                      </a:r>
                      <a:endParaRPr dirty="0">
                        <a:solidFill>
                          <a:schemeClr val="bg2">
                            <a:lumMod val="75000"/>
                          </a:schemeClr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21</a:t>
                      </a:r>
                      <a:endParaRPr dirty="0">
                        <a:solidFill>
                          <a:schemeClr val="bg2">
                            <a:lumMod val="75000"/>
                          </a:schemeClr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22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23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24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25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26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27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29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30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6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31</a:t>
                      </a: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6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A7C3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9" name="Google Shape;2482;p46">
            <a:extLst>
              <a:ext uri="{FF2B5EF4-FFF2-40B4-BE49-F238E27FC236}">
                <a16:creationId xmlns:a16="http://schemas.microsoft.com/office/drawing/2014/main" id="{255870BF-94C8-42A7-92D9-459C2B8D8D16}"/>
              </a:ext>
            </a:extLst>
          </p:cNvPr>
          <p:cNvCxnSpPr/>
          <p:nvPr/>
        </p:nvCxnSpPr>
        <p:spPr>
          <a:xfrm>
            <a:off x="2722925" y="2129372"/>
            <a:ext cx="57093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483;p46">
            <a:extLst>
              <a:ext uri="{FF2B5EF4-FFF2-40B4-BE49-F238E27FC236}">
                <a16:creationId xmlns:a16="http://schemas.microsoft.com/office/drawing/2014/main" id="{059B5CE3-A6B1-4897-B2F5-0C221BFCA6A7}"/>
              </a:ext>
            </a:extLst>
          </p:cNvPr>
          <p:cNvCxnSpPr/>
          <p:nvPr/>
        </p:nvCxnSpPr>
        <p:spPr>
          <a:xfrm>
            <a:off x="1771675" y="2541987"/>
            <a:ext cx="6660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484;p46">
            <a:extLst>
              <a:ext uri="{FF2B5EF4-FFF2-40B4-BE49-F238E27FC236}">
                <a16:creationId xmlns:a16="http://schemas.microsoft.com/office/drawing/2014/main" id="{069FED5B-E279-4FCA-8213-926B942D7142}"/>
              </a:ext>
            </a:extLst>
          </p:cNvPr>
          <p:cNvCxnSpPr/>
          <p:nvPr/>
        </p:nvCxnSpPr>
        <p:spPr>
          <a:xfrm>
            <a:off x="1771675" y="2934281"/>
            <a:ext cx="6660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485;p46">
            <a:extLst>
              <a:ext uri="{FF2B5EF4-FFF2-40B4-BE49-F238E27FC236}">
                <a16:creationId xmlns:a16="http://schemas.microsoft.com/office/drawing/2014/main" id="{F85331D6-1DDB-4117-97BC-2957DE853A4F}"/>
              </a:ext>
            </a:extLst>
          </p:cNvPr>
          <p:cNvCxnSpPr/>
          <p:nvPr/>
        </p:nvCxnSpPr>
        <p:spPr>
          <a:xfrm>
            <a:off x="1771675" y="3326576"/>
            <a:ext cx="6660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490;p46">
            <a:extLst>
              <a:ext uri="{FF2B5EF4-FFF2-40B4-BE49-F238E27FC236}">
                <a16:creationId xmlns:a16="http://schemas.microsoft.com/office/drawing/2014/main" id="{A4A52C37-F536-4116-8324-C9A72E43967F}"/>
              </a:ext>
            </a:extLst>
          </p:cNvPr>
          <p:cNvCxnSpPr/>
          <p:nvPr/>
        </p:nvCxnSpPr>
        <p:spPr>
          <a:xfrm>
            <a:off x="1771675" y="3718870"/>
            <a:ext cx="6660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486;p46">
            <a:extLst>
              <a:ext uri="{FF2B5EF4-FFF2-40B4-BE49-F238E27FC236}">
                <a16:creationId xmlns:a16="http://schemas.microsoft.com/office/drawing/2014/main" id="{D5A0CC99-1939-4B6D-B01D-289C77D5B236}"/>
              </a:ext>
            </a:extLst>
          </p:cNvPr>
          <p:cNvSpPr txBox="1"/>
          <p:nvPr/>
        </p:nvSpPr>
        <p:spPr>
          <a:xfrm>
            <a:off x="5018825" y="1868375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개발 계획 수립 및 파트 분배</a:t>
            </a:r>
            <a:endParaRPr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487;p46">
            <a:extLst>
              <a:ext uri="{FF2B5EF4-FFF2-40B4-BE49-F238E27FC236}">
                <a16:creationId xmlns:a16="http://schemas.microsoft.com/office/drawing/2014/main" id="{7FE47BE8-CA7A-43A9-9321-FEB042AA3715}"/>
              </a:ext>
            </a:extLst>
          </p:cNvPr>
          <p:cNvSpPr txBox="1"/>
          <p:nvPr/>
        </p:nvSpPr>
        <p:spPr>
          <a:xfrm>
            <a:off x="5018825" y="2260669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맡은 파트 별 코드 설계 및 구현</a:t>
            </a:r>
            <a:endParaRPr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488;p46">
            <a:extLst>
              <a:ext uri="{FF2B5EF4-FFF2-40B4-BE49-F238E27FC236}">
                <a16:creationId xmlns:a16="http://schemas.microsoft.com/office/drawing/2014/main" id="{2AAA8E23-9B2D-4984-9A64-D15E2A9A4195}"/>
              </a:ext>
            </a:extLst>
          </p:cNvPr>
          <p:cNvSpPr txBox="1"/>
          <p:nvPr/>
        </p:nvSpPr>
        <p:spPr>
          <a:xfrm>
            <a:off x="5018825" y="2652964"/>
            <a:ext cx="34134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시연 동영상 제작 및 완료보고서 작성</a:t>
            </a:r>
            <a:endParaRPr dirty="0">
              <a:solidFill>
                <a:schemeClr val="bg2">
                  <a:lumMod val="75000"/>
                </a:schemeClr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" name="Google Shape;480;p29">
            <a:extLst>
              <a:ext uri="{FF2B5EF4-FFF2-40B4-BE49-F238E27FC236}">
                <a16:creationId xmlns:a16="http://schemas.microsoft.com/office/drawing/2014/main" id="{0F048884-8757-42D6-9630-8E2012B415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-6350" y="92075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100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l"/>
            <a:r>
              <a:rPr lang="en-US" sz="1600" dirty="0">
                <a:solidFill>
                  <a:srgbClr val="00B0F0"/>
                </a:solidFill>
              </a:rPr>
              <a:t>P</a:t>
            </a:r>
            <a:r>
              <a:rPr lang="en-US" sz="1600" dirty="0">
                <a:solidFill>
                  <a:schemeClr val="accent6"/>
                </a:solidFill>
              </a:rPr>
              <a:t>art 01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38"/>
          <p:cNvGrpSpPr/>
          <p:nvPr/>
        </p:nvGrpSpPr>
        <p:grpSpPr>
          <a:xfrm>
            <a:off x="1084825" y="1403975"/>
            <a:ext cx="506100" cy="3200700"/>
            <a:chOff x="1084825" y="1403975"/>
            <a:chExt cx="506100" cy="3200700"/>
          </a:xfrm>
        </p:grpSpPr>
        <p:sp>
          <p:nvSpPr>
            <p:cNvPr id="801" name="Google Shape;801;p38"/>
            <p:cNvSpPr txBox="1"/>
            <p:nvPr/>
          </p:nvSpPr>
          <p:spPr>
            <a:xfrm>
              <a:off x="1084825" y="3650375"/>
              <a:ext cx="5061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02" name="Google Shape;802;p38"/>
            <p:cNvCxnSpPr/>
            <p:nvPr/>
          </p:nvCxnSpPr>
          <p:spPr>
            <a:xfrm>
              <a:off x="1337875" y="1403975"/>
              <a:ext cx="0" cy="22551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1CAC19C-65F3-4F84-93E0-03EF8CE6D3B1}"/>
              </a:ext>
            </a:extLst>
          </p:cNvPr>
          <p:cNvSpPr txBox="1"/>
          <p:nvPr/>
        </p:nvSpPr>
        <p:spPr>
          <a:xfrm>
            <a:off x="1950720" y="2927132"/>
            <a:ext cx="4577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3B73ADF-87CD-42ED-8C84-0011DE393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30447"/>
              </p:ext>
            </p:extLst>
          </p:nvPr>
        </p:nvGraphicFramePr>
        <p:xfrm>
          <a:off x="1337875" y="402235"/>
          <a:ext cx="7356544" cy="4219300"/>
        </p:xfrm>
        <a:graphic>
          <a:graphicData uri="http://schemas.openxmlformats.org/drawingml/2006/table">
            <a:tbl>
              <a:tblPr/>
              <a:tblGrid>
                <a:gridCol w="1993774">
                  <a:extLst>
                    <a:ext uri="{9D8B030D-6E8A-4147-A177-3AD203B41FA5}">
                      <a16:colId xmlns:a16="http://schemas.microsoft.com/office/drawing/2014/main" val="3068030618"/>
                    </a:ext>
                  </a:extLst>
                </a:gridCol>
                <a:gridCol w="353026">
                  <a:extLst>
                    <a:ext uri="{9D8B030D-6E8A-4147-A177-3AD203B41FA5}">
                      <a16:colId xmlns:a16="http://schemas.microsoft.com/office/drawing/2014/main" val="966398042"/>
                    </a:ext>
                  </a:extLst>
                </a:gridCol>
                <a:gridCol w="2504872">
                  <a:extLst>
                    <a:ext uri="{9D8B030D-6E8A-4147-A177-3AD203B41FA5}">
                      <a16:colId xmlns:a16="http://schemas.microsoft.com/office/drawing/2014/main" val="1499311895"/>
                    </a:ext>
                  </a:extLst>
                </a:gridCol>
                <a:gridCol w="2504872">
                  <a:extLst>
                    <a:ext uri="{9D8B030D-6E8A-4147-A177-3AD203B41FA5}">
                      <a16:colId xmlns:a16="http://schemas.microsoft.com/office/drawing/2014/main" val="2428715084"/>
                    </a:ext>
                  </a:extLst>
                </a:gridCol>
              </a:tblGrid>
              <a:tr h="2463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accent2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개발 초기</a:t>
                      </a:r>
                      <a:endParaRPr lang="ko-KR" altLang="en-US" sz="1600" b="1" kern="0" spc="0" dirty="0">
                        <a:solidFill>
                          <a:schemeClr val="accent2"/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accent2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600" b="1" kern="0" spc="0" dirty="0">
                        <a:solidFill>
                          <a:schemeClr val="accent2"/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229126"/>
                  </a:ext>
                </a:extLst>
              </a:tr>
              <a:tr h="2463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59165"/>
                  </a:ext>
                </a:extLst>
              </a:tr>
              <a:tr h="5459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  <a:ea typeface="함초롬바탕" panose="02030504000101010101" pitchFamily="18" charset="-127"/>
                        </a:rPr>
                        <a:t>김유창</a:t>
                      </a:r>
                      <a:endParaRPr lang="ko-KR" altLang="en-US" sz="20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9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</a:rPr>
                        <a:t>ERP </a:t>
                      </a:r>
                      <a:r>
                        <a:rPr lang="ko-KR" altLang="en-US" sz="1100" kern="0" spc="-9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공부 및 기능 숙지</a:t>
                      </a:r>
                      <a:endParaRPr lang="ko-KR" altLang="en-US" sz="1100" kern="0" spc="-90" dirty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생산 업무분석</a:t>
                      </a:r>
                      <a:endParaRPr lang="ko-KR" altLang="en-US" sz="1100" kern="0" spc="0" dirty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프로세스 담당 및 보고서 작성</a:t>
                      </a:r>
                      <a:endParaRPr lang="ko-KR" altLang="en-US" sz="1100" kern="0" spc="0" dirty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408044"/>
                  </a:ext>
                </a:extLst>
              </a:tr>
              <a:tr h="5517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  <a:ea typeface="함초롬바탕" panose="02030504000101010101" pitchFamily="18" charset="-127"/>
                        </a:rPr>
                        <a:t>이동열</a:t>
                      </a:r>
                      <a:endParaRPr lang="ko-KR" altLang="en-US" sz="20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전반적 프로젝트 지휘</a:t>
                      </a:r>
                      <a:endParaRPr lang="ko-KR" altLang="en-US" sz="1100" kern="0" spc="-30" dirty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9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</a:rPr>
                        <a:t>ERP </a:t>
                      </a:r>
                      <a:r>
                        <a:rPr lang="ko-KR" altLang="en-US" sz="1100" kern="0" spc="-9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공부 및 기능 숙지</a:t>
                      </a:r>
                      <a:endParaRPr lang="ko-KR" altLang="en-US" sz="1100" kern="0" spc="-90" dirty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샘플코드 제작</a:t>
                      </a:r>
                      <a:r>
                        <a:rPr lang="en-US" altLang="ko-KR" sz="1100" kern="0" spc="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배포</a:t>
                      </a:r>
                      <a:endParaRPr lang="ko-KR" altLang="en-US" sz="1100" kern="0" spc="0" dirty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작업지시확정 구현</a:t>
                      </a:r>
                      <a:endParaRPr lang="ko-KR" altLang="en-US" sz="1100" kern="0" spc="0" dirty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작업지시등록 구현</a:t>
                      </a:r>
                      <a:endParaRPr lang="ko-KR" altLang="en-US" sz="1100" kern="0" spc="0" dirty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</a:rPr>
                        <a:t>BOM</a:t>
                      </a:r>
                      <a:r>
                        <a:rPr lang="ko-KR" altLang="en-US" sz="1100" kern="0" spc="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등록 구현</a:t>
                      </a:r>
                      <a:endParaRPr lang="ko-KR" altLang="en-US" sz="1100" kern="0" spc="0" dirty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488376"/>
                  </a:ext>
                </a:extLst>
              </a:tr>
              <a:tr h="7557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  <a:ea typeface="함초롬바탕" panose="02030504000101010101" pitchFamily="18" charset="-127"/>
                        </a:rPr>
                        <a:t>임이랑</a:t>
                      </a:r>
                      <a:endParaRPr lang="ko-KR" altLang="en-US" sz="20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9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</a:rPr>
                        <a:t>ERP </a:t>
                      </a:r>
                      <a:r>
                        <a:rPr lang="ko-KR" altLang="en-US" sz="1100" kern="0" spc="-9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공부 및 기능 숙지</a:t>
                      </a:r>
                      <a:endParaRPr lang="ko-KR" altLang="en-US" sz="1100" kern="0" spc="-90" dirty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생산 업무분석</a:t>
                      </a:r>
                      <a:endParaRPr lang="ko-KR" altLang="en-US" sz="1100" kern="0" spc="0" dirty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생산자재사용등록 구현</a:t>
                      </a:r>
                      <a:endParaRPr lang="ko-KR" altLang="en-US" sz="1100" kern="0" spc="0" dirty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225956"/>
                  </a:ext>
                </a:extLst>
              </a:tr>
              <a:tr h="5037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  <a:ea typeface="함초롬바탕" panose="02030504000101010101" pitchFamily="18" charset="-127"/>
                        </a:rPr>
                        <a:t>강민우</a:t>
                      </a:r>
                      <a:endParaRPr lang="ko-KR" altLang="en-US" sz="20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-7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9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</a:rPr>
                        <a:t>ERP </a:t>
                      </a:r>
                      <a:r>
                        <a:rPr lang="ko-KR" altLang="en-US" sz="1100" kern="0" spc="-9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공부 및 기능 숙지</a:t>
                      </a:r>
                      <a:endParaRPr lang="ko-KR" altLang="en-US" sz="1100" kern="0" spc="-9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생산 업무분석</a:t>
                      </a:r>
                      <a:endParaRPr lang="ko-KR" altLang="en-US" sz="1100" kern="0" spc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생산품창고입고처리</a:t>
                      </a:r>
                      <a:r>
                        <a:rPr lang="ko-KR" altLang="en-US" sz="1100" kern="0" spc="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z="1100" kern="0" spc="0" dirty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033726"/>
                  </a:ext>
                </a:extLst>
              </a:tr>
              <a:tr h="5037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  <a:ea typeface="함초롬바탕" panose="02030504000101010101" pitchFamily="18" charset="-127"/>
                        </a:rPr>
                        <a:t>최희태</a:t>
                      </a:r>
                      <a:endParaRPr lang="ko-KR" altLang="en-US" sz="20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9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</a:rPr>
                        <a:t>ERP </a:t>
                      </a:r>
                      <a:r>
                        <a:rPr lang="ko-KR" altLang="en-US" sz="1100" kern="0" spc="-9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공부 및 기능 숙지</a:t>
                      </a:r>
                      <a:endParaRPr lang="ko-KR" altLang="en-US" sz="1100" kern="0" spc="-90" dirty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생산 업무분석</a:t>
                      </a:r>
                      <a:endParaRPr lang="ko-KR" altLang="en-US" sz="1100" kern="0" spc="0" dirty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작업실적등록 구현</a:t>
                      </a:r>
                      <a:endParaRPr lang="ko-KR" altLang="en-US" sz="1100" kern="0" spc="0" dirty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845552"/>
                  </a:ext>
                </a:extLst>
              </a:tr>
              <a:tr h="5037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  <a:ea typeface="함초롬바탕" panose="02030504000101010101" pitchFamily="18" charset="-127"/>
                        </a:rPr>
                        <a:t>임성수</a:t>
                      </a:r>
                      <a:endParaRPr lang="ko-KR" altLang="en-US" sz="20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9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</a:rPr>
                        <a:t>ERP </a:t>
                      </a:r>
                      <a:r>
                        <a:rPr lang="ko-KR" altLang="en-US" sz="1100" kern="0" spc="-9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공부 및 기능 숙지</a:t>
                      </a:r>
                      <a:endParaRPr lang="ko-KR" altLang="en-US" sz="1100" kern="0" spc="-90" dirty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생산 업무분석</a:t>
                      </a:r>
                      <a:endParaRPr lang="ko-KR" altLang="en-US" sz="1100" kern="0" spc="0" dirty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accent6"/>
                          </a:solidFill>
                          <a:effectLst/>
                          <a:latin typeface="Abadi" panose="020B0604020202020204" pitchFamily="34" charset="0"/>
                          <a:ea typeface="맑은 고딕" panose="020B0503020000020004" pitchFamily="50" charset="-127"/>
                        </a:rPr>
                        <a:t>작업지시확정 구현</a:t>
                      </a:r>
                      <a:endParaRPr lang="ko-KR" altLang="en-US" sz="1100" kern="0" spc="0" dirty="0">
                        <a:solidFill>
                          <a:schemeClr val="accent6"/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47035" marR="47035" marT="13004" marB="13004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50313"/>
                  </a:ext>
                </a:extLst>
              </a:tr>
            </a:tbl>
          </a:graphicData>
        </a:graphic>
      </p:graphicFrame>
      <p:sp>
        <p:nvSpPr>
          <p:cNvPr id="30" name="Google Shape;480;p29">
            <a:extLst>
              <a:ext uri="{FF2B5EF4-FFF2-40B4-BE49-F238E27FC236}">
                <a16:creationId xmlns:a16="http://schemas.microsoft.com/office/drawing/2014/main" id="{781EFE30-BA5A-49A7-9B0B-697A9AB7CC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0" y="45047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100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l"/>
            <a:r>
              <a:rPr lang="en-US" sz="1600" dirty="0">
                <a:solidFill>
                  <a:srgbClr val="00B0F0"/>
                </a:solidFill>
              </a:rPr>
              <a:t>P</a:t>
            </a:r>
            <a:r>
              <a:rPr lang="en-US" sz="1600" dirty="0">
                <a:solidFill>
                  <a:schemeClr val="accent6"/>
                </a:solidFill>
              </a:rPr>
              <a:t>art 01 </a:t>
            </a:r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</a:rPr>
              <a:t>개발 인원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38"/>
          <p:cNvGrpSpPr/>
          <p:nvPr/>
        </p:nvGrpSpPr>
        <p:grpSpPr>
          <a:xfrm>
            <a:off x="1084825" y="1403975"/>
            <a:ext cx="506100" cy="3200700"/>
            <a:chOff x="1084825" y="1403975"/>
            <a:chExt cx="506100" cy="3200700"/>
          </a:xfrm>
        </p:grpSpPr>
        <p:sp>
          <p:nvSpPr>
            <p:cNvPr id="801" name="Google Shape;801;p38"/>
            <p:cNvSpPr txBox="1"/>
            <p:nvPr/>
          </p:nvSpPr>
          <p:spPr>
            <a:xfrm>
              <a:off x="1084825" y="3650375"/>
              <a:ext cx="5061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02" name="Google Shape;802;p38"/>
            <p:cNvCxnSpPr/>
            <p:nvPr/>
          </p:nvCxnSpPr>
          <p:spPr>
            <a:xfrm>
              <a:off x="1337875" y="1403975"/>
              <a:ext cx="0" cy="22551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1CAC19C-65F3-4F84-93E0-03EF8CE6D3B1}"/>
              </a:ext>
            </a:extLst>
          </p:cNvPr>
          <p:cNvSpPr txBox="1"/>
          <p:nvPr/>
        </p:nvSpPr>
        <p:spPr>
          <a:xfrm>
            <a:off x="1950720" y="2927132"/>
            <a:ext cx="4577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30" name="Google Shape;480;p29">
            <a:extLst>
              <a:ext uri="{FF2B5EF4-FFF2-40B4-BE49-F238E27FC236}">
                <a16:creationId xmlns:a16="http://schemas.microsoft.com/office/drawing/2014/main" id="{781EFE30-BA5A-49A7-9B0B-697A9AB7CC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0" y="45047"/>
            <a:ext cx="4572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100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l"/>
            <a:r>
              <a:rPr lang="en-US" sz="1600" dirty="0">
                <a:solidFill>
                  <a:srgbClr val="00B0F0"/>
                </a:solidFill>
              </a:rPr>
              <a:t>P</a:t>
            </a:r>
            <a:r>
              <a:rPr lang="en-US" sz="1600" dirty="0">
                <a:solidFill>
                  <a:schemeClr val="accent6"/>
                </a:solidFill>
              </a:rPr>
              <a:t>art 01 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8" name="Google Shape;2531;p48">
            <a:extLst>
              <a:ext uri="{FF2B5EF4-FFF2-40B4-BE49-F238E27FC236}">
                <a16:creationId xmlns:a16="http://schemas.microsoft.com/office/drawing/2014/main" id="{339D5A7D-3B36-4AFB-B24F-0CFD80DD4460}"/>
              </a:ext>
            </a:extLst>
          </p:cNvPr>
          <p:cNvGrpSpPr/>
          <p:nvPr/>
        </p:nvGrpSpPr>
        <p:grpSpPr>
          <a:xfrm>
            <a:off x="1469450" y="1183848"/>
            <a:ext cx="3439196" cy="2775803"/>
            <a:chOff x="4994678" y="1173377"/>
            <a:chExt cx="3439196" cy="2775803"/>
          </a:xfrm>
        </p:grpSpPr>
        <p:grpSp>
          <p:nvGrpSpPr>
            <p:cNvPr id="9" name="Google Shape;2532;p48">
              <a:extLst>
                <a:ext uri="{FF2B5EF4-FFF2-40B4-BE49-F238E27FC236}">
                  <a16:creationId xmlns:a16="http://schemas.microsoft.com/office/drawing/2014/main" id="{429AAABB-C22E-49FF-B01A-9106827018D3}"/>
                </a:ext>
              </a:extLst>
            </p:cNvPr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11" name="Google Shape;2533;p48">
                <a:extLst>
                  <a:ext uri="{FF2B5EF4-FFF2-40B4-BE49-F238E27FC236}">
                    <a16:creationId xmlns:a16="http://schemas.microsoft.com/office/drawing/2014/main" id="{0C239264-7A62-4FF9-AD25-06E253E0F7BE}"/>
                  </a:ext>
                </a:extLst>
              </p:cNvPr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13" name="Google Shape;2534;p48">
                  <a:extLst>
                    <a:ext uri="{FF2B5EF4-FFF2-40B4-BE49-F238E27FC236}">
                      <a16:creationId xmlns:a16="http://schemas.microsoft.com/office/drawing/2014/main" id="{90653DA3-2DAB-42B1-91CD-559B28B1D15A}"/>
                    </a:ext>
                  </a:extLst>
                </p:cNvPr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15" name="Google Shape;2535;p48">
                    <a:extLst>
                      <a:ext uri="{FF2B5EF4-FFF2-40B4-BE49-F238E27FC236}">
                        <a16:creationId xmlns:a16="http://schemas.microsoft.com/office/drawing/2014/main" id="{D25B74B7-3091-4674-AF1B-FA7A86687C24}"/>
                      </a:ext>
                    </a:extLst>
                  </p:cNvPr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17" name="Google Shape;2536;p48">
                    <a:extLst>
                      <a:ext uri="{FF2B5EF4-FFF2-40B4-BE49-F238E27FC236}">
                        <a16:creationId xmlns:a16="http://schemas.microsoft.com/office/drawing/2014/main" id="{9946CC72-DE61-46A4-B739-433917FF0A4C}"/>
                      </a:ext>
                    </a:extLst>
                  </p:cNvPr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14" name="Google Shape;2537;p48">
                  <a:extLst>
                    <a:ext uri="{FF2B5EF4-FFF2-40B4-BE49-F238E27FC236}">
                      <a16:creationId xmlns:a16="http://schemas.microsoft.com/office/drawing/2014/main" id="{043C82B2-1B89-46C6-B95C-B62E0CA698E0}"/>
                    </a:ext>
                  </a:extLst>
                </p:cNvPr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12" name="Google Shape;2538;p48">
                <a:extLst>
                  <a:ext uri="{FF2B5EF4-FFF2-40B4-BE49-F238E27FC236}">
                    <a16:creationId xmlns:a16="http://schemas.microsoft.com/office/drawing/2014/main" id="{207ABC2C-3DE4-483C-B451-70C66E65D81C}"/>
                  </a:ext>
                </a:extLst>
              </p:cNvPr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10" name="Google Shape;2539;p48">
              <a:extLst>
                <a:ext uri="{FF2B5EF4-FFF2-40B4-BE49-F238E27FC236}">
                  <a16:creationId xmlns:a16="http://schemas.microsoft.com/office/drawing/2014/main" id="{B97F1E0B-81C4-41F6-A208-82626D2DF9FA}"/>
                </a:ext>
              </a:extLst>
            </p:cNvPr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Google Shape;480;p29">
            <a:extLst>
              <a:ext uri="{FF2B5EF4-FFF2-40B4-BE49-F238E27FC236}">
                <a16:creationId xmlns:a16="http://schemas.microsoft.com/office/drawing/2014/main" id="{007A33F0-5389-4F22-AA9D-EAD2B6B18732}"/>
              </a:ext>
            </a:extLst>
          </p:cNvPr>
          <p:cNvSpPr txBox="1">
            <a:spLocks/>
          </p:cNvSpPr>
          <p:nvPr/>
        </p:nvSpPr>
        <p:spPr>
          <a:xfrm flipH="1">
            <a:off x="238061" y="692651"/>
            <a:ext cx="2950987" cy="27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ko-KR" altLang="en-US" sz="2000" dirty="0">
                <a:solidFill>
                  <a:schemeClr val="accent6"/>
                </a:solidFill>
              </a:rPr>
              <a:t> 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개발 환경</a:t>
            </a:r>
            <a:endParaRPr lang="en-US" sz="105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0" name="Google Shape;2531;p48">
            <a:extLst>
              <a:ext uri="{FF2B5EF4-FFF2-40B4-BE49-F238E27FC236}">
                <a16:creationId xmlns:a16="http://schemas.microsoft.com/office/drawing/2014/main" id="{539CDC0F-32D7-400C-81EC-9A1C92D36A3E}"/>
              </a:ext>
            </a:extLst>
          </p:cNvPr>
          <p:cNvGrpSpPr/>
          <p:nvPr/>
        </p:nvGrpSpPr>
        <p:grpSpPr>
          <a:xfrm>
            <a:off x="5320840" y="1183848"/>
            <a:ext cx="3439196" cy="2775803"/>
            <a:chOff x="4994678" y="1173377"/>
            <a:chExt cx="3439196" cy="2775803"/>
          </a:xfrm>
        </p:grpSpPr>
        <p:grpSp>
          <p:nvGrpSpPr>
            <p:cNvPr id="21" name="Google Shape;2532;p48">
              <a:extLst>
                <a:ext uri="{FF2B5EF4-FFF2-40B4-BE49-F238E27FC236}">
                  <a16:creationId xmlns:a16="http://schemas.microsoft.com/office/drawing/2014/main" id="{4F31E49D-62EA-4361-8DC1-90CF66BE0092}"/>
                </a:ext>
              </a:extLst>
            </p:cNvPr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3" name="Google Shape;2533;p48">
                <a:extLst>
                  <a:ext uri="{FF2B5EF4-FFF2-40B4-BE49-F238E27FC236}">
                    <a16:creationId xmlns:a16="http://schemas.microsoft.com/office/drawing/2014/main" id="{3E591444-F906-47A0-B5CD-F35FA8532D2F}"/>
                  </a:ext>
                </a:extLst>
              </p:cNvPr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6" name="Google Shape;2534;p48">
                  <a:extLst>
                    <a:ext uri="{FF2B5EF4-FFF2-40B4-BE49-F238E27FC236}">
                      <a16:creationId xmlns:a16="http://schemas.microsoft.com/office/drawing/2014/main" id="{F550DE7D-BD81-451E-BF75-EB3EDA99D911}"/>
                    </a:ext>
                  </a:extLst>
                </p:cNvPr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8" name="Google Shape;2535;p48">
                    <a:extLst>
                      <a:ext uri="{FF2B5EF4-FFF2-40B4-BE49-F238E27FC236}">
                        <a16:creationId xmlns:a16="http://schemas.microsoft.com/office/drawing/2014/main" id="{3A71F7A8-D6AE-4376-B611-770E34338177}"/>
                      </a:ext>
                    </a:extLst>
                  </p:cNvPr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9" name="Google Shape;2536;p48">
                    <a:extLst>
                      <a:ext uri="{FF2B5EF4-FFF2-40B4-BE49-F238E27FC236}">
                        <a16:creationId xmlns:a16="http://schemas.microsoft.com/office/drawing/2014/main" id="{0389FCC8-9059-4446-ACD5-C3124EB15144}"/>
                      </a:ext>
                    </a:extLst>
                  </p:cNvPr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7" name="Google Shape;2537;p48">
                  <a:extLst>
                    <a:ext uri="{FF2B5EF4-FFF2-40B4-BE49-F238E27FC236}">
                      <a16:creationId xmlns:a16="http://schemas.microsoft.com/office/drawing/2014/main" id="{7D3E785A-A9BF-41E9-867C-C97A03F2A691}"/>
                    </a:ext>
                  </a:extLst>
                </p:cNvPr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4" name="Google Shape;2538;p48">
                <a:extLst>
                  <a:ext uri="{FF2B5EF4-FFF2-40B4-BE49-F238E27FC236}">
                    <a16:creationId xmlns:a16="http://schemas.microsoft.com/office/drawing/2014/main" id="{DDB55058-9BD9-4CAA-8309-CA362D833AB0}"/>
                  </a:ext>
                </a:extLst>
              </p:cNvPr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2" name="Google Shape;2539;p48">
              <a:extLst>
                <a:ext uri="{FF2B5EF4-FFF2-40B4-BE49-F238E27FC236}">
                  <a16:creationId xmlns:a16="http://schemas.microsoft.com/office/drawing/2014/main" id="{FC456F60-06FC-4D7E-A0B0-E562A89BC07D}"/>
                </a:ext>
              </a:extLst>
            </p:cNvPr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234540C-A78A-4DD8-8ACD-C836C6632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226" y="1326936"/>
            <a:ext cx="3058554" cy="17820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2453FCF-BC79-48C2-80BA-C1F474C0AAE9}"/>
              </a:ext>
            </a:extLst>
          </p:cNvPr>
          <p:cNvSpPr txBox="1"/>
          <p:nvPr/>
        </p:nvSpPr>
        <p:spPr>
          <a:xfrm>
            <a:off x="1789847" y="405342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>
                <a:solidFill>
                  <a:schemeClr val="accent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</a:t>
            </a:r>
            <a:r>
              <a:rPr lang="en-US" altLang="ko-KR" sz="2000" dirty="0">
                <a:solidFill>
                  <a:schemeClr val="accent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2019</a:t>
            </a:r>
            <a:endParaRPr lang="ko-KR" altLang="en-US" sz="2000" dirty="0">
              <a:solidFill>
                <a:schemeClr val="accent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57EFF84-C2AC-4414-A8C5-DDBFCEB62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987" y="1359735"/>
            <a:ext cx="3150613" cy="171380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4A9692D-D111-446A-9DB6-D5A61F5DA68A}"/>
              </a:ext>
            </a:extLst>
          </p:cNvPr>
          <p:cNvSpPr txBox="1"/>
          <p:nvPr/>
        </p:nvSpPr>
        <p:spPr>
          <a:xfrm>
            <a:off x="5598691" y="405342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DOUZONE</a:t>
            </a:r>
            <a:r>
              <a:rPr lang="ko-KR" altLang="en-US" sz="2000" dirty="0">
                <a:solidFill>
                  <a:schemeClr val="accent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accent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ERP</a:t>
            </a:r>
            <a:endParaRPr lang="ko-KR" altLang="en-US" sz="2000" dirty="0">
              <a:solidFill>
                <a:schemeClr val="accent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59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38"/>
          <p:cNvGrpSpPr/>
          <p:nvPr/>
        </p:nvGrpSpPr>
        <p:grpSpPr>
          <a:xfrm>
            <a:off x="1084825" y="1403975"/>
            <a:ext cx="506100" cy="3200700"/>
            <a:chOff x="1084825" y="1403975"/>
            <a:chExt cx="506100" cy="3200700"/>
          </a:xfrm>
        </p:grpSpPr>
        <p:sp>
          <p:nvSpPr>
            <p:cNvPr id="801" name="Google Shape;801;p38"/>
            <p:cNvSpPr txBox="1"/>
            <p:nvPr/>
          </p:nvSpPr>
          <p:spPr>
            <a:xfrm>
              <a:off x="1084825" y="3650375"/>
              <a:ext cx="5061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02" name="Google Shape;802;p38"/>
            <p:cNvCxnSpPr/>
            <p:nvPr/>
          </p:nvCxnSpPr>
          <p:spPr>
            <a:xfrm>
              <a:off x="1337875" y="1403975"/>
              <a:ext cx="0" cy="22551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1CAC19C-65F3-4F84-93E0-03EF8CE6D3B1}"/>
              </a:ext>
            </a:extLst>
          </p:cNvPr>
          <p:cNvSpPr txBox="1"/>
          <p:nvPr/>
        </p:nvSpPr>
        <p:spPr>
          <a:xfrm>
            <a:off x="1950720" y="2927132"/>
            <a:ext cx="4577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8" name="Google Shape;480;p29">
            <a:extLst>
              <a:ext uri="{FF2B5EF4-FFF2-40B4-BE49-F238E27FC236}">
                <a16:creationId xmlns:a16="http://schemas.microsoft.com/office/drawing/2014/main" id="{007A33F0-5389-4F22-AA9D-EAD2B6B18732}"/>
              </a:ext>
            </a:extLst>
          </p:cNvPr>
          <p:cNvSpPr txBox="1">
            <a:spLocks/>
          </p:cNvSpPr>
          <p:nvPr/>
        </p:nvSpPr>
        <p:spPr>
          <a:xfrm flipH="1">
            <a:off x="1084825" y="87188"/>
            <a:ext cx="2950987" cy="27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ko-KR" altLang="en-US" sz="2000" dirty="0">
                <a:solidFill>
                  <a:schemeClr val="accent6"/>
                </a:solidFill>
              </a:rPr>
              <a:t> </a:t>
            </a:r>
            <a:r>
              <a:rPr lang="en-US" altLang="ko-KR" sz="2000" dirty="0">
                <a:ea typeface="+mj-lt"/>
                <a:cs typeface="+mj-lt"/>
              </a:rPr>
              <a:t>Main Flow Chart</a:t>
            </a:r>
            <a:endParaRPr lang="en-US" sz="105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Google Shape;480;p29">
            <a:extLst>
              <a:ext uri="{FF2B5EF4-FFF2-40B4-BE49-F238E27FC236}">
                <a16:creationId xmlns:a16="http://schemas.microsoft.com/office/drawing/2014/main" id="{3BF8082E-09C7-49FE-99C9-F40A9C780CF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0" y="44450"/>
            <a:ext cx="146304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1600" dirty="0">
                <a:solidFill>
                  <a:schemeClr val="accent6"/>
                </a:solidFill>
              </a:rPr>
              <a:t>art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6"/>
                </a:solidFill>
              </a:rPr>
              <a:t>02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B5B15-678C-4CED-8609-3B59423FE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8824"/>
            <a:ext cx="9143999" cy="460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0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80;p29">
            <a:extLst>
              <a:ext uri="{FF2B5EF4-FFF2-40B4-BE49-F238E27FC236}">
                <a16:creationId xmlns:a16="http://schemas.microsoft.com/office/drawing/2014/main" id="{98E798B3-368D-42F9-B5EB-A14E5FBDD5B8}"/>
              </a:ext>
            </a:extLst>
          </p:cNvPr>
          <p:cNvSpPr txBox="1">
            <a:spLocks/>
          </p:cNvSpPr>
          <p:nvPr/>
        </p:nvSpPr>
        <p:spPr>
          <a:xfrm flipH="1">
            <a:off x="0" y="635002"/>
            <a:ext cx="5110264" cy="84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altLang="ko-KR" sz="3200" dirty="0">
                <a:solidFill>
                  <a:srgbClr val="FFC000"/>
                </a:solidFill>
              </a:rPr>
              <a:t>2-1</a:t>
            </a:r>
            <a:r>
              <a:rPr lang="ko-KR" altLang="en-US" sz="3200" dirty="0">
                <a:solidFill>
                  <a:srgbClr val="FFC000"/>
                </a:solidFill>
              </a:rPr>
              <a:t> 프로그램 구동 시연 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0" name="Google Shape;480;p29">
            <a:extLst>
              <a:ext uri="{FF2B5EF4-FFF2-40B4-BE49-F238E27FC236}">
                <a16:creationId xmlns:a16="http://schemas.microsoft.com/office/drawing/2014/main" id="{C4043A6F-DB72-4259-8511-354DD84DE64D}"/>
              </a:ext>
            </a:extLst>
          </p:cNvPr>
          <p:cNvSpPr txBox="1">
            <a:spLocks/>
          </p:cNvSpPr>
          <p:nvPr/>
        </p:nvSpPr>
        <p:spPr>
          <a:xfrm flipH="1">
            <a:off x="0" y="44450"/>
            <a:ext cx="146304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60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1600">
                <a:solidFill>
                  <a:schemeClr val="accent6"/>
                </a:solidFill>
              </a:rPr>
              <a:t>art</a:t>
            </a:r>
            <a:r>
              <a:rPr lang="en-US" sz="1600"/>
              <a:t> </a:t>
            </a:r>
            <a:r>
              <a:rPr lang="en-US" sz="1600">
                <a:solidFill>
                  <a:schemeClr val="accent6"/>
                </a:solidFill>
              </a:rPr>
              <a:t>02</a:t>
            </a:r>
            <a:endParaRPr lang="en-US" sz="16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491;p29">
            <a:extLst>
              <a:ext uri="{FF2B5EF4-FFF2-40B4-BE49-F238E27FC236}">
                <a16:creationId xmlns:a16="http://schemas.microsoft.com/office/drawing/2014/main" id="{443AF173-5F3C-4A00-A003-27F8DB4A1D34}"/>
              </a:ext>
            </a:extLst>
          </p:cNvPr>
          <p:cNvSpPr txBox="1"/>
          <p:nvPr/>
        </p:nvSpPr>
        <p:spPr>
          <a:xfrm>
            <a:off x="1041864" y="3905039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491;p29">
            <a:extLst>
              <a:ext uri="{FF2B5EF4-FFF2-40B4-BE49-F238E27FC236}">
                <a16:creationId xmlns:a16="http://schemas.microsoft.com/office/drawing/2014/main" id="{3A4D796D-CE9B-47C9-ACC6-B70DC41EA72B}"/>
              </a:ext>
            </a:extLst>
          </p:cNvPr>
          <p:cNvSpPr txBox="1"/>
          <p:nvPr/>
        </p:nvSpPr>
        <p:spPr>
          <a:xfrm>
            <a:off x="2659625" y="538106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" name="Google Shape;480;p29">
            <a:extLst>
              <a:ext uri="{FF2B5EF4-FFF2-40B4-BE49-F238E27FC236}">
                <a16:creationId xmlns:a16="http://schemas.microsoft.com/office/drawing/2014/main" id="{8C80CED9-DE31-4838-B9E9-652CEB5A0222}"/>
              </a:ext>
            </a:extLst>
          </p:cNvPr>
          <p:cNvSpPr txBox="1">
            <a:spLocks/>
          </p:cNvSpPr>
          <p:nvPr/>
        </p:nvSpPr>
        <p:spPr>
          <a:xfrm flipH="1">
            <a:off x="105981" y="164512"/>
            <a:ext cx="1169579" cy="2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P</a:t>
            </a:r>
            <a:r>
              <a:rPr lang="en-US" sz="1600" dirty="0">
                <a:solidFill>
                  <a:schemeClr val="accent6"/>
                </a:solidFill>
              </a:rPr>
              <a:t>art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6"/>
                </a:solidFill>
              </a:rPr>
              <a:t>03</a:t>
            </a:r>
          </a:p>
        </p:txBody>
      </p:sp>
      <p:sp>
        <p:nvSpPr>
          <p:cNvPr id="13" name="Google Shape;480;p29">
            <a:extLst>
              <a:ext uri="{FF2B5EF4-FFF2-40B4-BE49-F238E27FC236}">
                <a16:creationId xmlns:a16="http://schemas.microsoft.com/office/drawing/2014/main" id="{C8C9300D-D15A-4F79-902F-7C68CB7ED4D3}"/>
              </a:ext>
            </a:extLst>
          </p:cNvPr>
          <p:cNvSpPr txBox="1">
            <a:spLocks/>
          </p:cNvSpPr>
          <p:nvPr/>
        </p:nvSpPr>
        <p:spPr>
          <a:xfrm flipH="1">
            <a:off x="1008202" y="575337"/>
            <a:ext cx="2657017" cy="54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l"/>
            <a:r>
              <a:rPr lang="ko-KR" altLang="en-US" sz="3200" dirty="0">
                <a:solidFill>
                  <a:schemeClr val="bg2"/>
                </a:solidFill>
              </a:rPr>
              <a:t>기대효과</a:t>
            </a:r>
            <a:r>
              <a:rPr lang="ko-KR" altLang="en-US" sz="3200" dirty="0">
                <a:solidFill>
                  <a:schemeClr val="accent6"/>
                </a:solidFill>
              </a:rPr>
              <a:t> </a:t>
            </a:r>
            <a:endParaRPr lang="en-US" sz="3200" dirty="0">
              <a:solidFill>
                <a:schemeClr val="accent6"/>
              </a:solidFill>
            </a:endParaRPr>
          </a:p>
        </p:txBody>
      </p:sp>
      <p:grpSp>
        <p:nvGrpSpPr>
          <p:cNvPr id="14" name="Google Shape;11405;p63">
            <a:extLst>
              <a:ext uri="{FF2B5EF4-FFF2-40B4-BE49-F238E27FC236}">
                <a16:creationId xmlns:a16="http://schemas.microsoft.com/office/drawing/2014/main" id="{BC71EC6B-1CAF-4682-9CBB-B9833CE27F98}"/>
              </a:ext>
            </a:extLst>
          </p:cNvPr>
          <p:cNvGrpSpPr/>
          <p:nvPr/>
        </p:nvGrpSpPr>
        <p:grpSpPr>
          <a:xfrm>
            <a:off x="3165725" y="661008"/>
            <a:ext cx="359213" cy="327807"/>
            <a:chOff x="1958520" y="2302574"/>
            <a:chExt cx="359213" cy="327807"/>
          </a:xfrm>
        </p:grpSpPr>
        <p:sp>
          <p:nvSpPr>
            <p:cNvPr id="15" name="Google Shape;11406;p63">
              <a:extLst>
                <a:ext uri="{FF2B5EF4-FFF2-40B4-BE49-F238E27FC236}">
                  <a16:creationId xmlns:a16="http://schemas.microsoft.com/office/drawing/2014/main" id="{9F0F4358-DD98-4445-8CD0-0AD8DFE0EB6D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407;p63">
              <a:extLst>
                <a:ext uri="{FF2B5EF4-FFF2-40B4-BE49-F238E27FC236}">
                  <a16:creationId xmlns:a16="http://schemas.microsoft.com/office/drawing/2014/main" id="{6B3B365C-4A18-4210-986A-0EFC7C11B196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408;p63">
              <a:extLst>
                <a:ext uri="{FF2B5EF4-FFF2-40B4-BE49-F238E27FC236}">
                  <a16:creationId xmlns:a16="http://schemas.microsoft.com/office/drawing/2014/main" id="{D3DECDFA-B392-4253-B39E-14E8CA8A12DF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2281;p65">
            <a:extLst>
              <a:ext uri="{FF2B5EF4-FFF2-40B4-BE49-F238E27FC236}">
                <a16:creationId xmlns:a16="http://schemas.microsoft.com/office/drawing/2014/main" id="{5BA352AF-A272-49A1-9CCE-B12BC42EBEFF}"/>
              </a:ext>
            </a:extLst>
          </p:cNvPr>
          <p:cNvGrpSpPr/>
          <p:nvPr/>
        </p:nvGrpSpPr>
        <p:grpSpPr>
          <a:xfrm>
            <a:off x="3792317" y="580429"/>
            <a:ext cx="379002" cy="366112"/>
            <a:chOff x="2633037" y="1499873"/>
            <a:chExt cx="379002" cy="366112"/>
          </a:xfrm>
        </p:grpSpPr>
        <p:sp>
          <p:nvSpPr>
            <p:cNvPr id="25" name="Google Shape;12282;p65">
              <a:extLst>
                <a:ext uri="{FF2B5EF4-FFF2-40B4-BE49-F238E27FC236}">
                  <a16:creationId xmlns:a16="http://schemas.microsoft.com/office/drawing/2014/main" id="{C7CB58C8-CD93-49EF-8F9A-5DB728736CDD}"/>
                </a:ext>
              </a:extLst>
            </p:cNvPr>
            <p:cNvSpPr/>
            <p:nvPr/>
          </p:nvSpPr>
          <p:spPr>
            <a:xfrm>
              <a:off x="2798635" y="1499873"/>
              <a:ext cx="20497" cy="106145"/>
            </a:xfrm>
            <a:custGeom>
              <a:avLst/>
              <a:gdLst/>
              <a:ahLst/>
              <a:cxnLst/>
              <a:rect l="l" t="t" r="r" b="b"/>
              <a:pathLst>
                <a:path w="644" h="3335" extrusionOk="0">
                  <a:moveTo>
                    <a:pt x="453" y="1"/>
                  </a:moveTo>
                  <a:cubicBezTo>
                    <a:pt x="346" y="1"/>
                    <a:pt x="263" y="96"/>
                    <a:pt x="263" y="191"/>
                  </a:cubicBezTo>
                  <a:cubicBezTo>
                    <a:pt x="263" y="394"/>
                    <a:pt x="215" y="477"/>
                    <a:pt x="156" y="596"/>
                  </a:cubicBezTo>
                  <a:cubicBezTo>
                    <a:pt x="72" y="727"/>
                    <a:pt x="1" y="882"/>
                    <a:pt x="1" y="1179"/>
                  </a:cubicBezTo>
                  <a:cubicBezTo>
                    <a:pt x="1" y="1465"/>
                    <a:pt x="72" y="1620"/>
                    <a:pt x="156" y="1763"/>
                  </a:cubicBezTo>
                  <a:cubicBezTo>
                    <a:pt x="215" y="1882"/>
                    <a:pt x="263" y="1965"/>
                    <a:pt x="263" y="2156"/>
                  </a:cubicBezTo>
                  <a:cubicBezTo>
                    <a:pt x="263" y="2358"/>
                    <a:pt x="215" y="2441"/>
                    <a:pt x="156" y="2561"/>
                  </a:cubicBezTo>
                  <a:cubicBezTo>
                    <a:pt x="72" y="2692"/>
                    <a:pt x="1" y="2846"/>
                    <a:pt x="1" y="3144"/>
                  </a:cubicBezTo>
                  <a:cubicBezTo>
                    <a:pt x="1" y="3239"/>
                    <a:pt x="96" y="3334"/>
                    <a:pt x="191" y="3334"/>
                  </a:cubicBezTo>
                  <a:cubicBezTo>
                    <a:pt x="298" y="3334"/>
                    <a:pt x="394" y="3239"/>
                    <a:pt x="394" y="3144"/>
                  </a:cubicBezTo>
                  <a:cubicBezTo>
                    <a:pt x="394" y="2942"/>
                    <a:pt x="429" y="2858"/>
                    <a:pt x="489" y="2739"/>
                  </a:cubicBezTo>
                  <a:cubicBezTo>
                    <a:pt x="572" y="2608"/>
                    <a:pt x="644" y="2453"/>
                    <a:pt x="644" y="2156"/>
                  </a:cubicBezTo>
                  <a:cubicBezTo>
                    <a:pt x="644" y="1882"/>
                    <a:pt x="572" y="1715"/>
                    <a:pt x="489" y="1584"/>
                  </a:cubicBezTo>
                  <a:cubicBezTo>
                    <a:pt x="429" y="1465"/>
                    <a:pt x="394" y="1370"/>
                    <a:pt x="394" y="1179"/>
                  </a:cubicBezTo>
                  <a:cubicBezTo>
                    <a:pt x="394" y="989"/>
                    <a:pt x="429" y="894"/>
                    <a:pt x="489" y="775"/>
                  </a:cubicBezTo>
                  <a:cubicBezTo>
                    <a:pt x="572" y="644"/>
                    <a:pt x="644" y="489"/>
                    <a:pt x="644" y="191"/>
                  </a:cubicBezTo>
                  <a:cubicBezTo>
                    <a:pt x="644" y="96"/>
                    <a:pt x="549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283;p65">
              <a:extLst>
                <a:ext uri="{FF2B5EF4-FFF2-40B4-BE49-F238E27FC236}">
                  <a16:creationId xmlns:a16="http://schemas.microsoft.com/office/drawing/2014/main" id="{3309A142-D4CA-4CBC-9A82-FD1B8261D4E0}"/>
                </a:ext>
              </a:extLst>
            </p:cNvPr>
            <p:cNvSpPr/>
            <p:nvPr/>
          </p:nvSpPr>
          <p:spPr>
            <a:xfrm>
              <a:off x="2847140" y="1499873"/>
              <a:ext cx="20115" cy="106145"/>
            </a:xfrm>
            <a:custGeom>
              <a:avLst/>
              <a:gdLst/>
              <a:ahLst/>
              <a:cxnLst/>
              <a:rect l="l" t="t" r="r" b="b"/>
              <a:pathLst>
                <a:path w="632" h="3335" extrusionOk="0">
                  <a:moveTo>
                    <a:pt x="441" y="1"/>
                  </a:moveTo>
                  <a:cubicBezTo>
                    <a:pt x="334" y="1"/>
                    <a:pt x="251" y="96"/>
                    <a:pt x="251" y="191"/>
                  </a:cubicBezTo>
                  <a:cubicBezTo>
                    <a:pt x="251" y="394"/>
                    <a:pt x="203" y="477"/>
                    <a:pt x="144" y="596"/>
                  </a:cubicBezTo>
                  <a:cubicBezTo>
                    <a:pt x="72" y="727"/>
                    <a:pt x="1" y="882"/>
                    <a:pt x="1" y="1179"/>
                  </a:cubicBezTo>
                  <a:cubicBezTo>
                    <a:pt x="1" y="1465"/>
                    <a:pt x="72" y="1620"/>
                    <a:pt x="144" y="1763"/>
                  </a:cubicBezTo>
                  <a:cubicBezTo>
                    <a:pt x="203" y="1882"/>
                    <a:pt x="251" y="1965"/>
                    <a:pt x="251" y="2156"/>
                  </a:cubicBezTo>
                  <a:cubicBezTo>
                    <a:pt x="251" y="2358"/>
                    <a:pt x="203" y="2441"/>
                    <a:pt x="144" y="2561"/>
                  </a:cubicBezTo>
                  <a:cubicBezTo>
                    <a:pt x="84" y="2692"/>
                    <a:pt x="1" y="2846"/>
                    <a:pt x="1" y="3144"/>
                  </a:cubicBezTo>
                  <a:cubicBezTo>
                    <a:pt x="1" y="3239"/>
                    <a:pt x="84" y="3334"/>
                    <a:pt x="191" y="3334"/>
                  </a:cubicBezTo>
                  <a:cubicBezTo>
                    <a:pt x="298" y="3334"/>
                    <a:pt x="382" y="3239"/>
                    <a:pt x="382" y="3144"/>
                  </a:cubicBezTo>
                  <a:cubicBezTo>
                    <a:pt x="382" y="2942"/>
                    <a:pt x="429" y="2858"/>
                    <a:pt x="489" y="2739"/>
                  </a:cubicBezTo>
                  <a:cubicBezTo>
                    <a:pt x="560" y="2608"/>
                    <a:pt x="632" y="2453"/>
                    <a:pt x="632" y="2156"/>
                  </a:cubicBezTo>
                  <a:cubicBezTo>
                    <a:pt x="632" y="1882"/>
                    <a:pt x="560" y="1715"/>
                    <a:pt x="489" y="1584"/>
                  </a:cubicBezTo>
                  <a:cubicBezTo>
                    <a:pt x="429" y="1465"/>
                    <a:pt x="382" y="1370"/>
                    <a:pt x="382" y="1179"/>
                  </a:cubicBezTo>
                  <a:cubicBezTo>
                    <a:pt x="382" y="989"/>
                    <a:pt x="429" y="894"/>
                    <a:pt x="489" y="775"/>
                  </a:cubicBezTo>
                  <a:cubicBezTo>
                    <a:pt x="560" y="644"/>
                    <a:pt x="632" y="489"/>
                    <a:pt x="632" y="191"/>
                  </a:cubicBezTo>
                  <a:cubicBezTo>
                    <a:pt x="632" y="96"/>
                    <a:pt x="549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284;p65">
              <a:extLst>
                <a:ext uri="{FF2B5EF4-FFF2-40B4-BE49-F238E27FC236}">
                  <a16:creationId xmlns:a16="http://schemas.microsoft.com/office/drawing/2014/main" id="{06178E25-1FE3-43C7-AA1F-3654A7638590}"/>
                </a:ext>
              </a:extLst>
            </p:cNvPr>
            <p:cNvSpPr/>
            <p:nvPr/>
          </p:nvSpPr>
          <p:spPr>
            <a:xfrm>
              <a:off x="2652738" y="1825405"/>
              <a:ext cx="359301" cy="40580"/>
            </a:xfrm>
            <a:custGeom>
              <a:avLst/>
              <a:gdLst/>
              <a:ahLst/>
              <a:cxnLst/>
              <a:rect l="l" t="t" r="r" b="b"/>
              <a:pathLst>
                <a:path w="11289" h="1275" extrusionOk="0">
                  <a:moveTo>
                    <a:pt x="10645" y="369"/>
                  </a:moveTo>
                  <a:lnTo>
                    <a:pt x="10538" y="655"/>
                  </a:lnTo>
                  <a:cubicBezTo>
                    <a:pt x="10514" y="774"/>
                    <a:pt x="10359" y="869"/>
                    <a:pt x="10240" y="869"/>
                  </a:cubicBezTo>
                  <a:lnTo>
                    <a:pt x="1108" y="869"/>
                  </a:lnTo>
                  <a:cubicBezTo>
                    <a:pt x="989" y="869"/>
                    <a:pt x="834" y="774"/>
                    <a:pt x="811" y="655"/>
                  </a:cubicBezTo>
                  <a:lnTo>
                    <a:pt x="739" y="369"/>
                  </a:lnTo>
                  <a:close/>
                  <a:moveTo>
                    <a:pt x="191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299" y="381"/>
                  </a:lnTo>
                  <a:lnTo>
                    <a:pt x="406" y="774"/>
                  </a:lnTo>
                  <a:cubicBezTo>
                    <a:pt x="477" y="1060"/>
                    <a:pt x="775" y="1274"/>
                    <a:pt x="1072" y="1274"/>
                  </a:cubicBezTo>
                  <a:lnTo>
                    <a:pt x="10216" y="1274"/>
                  </a:lnTo>
                  <a:cubicBezTo>
                    <a:pt x="10514" y="1274"/>
                    <a:pt x="10812" y="1060"/>
                    <a:pt x="10883" y="774"/>
                  </a:cubicBezTo>
                  <a:lnTo>
                    <a:pt x="10990" y="381"/>
                  </a:lnTo>
                  <a:lnTo>
                    <a:pt x="11098" y="381"/>
                  </a:lnTo>
                  <a:cubicBezTo>
                    <a:pt x="11193" y="381"/>
                    <a:pt x="11288" y="298"/>
                    <a:pt x="11288" y="191"/>
                  </a:cubicBezTo>
                  <a:cubicBezTo>
                    <a:pt x="11288" y="83"/>
                    <a:pt x="11229" y="0"/>
                    <a:pt x="111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285;p65">
              <a:extLst>
                <a:ext uri="{FF2B5EF4-FFF2-40B4-BE49-F238E27FC236}">
                  <a16:creationId xmlns:a16="http://schemas.microsoft.com/office/drawing/2014/main" id="{9452B04C-2944-4F3B-A4F3-3C56D41DF11E}"/>
                </a:ext>
              </a:extLst>
            </p:cNvPr>
            <p:cNvSpPr/>
            <p:nvPr/>
          </p:nvSpPr>
          <p:spPr>
            <a:xfrm>
              <a:off x="2657289" y="1641983"/>
              <a:ext cx="64833" cy="73935"/>
            </a:xfrm>
            <a:custGeom>
              <a:avLst/>
              <a:gdLst/>
              <a:ahLst/>
              <a:cxnLst/>
              <a:rect l="l" t="t" r="r" b="b"/>
              <a:pathLst>
                <a:path w="2037" h="2323" extrusionOk="0">
                  <a:moveTo>
                    <a:pt x="1584" y="382"/>
                  </a:moveTo>
                  <a:lnTo>
                    <a:pt x="1584" y="1429"/>
                  </a:lnTo>
                  <a:cubicBezTo>
                    <a:pt x="1584" y="1596"/>
                    <a:pt x="1596" y="1751"/>
                    <a:pt x="1620" y="1929"/>
                  </a:cubicBezTo>
                  <a:lnTo>
                    <a:pt x="1596" y="1929"/>
                  </a:lnTo>
                  <a:cubicBezTo>
                    <a:pt x="929" y="1929"/>
                    <a:pt x="382" y="1382"/>
                    <a:pt x="382" y="715"/>
                  </a:cubicBezTo>
                  <a:cubicBezTo>
                    <a:pt x="382" y="596"/>
                    <a:pt x="394" y="489"/>
                    <a:pt x="429" y="382"/>
                  </a:cubicBezTo>
                  <a:close/>
                  <a:moveTo>
                    <a:pt x="298" y="1"/>
                  </a:moveTo>
                  <a:cubicBezTo>
                    <a:pt x="215" y="1"/>
                    <a:pt x="144" y="48"/>
                    <a:pt x="120" y="120"/>
                  </a:cubicBezTo>
                  <a:cubicBezTo>
                    <a:pt x="37" y="310"/>
                    <a:pt x="13" y="513"/>
                    <a:pt x="13" y="703"/>
                  </a:cubicBezTo>
                  <a:cubicBezTo>
                    <a:pt x="1" y="1596"/>
                    <a:pt x="727" y="2322"/>
                    <a:pt x="1608" y="2322"/>
                  </a:cubicBezTo>
                  <a:lnTo>
                    <a:pt x="1846" y="2322"/>
                  </a:lnTo>
                  <a:cubicBezTo>
                    <a:pt x="1906" y="2322"/>
                    <a:pt x="1942" y="2298"/>
                    <a:pt x="1989" y="2251"/>
                  </a:cubicBezTo>
                  <a:cubicBezTo>
                    <a:pt x="2025" y="2203"/>
                    <a:pt x="2037" y="2144"/>
                    <a:pt x="2037" y="2084"/>
                  </a:cubicBezTo>
                  <a:cubicBezTo>
                    <a:pt x="1989" y="1870"/>
                    <a:pt x="1977" y="1656"/>
                    <a:pt x="1977" y="1429"/>
                  </a:cubicBezTo>
                  <a:lnTo>
                    <a:pt x="1977" y="191"/>
                  </a:lnTo>
                  <a:cubicBezTo>
                    <a:pt x="1977" y="84"/>
                    <a:pt x="1882" y="1"/>
                    <a:pt x="1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286;p65">
              <a:extLst>
                <a:ext uri="{FF2B5EF4-FFF2-40B4-BE49-F238E27FC236}">
                  <a16:creationId xmlns:a16="http://schemas.microsoft.com/office/drawing/2014/main" id="{F8EE9117-757B-456D-B921-5BD470B572B1}"/>
                </a:ext>
              </a:extLst>
            </p:cNvPr>
            <p:cNvSpPr/>
            <p:nvPr/>
          </p:nvSpPr>
          <p:spPr>
            <a:xfrm>
              <a:off x="2633037" y="1617730"/>
              <a:ext cx="325945" cy="195198"/>
            </a:xfrm>
            <a:custGeom>
              <a:avLst/>
              <a:gdLst/>
              <a:ahLst/>
              <a:cxnLst/>
              <a:rect l="l" t="t" r="r" b="b"/>
              <a:pathLst>
                <a:path w="10241" h="6133" extrusionOk="0">
                  <a:moveTo>
                    <a:pt x="9847" y="393"/>
                  </a:moveTo>
                  <a:lnTo>
                    <a:pt x="9847" y="2203"/>
                  </a:lnTo>
                  <a:cubicBezTo>
                    <a:pt x="9847" y="4168"/>
                    <a:pt x="8252" y="5763"/>
                    <a:pt x="6287" y="5763"/>
                  </a:cubicBezTo>
                  <a:cubicBezTo>
                    <a:pt x="4859" y="5763"/>
                    <a:pt x="3573" y="4918"/>
                    <a:pt x="3013" y="3584"/>
                  </a:cubicBezTo>
                  <a:cubicBezTo>
                    <a:pt x="2989" y="3513"/>
                    <a:pt x="2918" y="3465"/>
                    <a:pt x="2834" y="3465"/>
                  </a:cubicBezTo>
                  <a:lnTo>
                    <a:pt x="2382" y="3465"/>
                  </a:lnTo>
                  <a:cubicBezTo>
                    <a:pt x="1287" y="3465"/>
                    <a:pt x="394" y="2572"/>
                    <a:pt x="394" y="1489"/>
                  </a:cubicBezTo>
                  <a:cubicBezTo>
                    <a:pt x="382" y="1096"/>
                    <a:pt x="489" y="715"/>
                    <a:pt x="703" y="393"/>
                  </a:cubicBezTo>
                  <a:lnTo>
                    <a:pt x="8823" y="393"/>
                  </a:lnTo>
                  <a:lnTo>
                    <a:pt x="8823" y="1215"/>
                  </a:lnTo>
                  <a:cubicBezTo>
                    <a:pt x="8823" y="1310"/>
                    <a:pt x="8919" y="1405"/>
                    <a:pt x="9014" y="1405"/>
                  </a:cubicBezTo>
                  <a:cubicBezTo>
                    <a:pt x="9121" y="1405"/>
                    <a:pt x="9204" y="1310"/>
                    <a:pt x="9204" y="1215"/>
                  </a:cubicBezTo>
                  <a:lnTo>
                    <a:pt x="9204" y="393"/>
                  </a:lnTo>
                  <a:close/>
                  <a:moveTo>
                    <a:pt x="620" y="1"/>
                  </a:moveTo>
                  <a:cubicBezTo>
                    <a:pt x="560" y="1"/>
                    <a:pt x="501" y="36"/>
                    <a:pt x="477" y="84"/>
                  </a:cubicBezTo>
                  <a:cubicBezTo>
                    <a:pt x="179" y="477"/>
                    <a:pt x="25" y="977"/>
                    <a:pt x="25" y="1465"/>
                  </a:cubicBezTo>
                  <a:cubicBezTo>
                    <a:pt x="1" y="2787"/>
                    <a:pt x="1060" y="3846"/>
                    <a:pt x="2370" y="3846"/>
                  </a:cubicBezTo>
                  <a:lnTo>
                    <a:pt x="2704" y="3846"/>
                  </a:lnTo>
                  <a:cubicBezTo>
                    <a:pt x="3346" y="5239"/>
                    <a:pt x="4751" y="6132"/>
                    <a:pt x="6299" y="6132"/>
                  </a:cubicBezTo>
                  <a:cubicBezTo>
                    <a:pt x="8466" y="6132"/>
                    <a:pt x="10240" y="4370"/>
                    <a:pt x="10240" y="2191"/>
                  </a:cubicBezTo>
                  <a:lnTo>
                    <a:pt x="10240" y="203"/>
                  </a:lnTo>
                  <a:cubicBezTo>
                    <a:pt x="10240" y="96"/>
                    <a:pt x="10145" y="1"/>
                    <a:pt x="1005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287;p65">
              <a:extLst>
                <a:ext uri="{FF2B5EF4-FFF2-40B4-BE49-F238E27FC236}">
                  <a16:creationId xmlns:a16="http://schemas.microsoft.com/office/drawing/2014/main" id="{141EDCEA-6CF6-45EA-B495-386AEAFDC129}"/>
                </a:ext>
              </a:extLst>
            </p:cNvPr>
            <p:cNvSpPr/>
            <p:nvPr/>
          </p:nvSpPr>
          <p:spPr>
            <a:xfrm>
              <a:off x="2826293" y="1674574"/>
              <a:ext cx="99334" cy="106145"/>
            </a:xfrm>
            <a:custGeom>
              <a:avLst/>
              <a:gdLst/>
              <a:ahLst/>
              <a:cxnLst/>
              <a:rect l="l" t="t" r="r" b="b"/>
              <a:pathLst>
                <a:path w="3121" h="3335" extrusionOk="0">
                  <a:moveTo>
                    <a:pt x="2930" y="0"/>
                  </a:moveTo>
                  <a:cubicBezTo>
                    <a:pt x="2823" y="0"/>
                    <a:pt x="2739" y="96"/>
                    <a:pt x="2739" y="203"/>
                  </a:cubicBezTo>
                  <a:lnTo>
                    <a:pt x="2739" y="417"/>
                  </a:lnTo>
                  <a:cubicBezTo>
                    <a:pt x="2739" y="1822"/>
                    <a:pt x="1596" y="2965"/>
                    <a:pt x="191" y="2965"/>
                  </a:cubicBezTo>
                  <a:cubicBezTo>
                    <a:pt x="84" y="2965"/>
                    <a:pt x="1" y="3060"/>
                    <a:pt x="1" y="3156"/>
                  </a:cubicBezTo>
                  <a:cubicBezTo>
                    <a:pt x="1" y="3263"/>
                    <a:pt x="96" y="3334"/>
                    <a:pt x="203" y="3334"/>
                  </a:cubicBezTo>
                  <a:cubicBezTo>
                    <a:pt x="1811" y="3334"/>
                    <a:pt x="3120" y="2025"/>
                    <a:pt x="3120" y="417"/>
                  </a:cubicBezTo>
                  <a:lnTo>
                    <a:pt x="3120" y="203"/>
                  </a:lnTo>
                  <a:cubicBezTo>
                    <a:pt x="3120" y="96"/>
                    <a:pt x="3037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" name="Google Shape;504;p30">
            <a:extLst>
              <a:ext uri="{FF2B5EF4-FFF2-40B4-BE49-F238E27FC236}">
                <a16:creationId xmlns:a16="http://schemas.microsoft.com/office/drawing/2014/main" id="{2B895042-F9F5-45BF-847F-4F7AF9A8BEE8}"/>
              </a:ext>
            </a:extLst>
          </p:cNvPr>
          <p:cNvCxnSpPr>
            <a:cxnSpLocks/>
          </p:cNvCxnSpPr>
          <p:nvPr/>
        </p:nvCxnSpPr>
        <p:spPr>
          <a:xfrm>
            <a:off x="8023010" y="124479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480;p29">
            <a:extLst>
              <a:ext uri="{FF2B5EF4-FFF2-40B4-BE49-F238E27FC236}">
                <a16:creationId xmlns:a16="http://schemas.microsoft.com/office/drawing/2014/main" id="{6D6304C8-7482-434C-BB0E-C40ED5EE2C06}"/>
              </a:ext>
            </a:extLst>
          </p:cNvPr>
          <p:cNvSpPr txBox="1">
            <a:spLocks/>
          </p:cNvSpPr>
          <p:nvPr/>
        </p:nvSpPr>
        <p:spPr>
          <a:xfrm flipH="1">
            <a:off x="1091409" y="1472667"/>
            <a:ext cx="6705033" cy="31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marR="0" indent="0" algn="l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• </a:t>
            </a:r>
            <a:r>
              <a:rPr lang="ko-KR" altLang="en-US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생산프로세스에 적용함으로써 직접 관리하던 모든 프로세스를 자동화 하여</a:t>
            </a:r>
            <a:endParaRPr lang="ko-KR" altLang="en-US" sz="1400" kern="100" spc="0" dirty="0">
              <a:solidFill>
                <a:schemeClr val="accent6"/>
              </a:solidFill>
              <a:effectLst/>
            </a:endParaRPr>
          </a:p>
          <a:p>
            <a:pPr marL="0" marR="0" indent="0" algn="l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시간절약</a:t>
            </a:r>
            <a:r>
              <a:rPr lang="en-US" altLang="ko-KR" sz="1400" kern="100" spc="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업무생산성이 증가된다</a:t>
            </a:r>
            <a:endParaRPr lang="en-US" altLang="ko-KR" sz="1400" kern="100" spc="0" dirty="0">
              <a:solidFill>
                <a:schemeClr val="accent6"/>
              </a:solidFill>
              <a:effectLst/>
              <a:ea typeface="맑은 고딕" panose="020B0503020000020004" pitchFamily="50" charset="-127"/>
            </a:endParaRPr>
          </a:p>
          <a:p>
            <a:pPr marL="0" marR="0" indent="0" algn="l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20" name="Google Shape;480;p29">
            <a:extLst>
              <a:ext uri="{FF2B5EF4-FFF2-40B4-BE49-F238E27FC236}">
                <a16:creationId xmlns:a16="http://schemas.microsoft.com/office/drawing/2014/main" id="{2FDEBF32-1344-4660-B0E2-DD6FFFE6236B}"/>
              </a:ext>
            </a:extLst>
          </p:cNvPr>
          <p:cNvSpPr txBox="1">
            <a:spLocks/>
          </p:cNvSpPr>
          <p:nvPr/>
        </p:nvSpPr>
        <p:spPr>
          <a:xfrm flipH="1">
            <a:off x="1091408" y="1824266"/>
            <a:ext cx="6705033" cy="56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l"/>
            <a:r>
              <a:rPr lang="en-US" altLang="ko-KR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• </a:t>
            </a:r>
            <a:r>
              <a:rPr lang="ko-KR" altLang="en-US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생산실적입력으로 의해서 자재현황이 전산으로 자동화되어 자재재고 관리가 용의할 것으로 보인다</a:t>
            </a:r>
            <a:r>
              <a:rPr lang="en-US" altLang="ko-KR" sz="1400" kern="100" spc="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chemeClr val="accent6"/>
              </a:solidFill>
              <a:effectLst/>
            </a:endParaRPr>
          </a:p>
          <a:p>
            <a:pPr algn="l"/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32" name="Google Shape;480;p29">
            <a:extLst>
              <a:ext uri="{FF2B5EF4-FFF2-40B4-BE49-F238E27FC236}">
                <a16:creationId xmlns:a16="http://schemas.microsoft.com/office/drawing/2014/main" id="{7F9ABF15-D8F5-46F2-9EC2-28A0DAE6EA6C}"/>
              </a:ext>
            </a:extLst>
          </p:cNvPr>
          <p:cNvSpPr txBox="1">
            <a:spLocks/>
          </p:cNvSpPr>
          <p:nvPr/>
        </p:nvSpPr>
        <p:spPr>
          <a:xfrm flipH="1">
            <a:off x="1120987" y="2555602"/>
            <a:ext cx="6705033" cy="56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marR="0" indent="0" algn="l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• </a:t>
            </a:r>
            <a:r>
              <a:rPr lang="ko-KR" altLang="en-US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전사적으로 정보를 공유하고 의사결정을 내릴 수 있고</a:t>
            </a:r>
            <a:endParaRPr lang="ko-KR" altLang="en-US" sz="1400" kern="100" spc="0" dirty="0">
              <a:solidFill>
                <a:schemeClr val="accent6"/>
              </a:solidFill>
              <a:effectLst/>
            </a:endParaRPr>
          </a:p>
          <a:p>
            <a:pPr marL="0" marR="0" indent="0" algn="l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실시간 재고파악을 통한 영업과의 판매 활성화</a:t>
            </a:r>
            <a:endParaRPr lang="ko-KR" altLang="en-US" sz="1400" kern="0" spc="0" dirty="0">
              <a:solidFill>
                <a:schemeClr val="accent6"/>
              </a:solidFill>
              <a:effectLst/>
            </a:endParaRPr>
          </a:p>
          <a:p>
            <a:pPr algn="l"/>
            <a:endParaRPr lang="ko-KR" altLang="en-US" sz="1400" kern="0" spc="0" dirty="0">
              <a:solidFill>
                <a:schemeClr val="accent6"/>
              </a:solidFill>
              <a:effectLst/>
            </a:endParaRPr>
          </a:p>
          <a:p>
            <a:pPr algn="l"/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33" name="Google Shape;480;p29">
            <a:extLst>
              <a:ext uri="{FF2B5EF4-FFF2-40B4-BE49-F238E27FC236}">
                <a16:creationId xmlns:a16="http://schemas.microsoft.com/office/drawing/2014/main" id="{C46297CF-09C5-4A9E-9E14-255107C43140}"/>
              </a:ext>
            </a:extLst>
          </p:cNvPr>
          <p:cNvSpPr txBox="1">
            <a:spLocks/>
          </p:cNvSpPr>
          <p:nvPr/>
        </p:nvSpPr>
        <p:spPr>
          <a:xfrm flipH="1">
            <a:off x="1120988" y="3025723"/>
            <a:ext cx="6705033" cy="56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marR="0" indent="0" algn="l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• </a:t>
            </a:r>
            <a:r>
              <a:rPr lang="ko-KR" altLang="en-US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기업의 보유자원을 최적화 시켜 생산성을 극대화 하고</a:t>
            </a:r>
            <a:r>
              <a:rPr lang="en-US" altLang="ko-KR" sz="1400" kern="100" spc="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기업 리엔지니어링</a:t>
            </a:r>
            <a:endParaRPr lang="ko-KR" altLang="en-US" sz="1400" kern="100" spc="0" dirty="0">
              <a:solidFill>
                <a:schemeClr val="accent6"/>
              </a:solidFill>
              <a:effectLst/>
            </a:endParaRPr>
          </a:p>
          <a:p>
            <a:pPr marL="0" marR="0" indent="0" algn="l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</a:rPr>
              <a:t>(BPR)</a:t>
            </a:r>
            <a:r>
              <a:rPr lang="ko-KR" altLang="en-US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을 가능하게 함</a:t>
            </a:r>
            <a:endParaRPr lang="ko-KR" altLang="en-US" sz="1400" kern="0" spc="0" dirty="0">
              <a:solidFill>
                <a:schemeClr val="accent6"/>
              </a:solidFill>
              <a:effectLst/>
            </a:endParaRPr>
          </a:p>
          <a:p>
            <a:pPr algn="l"/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34" name="Google Shape;480;p29">
            <a:extLst>
              <a:ext uri="{FF2B5EF4-FFF2-40B4-BE49-F238E27FC236}">
                <a16:creationId xmlns:a16="http://schemas.microsoft.com/office/drawing/2014/main" id="{21AAAA50-8018-4D4E-87F2-29687F4C87EA}"/>
              </a:ext>
            </a:extLst>
          </p:cNvPr>
          <p:cNvSpPr txBox="1">
            <a:spLocks/>
          </p:cNvSpPr>
          <p:nvPr/>
        </p:nvSpPr>
        <p:spPr>
          <a:xfrm flipH="1">
            <a:off x="1120986" y="3585038"/>
            <a:ext cx="6705033" cy="56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l"/>
            <a:r>
              <a:rPr lang="en-US" altLang="ko-KR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• </a:t>
            </a:r>
            <a:r>
              <a:rPr lang="ko-KR" altLang="en-US" sz="1400" kern="100" spc="0" dirty="0">
                <a:solidFill>
                  <a:schemeClr val="accent6"/>
                </a:solidFill>
                <a:effectLst/>
                <a:ea typeface="맑은 고딕" panose="020B0503020000020004" pitchFamily="50" charset="-127"/>
              </a:rPr>
              <a:t>업무를 개별 직원이 분산 처리 가능</a:t>
            </a:r>
            <a:endParaRPr lang="ko-KR" altLang="en-US" sz="1400" kern="0" spc="0" dirty="0">
              <a:solidFill>
                <a:schemeClr val="accent6"/>
              </a:solidFill>
              <a:effectLst/>
            </a:endParaRPr>
          </a:p>
          <a:p>
            <a:pPr algn="l"/>
            <a:endParaRPr lang="en-US" sz="105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6154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490</Words>
  <Application>Microsoft Office PowerPoint</Application>
  <PresentationFormat>화면 슬라이드 쇼(16:9)</PresentationFormat>
  <Paragraphs>161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Fira Code</vt:lpstr>
      <vt:lpstr>맑은 고딕</vt:lpstr>
      <vt:lpstr>Open Sans</vt:lpstr>
      <vt:lpstr>Arial</vt:lpstr>
      <vt:lpstr>새굴림</vt:lpstr>
      <vt:lpstr>HY헤드라인M</vt:lpstr>
      <vt:lpstr>Abadi</vt:lpstr>
      <vt:lpstr>Programming Language Workshop for Beginners by Slidesgo</vt:lpstr>
      <vt:lpstr>MINI PROJECT{</vt:lpstr>
      <vt:lpstr>Part 01</vt:lpstr>
      <vt:lpstr>PowerPoint 프레젠테이션</vt:lpstr>
      <vt:lpstr>개발 일정{ 2022.03.07 ~ 2022.03.21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PROJECT{</dc:title>
  <dc:creator>김유창</dc:creator>
  <cp:lastModifiedBy>jinseok jin</cp:lastModifiedBy>
  <cp:revision>13</cp:revision>
  <dcterms:modified xsi:type="dcterms:W3CDTF">2022-03-21T14:28:43Z</dcterms:modified>
</cp:coreProperties>
</file>