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56" r:id="rId5"/>
    <p:sldId id="257" r:id="rId6"/>
    <p:sldId id="259" r:id="rId7"/>
    <p:sldId id="265" r:id="rId8"/>
    <p:sldId id="263" r:id="rId9"/>
    <p:sldId id="266"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18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33B28-152D-4EB1-8E47-15C5BFE031B9}" type="datetimeFigureOut">
              <a:rPr lang="en-US" smtClean="0"/>
              <a:t>9/24/2024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D7162-C10F-4C74-9A32-B2FD159B8396}" type="slidenum">
              <a:rPr lang="en-US" smtClean="0"/>
              <a:t>‹#›</a:t>
            </a:fld>
            <a:endParaRPr lang="en-US" dirty="0"/>
          </a:p>
        </p:txBody>
      </p:sp>
    </p:spTree>
    <p:extLst>
      <p:ext uri="{BB962C8B-B14F-4D97-AF65-F5344CB8AC3E}">
        <p14:creationId xmlns:p14="http://schemas.microsoft.com/office/powerpoint/2010/main" val="798019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651606-186F-4BCE-944B-BCF3E786AD06}" type="datetime1">
              <a:rPr lang="en-US" smtClean="0"/>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948E54-C49F-43B5-994B-E75EE17851A1}" type="slidenum">
              <a:rPr lang="en-US" smtClean="0"/>
              <a:t>‹#›</a:t>
            </a:fld>
            <a:endParaRPr lang="en-US" dirty="0"/>
          </a:p>
        </p:txBody>
      </p:sp>
    </p:spTree>
    <p:extLst>
      <p:ext uri="{BB962C8B-B14F-4D97-AF65-F5344CB8AC3E}">
        <p14:creationId xmlns:p14="http://schemas.microsoft.com/office/powerpoint/2010/main" val="80258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AB6F7-8F19-40B2-8AB4-0234BC8B2739}" type="datetime1">
              <a:rPr lang="en-US" smtClean="0"/>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948E54-C49F-43B5-994B-E75EE17851A1}" type="slidenum">
              <a:rPr lang="en-US" smtClean="0"/>
              <a:t>‹#›</a:t>
            </a:fld>
            <a:endParaRPr lang="en-US" dirty="0"/>
          </a:p>
        </p:txBody>
      </p:sp>
    </p:spTree>
    <p:extLst>
      <p:ext uri="{BB962C8B-B14F-4D97-AF65-F5344CB8AC3E}">
        <p14:creationId xmlns:p14="http://schemas.microsoft.com/office/powerpoint/2010/main" val="272918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4CE476-8CC2-4E8C-BA70-0E728C534C17}" type="datetime1">
              <a:rPr lang="en-US" smtClean="0"/>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948E54-C49F-43B5-994B-E75EE17851A1}" type="slidenum">
              <a:rPr lang="en-US" smtClean="0"/>
              <a:t>‹#›</a:t>
            </a:fld>
            <a:endParaRPr lang="en-US" dirty="0"/>
          </a:p>
        </p:txBody>
      </p:sp>
    </p:spTree>
    <p:extLst>
      <p:ext uri="{BB962C8B-B14F-4D97-AF65-F5344CB8AC3E}">
        <p14:creationId xmlns:p14="http://schemas.microsoft.com/office/powerpoint/2010/main" val="25711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43CF2-382E-46AE-9223-02C8853DDC14}" type="datetime1">
              <a:rPr lang="en-US" smtClean="0"/>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948E54-C49F-43B5-994B-E75EE17851A1}" type="slidenum">
              <a:rPr lang="en-US" smtClean="0"/>
              <a:t>‹#›</a:t>
            </a:fld>
            <a:endParaRPr lang="en-US" dirty="0"/>
          </a:p>
        </p:txBody>
      </p:sp>
    </p:spTree>
    <p:extLst>
      <p:ext uri="{BB962C8B-B14F-4D97-AF65-F5344CB8AC3E}">
        <p14:creationId xmlns:p14="http://schemas.microsoft.com/office/powerpoint/2010/main" val="215468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5222E2-92BF-4A0C-831F-7AD48004E403}" type="datetime1">
              <a:rPr lang="en-US" smtClean="0"/>
              <a:t>9/24/2024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948E54-C49F-43B5-994B-E75EE17851A1}" type="slidenum">
              <a:rPr lang="en-US" smtClean="0"/>
              <a:t>‹#›</a:t>
            </a:fld>
            <a:endParaRPr lang="en-US" dirty="0"/>
          </a:p>
        </p:txBody>
      </p:sp>
    </p:spTree>
    <p:extLst>
      <p:ext uri="{BB962C8B-B14F-4D97-AF65-F5344CB8AC3E}">
        <p14:creationId xmlns:p14="http://schemas.microsoft.com/office/powerpoint/2010/main" val="288657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2BA4D-554F-4E66-9F03-6C54E3F1F080}" type="datetime1">
              <a:rPr lang="en-US" smtClean="0"/>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948E54-C49F-43B5-994B-E75EE17851A1}" type="slidenum">
              <a:rPr lang="en-US" smtClean="0"/>
              <a:t>‹#›</a:t>
            </a:fld>
            <a:endParaRPr lang="en-US" dirty="0"/>
          </a:p>
        </p:txBody>
      </p:sp>
    </p:spTree>
    <p:extLst>
      <p:ext uri="{BB962C8B-B14F-4D97-AF65-F5344CB8AC3E}">
        <p14:creationId xmlns:p14="http://schemas.microsoft.com/office/powerpoint/2010/main" val="10807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201F6-DF46-44FB-A34A-CB6AAAB90178}" type="datetime1">
              <a:rPr lang="en-US" smtClean="0"/>
              <a:t>9/24/2024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948E54-C49F-43B5-994B-E75EE17851A1}" type="slidenum">
              <a:rPr lang="en-US" smtClean="0"/>
              <a:t>‹#›</a:t>
            </a:fld>
            <a:endParaRPr lang="en-US" dirty="0"/>
          </a:p>
        </p:txBody>
      </p:sp>
    </p:spTree>
    <p:extLst>
      <p:ext uri="{BB962C8B-B14F-4D97-AF65-F5344CB8AC3E}">
        <p14:creationId xmlns:p14="http://schemas.microsoft.com/office/powerpoint/2010/main" val="233763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83BFD0-7DF5-42C3-978B-9E14BC6974BC}" type="datetime1">
              <a:rPr lang="en-US" smtClean="0"/>
              <a:t>9/24/2024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948E54-C49F-43B5-994B-E75EE17851A1}" type="slidenum">
              <a:rPr lang="en-US" smtClean="0"/>
              <a:t>‹#›</a:t>
            </a:fld>
            <a:endParaRPr lang="en-US" dirty="0"/>
          </a:p>
        </p:txBody>
      </p:sp>
    </p:spTree>
    <p:extLst>
      <p:ext uri="{BB962C8B-B14F-4D97-AF65-F5344CB8AC3E}">
        <p14:creationId xmlns:p14="http://schemas.microsoft.com/office/powerpoint/2010/main" val="1287134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66050-D7C5-4FF0-B020-D3EB3888CD57}" type="datetime1">
              <a:rPr lang="en-US" smtClean="0"/>
              <a:t>9/24/2024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948E54-C49F-43B5-994B-E75EE17851A1}" type="slidenum">
              <a:rPr lang="en-US" smtClean="0"/>
              <a:t>‹#›</a:t>
            </a:fld>
            <a:endParaRPr lang="en-US" dirty="0"/>
          </a:p>
        </p:txBody>
      </p:sp>
    </p:spTree>
    <p:extLst>
      <p:ext uri="{BB962C8B-B14F-4D97-AF65-F5344CB8AC3E}">
        <p14:creationId xmlns:p14="http://schemas.microsoft.com/office/powerpoint/2010/main" val="39176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9A7EED-C78A-46E5-B459-60AD545E6574}" type="datetime1">
              <a:rPr lang="en-US" smtClean="0"/>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948E54-C49F-43B5-994B-E75EE17851A1}" type="slidenum">
              <a:rPr lang="en-US" smtClean="0"/>
              <a:t>‹#›</a:t>
            </a:fld>
            <a:endParaRPr lang="en-US" dirty="0"/>
          </a:p>
        </p:txBody>
      </p:sp>
    </p:spTree>
    <p:extLst>
      <p:ext uri="{BB962C8B-B14F-4D97-AF65-F5344CB8AC3E}">
        <p14:creationId xmlns:p14="http://schemas.microsoft.com/office/powerpoint/2010/main" val="265559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36B960-FDF7-4D67-A71D-E6A01EB3E7BF}" type="datetime1">
              <a:rPr lang="en-US" smtClean="0"/>
              <a:t>9/24/2024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948E54-C49F-43B5-994B-E75EE17851A1}" type="slidenum">
              <a:rPr lang="en-US" smtClean="0"/>
              <a:t>‹#›</a:t>
            </a:fld>
            <a:endParaRPr lang="en-US" dirty="0"/>
          </a:p>
        </p:txBody>
      </p:sp>
    </p:spTree>
    <p:extLst>
      <p:ext uri="{BB962C8B-B14F-4D97-AF65-F5344CB8AC3E}">
        <p14:creationId xmlns:p14="http://schemas.microsoft.com/office/powerpoint/2010/main" val="4217580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2EC55-A494-4C33-8CF0-F953693A23B0}" type="datetime1">
              <a:rPr lang="en-US" smtClean="0"/>
              <a:t>9/24/2024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48E54-C49F-43B5-994B-E75EE17851A1}" type="slidenum">
              <a:rPr lang="en-US" smtClean="0"/>
              <a:t>‹#›</a:t>
            </a:fld>
            <a:endParaRPr lang="en-US" dirty="0"/>
          </a:p>
        </p:txBody>
      </p:sp>
    </p:spTree>
    <p:extLst>
      <p:ext uri="{BB962C8B-B14F-4D97-AF65-F5344CB8AC3E}">
        <p14:creationId xmlns:p14="http://schemas.microsoft.com/office/powerpoint/2010/main" val="128322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e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8.png"/><Relationship Id="rId7" Type="http://schemas.openxmlformats.org/officeDocument/2006/relationships/image" Target="../media/image20.jp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1743DFA-49ED-9194-213E-E880F975346B}"/>
              </a:ext>
            </a:extLst>
          </p:cNvPr>
          <p:cNvSpPr/>
          <p:nvPr/>
        </p:nvSpPr>
        <p:spPr>
          <a:xfrm>
            <a:off x="168321" y="1647878"/>
            <a:ext cx="6403668" cy="830997"/>
          </a:xfrm>
          <a:prstGeom prst="rect">
            <a:avLst/>
          </a:prstGeom>
          <a:solidFill>
            <a:schemeClr val="bg1"/>
          </a:solidFill>
          <a:ln w="1905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4" name="Slide Number Placeholder 3"/>
          <p:cNvSpPr>
            <a:spLocks noGrp="1"/>
          </p:cNvSpPr>
          <p:nvPr>
            <p:ph type="sldNum" sz="quarter" idx="12"/>
          </p:nvPr>
        </p:nvSpPr>
        <p:spPr/>
        <p:txBody>
          <a:bodyPr/>
          <a:lstStyle/>
          <a:p>
            <a:fld id="{12948E54-C49F-43B5-994B-E75EE17851A1}" type="slidenum">
              <a:rPr lang="en-US" smtClean="0"/>
              <a:t>1</a:t>
            </a:fld>
            <a:endParaRPr lang="en-US" dirty="0"/>
          </a:p>
        </p:txBody>
      </p:sp>
      <p:grpSp>
        <p:nvGrpSpPr>
          <p:cNvPr id="5" name="组合 9">
            <a:extLst>
              <a:ext uri="{FF2B5EF4-FFF2-40B4-BE49-F238E27FC236}">
                <a16:creationId xmlns:a16="http://schemas.microsoft.com/office/drawing/2014/main" id="{136B95E6-45AA-2B32-2944-E989C568E61F}"/>
              </a:ext>
            </a:extLst>
          </p:cNvPr>
          <p:cNvGrpSpPr/>
          <p:nvPr/>
        </p:nvGrpSpPr>
        <p:grpSpPr>
          <a:xfrm>
            <a:off x="5799519" y="-241206"/>
            <a:ext cx="3344482" cy="7099204"/>
            <a:chOff x="6614492" y="-281435"/>
            <a:chExt cx="5398214" cy="6394835"/>
          </a:xfrm>
        </p:grpSpPr>
        <p:pic>
          <p:nvPicPr>
            <p:cNvPr id="6" name="图片 7" descr="e7d195523061f1c0deeec63e560781cfd59afb0ea006f2a87ABB68BF51EA6619813959095094C18C62A12F549504892A4AAA8C1554C6663626E05CA27F281A14E6983772AFC3FB97135759321DEA3D705820548C6D5B558CA8F362B18D312C152407D21FB34EF0A1D1B21F91EF7E1DCDE529C869E8F5A9E23DB214A825789D83372F841262D649B4">
              <a:extLst>
                <a:ext uri="{FF2B5EF4-FFF2-40B4-BE49-F238E27FC236}">
                  <a16:creationId xmlns:a16="http://schemas.microsoft.com/office/drawing/2014/main" id="{ED08148C-55D3-AB95-9239-6228337D1993}"/>
                </a:ext>
              </a:extLst>
            </p:cNvPr>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66000"/>
                      </a14:imgEffect>
                    </a14:imgLayer>
                  </a14:imgProps>
                </a:ext>
              </a:extLst>
            </a:blip>
            <a:srcRect t="76775"/>
            <a:stretch/>
          </p:blipFill>
          <p:spPr>
            <a:xfrm rot="3828477" flipH="1">
              <a:off x="5594013" y="2431057"/>
              <a:ext cx="6277724" cy="852740"/>
            </a:xfrm>
            <a:prstGeom prst="rect">
              <a:avLst/>
            </a:prstGeom>
            <a:noFill/>
            <a:ln>
              <a:noFill/>
            </a:ln>
            <a:effectLst>
              <a:outerShdw blurRad="50800" dist="38100" dir="8100000" algn="tr" rotWithShape="0">
                <a:prstClr val="black">
                  <a:alpha val="40000"/>
                </a:prstClr>
              </a:outerShdw>
            </a:effectLst>
          </p:spPr>
        </p:pic>
        <p:sp>
          <p:nvSpPr>
            <p:cNvPr id="7" name="Right Triangle 1">
              <a:extLst>
                <a:ext uri="{FF2B5EF4-FFF2-40B4-BE49-F238E27FC236}">
                  <a16:creationId xmlns:a16="http://schemas.microsoft.com/office/drawing/2014/main" id="{8FD7BDEF-E3A9-62FA-8442-A0B814A41E04}"/>
                </a:ext>
              </a:extLst>
            </p:cNvPr>
            <p:cNvSpPr/>
            <p:nvPr/>
          </p:nvSpPr>
          <p:spPr>
            <a:xfrm flipH="1" flipV="1">
              <a:off x="6614492" y="-64162"/>
              <a:ext cx="5398214" cy="6177562"/>
            </a:xfrm>
            <a:prstGeom prst="rtTriangle">
              <a:avLst/>
            </a:prstGeom>
            <a:solidFill>
              <a:srgbClr val="1A2F64"/>
            </a:solidFill>
            <a:ln w="12700" cap="flat" cmpd="sng" algn="ctr">
              <a:noFill/>
              <a:prstDash val="solid"/>
              <a:miter lim="800000"/>
            </a:ln>
            <a:effectLst/>
          </p:spPr>
          <p:txBody>
            <a:bodyPr rtlCol="0" anchor="ctr"/>
            <a:lstStyle/>
            <a:p>
              <a:pPr algn="ctr" defTabSz="514260"/>
              <a:endParaRPr lang="en-US" sz="1013" kern="0" dirty="0">
                <a:solidFill>
                  <a:prstClr val="white"/>
                </a:solidFill>
                <a:latin typeface="Calibri" panose="020F0502020204030204"/>
                <a:sym typeface="+mn-lt"/>
              </a:endParaRPr>
            </a:p>
          </p:txBody>
        </p:sp>
      </p:grpSp>
      <p:sp>
        <p:nvSpPr>
          <p:cNvPr id="8" name="文本框 12">
            <a:extLst>
              <a:ext uri="{FF2B5EF4-FFF2-40B4-BE49-F238E27FC236}">
                <a16:creationId xmlns:a16="http://schemas.microsoft.com/office/drawing/2014/main" id="{A1F8525C-CFDE-EB06-5AEC-D9ED56A442F1}"/>
              </a:ext>
            </a:extLst>
          </p:cNvPr>
          <p:cNvSpPr txBox="1"/>
          <p:nvPr/>
        </p:nvSpPr>
        <p:spPr>
          <a:xfrm>
            <a:off x="615819" y="550982"/>
            <a:ext cx="7423297" cy="1206164"/>
          </a:xfrm>
          <a:prstGeom prst="rect">
            <a:avLst/>
          </a:prstGeom>
          <a:noFill/>
        </p:spPr>
        <p:txBody>
          <a:bodyPr wrap="square" rtlCol="0">
            <a:spAutoFit/>
          </a:bodyPr>
          <a:lstStyle/>
          <a:p>
            <a:pPr algn="ctr" defTabSz="514316"/>
            <a:r>
              <a:rPr lang="bs-Latn-BA" altLang="zh-CN" sz="3600" b="1" dirty="0">
                <a:gradFill>
                  <a:gsLst>
                    <a:gs pos="24000">
                      <a:srgbClr val="BF9645"/>
                    </a:gs>
                    <a:gs pos="50000">
                      <a:srgbClr val="F2DD9C"/>
                    </a:gs>
                    <a:gs pos="87000">
                      <a:srgbClr val="E5BA7C"/>
                    </a:gs>
                  </a:gsLst>
                  <a:lin ang="13500000" scaled="1"/>
                </a:gradFill>
                <a:latin typeface="Eras Bold ITC" panose="020B0907030504020204" pitchFamily="34" charset="0"/>
                <a:cs typeface="+mn-ea"/>
                <a:sym typeface="+mn-lt"/>
              </a:rPr>
              <a:t>22NRM07 GuideRadPROS</a:t>
            </a:r>
          </a:p>
          <a:p>
            <a:pPr algn="ctr" defTabSz="514316"/>
            <a:r>
              <a:rPr lang="bs-Latn-BA" altLang="zh-CN" sz="1050" b="1" dirty="0">
                <a:gradFill>
                  <a:gsLst>
                    <a:gs pos="24000">
                      <a:srgbClr val="BF9645"/>
                    </a:gs>
                    <a:gs pos="50000">
                      <a:srgbClr val="F2DD9C"/>
                    </a:gs>
                    <a:gs pos="87000">
                      <a:srgbClr val="E5BA7C"/>
                    </a:gs>
                  </a:gsLst>
                  <a:lin ang="13500000" scaled="1"/>
                </a:gradFill>
                <a:latin typeface="Agency FB" panose="020B0503020202020204" pitchFamily="34" charset="0"/>
                <a:cs typeface="+mn-ea"/>
                <a:sym typeface="+mn-lt"/>
              </a:rPr>
              <a:t>Harmonisation, update and implementation of standards related to radiation protection dosimeters for photon radiation</a:t>
            </a:r>
          </a:p>
          <a:p>
            <a:pPr algn="ctr" defTabSz="514316"/>
            <a:endParaRPr lang="bs-Latn-BA" altLang="zh-CN" b="1" dirty="0">
              <a:gradFill>
                <a:gsLst>
                  <a:gs pos="24000">
                    <a:srgbClr val="BF9645"/>
                  </a:gs>
                  <a:gs pos="50000">
                    <a:srgbClr val="F2DD9C"/>
                  </a:gs>
                  <a:gs pos="87000">
                    <a:srgbClr val="E5BA7C"/>
                  </a:gs>
                </a:gsLst>
                <a:lin ang="13500000" scaled="1"/>
              </a:gradFill>
              <a:latin typeface="Eras Bold ITC" panose="020B0907030504020204" pitchFamily="34" charset="0"/>
              <a:cs typeface="+mn-ea"/>
              <a:sym typeface="+mn-lt"/>
            </a:endParaRPr>
          </a:p>
          <a:p>
            <a:pPr algn="ctr" defTabSz="514316"/>
            <a:endParaRPr lang="bs-Latn-BA" altLang="zh-CN" sz="788" b="1" dirty="0">
              <a:gradFill>
                <a:gsLst>
                  <a:gs pos="24000">
                    <a:srgbClr val="BF9645"/>
                  </a:gs>
                  <a:gs pos="50000">
                    <a:srgbClr val="F2DD9C"/>
                  </a:gs>
                  <a:gs pos="87000">
                    <a:srgbClr val="E5BA7C"/>
                  </a:gs>
                </a:gsLst>
                <a:lin ang="13500000" scaled="1"/>
              </a:gradFill>
              <a:latin typeface="Eras Bold ITC" panose="020B0907030504020204" pitchFamily="34" charset="0"/>
              <a:cs typeface="+mn-ea"/>
              <a:sym typeface="+mn-lt"/>
            </a:endParaRPr>
          </a:p>
        </p:txBody>
      </p:sp>
      <p:pic>
        <p:nvPicPr>
          <p:cNvPr id="9" name="Рисунок 17">
            <a:extLst>
              <a:ext uri="{FF2B5EF4-FFF2-40B4-BE49-F238E27FC236}">
                <a16:creationId xmlns:a16="http://schemas.microsoft.com/office/drawing/2014/main" id="{8A0D3D33-21E0-E3D8-415C-C91320B686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3449" y="67455"/>
            <a:ext cx="1421182" cy="869959"/>
          </a:xfrm>
          <a:prstGeom prst="rect">
            <a:avLst/>
          </a:prstGeom>
        </p:spPr>
      </p:pic>
      <p:pic>
        <p:nvPicPr>
          <p:cNvPr id="10" name="Рисунок 1">
            <a:extLst>
              <a:ext uri="{FF2B5EF4-FFF2-40B4-BE49-F238E27FC236}">
                <a16:creationId xmlns:a16="http://schemas.microsoft.com/office/drawing/2014/main" id="{E14D0F8B-B3C6-BF2B-E71E-EFB93F82968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71989" y="177859"/>
            <a:ext cx="2443534" cy="653583"/>
          </a:xfrm>
          <a:prstGeom prst="rect">
            <a:avLst/>
          </a:prstGeom>
        </p:spPr>
      </p:pic>
      <p:pic>
        <p:nvPicPr>
          <p:cNvPr id="11" name="Picture 10"/>
          <p:cNvPicPr>
            <a:picLocks noChangeAspect="1"/>
          </p:cNvPicPr>
          <p:nvPr/>
        </p:nvPicPr>
        <p:blipFill>
          <a:blip r:embed="rId8"/>
          <a:stretch>
            <a:fillRect/>
          </a:stretch>
        </p:blipFill>
        <p:spPr>
          <a:xfrm>
            <a:off x="988697" y="5689177"/>
            <a:ext cx="7176238" cy="857538"/>
          </a:xfrm>
          <a:prstGeom prst="rect">
            <a:avLst/>
          </a:prstGeom>
        </p:spPr>
      </p:pic>
      <p:sp>
        <p:nvSpPr>
          <p:cNvPr id="12" name="Rectangle 11"/>
          <p:cNvSpPr/>
          <p:nvPr/>
        </p:nvSpPr>
        <p:spPr>
          <a:xfrm>
            <a:off x="150934" y="4379029"/>
            <a:ext cx="7627410" cy="923330"/>
          </a:xfrm>
          <a:prstGeom prst="rect">
            <a:avLst/>
          </a:prstGeom>
        </p:spPr>
        <p:txBody>
          <a:bodyPr wrap="square">
            <a:spAutoFit/>
          </a:bodyPr>
          <a:lstStyle/>
          <a:p>
            <a:r>
              <a:rPr lang="en-US" sz="1200" i="1" dirty="0">
                <a:latin typeface="Times New Roman" panose="02020603050405020304" pitchFamily="18" charset="0"/>
                <a:cs typeface="Times New Roman" panose="02020603050405020304" pitchFamily="18" charset="0"/>
              </a:rPr>
              <a:t>International Conference on Radiation Applications in Physics, Chemistry, Medical Sciences, Engineering and Environmental Sciences</a:t>
            </a:r>
          </a:p>
          <a:p>
            <a:r>
              <a:rPr lang="en-US" sz="1200" i="1" dirty="0">
                <a:latin typeface="Times New Roman" panose="02020603050405020304" pitchFamily="18" charset="0"/>
                <a:cs typeface="Times New Roman" panose="02020603050405020304" pitchFamily="18" charset="0"/>
              </a:rPr>
              <a:t>June 10-12, 2024, University of Granada, Spain</a:t>
            </a:r>
          </a:p>
          <a:p>
            <a:endParaRPr lang="en-US" sz="1600" dirty="0"/>
          </a:p>
        </p:txBody>
      </p:sp>
      <p:sp>
        <p:nvSpPr>
          <p:cNvPr id="13" name="Date Placeholder 12"/>
          <p:cNvSpPr>
            <a:spLocks noGrp="1"/>
          </p:cNvSpPr>
          <p:nvPr>
            <p:ph type="dt" sz="half" idx="10"/>
          </p:nvPr>
        </p:nvSpPr>
        <p:spPr>
          <a:xfrm>
            <a:off x="110205" y="6364153"/>
            <a:ext cx="2057400" cy="365125"/>
          </a:xfrm>
        </p:spPr>
        <p:txBody>
          <a:bodyPr/>
          <a:lstStyle/>
          <a:p>
            <a:fld id="{5DB2F6DE-D267-46C8-832A-92A128B875AE}" type="datetime1">
              <a:rPr lang="en-US" smtClean="0"/>
              <a:t>9/24/2024</a:t>
            </a:fld>
            <a:endParaRPr lang="en-US" dirty="0"/>
          </a:p>
        </p:txBody>
      </p:sp>
      <p:sp>
        <p:nvSpPr>
          <p:cNvPr id="2" name="TextBox 1">
            <a:extLst>
              <a:ext uri="{FF2B5EF4-FFF2-40B4-BE49-F238E27FC236}">
                <a16:creationId xmlns:a16="http://schemas.microsoft.com/office/drawing/2014/main" id="{8A15D53C-D10D-B687-C4AF-B2140731A413}"/>
              </a:ext>
            </a:extLst>
          </p:cNvPr>
          <p:cNvSpPr txBox="1"/>
          <p:nvPr/>
        </p:nvSpPr>
        <p:spPr>
          <a:xfrm>
            <a:off x="150934" y="1682684"/>
            <a:ext cx="6421055"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Non-linearity investigation of a novel hybrid-dosimetry system according to IEC 62387:2020</a:t>
            </a:r>
          </a:p>
        </p:txBody>
      </p:sp>
      <p:sp>
        <p:nvSpPr>
          <p:cNvPr id="3" name="TextBox 2">
            <a:extLst>
              <a:ext uri="{FF2B5EF4-FFF2-40B4-BE49-F238E27FC236}">
                <a16:creationId xmlns:a16="http://schemas.microsoft.com/office/drawing/2014/main" id="{D52BB926-B7FD-D7D5-911C-8600EA1627C4}"/>
              </a:ext>
            </a:extLst>
          </p:cNvPr>
          <p:cNvSpPr txBox="1"/>
          <p:nvPr/>
        </p:nvSpPr>
        <p:spPr>
          <a:xfrm>
            <a:off x="150934" y="2543674"/>
            <a:ext cx="6522272" cy="2556534"/>
          </a:xfrm>
          <a:prstGeom prst="rect">
            <a:avLst/>
          </a:prstGeom>
          <a:noFill/>
        </p:spPr>
        <p:txBody>
          <a:bodyPr wrap="square" rtlCol="0">
            <a:spAutoFit/>
          </a:bodyPr>
          <a:lstStyle/>
          <a:p>
            <a:pPr marL="0" marR="0" algn="just">
              <a:lnSpc>
                <a:spcPct val="107000"/>
              </a:lnSpc>
              <a:spcBef>
                <a:spcPts val="0"/>
              </a:spcBef>
              <a:spcAft>
                <a:spcPts val="800"/>
              </a:spcAft>
            </a:pP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Jelena Vlahović</a:t>
            </a:r>
            <a:r>
              <a:rPr lang="en-GB" sz="1400" baseline="30000" dirty="0">
                <a:effectLst/>
                <a:latin typeface="Times New Roman" panose="02020603050405020304" pitchFamily="18" charset="0"/>
                <a:ea typeface="Calibri" panose="020F0502020204030204" pitchFamily="34" charset="0"/>
                <a:cs typeface="Times New Roman" panose="02020603050405020304" pitchFamily="18" charset="0"/>
              </a:rPr>
              <a:t>1,2</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Nikola Kržanović</a:t>
            </a:r>
            <a:r>
              <a:rPr lang="en-GB" sz="1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Dušan Topalović</a:t>
            </a:r>
            <a:r>
              <a:rPr lang="en-GB" sz="1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Miloš Živanović</a:t>
            </a:r>
            <a:r>
              <a:rPr lang="en-GB" sz="1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Jelena Stanković Petrović</a:t>
            </a:r>
            <a:r>
              <a:rPr lang="en-GB" sz="14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Olivier Van Hoey</a:t>
            </a:r>
            <a:r>
              <a:rPr lang="en-GB" sz="14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Hayo Zutz</a:t>
            </a:r>
            <a:r>
              <a:rPr lang="en-GB" sz="1400" baseline="30000" dirty="0">
                <a:effectLst/>
                <a:latin typeface="Times New Roman" panose="02020603050405020304" pitchFamily="18" charset="0"/>
                <a:ea typeface="Calibri" panose="020F0502020204030204" pitchFamily="34" charset="0"/>
                <a:cs typeface="Times New Roman" panose="02020603050405020304" pitchFamily="18" charset="0"/>
              </a:rPr>
              <a:t>4</a:t>
            </a: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Ivana Komatina</a:t>
            </a:r>
            <a:r>
              <a:rPr lang="en-GB" sz="1400" baseline="30000" dirty="0">
                <a:effectLst/>
                <a:latin typeface="Times New Roman" panose="02020603050405020304" pitchFamily="18" charset="0"/>
                <a:ea typeface="Calibri" panose="020F0502020204030204" pitchFamily="34" charset="0"/>
                <a:cs typeface="Times New Roman" panose="02020603050405020304" pitchFamily="18" charset="0"/>
              </a:rPr>
              <a:t>1,5</a:t>
            </a:r>
            <a:endParaRPr lang="sr-Latn-RS" sz="1400" baseline="30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1200" baseline="30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Department of Radiation and Environmental Protection, „VINČA" Institute of Nuclear Sciences - National Institute of the Republic of Serbia, University of Belgrade, Belgrade,</a:t>
            </a:r>
            <a:r>
              <a:rPr lang="sr-Latn-R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Serbia</a:t>
            </a:r>
            <a:br>
              <a:rPr lang="en-GB" sz="1200" dirty="0">
                <a:effectLst/>
                <a:latin typeface="Times New Roman" panose="02020603050405020304" pitchFamily="18" charset="0"/>
                <a:ea typeface="Calibri" panose="020F0502020204030204" pitchFamily="34" charset="0"/>
                <a:cs typeface="Times New Roman" panose="02020603050405020304" pitchFamily="18" charset="0"/>
              </a:rPr>
            </a:br>
            <a:r>
              <a:rPr lang="en-GB" sz="1200" baseline="30000" dirty="0">
                <a:effectLst/>
                <a:latin typeface="Times New Roman" panose="02020603050405020304" pitchFamily="18" charset="0"/>
                <a:ea typeface="Calibri" panose="020F0502020204030204" pitchFamily="34" charset="0"/>
                <a:cs typeface="Times New Roman" panose="02020603050405020304" pitchFamily="18" charset="0"/>
              </a:rPr>
              <a:t>2 </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Faculty of Sciences, University of Novi Sad, Novi Sad, Serbia</a:t>
            </a:r>
            <a:br>
              <a:rPr lang="en-GB" sz="1200" dirty="0">
                <a:effectLst/>
                <a:latin typeface="Times New Roman" panose="02020603050405020304" pitchFamily="18" charset="0"/>
                <a:ea typeface="Calibri" panose="020F0502020204030204" pitchFamily="34" charset="0"/>
                <a:cs typeface="Times New Roman" panose="02020603050405020304" pitchFamily="18" charset="0"/>
              </a:rPr>
            </a:br>
            <a:r>
              <a:rPr lang="en-GB" sz="12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Belgian Nuclear Research Centre (SCK CEN), Mol, Belgium</a:t>
            </a:r>
            <a:br>
              <a:rPr lang="en-GB" sz="1200" dirty="0">
                <a:effectLst/>
                <a:latin typeface="Times New Roman" panose="02020603050405020304" pitchFamily="18" charset="0"/>
                <a:ea typeface="Calibri" panose="020F0502020204030204" pitchFamily="34" charset="0"/>
                <a:cs typeface="Times New Roman" panose="02020603050405020304" pitchFamily="18" charset="0"/>
              </a:rPr>
            </a:br>
            <a:r>
              <a:rPr lang="en-GB" sz="12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r>
              <a:rPr lang="en-GB"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hysikalisch-Technische Bundesanstalt, Braunschweig, Germany</a:t>
            </a:r>
            <a:br>
              <a:rPr lang="en-GB" sz="1200" dirty="0">
                <a:effectLst/>
                <a:latin typeface="Times New Roman" panose="02020603050405020304" pitchFamily="18" charset="0"/>
                <a:ea typeface="Calibri" panose="020F0502020204030204" pitchFamily="34" charset="0"/>
                <a:cs typeface="Times New Roman" panose="02020603050405020304" pitchFamily="18" charset="0"/>
              </a:rPr>
            </a:br>
            <a:r>
              <a:rPr lang="en-GB" sz="1200" baseline="30000" dirty="0">
                <a:effectLst/>
                <a:latin typeface="Times New Roman" panose="02020603050405020304" pitchFamily="18" charset="0"/>
                <a:ea typeface="Calibri" panose="020F0502020204030204" pitchFamily="34" charset="0"/>
                <a:cs typeface="Times New Roman" panose="02020603050405020304" pitchFamily="18" charset="0"/>
              </a:rPr>
              <a:t>5</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Faculty of Physical Chemistry, University of Belgrade, Belgrade, Serbia</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920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2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1+#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70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390" y="82080"/>
            <a:ext cx="7886700" cy="802415"/>
          </a:xfrm>
        </p:spPr>
        <p:txBody>
          <a:bodyPr>
            <a:normAutofit fontScale="90000"/>
          </a:bodyPr>
          <a:lstStyle/>
          <a:p>
            <a:r>
              <a:rPr lang="sr-Latn-RS" sz="3600" dirty="0">
                <a:latin typeface="Times New Roman" panose="02020603050405020304" pitchFamily="18" charset="0"/>
                <a:cs typeface="Times New Roman" panose="02020603050405020304" pitchFamily="18" charset="0"/>
              </a:rPr>
              <a:t>Advances in Dosimetry </a:t>
            </a:r>
            <a:br>
              <a:rPr lang="sr-Latn-RS" sz="3600" dirty="0">
                <a:latin typeface="Times New Roman" panose="02020603050405020304" pitchFamily="18" charset="0"/>
                <a:cs typeface="Times New Roman" panose="02020603050405020304" pitchFamily="18" charset="0"/>
              </a:rPr>
            </a:br>
            <a:r>
              <a:rPr lang="sr-Latn-RS" sz="3600" dirty="0">
                <a:latin typeface="Times New Roman" panose="02020603050405020304" pitchFamily="18" charset="0"/>
                <a:cs typeface="Times New Roman" panose="02020603050405020304" pitchFamily="18" charset="0"/>
              </a:rPr>
              <a:t>Technologies</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743CF2-382E-46AE-9223-02C8853DDC14}" type="datetime1">
              <a:rPr lang="en-US" smtClean="0"/>
              <a:t>9/24/2024</a:t>
            </a:fld>
            <a:endParaRPr lang="en-US" dirty="0"/>
          </a:p>
        </p:txBody>
      </p:sp>
      <p:sp>
        <p:nvSpPr>
          <p:cNvPr id="5" name="Slide Number Placeholder 4"/>
          <p:cNvSpPr>
            <a:spLocks noGrp="1"/>
          </p:cNvSpPr>
          <p:nvPr>
            <p:ph type="sldNum" sz="quarter" idx="12"/>
          </p:nvPr>
        </p:nvSpPr>
        <p:spPr/>
        <p:txBody>
          <a:bodyPr/>
          <a:lstStyle/>
          <a:p>
            <a:fld id="{12948E54-C49F-43B5-994B-E75EE17851A1}" type="slidenum">
              <a:rPr lang="en-US" smtClean="0"/>
              <a:t>2</a:t>
            </a:fld>
            <a:endParaRPr lang="en-US" dirty="0"/>
          </a:p>
        </p:txBody>
      </p:sp>
      <p:pic>
        <p:nvPicPr>
          <p:cNvPr id="6" name="Picture 5"/>
          <p:cNvPicPr>
            <a:picLocks noChangeAspect="1"/>
          </p:cNvPicPr>
          <p:nvPr/>
        </p:nvPicPr>
        <p:blipFill>
          <a:blip r:embed="rId2"/>
          <a:stretch>
            <a:fillRect/>
          </a:stretch>
        </p:blipFill>
        <p:spPr>
          <a:xfrm>
            <a:off x="175899" y="47386"/>
            <a:ext cx="1420491" cy="871804"/>
          </a:xfrm>
          <a:prstGeom prst="rect">
            <a:avLst/>
          </a:prstGeom>
        </p:spPr>
      </p:pic>
      <p:pic>
        <p:nvPicPr>
          <p:cNvPr id="7" name="Picture 6"/>
          <p:cNvPicPr>
            <a:picLocks noChangeAspect="1"/>
          </p:cNvPicPr>
          <p:nvPr/>
        </p:nvPicPr>
        <p:blipFill>
          <a:blip r:embed="rId3"/>
          <a:stretch>
            <a:fillRect/>
          </a:stretch>
        </p:blipFill>
        <p:spPr>
          <a:xfrm>
            <a:off x="6527619" y="121182"/>
            <a:ext cx="2444708" cy="652329"/>
          </a:xfrm>
          <a:prstGeom prst="rect">
            <a:avLst/>
          </a:prstGeom>
        </p:spPr>
      </p:pic>
      <p:cxnSp>
        <p:nvCxnSpPr>
          <p:cNvPr id="8" name="Straight Connector 7">
            <a:extLst>
              <a:ext uri="{FF2B5EF4-FFF2-40B4-BE49-F238E27FC236}">
                <a16:creationId xmlns:a16="http://schemas.microsoft.com/office/drawing/2014/main" id="{FD20B80F-D7F8-66D7-467D-5ADD90C265FD}"/>
              </a:ext>
            </a:extLst>
          </p:cNvPr>
          <p:cNvCxnSpPr/>
          <p:nvPr/>
        </p:nvCxnSpPr>
        <p:spPr>
          <a:xfrm>
            <a:off x="1735494" y="919190"/>
            <a:ext cx="71099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331315D-F97E-4B97-A0B3-D32336069663}"/>
              </a:ext>
            </a:extLst>
          </p:cNvPr>
          <p:cNvSpPr txBox="1"/>
          <p:nvPr/>
        </p:nvSpPr>
        <p:spPr>
          <a:xfrm>
            <a:off x="1735494" y="1035735"/>
            <a:ext cx="7044612" cy="4939814"/>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sr-Latn-RS" dirty="0">
                <a:latin typeface="Times New Roman" panose="02020603050405020304" pitchFamily="18" charset="0"/>
                <a:ea typeface="Calibri" panose="020F0502020204030204" pitchFamily="34" charset="0"/>
              </a:rPr>
              <a:t>D</a:t>
            </a:r>
            <a:r>
              <a:rPr lang="en-US" sz="1800" dirty="0" err="1">
                <a:effectLst/>
                <a:latin typeface="Times New Roman" panose="02020603050405020304" pitchFamily="18" charset="0"/>
                <a:ea typeface="Calibri" panose="020F0502020204030204" pitchFamily="34" charset="0"/>
              </a:rPr>
              <a:t>evelopment</a:t>
            </a:r>
            <a:r>
              <a:rPr lang="en-US" sz="1800" dirty="0">
                <a:effectLst/>
                <a:latin typeface="Times New Roman" panose="02020603050405020304" pitchFamily="18" charset="0"/>
                <a:ea typeface="Calibri" panose="020F0502020204030204" pitchFamily="34" charset="0"/>
              </a:rPr>
              <a:t> of new technologies in dosimetry is aimed towards enhancing the performance and capabilities of radiation dose measurement systems.</a:t>
            </a:r>
            <a:endParaRPr lang="sr-Latn-RS" sz="1800" dirty="0">
              <a:effectLst/>
              <a:latin typeface="Times New Roman" panose="02020603050405020304" pitchFamily="18" charset="0"/>
              <a:ea typeface="Calibri" panose="020F0502020204030204" pitchFamily="34" charset="0"/>
            </a:endParaRPr>
          </a:p>
          <a:p>
            <a:pPr marL="285750" indent="-285750" algn="just">
              <a:spcAft>
                <a:spcPts val="600"/>
              </a:spcAft>
              <a:buFont typeface="Arial" panose="020B0604020202020204" pitchFamily="34" charset="0"/>
              <a:buChar char="•"/>
            </a:pPr>
            <a:r>
              <a:rPr lang="sr-Latn-RS" sz="1800">
                <a:effectLst/>
                <a:latin typeface="Times New Roman" panose="02020603050405020304" pitchFamily="18" charset="0"/>
                <a:ea typeface="Calibri" panose="020F0502020204030204" pitchFamily="34" charset="0"/>
              </a:rPr>
              <a:t>Examples </a:t>
            </a:r>
            <a:r>
              <a:rPr lang="sr-Latn-RS" sz="1800" dirty="0">
                <a:effectLst/>
                <a:latin typeface="Times New Roman" panose="02020603050405020304" pitchFamily="18" charset="0"/>
                <a:ea typeface="Calibri" panose="020F0502020204030204" pitchFamily="34" charset="0"/>
              </a:rPr>
              <a:t>include: </a:t>
            </a:r>
            <a:r>
              <a:rPr lang="sr-Latn-RS" sz="1800" i="1" dirty="0">
                <a:effectLst/>
                <a:latin typeface="Times New Roman" panose="02020603050405020304" pitchFamily="18" charset="0"/>
                <a:ea typeface="Calibri" panose="020F0502020204030204" pitchFamily="34" charset="0"/>
              </a:rPr>
              <a:t>hybrid dosimeters, spectrodosimetry, computional dosimetry etc</a:t>
            </a:r>
            <a:r>
              <a:rPr lang="sr-Latn-RS" sz="1800" dirty="0">
                <a:effectLst/>
                <a:latin typeface="Times New Roman" panose="02020603050405020304" pitchFamily="18" charset="0"/>
                <a:ea typeface="Calibri" panose="020F0502020204030204" pitchFamily="34" charset="0"/>
              </a:rPr>
              <a:t>. </a:t>
            </a:r>
          </a:p>
          <a:p>
            <a:pPr marL="285750" indent="-285750" algn="just">
              <a:spcAft>
                <a:spcPts val="6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Hybrid dosimeters stand out by integrating multiple dosimetry techniques.</a:t>
            </a:r>
            <a:endParaRPr lang="en-US" dirty="0">
              <a:latin typeface="Times New Roman" panose="02020603050405020304" pitchFamily="18" charset="0"/>
              <a:ea typeface="Calibri" panose="020F0502020204030204" pitchFamily="34" charset="0"/>
            </a:endParaRPr>
          </a:p>
          <a:p>
            <a:pPr marL="285750" indent="-285750" algn="just">
              <a:spcAft>
                <a:spcPts val="600"/>
              </a:spcAf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endParaRPr>
          </a:p>
          <a:p>
            <a:pPr marL="285750" indent="-285750" algn="just">
              <a:spcAft>
                <a:spcPts val="600"/>
              </a:spcAft>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endParaRPr>
          </a:p>
          <a:p>
            <a:pPr algn="just">
              <a:spcAft>
                <a:spcPts val="600"/>
              </a:spcAft>
            </a:pPr>
            <a:endParaRPr lang="sr-Latn-RS" sz="1800" dirty="0">
              <a:effectLst/>
              <a:latin typeface="Times New Roman" panose="02020603050405020304" pitchFamily="18" charset="0"/>
              <a:ea typeface="Calibri" panose="020F0502020204030204" pitchFamily="34" charset="0"/>
            </a:endParaRPr>
          </a:p>
          <a:p>
            <a:pPr algn="just">
              <a:spcAft>
                <a:spcPts val="600"/>
              </a:spcAft>
            </a:pPr>
            <a:endParaRPr lang="sr-Latn-RS" dirty="0">
              <a:latin typeface="Times New Roman" panose="02020603050405020304" pitchFamily="18" charset="0"/>
              <a:ea typeface="Calibri" panose="020F0502020204030204" pitchFamily="34" charset="0"/>
            </a:endParaRPr>
          </a:p>
          <a:p>
            <a:pPr algn="just">
              <a:spcAft>
                <a:spcPts val="600"/>
              </a:spcAft>
            </a:pPr>
            <a:endParaRPr lang="sr-Latn-RS" sz="1800" b="1" dirty="0">
              <a:effectLst/>
              <a:latin typeface="Times New Roman" panose="02020603050405020304" pitchFamily="18" charset="0"/>
              <a:ea typeface="Calibri" panose="020F0502020204030204" pitchFamily="34" charset="0"/>
            </a:endParaRPr>
          </a:p>
          <a:p>
            <a:pPr marL="285750" indent="-285750" algn="just">
              <a:spcAft>
                <a:spcPts val="600"/>
              </a:spcAft>
              <a:buFont typeface="Arial" panose="020B0604020202020204" pitchFamily="34" charset="0"/>
              <a:buChar char="•"/>
            </a:pPr>
            <a:r>
              <a:rPr lang="sr-Latn-RS" sz="1800" b="1" dirty="0">
                <a:effectLst/>
                <a:latin typeface="Times New Roman" panose="02020603050405020304" pitchFamily="18" charset="0"/>
                <a:ea typeface="Calibri" panose="020F0502020204030204" pitchFamily="34" charset="0"/>
              </a:rPr>
              <a:t>Benefits: </a:t>
            </a:r>
            <a:r>
              <a:rPr lang="en-US" sz="1800" dirty="0">
                <a:effectLst/>
                <a:latin typeface="Times New Roman" panose="02020603050405020304" pitchFamily="18" charset="0"/>
                <a:ea typeface="Calibri" panose="020F0502020204030204" pitchFamily="34" charset="0"/>
              </a:rPr>
              <a:t>deliver</a:t>
            </a:r>
            <a:r>
              <a:rPr lang="sr-Latn-RS" dirty="0">
                <a:latin typeface="Times New Roman" panose="02020603050405020304" pitchFamily="18" charset="0"/>
                <a:ea typeface="Calibri" panose="020F0502020204030204" pitchFamily="34" charset="0"/>
              </a:rPr>
              <a:t>y of</a:t>
            </a:r>
            <a:r>
              <a:rPr lang="en-US" sz="1800" dirty="0">
                <a:effectLst/>
                <a:latin typeface="Times New Roman" panose="02020603050405020304" pitchFamily="18" charset="0"/>
                <a:ea typeface="Calibri" panose="020F0502020204030204" pitchFamily="34" charset="0"/>
              </a:rPr>
              <a:t> improved accuracy and reliability in radiation protection dose measurements.</a:t>
            </a:r>
          </a:p>
          <a:p>
            <a:pPr marL="285750" indent="-285750" algn="just">
              <a:spcAft>
                <a:spcPts val="600"/>
              </a:spcAft>
              <a:buFont typeface="Arial" panose="020B0604020202020204" pitchFamily="34" charset="0"/>
              <a:buChar char="•"/>
            </a:pPr>
            <a:r>
              <a:rPr lang="en-US" dirty="0">
                <a:latin typeface="Times New Roman" panose="02020603050405020304" pitchFamily="18" charset="0"/>
                <a:ea typeface="Calibri" panose="020F0502020204030204" pitchFamily="34" charset="0"/>
              </a:rPr>
              <a:t>22NRM07 </a:t>
            </a:r>
            <a:r>
              <a:rPr lang="en-US" dirty="0" err="1">
                <a:latin typeface="Times New Roman" panose="02020603050405020304" pitchFamily="18" charset="0"/>
                <a:ea typeface="Calibri" panose="020F0502020204030204" pitchFamily="34" charset="0"/>
              </a:rPr>
              <a:t>GuideRadPROS</a:t>
            </a:r>
            <a:r>
              <a:rPr lang="en-US" dirty="0">
                <a:latin typeface="Times New Roman" panose="02020603050405020304" pitchFamily="18" charset="0"/>
                <a:ea typeface="Calibri" panose="020F0502020204030204" pitchFamily="34" charset="0"/>
              </a:rPr>
              <a:t> Joint Research Project and Work package 4</a:t>
            </a:r>
            <a:endParaRPr lang="sr-Latn-RS" sz="1800" dirty="0">
              <a:effectLst/>
              <a:latin typeface="Times New Roman" panose="02020603050405020304" pitchFamily="18" charset="0"/>
              <a:ea typeface="Calibri" panose="020F0502020204030204" pitchFamily="34" charset="0"/>
            </a:endParaRPr>
          </a:p>
        </p:txBody>
      </p:sp>
      <p:pic>
        <p:nvPicPr>
          <p:cNvPr id="9" name="Picture 8" descr="A black rectangular object with a blue and green stripe&#10;&#10;Description automatically generated">
            <a:extLst>
              <a:ext uri="{FF2B5EF4-FFF2-40B4-BE49-F238E27FC236}">
                <a16:creationId xmlns:a16="http://schemas.microsoft.com/office/drawing/2014/main" id="{C0040E54-E841-15BC-5B78-C9D6E3F1252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6874" y="3458309"/>
            <a:ext cx="1341090" cy="993400"/>
          </a:xfrm>
          <a:prstGeom prst="rect">
            <a:avLst/>
          </a:prstGeom>
          <a:ln>
            <a:solidFill>
              <a:schemeClr val="tx1"/>
            </a:solidFill>
          </a:ln>
        </p:spPr>
      </p:pic>
      <p:pic>
        <p:nvPicPr>
          <p:cNvPr id="11" name="Picture 10" descr="A close-up of a battery charger&#10;&#10;Description automatically generated">
            <a:extLst>
              <a:ext uri="{FF2B5EF4-FFF2-40B4-BE49-F238E27FC236}">
                <a16:creationId xmlns:a16="http://schemas.microsoft.com/office/drawing/2014/main" id="{9E25C6F5-344D-4144-2079-57C92F16D7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89307" y="3472522"/>
            <a:ext cx="1457299" cy="993400"/>
          </a:xfrm>
          <a:prstGeom prst="rect">
            <a:avLst/>
          </a:prstGeom>
          <a:ln>
            <a:solidFill>
              <a:schemeClr val="tx1"/>
            </a:solidFill>
          </a:ln>
        </p:spPr>
      </p:pic>
      <p:pic>
        <p:nvPicPr>
          <p:cNvPr id="12" name="Picture 11" descr="A white device with a black screen&#10;&#10;Description automatically generated">
            <a:extLst>
              <a:ext uri="{FF2B5EF4-FFF2-40B4-BE49-F238E27FC236}">
                <a16:creationId xmlns:a16="http://schemas.microsoft.com/office/drawing/2014/main" id="{2C9EFA94-81F1-9C81-75CD-1A0032EC2B1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792"/>
          <a:stretch/>
        </p:blipFill>
        <p:spPr>
          <a:xfrm>
            <a:off x="6457949" y="3505642"/>
            <a:ext cx="1570096" cy="1020431"/>
          </a:xfrm>
          <a:prstGeom prst="rect">
            <a:avLst/>
          </a:prstGeom>
          <a:ln>
            <a:solidFill>
              <a:schemeClr val="tx1"/>
            </a:solidFill>
          </a:ln>
        </p:spPr>
      </p:pic>
    </p:spTree>
    <p:extLst>
      <p:ext uri="{BB962C8B-B14F-4D97-AF65-F5344CB8AC3E}">
        <p14:creationId xmlns:p14="http://schemas.microsoft.com/office/powerpoint/2010/main" val="129910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9DE1-D606-C640-9029-E25AC7619F9E}"/>
              </a:ext>
            </a:extLst>
          </p:cNvPr>
          <p:cNvSpPr>
            <a:spLocks noGrp="1"/>
          </p:cNvSpPr>
          <p:nvPr>
            <p:ph type="title"/>
          </p:nvPr>
        </p:nvSpPr>
        <p:spPr>
          <a:xfrm>
            <a:off x="1735493" y="47386"/>
            <a:ext cx="7009847" cy="975233"/>
          </a:xfrm>
        </p:spPr>
        <p:txBody>
          <a:bodyPr>
            <a:normAutofit/>
          </a:bodyPr>
          <a:lstStyle/>
          <a:p>
            <a:r>
              <a:rPr lang="sr-Latn-RS" sz="3600" dirty="0">
                <a:latin typeface="Times New Roman" panose="02020603050405020304" pitchFamily="18" charset="0"/>
                <a:cs typeface="Times New Roman" panose="02020603050405020304" pitchFamily="18" charset="0"/>
              </a:rPr>
              <a:t>IEC 62387:2020 Compliance</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743CF2-382E-46AE-9223-02C8853DDC14}" type="datetime1">
              <a:rPr lang="en-US" smtClean="0"/>
              <a:t>9/24/2024</a:t>
            </a:fld>
            <a:endParaRPr lang="en-US" dirty="0"/>
          </a:p>
        </p:txBody>
      </p:sp>
      <p:sp>
        <p:nvSpPr>
          <p:cNvPr id="5" name="Slide Number Placeholder 4"/>
          <p:cNvSpPr>
            <a:spLocks noGrp="1"/>
          </p:cNvSpPr>
          <p:nvPr>
            <p:ph type="sldNum" sz="quarter" idx="12"/>
          </p:nvPr>
        </p:nvSpPr>
        <p:spPr/>
        <p:txBody>
          <a:bodyPr/>
          <a:lstStyle/>
          <a:p>
            <a:fld id="{12948E54-C49F-43B5-994B-E75EE17851A1}" type="slidenum">
              <a:rPr lang="en-US" smtClean="0"/>
              <a:t>3</a:t>
            </a:fld>
            <a:endParaRPr lang="en-US" dirty="0"/>
          </a:p>
        </p:txBody>
      </p:sp>
      <p:pic>
        <p:nvPicPr>
          <p:cNvPr id="6" name="Picture 5"/>
          <p:cNvPicPr>
            <a:picLocks noChangeAspect="1"/>
          </p:cNvPicPr>
          <p:nvPr/>
        </p:nvPicPr>
        <p:blipFill>
          <a:blip r:embed="rId2"/>
          <a:stretch>
            <a:fillRect/>
          </a:stretch>
        </p:blipFill>
        <p:spPr>
          <a:xfrm>
            <a:off x="175899" y="47386"/>
            <a:ext cx="1420491" cy="871804"/>
          </a:xfrm>
          <a:prstGeom prst="rect">
            <a:avLst/>
          </a:prstGeom>
        </p:spPr>
      </p:pic>
      <p:pic>
        <p:nvPicPr>
          <p:cNvPr id="7" name="Picture 6"/>
          <p:cNvPicPr>
            <a:picLocks noChangeAspect="1"/>
          </p:cNvPicPr>
          <p:nvPr/>
        </p:nvPicPr>
        <p:blipFill>
          <a:blip r:embed="rId3"/>
          <a:stretch>
            <a:fillRect/>
          </a:stretch>
        </p:blipFill>
        <p:spPr>
          <a:xfrm>
            <a:off x="6527619" y="121182"/>
            <a:ext cx="2444708" cy="652329"/>
          </a:xfrm>
          <a:prstGeom prst="rect">
            <a:avLst/>
          </a:prstGeom>
        </p:spPr>
      </p:pic>
      <p:cxnSp>
        <p:nvCxnSpPr>
          <p:cNvPr id="3" name="Straight Connector 2">
            <a:extLst>
              <a:ext uri="{FF2B5EF4-FFF2-40B4-BE49-F238E27FC236}">
                <a16:creationId xmlns:a16="http://schemas.microsoft.com/office/drawing/2014/main" id="{DBDC72A4-2097-6B7D-2E0B-3E623A273A54}"/>
              </a:ext>
            </a:extLst>
          </p:cNvPr>
          <p:cNvCxnSpPr/>
          <p:nvPr/>
        </p:nvCxnSpPr>
        <p:spPr>
          <a:xfrm>
            <a:off x="1735494" y="919190"/>
            <a:ext cx="71099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D65376D-6B6A-95C2-3CEE-A80DC92C324C}"/>
              </a:ext>
            </a:extLst>
          </p:cNvPr>
          <p:cNvSpPr txBox="1"/>
          <p:nvPr/>
        </p:nvSpPr>
        <p:spPr>
          <a:xfrm>
            <a:off x="3140468" y="1065869"/>
            <a:ext cx="5704952" cy="2585323"/>
          </a:xfrm>
          <a:prstGeom prst="rect">
            <a:avLst/>
          </a:prstGeom>
          <a:noFill/>
        </p:spPr>
        <p:txBody>
          <a:bodyPr wrap="square" rtlCol="0">
            <a:spAutoFit/>
          </a:bodyPr>
          <a:lstStyle/>
          <a:p>
            <a:pPr marL="285750" indent="-285750">
              <a:buFont typeface="Arial" panose="020B0604020202020204" pitchFamily="34" charset="0"/>
              <a:buChar char="•"/>
            </a:pPr>
            <a:r>
              <a:rPr lang="sr-Latn-RS" dirty="0">
                <a:latin typeface="Times New Roman" panose="02020603050405020304" pitchFamily="18" charset="0"/>
                <a:ea typeface="Calibri" panose="020F0502020204030204" pitchFamily="34" charset="0"/>
              </a:rPr>
              <a:t>Te</a:t>
            </a:r>
            <a:r>
              <a:rPr lang="en-US" sz="1800" dirty="0">
                <a:effectLst/>
                <a:latin typeface="Times New Roman" panose="02020603050405020304" pitchFamily="18" charset="0"/>
                <a:ea typeface="Calibri" panose="020F0502020204030204" pitchFamily="34" charset="0"/>
              </a:rPr>
              <a:t>sting of hybrid dosimeters was conducted in accordance with the guidelines outlined in IEC 62387:2020</a:t>
            </a:r>
            <a:r>
              <a:rPr lang="sr-Latn-RS" sz="1800" dirty="0">
                <a:effectLst/>
                <a:latin typeface="Times New Roman" panose="02020603050405020304" pitchFamily="18" charset="0"/>
                <a:ea typeface="Calibri" panose="020F0502020204030204" pitchFamily="34" charset="0"/>
              </a:rPr>
              <a:t>.</a:t>
            </a:r>
          </a:p>
          <a:p>
            <a:pPr marL="285750" indent="-285750">
              <a:buFont typeface="Arial" panose="020B0604020202020204" pitchFamily="34" charset="0"/>
              <a:buChar char="•"/>
            </a:pPr>
            <a:r>
              <a:rPr lang="sr-Latn-RS" dirty="0">
                <a:latin typeface="Times New Roman" panose="02020603050405020304" pitchFamily="18" charset="0"/>
                <a:ea typeface="Calibri" panose="020F0502020204030204" pitchFamily="34" charset="0"/>
                <a:cs typeface="Times New Roman" panose="02020603050405020304" pitchFamily="18" charset="0"/>
              </a:rPr>
              <a:t>These tests include: </a:t>
            </a:r>
            <a:br>
              <a:rPr lang="sr-Latn-RS" dirty="0">
                <a:latin typeface="Times New Roman" panose="02020603050405020304" pitchFamily="18" charset="0"/>
                <a:ea typeface="Calibri" panose="020F0502020204030204" pitchFamily="34" charset="0"/>
                <a:cs typeface="Times New Roman" panose="02020603050405020304" pitchFamily="18" charset="0"/>
              </a:rPr>
            </a:br>
            <a:r>
              <a:rPr lang="sr-Latn-RS"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sr-Latn-RS" dirty="0">
                <a:latin typeface="Times New Roman" panose="02020603050405020304" pitchFamily="18" charset="0"/>
                <a:ea typeface="Calibri" panose="020F0502020204030204" pitchFamily="34" charset="0"/>
                <a:cs typeface="Times New Roman" panose="02020603050405020304" pitchFamily="18" charset="0"/>
              </a:rPr>
              <a:t>Coefficient of Variation</a:t>
            </a:r>
            <a:br>
              <a:rPr lang="sr-Latn-RS" dirty="0">
                <a:latin typeface="Times New Roman" panose="02020603050405020304" pitchFamily="18" charset="0"/>
                <a:ea typeface="Calibri" panose="020F0502020204030204" pitchFamily="34" charset="0"/>
                <a:cs typeface="Times New Roman" panose="02020603050405020304" pitchFamily="18" charset="0"/>
              </a:rPr>
            </a:br>
            <a:r>
              <a:rPr lang="sr-Latn-RS"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sr-Latn-RS" dirty="0">
                <a:latin typeface="Times New Roman" panose="02020603050405020304" pitchFamily="18" charset="0"/>
                <a:ea typeface="Calibri" panose="020F0502020204030204" pitchFamily="34" charset="0"/>
                <a:cs typeface="Times New Roman" panose="02020603050405020304" pitchFamily="18" charset="0"/>
              </a:rPr>
              <a:t>Non</a:t>
            </a:r>
            <a:r>
              <a:rPr lang="en-US" dirty="0">
                <a:latin typeface="Times New Roman" panose="02020603050405020304" pitchFamily="18" charset="0"/>
                <a:ea typeface="Calibri" panose="020F0502020204030204" pitchFamily="34" charset="0"/>
                <a:cs typeface="Times New Roman" panose="02020603050405020304" pitchFamily="18" charset="0"/>
              </a:rPr>
              <a:t>-linearity</a:t>
            </a:r>
            <a:br>
              <a:rPr lang="en-US" dirty="0">
                <a:latin typeface="Times New Roman" panose="02020603050405020304" pitchFamily="18"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cs typeface="Times New Roman" panose="02020603050405020304" pitchFamily="18" charset="0"/>
              </a:rPr>
              <a:t>→ Overload characteristics, after effects, reusability</a:t>
            </a:r>
            <a:br>
              <a:rPr lang="en-US" dirty="0">
                <a:latin typeface="Times New Roman" panose="02020603050405020304" pitchFamily="18" charset="0"/>
                <a:ea typeface="Calibri" panose="020F0502020204030204" pitchFamily="34" charset="0"/>
                <a:cs typeface="Times New Roman" panose="02020603050405020304" pitchFamily="18" charset="0"/>
              </a:rPr>
            </a:br>
            <a:r>
              <a:rPr lang="en-US" dirty="0">
                <a:latin typeface="Times New Roman" panose="02020603050405020304" pitchFamily="18" charset="0"/>
                <a:ea typeface="Calibri" panose="020F0502020204030204" pitchFamily="34" charset="0"/>
                <a:cs typeface="Times New Roman" panose="02020603050405020304" pitchFamily="18" charset="0"/>
              </a:rPr>
              <a:t>→ Radiation energy and angle of incidence</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592" y="1168298"/>
            <a:ext cx="2797515" cy="3975416"/>
          </a:xfrm>
          <a:prstGeom prst="rect">
            <a:avLst/>
          </a:prstGeom>
        </p:spPr>
      </p:pic>
      <p:sp>
        <p:nvSpPr>
          <p:cNvPr id="11" name="TextBox 10"/>
          <p:cNvSpPr txBox="1"/>
          <p:nvPr/>
        </p:nvSpPr>
        <p:spPr>
          <a:xfrm>
            <a:off x="3140468" y="3332125"/>
            <a:ext cx="5604873" cy="3139321"/>
          </a:xfrm>
          <a:prstGeom prst="rect">
            <a:avLst/>
          </a:prstGeom>
          <a:noFill/>
        </p:spPr>
        <p:txBody>
          <a:bodyPr wrap="square" rtlCol="0">
            <a:spAutoFit/>
          </a:bodyPr>
          <a:lstStyle/>
          <a:p>
            <a:pPr algn="just"/>
            <a:r>
              <a:rPr lang="sr-Latn-RS" i="1" dirty="0">
                <a:latin typeface="Times New Roman" panose="02020603050405020304" pitchFamily="18" charset="0"/>
                <a:ea typeface="Calibri" panose="020F0502020204030204" pitchFamily="34" charset="0"/>
              </a:rPr>
              <a:t>The non-linearity test</a:t>
            </a: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rPr>
              <a:t>Response should be measured for </a:t>
            </a:r>
            <a:r>
              <a:rPr lang="en-US" u="sng" dirty="0">
                <a:latin typeface="Times New Roman" panose="02020603050405020304" pitchFamily="18" charset="0"/>
                <a:ea typeface="Calibri" panose="020F0502020204030204" pitchFamily="34" charset="0"/>
              </a:rPr>
              <a:t>at least </a:t>
            </a:r>
            <a:r>
              <a:rPr lang="en-US" dirty="0">
                <a:latin typeface="Times New Roman" panose="02020603050405020304" pitchFamily="18" charset="0"/>
                <a:ea typeface="Calibri" panose="020F0502020204030204" pitchFamily="34" charset="0"/>
              </a:rPr>
              <a:t>the following values: at each limit of each order of magnitude of the measuring range, at approximately 30% of each full order of magnitude, at the limits of the measuring range and, in addition, in the vicinity of range changes.</a:t>
            </a: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rPr>
              <a:t>The variation of results due to a change of the dose equivalent shall not exceed the values from -13 % to +18 %.</a:t>
            </a:r>
          </a:p>
          <a:p>
            <a:pPr marL="285750" indent="-285750" algn="just">
              <a:buFont typeface="Arial" panose="020B0604020202020204" pitchFamily="34" charset="0"/>
              <a:buChar char="•"/>
            </a:pPr>
            <a:r>
              <a:rPr lang="en-US" dirty="0">
                <a:latin typeface="Times New Roman" panose="02020603050405020304" pitchFamily="18" charset="0"/>
                <a:ea typeface="Calibri" panose="020F0502020204030204" pitchFamily="34" charset="0"/>
              </a:rPr>
              <a:t>The mandatory measuring range is 0.1 </a:t>
            </a:r>
            <a:r>
              <a:rPr lang="en-US" dirty="0" err="1">
                <a:latin typeface="Times New Roman" panose="02020603050405020304" pitchFamily="18" charset="0"/>
                <a:ea typeface="Calibri" panose="020F0502020204030204" pitchFamily="34" charset="0"/>
              </a:rPr>
              <a:t>mSv</a:t>
            </a:r>
            <a:r>
              <a:rPr lang="en-US" dirty="0">
                <a:latin typeface="Times New Roman" panose="02020603050405020304" pitchFamily="18" charset="0"/>
                <a:ea typeface="Calibri" panose="020F0502020204030204" pitchFamily="34" charset="0"/>
              </a:rPr>
              <a:t> ≤ H ≤ 1 </a:t>
            </a:r>
            <a:r>
              <a:rPr lang="en-US" dirty="0" err="1">
                <a:latin typeface="Times New Roman" panose="02020603050405020304" pitchFamily="18" charset="0"/>
                <a:ea typeface="Calibri" panose="020F0502020204030204" pitchFamily="34" charset="0"/>
              </a:rPr>
              <a:t>Sv</a:t>
            </a:r>
            <a:r>
              <a:rPr lang="en-US" dirty="0">
                <a:latin typeface="Times New Roman" panose="02020603050405020304" pitchFamily="18" charset="0"/>
                <a:ea typeface="Calibri" panose="020F0502020204030204" pitchFamily="34" charset="0"/>
              </a:rPr>
              <a:t>.  </a:t>
            </a:r>
            <a:endParaRPr lang="en-US" dirty="0"/>
          </a:p>
          <a:p>
            <a:endParaRPr lang="en-US" dirty="0"/>
          </a:p>
        </p:txBody>
      </p:sp>
    </p:spTree>
    <p:extLst>
      <p:ext uri="{BB962C8B-B14F-4D97-AF65-F5344CB8AC3E}">
        <p14:creationId xmlns:p14="http://schemas.microsoft.com/office/powerpoint/2010/main" val="379082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9DE1-D606-C640-9029-E25AC7619F9E}"/>
              </a:ext>
            </a:extLst>
          </p:cNvPr>
          <p:cNvSpPr>
            <a:spLocks noGrp="1"/>
          </p:cNvSpPr>
          <p:nvPr>
            <p:ph type="title"/>
          </p:nvPr>
        </p:nvSpPr>
        <p:spPr>
          <a:xfrm>
            <a:off x="1735494" y="47386"/>
            <a:ext cx="5702798" cy="975233"/>
          </a:xfrm>
        </p:spPr>
        <p:txBody>
          <a:bodyPr>
            <a:noAutofit/>
          </a:bodyPr>
          <a:lstStyle/>
          <a:p>
            <a:r>
              <a:rPr lang="en-US" sz="3200" dirty="0">
                <a:latin typeface="Times New Roman" panose="02020603050405020304" pitchFamily="18" charset="0"/>
                <a:cs typeface="Times New Roman" panose="02020603050405020304" pitchFamily="18" charset="0"/>
              </a:rPr>
              <a:t>Experimental Setup for Non-linearity </a:t>
            </a:r>
            <a:r>
              <a:rPr lang="sr-Latn-RS" sz="3200" dirty="0">
                <a:latin typeface="Times New Roman" panose="02020603050405020304" pitchFamily="18" charset="0"/>
                <a:cs typeface="Times New Roman" panose="02020603050405020304" pitchFamily="18" charset="0"/>
              </a:rPr>
              <a:t>t</a:t>
            </a:r>
            <a:r>
              <a:rPr lang="en-US" sz="3200" dirty="0" err="1">
                <a:latin typeface="Times New Roman" panose="02020603050405020304" pitchFamily="18" charset="0"/>
                <a:cs typeface="Times New Roman" panose="02020603050405020304" pitchFamily="18" charset="0"/>
              </a:rPr>
              <a:t>est</a:t>
            </a: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743CF2-382E-46AE-9223-02C8853DDC14}" type="datetime1">
              <a:rPr lang="en-US" smtClean="0"/>
              <a:t>9/24/2024</a:t>
            </a:fld>
            <a:endParaRPr lang="en-US" dirty="0"/>
          </a:p>
        </p:txBody>
      </p:sp>
      <p:sp>
        <p:nvSpPr>
          <p:cNvPr id="5" name="Slide Number Placeholder 4"/>
          <p:cNvSpPr>
            <a:spLocks noGrp="1"/>
          </p:cNvSpPr>
          <p:nvPr>
            <p:ph type="sldNum" sz="quarter" idx="12"/>
          </p:nvPr>
        </p:nvSpPr>
        <p:spPr/>
        <p:txBody>
          <a:bodyPr/>
          <a:lstStyle/>
          <a:p>
            <a:fld id="{12948E54-C49F-43B5-994B-E75EE17851A1}" type="slidenum">
              <a:rPr lang="en-US" smtClean="0"/>
              <a:t>4</a:t>
            </a:fld>
            <a:endParaRPr lang="en-US" dirty="0"/>
          </a:p>
        </p:txBody>
      </p:sp>
      <p:pic>
        <p:nvPicPr>
          <p:cNvPr id="6" name="Picture 5"/>
          <p:cNvPicPr>
            <a:picLocks noChangeAspect="1"/>
          </p:cNvPicPr>
          <p:nvPr/>
        </p:nvPicPr>
        <p:blipFill>
          <a:blip r:embed="rId2"/>
          <a:stretch>
            <a:fillRect/>
          </a:stretch>
        </p:blipFill>
        <p:spPr>
          <a:xfrm>
            <a:off x="175899" y="47386"/>
            <a:ext cx="1420491" cy="871804"/>
          </a:xfrm>
          <a:prstGeom prst="rect">
            <a:avLst/>
          </a:prstGeom>
        </p:spPr>
      </p:pic>
      <p:pic>
        <p:nvPicPr>
          <p:cNvPr id="7" name="Picture 6"/>
          <p:cNvPicPr>
            <a:picLocks noChangeAspect="1"/>
          </p:cNvPicPr>
          <p:nvPr/>
        </p:nvPicPr>
        <p:blipFill>
          <a:blip r:embed="rId3"/>
          <a:stretch>
            <a:fillRect/>
          </a:stretch>
        </p:blipFill>
        <p:spPr>
          <a:xfrm>
            <a:off x="6527619" y="121182"/>
            <a:ext cx="2444708" cy="652329"/>
          </a:xfrm>
          <a:prstGeom prst="rect">
            <a:avLst/>
          </a:prstGeom>
        </p:spPr>
      </p:pic>
      <p:cxnSp>
        <p:nvCxnSpPr>
          <p:cNvPr id="3" name="Straight Connector 2">
            <a:extLst>
              <a:ext uri="{FF2B5EF4-FFF2-40B4-BE49-F238E27FC236}">
                <a16:creationId xmlns:a16="http://schemas.microsoft.com/office/drawing/2014/main" id="{DBDC72A4-2097-6B7D-2E0B-3E623A273A54}"/>
              </a:ext>
            </a:extLst>
          </p:cNvPr>
          <p:cNvCxnSpPr/>
          <p:nvPr/>
        </p:nvCxnSpPr>
        <p:spPr>
          <a:xfrm>
            <a:off x="1735494" y="919190"/>
            <a:ext cx="71099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7D8C28-7CFE-EB20-08CD-B45CD3D22EAC}"/>
              </a:ext>
            </a:extLst>
          </p:cNvPr>
          <p:cNvSpPr txBox="1"/>
          <p:nvPr/>
        </p:nvSpPr>
        <p:spPr>
          <a:xfrm>
            <a:off x="2923083" y="1052330"/>
            <a:ext cx="5922337" cy="1200329"/>
          </a:xfrm>
          <a:prstGeom prst="rect">
            <a:avLst/>
          </a:prstGeom>
          <a:noFill/>
        </p:spPr>
        <p:txBody>
          <a:bodyPr wrap="square" rtlCol="0">
            <a:spAutoFit/>
          </a:bodyPr>
          <a:lstStyle/>
          <a:p>
            <a:pPr marL="285750" indent="-285750" algn="just">
              <a:buFont typeface="Arial" panose="020B0604020202020204" pitchFamily="34" charset="0"/>
              <a:buChar char="•"/>
            </a:pPr>
            <a:r>
              <a:rPr lang="sr-Latn-RS" sz="1800" dirty="0">
                <a:effectLst/>
                <a:latin typeface="Times New Roman" panose="02020603050405020304" pitchFamily="18" charset="0"/>
                <a:ea typeface="Calibri" panose="020F0502020204030204" pitchFamily="34" charset="0"/>
              </a:rPr>
              <a:t>Conducted in reference X-ray and gamma-ray radiation fields, established according to ISO 4037:2019</a:t>
            </a:r>
            <a:r>
              <a:rPr lang="en-US" sz="1800" dirty="0">
                <a:effectLst/>
                <a:latin typeface="Times New Roman" panose="02020603050405020304" pitchFamily="18" charset="0"/>
                <a:ea typeface="Calibri" panose="020F0502020204030204" pitchFamily="34" charset="0"/>
              </a:rPr>
              <a:t>.</a:t>
            </a:r>
          </a:p>
          <a:p>
            <a:pPr marL="285750" indent="-285750" algn="just">
              <a:buFont typeface="Arial" panose="020B0604020202020204" pitchFamily="34" charset="0"/>
              <a:buChar char="•"/>
            </a:pPr>
            <a:r>
              <a:rPr lang="sr-Latn-RS" dirty="0">
                <a:latin typeface="Times New Roman" panose="02020603050405020304" pitchFamily="18" charset="0"/>
                <a:ea typeface="Calibri" panose="020F0502020204030204" pitchFamily="34" charset="0"/>
              </a:rPr>
              <a:t>R</a:t>
            </a:r>
            <a:r>
              <a:rPr lang="en-US" dirty="0" err="1">
                <a:latin typeface="Times New Roman" panose="02020603050405020304" pitchFamily="18" charset="0"/>
                <a:ea typeface="Calibri" panose="020F0502020204030204" pitchFamily="34" charset="0"/>
              </a:rPr>
              <a:t>adiation</a:t>
            </a:r>
            <a:r>
              <a:rPr lang="en-US" dirty="0">
                <a:latin typeface="Times New Roman" panose="02020603050405020304" pitchFamily="18" charset="0"/>
                <a:ea typeface="Calibri" panose="020F0502020204030204" pitchFamily="34" charset="0"/>
              </a:rPr>
              <a:t> fields were generated by several </a:t>
            </a:r>
            <a:r>
              <a:rPr lang="en-US" baseline="30000" dirty="0">
                <a:latin typeface="Times New Roman" panose="02020603050405020304" pitchFamily="18" charset="0"/>
                <a:ea typeface="Calibri" panose="020F0502020204030204" pitchFamily="34" charset="0"/>
              </a:rPr>
              <a:t>137</a:t>
            </a:r>
            <a:r>
              <a:rPr lang="en-US" dirty="0">
                <a:latin typeface="Times New Roman" panose="02020603050405020304" pitchFamily="18" charset="0"/>
                <a:ea typeface="Calibri" panose="020F0502020204030204" pitchFamily="34" charset="0"/>
              </a:rPr>
              <a:t>Cs and </a:t>
            </a:r>
            <a:r>
              <a:rPr lang="en-US" baseline="30000" dirty="0">
                <a:latin typeface="Times New Roman" panose="02020603050405020304" pitchFamily="18" charset="0"/>
                <a:ea typeface="Calibri" panose="020F0502020204030204" pitchFamily="34" charset="0"/>
              </a:rPr>
              <a:t>60</a:t>
            </a:r>
            <a:r>
              <a:rPr lang="en-US" dirty="0">
                <a:latin typeface="Times New Roman" panose="02020603050405020304" pitchFamily="18" charset="0"/>
                <a:ea typeface="Calibri" panose="020F0502020204030204" pitchFamily="34" charset="0"/>
              </a:rPr>
              <a:t>Co radionuclides and an X-ray generator</a:t>
            </a:r>
            <a:r>
              <a:rPr lang="sr-Latn-RS" dirty="0">
                <a:latin typeface="Times New Roman" panose="02020603050405020304" pitchFamily="18" charset="0"/>
                <a:ea typeface="Calibri" panose="020F0502020204030204" pitchFamily="34" charset="0"/>
              </a:rPr>
              <a:t>.</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898" y="1064869"/>
            <a:ext cx="2681602" cy="3575468"/>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39948" y="2749056"/>
            <a:ext cx="2705472" cy="3607296"/>
          </a:xfrm>
          <a:prstGeom prst="rect">
            <a:avLst/>
          </a:prstGeom>
        </p:spPr>
      </p:pic>
      <p:sp>
        <p:nvSpPr>
          <p:cNvPr id="9" name="TextBox 8"/>
          <p:cNvSpPr txBox="1"/>
          <p:nvPr/>
        </p:nvSpPr>
        <p:spPr>
          <a:xfrm>
            <a:off x="886144" y="4863718"/>
            <a:ext cx="5171756"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Dosimeters </a:t>
            </a:r>
            <a:r>
              <a:rPr lang="sr-Latn-RS" dirty="0">
                <a:latin typeface="Times New Roman" panose="02020603050405020304" pitchFamily="18" charset="0"/>
                <a:ea typeface="Calibri" panose="020F0502020204030204" pitchFamily="34" charset="0"/>
              </a:rPr>
              <a:t>were </a:t>
            </a:r>
            <a:r>
              <a:rPr lang="en-US" dirty="0">
                <a:latin typeface="Times New Roman" panose="02020603050405020304" pitchFamily="18" charset="0"/>
                <a:ea typeface="Calibri" panose="020F0502020204030204" pitchFamily="34" charset="0"/>
              </a:rPr>
              <a:t>placed on</a:t>
            </a:r>
            <a:r>
              <a:rPr lang="sr-Latn-RS" dirty="0">
                <a:latin typeface="Times New Roman" panose="02020603050405020304" pitchFamily="18" charset="0"/>
                <a:ea typeface="Calibri" panose="020F0502020204030204" pitchFamily="34" charset="0"/>
              </a:rPr>
              <a:t> standard</a:t>
            </a:r>
            <a:r>
              <a:rPr lang="en-US" dirty="0">
                <a:latin typeface="Times New Roman" panose="02020603050405020304" pitchFamily="18" charset="0"/>
                <a:ea typeface="Calibri" panose="020F0502020204030204" pitchFamily="34" charset="0"/>
              </a:rPr>
              <a:t> ISO water slab phantom</a:t>
            </a:r>
            <a:r>
              <a:rPr lang="sr-Latn-RS" dirty="0">
                <a:latin typeface="Times New Roman" panose="02020603050405020304" pitchFamily="18" charset="0"/>
                <a:ea typeface="Calibri" panose="020F0502020204030204" pitchFamily="34" charset="0"/>
              </a:rPr>
              <a:t>.</a:t>
            </a:r>
          </a:p>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3-mm PMMA layer used for high energy </a:t>
            </a:r>
            <a:r>
              <a:rPr lang="sr-Latn-RS" dirty="0">
                <a:latin typeface="Times New Roman" panose="02020603050405020304" pitchFamily="18" charset="0"/>
                <a:ea typeface="Calibri" panose="020F0502020204030204" pitchFamily="34" charset="0"/>
              </a:rPr>
              <a:t>reference </a:t>
            </a:r>
            <a:r>
              <a:rPr lang="en-US" dirty="0">
                <a:latin typeface="Times New Roman" panose="02020603050405020304" pitchFamily="18" charset="0"/>
                <a:ea typeface="Calibri" panose="020F0502020204030204" pitchFamily="34" charset="0"/>
              </a:rPr>
              <a:t>fields. </a:t>
            </a:r>
          </a:p>
          <a:p>
            <a:endParaRPr lang="en-US" dirty="0"/>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5250" y="2749056"/>
            <a:ext cx="2126875" cy="1740584"/>
          </a:xfrm>
          <a:prstGeom prst="rect">
            <a:avLst/>
          </a:prstGeom>
        </p:spPr>
      </p:pic>
    </p:spTree>
    <p:extLst>
      <p:ext uri="{BB962C8B-B14F-4D97-AF65-F5344CB8AC3E}">
        <p14:creationId xmlns:p14="http://schemas.microsoft.com/office/powerpoint/2010/main" val="43517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9DE1-D606-C640-9029-E25AC7619F9E}"/>
              </a:ext>
            </a:extLst>
          </p:cNvPr>
          <p:cNvSpPr>
            <a:spLocks noGrp="1"/>
          </p:cNvSpPr>
          <p:nvPr>
            <p:ph type="title"/>
          </p:nvPr>
        </p:nvSpPr>
        <p:spPr>
          <a:xfrm>
            <a:off x="1735494" y="47386"/>
            <a:ext cx="4895072" cy="975233"/>
          </a:xfrm>
        </p:spPr>
        <p:txBody>
          <a:bodyPr/>
          <a:lstStyle/>
          <a:p>
            <a:r>
              <a:rPr lang="en-US" dirty="0">
                <a:latin typeface="Times New Roman" panose="02020603050405020304" pitchFamily="18" charset="0"/>
                <a:cs typeface="Times New Roman" panose="02020603050405020304" pitchFamily="18" charset="0"/>
              </a:rPr>
              <a:t>Test Results</a:t>
            </a:r>
          </a:p>
        </p:txBody>
      </p:sp>
      <p:sp>
        <p:nvSpPr>
          <p:cNvPr id="5" name="Slide Number Placeholder 4"/>
          <p:cNvSpPr>
            <a:spLocks noGrp="1"/>
          </p:cNvSpPr>
          <p:nvPr>
            <p:ph type="sldNum" sz="quarter" idx="12"/>
          </p:nvPr>
        </p:nvSpPr>
        <p:spPr/>
        <p:txBody>
          <a:bodyPr/>
          <a:lstStyle/>
          <a:p>
            <a:fld id="{12948E54-C49F-43B5-994B-E75EE17851A1}" type="slidenum">
              <a:rPr lang="en-US" smtClean="0"/>
              <a:t>5</a:t>
            </a:fld>
            <a:endParaRPr lang="en-US" dirty="0"/>
          </a:p>
        </p:txBody>
      </p:sp>
      <p:pic>
        <p:nvPicPr>
          <p:cNvPr id="6" name="Picture 5"/>
          <p:cNvPicPr>
            <a:picLocks noChangeAspect="1"/>
          </p:cNvPicPr>
          <p:nvPr/>
        </p:nvPicPr>
        <p:blipFill>
          <a:blip r:embed="rId2"/>
          <a:stretch>
            <a:fillRect/>
          </a:stretch>
        </p:blipFill>
        <p:spPr>
          <a:xfrm>
            <a:off x="175899" y="47386"/>
            <a:ext cx="1420491" cy="871804"/>
          </a:xfrm>
          <a:prstGeom prst="rect">
            <a:avLst/>
          </a:prstGeom>
        </p:spPr>
      </p:pic>
      <p:pic>
        <p:nvPicPr>
          <p:cNvPr id="7" name="Picture 6"/>
          <p:cNvPicPr>
            <a:picLocks noChangeAspect="1"/>
          </p:cNvPicPr>
          <p:nvPr/>
        </p:nvPicPr>
        <p:blipFill>
          <a:blip r:embed="rId3"/>
          <a:stretch>
            <a:fillRect/>
          </a:stretch>
        </p:blipFill>
        <p:spPr>
          <a:xfrm>
            <a:off x="6527619" y="121182"/>
            <a:ext cx="2444708" cy="652329"/>
          </a:xfrm>
          <a:prstGeom prst="rect">
            <a:avLst/>
          </a:prstGeom>
        </p:spPr>
      </p:pic>
      <p:cxnSp>
        <p:nvCxnSpPr>
          <p:cNvPr id="3" name="Straight Connector 2">
            <a:extLst>
              <a:ext uri="{FF2B5EF4-FFF2-40B4-BE49-F238E27FC236}">
                <a16:creationId xmlns:a16="http://schemas.microsoft.com/office/drawing/2014/main" id="{DBDC72A4-2097-6B7D-2E0B-3E623A273A54}"/>
              </a:ext>
            </a:extLst>
          </p:cNvPr>
          <p:cNvCxnSpPr/>
          <p:nvPr/>
        </p:nvCxnSpPr>
        <p:spPr>
          <a:xfrm>
            <a:off x="1735494" y="919190"/>
            <a:ext cx="71099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396278047"/>
              </p:ext>
            </p:extLst>
          </p:nvPr>
        </p:nvGraphicFramePr>
        <p:xfrm>
          <a:off x="1018129" y="1022619"/>
          <a:ext cx="1285152" cy="5403638"/>
        </p:xfrm>
        <a:graphic>
          <a:graphicData uri="http://schemas.openxmlformats.org/drawingml/2006/table">
            <a:tbl>
              <a:tblPr firstRow="1" bandRow="1">
                <a:tableStyleId>{5C22544A-7EE6-4342-B048-85BDC9FD1C3A}</a:tableStyleId>
              </a:tblPr>
              <a:tblGrid>
                <a:gridCol w="1285152">
                  <a:extLst>
                    <a:ext uri="{9D8B030D-6E8A-4147-A177-3AD203B41FA5}">
                      <a16:colId xmlns:a16="http://schemas.microsoft.com/office/drawing/2014/main" val="3888965864"/>
                    </a:ext>
                  </a:extLst>
                </a:gridCol>
              </a:tblGrid>
              <a:tr h="284402">
                <a:tc>
                  <a:txBody>
                    <a:bodyPr/>
                    <a:lstStyle/>
                    <a:p>
                      <a:pPr algn="l"/>
                      <a:r>
                        <a:rPr lang="en-US" sz="1200" dirty="0">
                          <a:latin typeface="Times New Roman" panose="02020603050405020304" pitchFamily="18" charset="0"/>
                          <a:cs typeface="Times New Roman" panose="02020603050405020304" pitchFamily="18" charset="0"/>
                        </a:rPr>
                        <a:t>Dose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973182600"/>
                  </a:ext>
                </a:extLst>
              </a:tr>
              <a:tr h="284402">
                <a:tc>
                  <a:txBody>
                    <a:bodyPr/>
                    <a:lstStyle/>
                    <a:p>
                      <a:pPr algn="l"/>
                      <a:r>
                        <a:rPr lang="en-US" sz="1100" dirty="0">
                          <a:latin typeface="Times New Roman" panose="02020603050405020304" pitchFamily="18" charset="0"/>
                          <a:cs typeface="Times New Roman" panose="02020603050405020304" pitchFamily="18" charset="0"/>
                        </a:rPr>
                        <a:t>1 </a:t>
                      </a:r>
                      <a:r>
                        <a:rPr lang="el-GR" sz="1100" dirty="0">
                          <a:latin typeface="Times New Roman" panose="02020603050405020304" pitchFamily="18" charset="0"/>
                          <a:cs typeface="Times New Roman" panose="02020603050405020304" pitchFamily="18" charset="0"/>
                        </a:rPr>
                        <a:t>μ</a:t>
                      </a:r>
                      <a:r>
                        <a:rPr lang="en-US" sz="1100" dirty="0" err="1">
                          <a:latin typeface="Times New Roman" panose="02020603050405020304" pitchFamily="18" charset="0"/>
                          <a:cs typeface="Times New Roman" panose="02020603050405020304" pitchFamily="18" charset="0"/>
                        </a:rPr>
                        <a:t>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35986197"/>
                  </a:ext>
                </a:extLst>
              </a:tr>
              <a:tr h="284402">
                <a:tc>
                  <a:txBody>
                    <a:bodyPr/>
                    <a:lstStyle/>
                    <a:p>
                      <a:pPr algn="l"/>
                      <a:r>
                        <a:rPr lang="en-US" sz="1100" dirty="0">
                          <a:latin typeface="Times New Roman" panose="02020603050405020304" pitchFamily="18" charset="0"/>
                          <a:cs typeface="Times New Roman" panose="02020603050405020304" pitchFamily="18" charset="0"/>
                        </a:rPr>
                        <a:t>3 </a:t>
                      </a:r>
                      <a:r>
                        <a:rPr lang="el-GR" sz="1100" dirty="0">
                          <a:latin typeface="Times New Roman" panose="02020603050405020304" pitchFamily="18" charset="0"/>
                          <a:cs typeface="Times New Roman" panose="02020603050405020304" pitchFamily="18" charset="0"/>
                        </a:rPr>
                        <a:t>μ</a:t>
                      </a:r>
                      <a:r>
                        <a:rPr lang="en-US" sz="1100" dirty="0" err="1">
                          <a:latin typeface="Times New Roman" panose="02020603050405020304" pitchFamily="18" charset="0"/>
                          <a:cs typeface="Times New Roman" panose="02020603050405020304" pitchFamily="18" charset="0"/>
                        </a:rPr>
                        <a:t>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94742652"/>
                  </a:ext>
                </a:extLst>
              </a:tr>
              <a:tr h="284402">
                <a:tc>
                  <a:txBody>
                    <a:bodyPr/>
                    <a:lstStyle/>
                    <a:p>
                      <a:pPr algn="l"/>
                      <a:r>
                        <a:rPr lang="en-US" sz="1100" dirty="0">
                          <a:latin typeface="Times New Roman" panose="02020603050405020304" pitchFamily="18" charset="0"/>
                          <a:cs typeface="Times New Roman" panose="02020603050405020304" pitchFamily="18" charset="0"/>
                        </a:rPr>
                        <a:t>7 </a:t>
                      </a:r>
                      <a:r>
                        <a:rPr lang="el-GR" sz="1100" dirty="0">
                          <a:latin typeface="Times New Roman" panose="02020603050405020304" pitchFamily="18" charset="0"/>
                          <a:cs typeface="Times New Roman" panose="02020603050405020304" pitchFamily="18" charset="0"/>
                        </a:rPr>
                        <a:t>μ</a:t>
                      </a:r>
                      <a:r>
                        <a:rPr lang="en-US" sz="1100" dirty="0" err="1">
                          <a:latin typeface="Times New Roman" panose="02020603050405020304" pitchFamily="18" charset="0"/>
                          <a:cs typeface="Times New Roman" panose="02020603050405020304" pitchFamily="18" charset="0"/>
                        </a:rPr>
                        <a:t>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1082221"/>
                  </a:ext>
                </a:extLst>
              </a:tr>
              <a:tr h="284402">
                <a:tc>
                  <a:txBody>
                    <a:bodyPr/>
                    <a:lstStyle/>
                    <a:p>
                      <a:pPr algn="l"/>
                      <a:r>
                        <a:rPr lang="en-US" sz="1100" dirty="0">
                          <a:latin typeface="Times New Roman" panose="02020603050405020304" pitchFamily="18" charset="0"/>
                          <a:cs typeface="Times New Roman" panose="02020603050405020304" pitchFamily="18" charset="0"/>
                        </a:rPr>
                        <a:t>30 </a:t>
                      </a:r>
                      <a:r>
                        <a:rPr lang="el-GR" sz="1100" dirty="0">
                          <a:latin typeface="Times New Roman" panose="02020603050405020304" pitchFamily="18" charset="0"/>
                          <a:cs typeface="Times New Roman" panose="02020603050405020304" pitchFamily="18" charset="0"/>
                        </a:rPr>
                        <a:t>μ</a:t>
                      </a:r>
                      <a:r>
                        <a:rPr lang="en-US" sz="1100" dirty="0" err="1">
                          <a:latin typeface="Times New Roman" panose="02020603050405020304" pitchFamily="18" charset="0"/>
                          <a:cs typeface="Times New Roman" panose="02020603050405020304" pitchFamily="18" charset="0"/>
                        </a:rPr>
                        <a:t>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17204249"/>
                  </a:ext>
                </a:extLst>
              </a:tr>
              <a:tr h="284402">
                <a:tc>
                  <a:txBody>
                    <a:bodyPr/>
                    <a:lstStyle/>
                    <a:p>
                      <a:pPr algn="l"/>
                      <a:r>
                        <a:rPr lang="en-US" sz="1100" dirty="0">
                          <a:latin typeface="Times New Roman" panose="02020603050405020304" pitchFamily="18" charset="0"/>
                          <a:cs typeface="Times New Roman" panose="02020603050405020304" pitchFamily="18" charset="0"/>
                        </a:rPr>
                        <a:t>70 </a:t>
                      </a:r>
                      <a:r>
                        <a:rPr lang="el-GR" sz="1100" dirty="0">
                          <a:latin typeface="Times New Roman" panose="02020603050405020304" pitchFamily="18" charset="0"/>
                          <a:cs typeface="Times New Roman" panose="02020603050405020304" pitchFamily="18" charset="0"/>
                        </a:rPr>
                        <a:t>μ</a:t>
                      </a:r>
                      <a:r>
                        <a:rPr lang="en-US" sz="1100" dirty="0" err="1">
                          <a:latin typeface="Times New Roman" panose="02020603050405020304" pitchFamily="18" charset="0"/>
                          <a:cs typeface="Times New Roman" panose="02020603050405020304" pitchFamily="18" charset="0"/>
                        </a:rPr>
                        <a:t>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6213005"/>
                  </a:ext>
                </a:extLst>
              </a:tr>
              <a:tr h="284402">
                <a:tc>
                  <a:txBody>
                    <a:bodyPr/>
                    <a:lstStyle/>
                    <a:p>
                      <a:pPr algn="l"/>
                      <a:r>
                        <a:rPr lang="en-US" sz="1100" dirty="0">
                          <a:latin typeface="Times New Roman" panose="02020603050405020304" pitchFamily="18" charset="0"/>
                          <a:cs typeface="Times New Roman" panose="02020603050405020304" pitchFamily="18" charset="0"/>
                        </a:rPr>
                        <a:t>300 </a:t>
                      </a:r>
                      <a:r>
                        <a:rPr lang="el-GR" sz="1100" dirty="0">
                          <a:latin typeface="Times New Roman" panose="02020603050405020304" pitchFamily="18" charset="0"/>
                          <a:cs typeface="Times New Roman" panose="02020603050405020304" pitchFamily="18" charset="0"/>
                        </a:rPr>
                        <a:t>μ</a:t>
                      </a:r>
                      <a:r>
                        <a:rPr lang="en-US" sz="1100" dirty="0" err="1">
                          <a:latin typeface="Times New Roman" panose="02020603050405020304" pitchFamily="18" charset="0"/>
                          <a:cs typeface="Times New Roman" panose="02020603050405020304" pitchFamily="18" charset="0"/>
                        </a:rPr>
                        <a:t>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17057571"/>
                  </a:ext>
                </a:extLst>
              </a:tr>
              <a:tr h="284402">
                <a:tc>
                  <a:txBody>
                    <a:bodyPr/>
                    <a:lstStyle/>
                    <a:p>
                      <a:pPr algn="l"/>
                      <a:r>
                        <a:rPr lang="en-US" sz="1100" dirty="0">
                          <a:latin typeface="Times New Roman" panose="02020603050405020304" pitchFamily="18" charset="0"/>
                          <a:cs typeface="Times New Roman" panose="02020603050405020304" pitchFamily="18" charset="0"/>
                        </a:rPr>
                        <a:t>700 </a:t>
                      </a:r>
                      <a:r>
                        <a:rPr lang="el-GR" sz="1100" dirty="0">
                          <a:latin typeface="Times New Roman" panose="02020603050405020304" pitchFamily="18" charset="0"/>
                          <a:cs typeface="Times New Roman" panose="02020603050405020304" pitchFamily="18" charset="0"/>
                        </a:rPr>
                        <a:t>μ</a:t>
                      </a:r>
                      <a:r>
                        <a:rPr lang="en-US" sz="1100" dirty="0" err="1">
                          <a:latin typeface="Times New Roman" panose="02020603050405020304" pitchFamily="18" charset="0"/>
                          <a:cs typeface="Times New Roman" panose="02020603050405020304" pitchFamily="18" charset="0"/>
                        </a:rPr>
                        <a:t>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959172"/>
                  </a:ext>
                </a:extLst>
              </a:tr>
              <a:tr h="284402">
                <a:tc>
                  <a:txBody>
                    <a:bodyPr/>
                    <a:lstStyle/>
                    <a:p>
                      <a:pPr algn="l"/>
                      <a:r>
                        <a:rPr lang="en-US" sz="1100" dirty="0">
                          <a:latin typeface="Times New Roman" panose="02020603050405020304" pitchFamily="18" charset="0"/>
                          <a:cs typeface="Times New Roman" panose="02020603050405020304" pitchFamily="18" charset="0"/>
                        </a:rPr>
                        <a:t>1 </a:t>
                      </a:r>
                      <a:r>
                        <a:rPr lang="en-US" sz="1100" dirty="0" err="1">
                          <a:latin typeface="Times New Roman" panose="02020603050405020304" pitchFamily="18" charset="0"/>
                          <a:cs typeface="Times New Roman" panose="02020603050405020304" pitchFamily="18" charset="0"/>
                        </a:rPr>
                        <a:t>mSv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2821783"/>
                  </a:ext>
                </a:extLst>
              </a:tr>
              <a:tr h="284402">
                <a:tc>
                  <a:txBody>
                    <a:bodyPr/>
                    <a:lstStyle/>
                    <a:p>
                      <a:pPr algn="l"/>
                      <a:r>
                        <a:rPr lang="en-US" sz="1100" dirty="0">
                          <a:latin typeface="Times New Roman" panose="02020603050405020304" pitchFamily="18" charset="0"/>
                          <a:cs typeface="Times New Roman" panose="02020603050405020304" pitchFamily="18" charset="0"/>
                        </a:rPr>
                        <a:t>3 </a:t>
                      </a:r>
                      <a:r>
                        <a:rPr lang="en-US" sz="1100" dirty="0" err="1">
                          <a:latin typeface="Times New Roman" panose="02020603050405020304" pitchFamily="18" charset="0"/>
                          <a:cs typeface="Times New Roman" panose="02020603050405020304" pitchFamily="18" charset="0"/>
                        </a:rPr>
                        <a:t>mSv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71850393"/>
                  </a:ext>
                </a:extLst>
              </a:tr>
              <a:tr h="284402">
                <a:tc>
                  <a:txBody>
                    <a:bodyPr/>
                    <a:lstStyle/>
                    <a:p>
                      <a:pPr algn="l"/>
                      <a:r>
                        <a:rPr lang="en-US" sz="1100" dirty="0">
                          <a:latin typeface="Times New Roman" panose="02020603050405020304" pitchFamily="18" charset="0"/>
                          <a:cs typeface="Times New Roman" panose="02020603050405020304" pitchFamily="18" charset="0"/>
                        </a:rPr>
                        <a:t>7 </a:t>
                      </a:r>
                      <a:r>
                        <a:rPr lang="en-US" sz="1100" dirty="0" err="1">
                          <a:latin typeface="Times New Roman" panose="02020603050405020304" pitchFamily="18" charset="0"/>
                          <a:cs typeface="Times New Roman" panose="02020603050405020304" pitchFamily="18" charset="0"/>
                        </a:rPr>
                        <a:t>mSv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1878947"/>
                  </a:ext>
                </a:extLst>
              </a:tr>
              <a:tr h="284402">
                <a:tc>
                  <a:txBody>
                    <a:bodyPr/>
                    <a:lstStyle/>
                    <a:p>
                      <a:pPr algn="l"/>
                      <a:r>
                        <a:rPr lang="en-US" sz="1100" dirty="0">
                          <a:latin typeface="Times New Roman" panose="02020603050405020304" pitchFamily="18" charset="0"/>
                          <a:cs typeface="Times New Roman" panose="02020603050405020304" pitchFamily="18" charset="0"/>
                        </a:rPr>
                        <a:t>30 </a:t>
                      </a:r>
                      <a:r>
                        <a:rPr lang="en-US" sz="1100" dirty="0" err="1">
                          <a:latin typeface="Times New Roman" panose="02020603050405020304" pitchFamily="18" charset="0"/>
                          <a:cs typeface="Times New Roman" panose="02020603050405020304" pitchFamily="18" charset="0"/>
                        </a:rPr>
                        <a:t>mSv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52914776"/>
                  </a:ext>
                </a:extLst>
              </a:tr>
              <a:tr h="284402">
                <a:tc>
                  <a:txBody>
                    <a:bodyPr/>
                    <a:lstStyle/>
                    <a:p>
                      <a:pPr algn="l"/>
                      <a:r>
                        <a:rPr lang="en-US" sz="1100" dirty="0">
                          <a:latin typeface="Times New Roman" panose="02020603050405020304" pitchFamily="18" charset="0"/>
                          <a:cs typeface="Times New Roman" panose="02020603050405020304" pitchFamily="18" charset="0"/>
                        </a:rPr>
                        <a:t>70 </a:t>
                      </a:r>
                      <a:r>
                        <a:rPr lang="en-US" sz="1100" dirty="0" err="1">
                          <a:latin typeface="Times New Roman" panose="02020603050405020304" pitchFamily="18" charset="0"/>
                          <a:cs typeface="Times New Roman" panose="02020603050405020304" pitchFamily="18" charset="0"/>
                        </a:rPr>
                        <a:t>mSv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88092258"/>
                  </a:ext>
                </a:extLst>
              </a:tr>
              <a:tr h="284402">
                <a:tc>
                  <a:txBody>
                    <a:bodyPr/>
                    <a:lstStyle/>
                    <a:p>
                      <a:pPr algn="l"/>
                      <a:r>
                        <a:rPr lang="en-US" sz="1100" dirty="0">
                          <a:latin typeface="Times New Roman" panose="02020603050405020304" pitchFamily="18" charset="0"/>
                          <a:cs typeface="Times New Roman" panose="02020603050405020304" pitchFamily="18" charset="0"/>
                        </a:rPr>
                        <a:t>100 </a:t>
                      </a:r>
                      <a:r>
                        <a:rPr lang="en-US" sz="1100" dirty="0" err="1">
                          <a:latin typeface="Times New Roman" panose="02020603050405020304" pitchFamily="18" charset="0"/>
                          <a:cs typeface="Times New Roman" panose="02020603050405020304" pitchFamily="18" charset="0"/>
                        </a:rPr>
                        <a:t>mSv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01466265"/>
                  </a:ext>
                </a:extLst>
              </a:tr>
              <a:tr h="284402">
                <a:tc>
                  <a:txBody>
                    <a:bodyPr/>
                    <a:lstStyle/>
                    <a:p>
                      <a:pPr algn="l"/>
                      <a:r>
                        <a:rPr lang="en-US" sz="1100" dirty="0">
                          <a:latin typeface="Times New Roman" panose="02020603050405020304" pitchFamily="18" charset="0"/>
                          <a:cs typeface="Times New Roman" panose="02020603050405020304" pitchFamily="18" charset="0"/>
                        </a:rPr>
                        <a:t>300 </a:t>
                      </a:r>
                      <a:r>
                        <a:rPr lang="en-US" sz="1100" dirty="0" err="1">
                          <a:latin typeface="Times New Roman" panose="02020603050405020304" pitchFamily="18" charset="0"/>
                          <a:cs typeface="Times New Roman" panose="02020603050405020304" pitchFamily="18" charset="0"/>
                        </a:rPr>
                        <a:t>mSv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312720"/>
                  </a:ext>
                </a:extLst>
              </a:tr>
              <a:tr h="284402">
                <a:tc>
                  <a:txBody>
                    <a:bodyPr/>
                    <a:lstStyle/>
                    <a:p>
                      <a:pPr algn="l"/>
                      <a:r>
                        <a:rPr lang="en-US" sz="1100" dirty="0">
                          <a:latin typeface="Times New Roman" panose="02020603050405020304" pitchFamily="18" charset="0"/>
                          <a:cs typeface="Times New Roman" panose="02020603050405020304" pitchFamily="18" charset="0"/>
                        </a:rPr>
                        <a:t>700 </a:t>
                      </a:r>
                      <a:r>
                        <a:rPr lang="en-US" sz="1100" dirty="0" err="1">
                          <a:latin typeface="Times New Roman" panose="02020603050405020304" pitchFamily="18" charset="0"/>
                          <a:cs typeface="Times New Roman" panose="02020603050405020304" pitchFamily="18" charset="0"/>
                        </a:rPr>
                        <a:t>mSv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7466468"/>
                  </a:ext>
                </a:extLst>
              </a:tr>
              <a:tr h="284402">
                <a:tc>
                  <a:txBody>
                    <a:bodyPr/>
                    <a:lstStyle/>
                    <a:p>
                      <a:pPr algn="l"/>
                      <a:r>
                        <a:rPr lang="en-US" sz="1100" dirty="0">
                          <a:latin typeface="Times New Roman" panose="02020603050405020304" pitchFamily="18" charset="0"/>
                          <a:cs typeface="Times New Roman" panose="02020603050405020304" pitchFamily="18" charset="0"/>
                        </a:rPr>
                        <a:t>1 </a:t>
                      </a:r>
                      <a:r>
                        <a:rPr lang="en-US" sz="1100" dirty="0" err="1">
                          <a:latin typeface="Times New Roman" panose="02020603050405020304" pitchFamily="18" charset="0"/>
                          <a:cs typeface="Times New Roman" panose="02020603050405020304" pitchFamily="18" charset="0"/>
                        </a:rPr>
                        <a:t>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1046358"/>
                  </a:ext>
                </a:extLst>
              </a:tr>
              <a:tr h="284402">
                <a:tc>
                  <a:txBody>
                    <a:bodyPr/>
                    <a:lstStyle/>
                    <a:p>
                      <a:pPr algn="l"/>
                      <a:r>
                        <a:rPr lang="en-US" sz="1100" dirty="0">
                          <a:latin typeface="Times New Roman" panose="02020603050405020304" pitchFamily="18" charset="0"/>
                          <a:cs typeface="Times New Roman" panose="02020603050405020304" pitchFamily="18" charset="0"/>
                        </a:rPr>
                        <a:t>3 </a:t>
                      </a:r>
                      <a:r>
                        <a:rPr lang="en-US" sz="1100" dirty="0" err="1">
                          <a:latin typeface="Times New Roman" panose="02020603050405020304" pitchFamily="18" charset="0"/>
                          <a:cs typeface="Times New Roman" panose="02020603050405020304" pitchFamily="18" charset="0"/>
                        </a:rPr>
                        <a:t>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5660687"/>
                  </a:ext>
                </a:extLst>
              </a:tr>
              <a:tr h="284402">
                <a:tc>
                  <a:txBody>
                    <a:bodyPr/>
                    <a:lstStyle/>
                    <a:p>
                      <a:pPr algn="l"/>
                      <a:r>
                        <a:rPr lang="en-US" sz="1100" dirty="0">
                          <a:latin typeface="Times New Roman" panose="02020603050405020304" pitchFamily="18" charset="0"/>
                          <a:cs typeface="Times New Roman" panose="02020603050405020304" pitchFamily="18" charset="0"/>
                        </a:rPr>
                        <a:t>7 </a:t>
                      </a:r>
                      <a:r>
                        <a:rPr lang="en-US" sz="1100" dirty="0" err="1">
                          <a:latin typeface="Times New Roman" panose="02020603050405020304" pitchFamily="18" charset="0"/>
                          <a:cs typeface="Times New Roman" panose="02020603050405020304" pitchFamily="18" charset="0"/>
                        </a:rPr>
                        <a:t>Sv</a:t>
                      </a:r>
                      <a:endParaRPr lang="en-US" sz="11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11639308"/>
                  </a:ext>
                </a:extLst>
              </a:tr>
            </a:tbl>
          </a:graphicData>
        </a:graphic>
      </p:graphicFrame>
      <p:sp>
        <p:nvSpPr>
          <p:cNvPr id="9" name="TextBox 8"/>
          <p:cNvSpPr txBox="1"/>
          <p:nvPr/>
        </p:nvSpPr>
        <p:spPr>
          <a:xfrm>
            <a:off x="3455104" y="1022619"/>
            <a:ext cx="5390315"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Non-linearity was investigated within a wide range of dose values, corresponding to different exposure situations, </a:t>
            </a:r>
            <a:r>
              <a:rPr lang="en-US" u="sng" dirty="0">
                <a:latin typeface="Times New Roman" panose="02020603050405020304" pitchFamily="18" charset="0"/>
                <a:cs typeface="Times New Roman" panose="02020603050405020304" pitchFamily="18" charset="0"/>
              </a:rPr>
              <a:t>including</a:t>
            </a:r>
            <a:r>
              <a:rPr lang="en-US" dirty="0">
                <a:latin typeface="Times New Roman" panose="02020603050405020304" pitchFamily="18" charset="0"/>
                <a:cs typeface="Times New Roman" panose="02020603050405020304" pitchFamily="18" charset="0"/>
              </a:rPr>
              <a:t> low doses encountered during regular monitoring, and the situations of exposure to high doses of radiation due to accidents. </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650" y="2603375"/>
            <a:ext cx="3951221" cy="2797929"/>
          </a:xfrm>
          <a:prstGeom prst="rect">
            <a:avLst/>
          </a:prstGeom>
        </p:spPr>
      </p:pic>
      <p:sp>
        <p:nvSpPr>
          <p:cNvPr id="10" name="Rectangle 9"/>
          <p:cNvSpPr/>
          <p:nvPr/>
        </p:nvSpPr>
        <p:spPr>
          <a:xfrm>
            <a:off x="6195729" y="3454993"/>
            <a:ext cx="758985" cy="185021"/>
          </a:xfrm>
          <a:prstGeom prst="rect">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4844562" y="3701562"/>
            <a:ext cx="1351167" cy="202223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174650" y="5785340"/>
            <a:ext cx="2111850" cy="540794"/>
          </a:xfrm>
          <a:prstGeom prst="rect">
            <a:avLst/>
          </a:prstGeom>
          <a:solidFill>
            <a:schemeClr val="bg1"/>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183030" y="5901848"/>
            <a:ext cx="210347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50 </a:t>
            </a:r>
            <a:r>
              <a:rPr lang="el-GR" sz="1400" dirty="0">
                <a:latin typeface="Times New Roman" panose="02020603050405020304" pitchFamily="18" charset="0"/>
                <a:cs typeface="Times New Roman" panose="02020603050405020304" pitchFamily="18" charset="0"/>
              </a:rPr>
              <a:t>μ</a:t>
            </a:r>
            <a:r>
              <a:rPr lang="en-US" sz="1400" dirty="0" err="1">
                <a:latin typeface="Times New Roman" panose="02020603050405020304" pitchFamily="18" charset="0"/>
                <a:cs typeface="Times New Roman" panose="02020603050405020304" pitchFamily="18" charset="0"/>
              </a:rPr>
              <a:t>Sv</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Hp</a:t>
            </a:r>
            <a:r>
              <a:rPr lang="en-US" sz="1400" dirty="0">
                <a:latin typeface="Times New Roman" panose="02020603050405020304" pitchFamily="18" charset="0"/>
                <a:cs typeface="Times New Roman" panose="02020603050405020304" pitchFamily="18" charset="0"/>
              </a:rPr>
              <a:t> </a:t>
            </a:r>
            <a:r>
              <a:rPr lang="sr-Latn-RS" sz="1400" dirty="0">
                <a:latin typeface="Times New Roman" panose="02020603050405020304" pitchFamily="18" charset="0"/>
                <a:cs typeface="Times New Roman" panose="02020603050405020304" pitchFamily="18" charset="0"/>
              </a:rPr>
              <a:t>(10) </a:t>
            </a:r>
            <a:r>
              <a:rPr lang="en-US" sz="1400" dirty="0">
                <a:latin typeface="Times New Roman" panose="02020603050405020304" pitchFamily="18" charset="0"/>
                <a:cs typeface="Times New Roman" panose="02020603050405020304" pitchFamily="18" charset="0"/>
              </a:rPr>
              <a:t>≤</a:t>
            </a:r>
            <a:r>
              <a:rPr lang="sr-Latn-RS" sz="1400" dirty="0">
                <a:latin typeface="Times New Roman" panose="02020603050405020304" pitchFamily="18" charset="0"/>
                <a:cs typeface="Times New Roman" panose="02020603050405020304" pitchFamily="18" charset="0"/>
              </a:rPr>
              <a:t> 10 Sv</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80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9DE1-D606-C640-9029-E25AC7619F9E}"/>
              </a:ext>
            </a:extLst>
          </p:cNvPr>
          <p:cNvSpPr>
            <a:spLocks noGrp="1"/>
          </p:cNvSpPr>
          <p:nvPr>
            <p:ph type="title"/>
          </p:nvPr>
        </p:nvSpPr>
        <p:spPr>
          <a:xfrm>
            <a:off x="1735494" y="47386"/>
            <a:ext cx="4895072" cy="975233"/>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4" name="Date Placeholder 3"/>
          <p:cNvSpPr>
            <a:spLocks noGrp="1"/>
          </p:cNvSpPr>
          <p:nvPr>
            <p:ph type="dt" sz="half" idx="10"/>
          </p:nvPr>
        </p:nvSpPr>
        <p:spPr/>
        <p:txBody>
          <a:bodyPr/>
          <a:lstStyle/>
          <a:p>
            <a:fld id="{B8743CF2-382E-46AE-9223-02C8853DDC14}" type="datetime1">
              <a:rPr lang="en-US" smtClean="0"/>
              <a:t>9/24/2024</a:t>
            </a:fld>
            <a:endParaRPr lang="en-US" dirty="0"/>
          </a:p>
        </p:txBody>
      </p:sp>
      <p:sp>
        <p:nvSpPr>
          <p:cNvPr id="5" name="Slide Number Placeholder 4"/>
          <p:cNvSpPr>
            <a:spLocks noGrp="1"/>
          </p:cNvSpPr>
          <p:nvPr>
            <p:ph type="sldNum" sz="quarter" idx="12"/>
          </p:nvPr>
        </p:nvSpPr>
        <p:spPr/>
        <p:txBody>
          <a:bodyPr/>
          <a:lstStyle/>
          <a:p>
            <a:fld id="{12948E54-C49F-43B5-994B-E75EE17851A1}" type="slidenum">
              <a:rPr lang="en-US" smtClean="0"/>
              <a:t>6</a:t>
            </a:fld>
            <a:endParaRPr lang="en-US" dirty="0"/>
          </a:p>
        </p:txBody>
      </p:sp>
      <p:pic>
        <p:nvPicPr>
          <p:cNvPr id="6" name="Picture 5"/>
          <p:cNvPicPr>
            <a:picLocks noChangeAspect="1"/>
          </p:cNvPicPr>
          <p:nvPr/>
        </p:nvPicPr>
        <p:blipFill>
          <a:blip r:embed="rId2"/>
          <a:stretch>
            <a:fillRect/>
          </a:stretch>
        </p:blipFill>
        <p:spPr>
          <a:xfrm>
            <a:off x="175899" y="47386"/>
            <a:ext cx="1420491" cy="871804"/>
          </a:xfrm>
          <a:prstGeom prst="rect">
            <a:avLst/>
          </a:prstGeom>
        </p:spPr>
      </p:pic>
      <p:pic>
        <p:nvPicPr>
          <p:cNvPr id="7" name="Picture 6"/>
          <p:cNvPicPr>
            <a:picLocks noChangeAspect="1"/>
          </p:cNvPicPr>
          <p:nvPr/>
        </p:nvPicPr>
        <p:blipFill>
          <a:blip r:embed="rId3"/>
          <a:stretch>
            <a:fillRect/>
          </a:stretch>
        </p:blipFill>
        <p:spPr>
          <a:xfrm>
            <a:off x="6527619" y="121182"/>
            <a:ext cx="2444708" cy="652329"/>
          </a:xfrm>
          <a:prstGeom prst="rect">
            <a:avLst/>
          </a:prstGeom>
        </p:spPr>
      </p:pic>
      <p:cxnSp>
        <p:nvCxnSpPr>
          <p:cNvPr id="3" name="Straight Connector 2">
            <a:extLst>
              <a:ext uri="{FF2B5EF4-FFF2-40B4-BE49-F238E27FC236}">
                <a16:creationId xmlns:a16="http://schemas.microsoft.com/office/drawing/2014/main" id="{DBDC72A4-2097-6B7D-2E0B-3E623A273A54}"/>
              </a:ext>
            </a:extLst>
          </p:cNvPr>
          <p:cNvCxnSpPr/>
          <p:nvPr/>
        </p:nvCxnSpPr>
        <p:spPr>
          <a:xfrm>
            <a:off x="1735494" y="919190"/>
            <a:ext cx="71099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57350" y="1206220"/>
            <a:ext cx="7249030" cy="3170099"/>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sr-Latn-RS" dirty="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test confirmed that the hybrid dosimeter </a:t>
            </a:r>
            <a:r>
              <a:rPr lang="en-US" dirty="0" err="1">
                <a:latin typeface="Times New Roman" panose="02020603050405020304" pitchFamily="18" charset="0"/>
                <a:cs typeface="Times New Roman" panose="02020603050405020304" pitchFamily="18" charset="0"/>
              </a:rPr>
              <a:t>compl</a:t>
            </a:r>
            <a:r>
              <a:rPr lang="sr-Latn-RS" dirty="0">
                <a:latin typeface="Times New Roman" panose="02020603050405020304" pitchFamily="18" charset="0"/>
                <a:cs typeface="Times New Roman" panose="02020603050405020304" pitchFamily="18" charset="0"/>
              </a:rPr>
              <a:t>ies</a:t>
            </a:r>
            <a:r>
              <a:rPr lang="en-US" dirty="0">
                <a:latin typeface="Times New Roman" panose="02020603050405020304" pitchFamily="18" charset="0"/>
                <a:cs typeface="Times New Roman" panose="02020603050405020304" pitchFamily="18" charset="0"/>
              </a:rPr>
              <a:t> with the requirements of IEC 62387:2020.</a:t>
            </a:r>
            <a:endParaRPr lang="sr-Latn-RS"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Type testing is important to ensure the reliability of measurements and acquired data.</a:t>
            </a:r>
            <a:endParaRPr lang="sr-Latn-RS"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integration of multiple dosimetry techniques within hybrid dosimeters represents a</a:t>
            </a:r>
            <a:r>
              <a:rPr lang="sr-Latn-RS" dirty="0">
                <a:latin typeface="Times New Roman" panose="02020603050405020304" pitchFamily="18" charset="0"/>
                <a:cs typeface="Times New Roman" panose="02020603050405020304" pitchFamily="18" charset="0"/>
              </a:rPr>
              <a:t>n advancment </a:t>
            </a:r>
            <a:r>
              <a:rPr lang="en-US" dirty="0">
                <a:latin typeface="Times New Roman" panose="02020603050405020304" pitchFamily="18" charset="0"/>
                <a:cs typeface="Times New Roman" panose="02020603050405020304" pitchFamily="18" charset="0"/>
              </a:rPr>
              <a:t>in dosimetry technology. </a:t>
            </a:r>
            <a:endParaRPr lang="sr-Latn-RS"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sr-Latn-RS" dirty="0">
                <a:latin typeface="Times New Roman" panose="02020603050405020304" pitchFamily="18" charset="0"/>
                <a:cs typeface="Times New Roman" panose="02020603050405020304" pitchFamily="18" charset="0"/>
              </a:rPr>
              <a:t>They</a:t>
            </a:r>
            <a:r>
              <a:rPr lang="en-US" dirty="0">
                <a:latin typeface="Times New Roman" panose="02020603050405020304" pitchFamily="18" charset="0"/>
                <a:cs typeface="Times New Roman" panose="02020603050405020304" pitchFamily="18" charset="0"/>
              </a:rPr>
              <a:t> enhance measurement accuracy and reliability, which are vital for both routine monitoring and emergency response scenarios.</a:t>
            </a:r>
            <a:endParaRPr lang="sr-Latn-RS"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22NRM07 </a:t>
            </a:r>
            <a:r>
              <a:rPr lang="en-US" dirty="0" err="1">
                <a:latin typeface="Times New Roman" panose="02020603050405020304" pitchFamily="18" charset="0"/>
                <a:cs typeface="Times New Roman" panose="02020603050405020304" pitchFamily="18" charset="0"/>
              </a:rPr>
              <a:t>GuideRadPROS</a:t>
            </a:r>
            <a:r>
              <a:rPr lang="en-US" dirty="0">
                <a:latin typeface="Times New Roman" panose="02020603050405020304" pitchFamily="18" charset="0"/>
                <a:cs typeface="Times New Roman" panose="02020603050405020304" pitchFamily="18" charset="0"/>
              </a:rPr>
              <a:t> project</a:t>
            </a:r>
            <a:r>
              <a:rPr lang="sr-Latn-R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plays </a:t>
            </a:r>
            <a:r>
              <a:rPr lang="sr-Latn-RS" dirty="0">
                <a:latin typeface="Times New Roman" panose="02020603050405020304" pitchFamily="18" charset="0"/>
                <a:cs typeface="Times New Roman" panose="02020603050405020304" pitchFamily="18" charset="0"/>
              </a:rPr>
              <a:t>an import</a:t>
            </a:r>
            <a:r>
              <a:rPr lang="en-US">
                <a:latin typeface="Times New Roman" panose="02020603050405020304" pitchFamily="18" charset="0"/>
                <a:cs typeface="Times New Roman" panose="02020603050405020304" pitchFamily="18" charset="0"/>
              </a:rPr>
              <a:t>a</a:t>
            </a:r>
            <a:r>
              <a:rPr lang="sr-Latn-RS">
                <a:latin typeface="Times New Roman" panose="02020603050405020304" pitchFamily="18" charset="0"/>
                <a:cs typeface="Times New Roman" panose="02020603050405020304" pitchFamily="18" charset="0"/>
              </a:rPr>
              <a:t>nt</a:t>
            </a:r>
            <a:r>
              <a:rPr lang="en-US" dirty="0">
                <a:latin typeface="Times New Roman" panose="02020603050405020304" pitchFamily="18" charset="0"/>
                <a:cs typeface="Times New Roman" panose="02020603050405020304" pitchFamily="18" charset="0"/>
              </a:rPr>
              <a:t> role in harmonizing standards and </a:t>
            </a:r>
            <a:r>
              <a:rPr lang="sr-Latn-RS" dirty="0">
                <a:latin typeface="Times New Roman" panose="02020603050405020304" pitchFamily="18" charset="0"/>
                <a:cs typeface="Times New Roman" panose="02020603050405020304" pitchFamily="18" charset="0"/>
              </a:rPr>
              <a:t>supproting</a:t>
            </a:r>
            <a:r>
              <a:rPr lang="en-US" dirty="0">
                <a:latin typeface="Times New Roman" panose="02020603050405020304" pitchFamily="18" charset="0"/>
                <a:cs typeface="Times New Roman" panose="02020603050405020304" pitchFamily="18" charset="0"/>
              </a:rPr>
              <a:t> innovation in radiation protection.</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353" y="4451232"/>
            <a:ext cx="1303141" cy="130314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73759" y="4374121"/>
            <a:ext cx="1543050" cy="154305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67460" y="4422478"/>
            <a:ext cx="2351245" cy="2351245"/>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55297" y="4422478"/>
            <a:ext cx="1195754" cy="1494693"/>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03913" y="4663348"/>
            <a:ext cx="2765474" cy="1178216"/>
          </a:xfrm>
          <a:prstGeom prst="rect">
            <a:avLst/>
          </a:prstGeom>
        </p:spPr>
      </p:pic>
    </p:spTree>
    <p:extLst>
      <p:ext uri="{BB962C8B-B14F-4D97-AF65-F5344CB8AC3E}">
        <p14:creationId xmlns:p14="http://schemas.microsoft.com/office/powerpoint/2010/main" val="406850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743CF2-382E-46AE-9223-02C8853DDC14}" type="datetime1">
              <a:rPr lang="en-US" smtClean="0"/>
              <a:t>9/24/2024</a:t>
            </a:fld>
            <a:endParaRPr lang="en-US" dirty="0"/>
          </a:p>
        </p:txBody>
      </p:sp>
      <p:sp>
        <p:nvSpPr>
          <p:cNvPr id="5" name="Slide Number Placeholder 4"/>
          <p:cNvSpPr>
            <a:spLocks noGrp="1"/>
          </p:cNvSpPr>
          <p:nvPr>
            <p:ph type="sldNum" sz="quarter" idx="12"/>
          </p:nvPr>
        </p:nvSpPr>
        <p:spPr/>
        <p:txBody>
          <a:bodyPr/>
          <a:lstStyle/>
          <a:p>
            <a:fld id="{12948E54-C49F-43B5-994B-E75EE17851A1}" type="slidenum">
              <a:rPr lang="en-US" smtClean="0"/>
              <a:t>7</a:t>
            </a:fld>
            <a:endParaRPr lang="en-US" dirty="0"/>
          </a:p>
        </p:txBody>
      </p:sp>
      <p:pic>
        <p:nvPicPr>
          <p:cNvPr id="6" name="Picture 5"/>
          <p:cNvPicPr>
            <a:picLocks noChangeAspect="1"/>
          </p:cNvPicPr>
          <p:nvPr/>
        </p:nvPicPr>
        <p:blipFill>
          <a:blip r:embed="rId2"/>
          <a:stretch>
            <a:fillRect/>
          </a:stretch>
        </p:blipFill>
        <p:spPr>
          <a:xfrm>
            <a:off x="175899" y="47386"/>
            <a:ext cx="1420491" cy="871804"/>
          </a:xfrm>
          <a:prstGeom prst="rect">
            <a:avLst/>
          </a:prstGeom>
        </p:spPr>
      </p:pic>
      <p:pic>
        <p:nvPicPr>
          <p:cNvPr id="7" name="Picture 6"/>
          <p:cNvPicPr>
            <a:picLocks noChangeAspect="1"/>
          </p:cNvPicPr>
          <p:nvPr/>
        </p:nvPicPr>
        <p:blipFill>
          <a:blip r:embed="rId3"/>
          <a:stretch>
            <a:fillRect/>
          </a:stretch>
        </p:blipFill>
        <p:spPr>
          <a:xfrm>
            <a:off x="6527619" y="121182"/>
            <a:ext cx="2444708" cy="652329"/>
          </a:xfrm>
          <a:prstGeom prst="rect">
            <a:avLst/>
          </a:prstGeom>
        </p:spPr>
      </p:pic>
      <p:pic>
        <p:nvPicPr>
          <p:cNvPr id="8" name="Picture 7"/>
          <p:cNvPicPr>
            <a:picLocks noChangeAspect="1"/>
          </p:cNvPicPr>
          <p:nvPr/>
        </p:nvPicPr>
        <p:blipFill>
          <a:blip r:embed="rId4"/>
          <a:stretch>
            <a:fillRect/>
          </a:stretch>
        </p:blipFill>
        <p:spPr>
          <a:xfrm>
            <a:off x="1031195" y="4666553"/>
            <a:ext cx="7452262" cy="890522"/>
          </a:xfrm>
          <a:prstGeom prst="rect">
            <a:avLst/>
          </a:prstGeom>
        </p:spPr>
      </p:pic>
      <p:sp>
        <p:nvSpPr>
          <p:cNvPr id="2" name="TextBox 1"/>
          <p:cNvSpPr txBox="1"/>
          <p:nvPr/>
        </p:nvSpPr>
        <p:spPr>
          <a:xfrm>
            <a:off x="1382114" y="5717200"/>
            <a:ext cx="6750424" cy="784830"/>
          </a:xfrm>
          <a:prstGeom prst="rect">
            <a:avLst/>
          </a:prstGeom>
          <a:noFill/>
        </p:spPr>
        <p:txBody>
          <a:bodyPr wrap="square" rtlCol="0">
            <a:spAutoFit/>
          </a:bodyPr>
          <a:lstStyle/>
          <a:p>
            <a:pPr algn="ctr"/>
            <a:r>
              <a:rPr lang="sr-Latn-RS" sz="900" i="1" dirty="0">
                <a:solidFill>
                  <a:schemeClr val="accent5">
                    <a:lumMod val="75000"/>
                  </a:schemeClr>
                </a:solidFill>
                <a:latin typeface="Arial" panose="020B0604020202020204" pitchFamily="34" charset="0"/>
                <a:cs typeface="Arial" panose="020B0604020202020204" pitchFamily="34" charset="0"/>
              </a:rPr>
              <a:t>The project (22NRM07 GuideRadPROS) has received funding from the European Partnership on Metrology, co-financed from the European Union’s Horizon Europe Research and Innovation Programme and by the Participating States.</a:t>
            </a:r>
          </a:p>
          <a:p>
            <a:pPr algn="ctr"/>
            <a:r>
              <a:rPr lang="sr-Latn-RS" sz="900" i="1" dirty="0">
                <a:solidFill>
                  <a:schemeClr val="accent5">
                    <a:lumMod val="75000"/>
                  </a:schemeClr>
                </a:solidFill>
                <a:latin typeface="Arial" panose="020B0604020202020204" pitchFamily="34" charset="0"/>
                <a:cs typeface="Arial" panose="020B0604020202020204" pitchFamily="34" charset="0"/>
              </a:rPr>
              <a:t>Funded by the European Union. Views and opinions expressed are however those of the author(s) only and do not necessarily reflect those of the European Union or EURAMET. Neither the European Union nor the granting authority can be held responsible for them.</a:t>
            </a:r>
          </a:p>
        </p:txBody>
      </p:sp>
      <p:sp>
        <p:nvSpPr>
          <p:cNvPr id="3" name="TextBox 2"/>
          <p:cNvSpPr txBox="1"/>
          <p:nvPr/>
        </p:nvSpPr>
        <p:spPr>
          <a:xfrm>
            <a:off x="3244733" y="6526287"/>
            <a:ext cx="3025187" cy="230832"/>
          </a:xfrm>
          <a:prstGeom prst="rect">
            <a:avLst/>
          </a:prstGeom>
          <a:noFill/>
        </p:spPr>
        <p:txBody>
          <a:bodyPr wrap="none" rtlCol="0">
            <a:spAutoFit/>
          </a:bodyPr>
          <a:lstStyle/>
          <a:p>
            <a:r>
              <a:rPr lang="en-US" sz="900" b="1" dirty="0">
                <a:solidFill>
                  <a:schemeClr val="accent5">
                    <a:lumMod val="75000"/>
                  </a:schemeClr>
                </a:solidFill>
                <a:latin typeface="Arial" panose="020B0604020202020204" pitchFamily="34" charset="0"/>
                <a:cs typeface="Arial" panose="020B0604020202020204" pitchFamily="34" charset="0"/>
              </a:rPr>
              <a:t>http://projects.ciemat.es/web/guideradpros-euramet</a:t>
            </a:r>
          </a:p>
        </p:txBody>
      </p:sp>
      <p:sp>
        <p:nvSpPr>
          <p:cNvPr id="9" name="TextBox 8"/>
          <p:cNvSpPr txBox="1"/>
          <p:nvPr/>
        </p:nvSpPr>
        <p:spPr>
          <a:xfrm>
            <a:off x="2346070" y="2402560"/>
            <a:ext cx="445186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Thank you for your attention</a:t>
            </a:r>
            <a:r>
              <a:rPr lang="sr-Latn-R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7668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273FBDB1AAC448BDBB3CA1302F22C6" ma:contentTypeVersion="3" ma:contentTypeDescription="Create a new document." ma:contentTypeScope="" ma:versionID="4fb0b71fb5f5d329af76a4809317a504">
  <xsd:schema xmlns:xsd="http://www.w3.org/2001/XMLSchema" xmlns:xs="http://www.w3.org/2001/XMLSchema" xmlns:p="http://schemas.microsoft.com/office/2006/metadata/properties" xmlns:ns2="ebb82943-49da-4504-a2f3-a33fb2eb95f1" targetNamespace="http://schemas.microsoft.com/office/2006/metadata/properties" ma:root="true" ma:fieldsID="4ecaa431f10ef73df9a6c38bc4e06588" ns2:_="">
    <xsd:import namespace="ebb82943-49da-4504-a2f3-a33fb2eb95f1"/>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b82943-49da-4504-a2f3-a33fb2eb95f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A297C3-A7DC-4D50-8BDE-7A7966ACC2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b82943-49da-4504-a2f3-a33fb2eb95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CF84DE-3DE7-4C9E-ABB3-DE926430D3C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7EF1017-A096-4444-BFD2-B9C87FE754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659</TotalTime>
  <Words>729</Words>
  <Application>Microsoft Office PowerPoint</Application>
  <PresentationFormat>On-screen Show (4:3)</PresentationFormat>
  <Paragraphs>75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Agency FB</vt:lpstr>
      <vt:lpstr>Arial</vt:lpstr>
      <vt:lpstr>Calibri</vt:lpstr>
      <vt:lpstr>Calibri Light</vt:lpstr>
      <vt:lpstr>Eras Bold ITC</vt:lpstr>
      <vt:lpstr>Times New Roman</vt:lpstr>
      <vt:lpstr>Office Theme</vt:lpstr>
      <vt:lpstr>PowerPoint Presentation</vt:lpstr>
      <vt:lpstr>Advances in Dosimetry  Technologies</vt:lpstr>
      <vt:lpstr>IEC 62387:2020 Compliance</vt:lpstr>
      <vt:lpstr>Experimental Setup for Non-linearity test</vt:lpstr>
      <vt:lpstr>Test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Milica Danilović</dc:creator>
  <cp:lastModifiedBy>Nikola Krzanovic</cp:lastModifiedBy>
  <cp:revision>55</cp:revision>
  <dcterms:created xsi:type="dcterms:W3CDTF">2023-10-04T12:28:17Z</dcterms:created>
  <dcterms:modified xsi:type="dcterms:W3CDTF">2024-09-24T13:16:52Z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0x010100FC273FBDB1AAC448BDBB3CA1302F22C6</vt:lpwstr>
  </property>
</Properties>
</file>