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660"/>
  </p:normalViewPr>
  <p:slideViewPr>
    <p:cSldViewPr snapToGrid="0">
      <p:cViewPr varScale="1">
        <p:scale>
          <a:sx n="150" d="100"/>
          <a:sy n="150" d="100"/>
        </p:scale>
        <p:origin x="70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62AC1-AC2F-407E-8F4A-B1E8FF6FE923}" type="datetimeFigureOut">
              <a:rPr lang="en-GB" smtClean="0"/>
              <a:t>16/11/2024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46EA6-D9BB-4883-AA04-5FA8F2FDDF4E}" type="slidenum">
              <a:rPr lang="en-GB" smtClean="0"/>
              <a:t>‹#›</a:t>
            </a:fld>
            <a:endParaRPr lang="en-GB"/>
          </a:p>
        </p:txBody>
      </p:sp>
    </p:spTree>
    <p:extLst>
      <p:ext uri="{BB962C8B-B14F-4D97-AF65-F5344CB8AC3E}">
        <p14:creationId xmlns:p14="http://schemas.microsoft.com/office/powerpoint/2010/main" val="2076723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73FA-8E56-34DA-2960-FB8441FBB2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8639B08-A7A6-82DC-5A14-3CC8542B15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D4B6C39-510E-011D-7CDB-548F1AF1C8AB}"/>
              </a:ext>
            </a:extLst>
          </p:cNvPr>
          <p:cNvSpPr>
            <a:spLocks noGrp="1"/>
          </p:cNvSpPr>
          <p:nvPr>
            <p:ph type="dt" sz="half" idx="10"/>
          </p:nvPr>
        </p:nvSpPr>
        <p:spPr/>
        <p:txBody>
          <a:bodyPr/>
          <a:lstStyle/>
          <a:p>
            <a:fld id="{F49A6FC6-1F75-45D1-9B82-27EE240FB715}" type="datetimeFigureOut">
              <a:rPr lang="en-GB" smtClean="0"/>
              <a:t>16/11/2024</a:t>
            </a:fld>
            <a:endParaRPr lang="en-GB"/>
          </a:p>
        </p:txBody>
      </p:sp>
      <p:sp>
        <p:nvSpPr>
          <p:cNvPr id="5" name="Footer Placeholder 4">
            <a:extLst>
              <a:ext uri="{FF2B5EF4-FFF2-40B4-BE49-F238E27FC236}">
                <a16:creationId xmlns:a16="http://schemas.microsoft.com/office/drawing/2014/main" id="{65488FEA-7D0F-1AF2-6633-1D11A00C4C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624696-40EF-A54A-B5B0-315711A91B07}"/>
              </a:ext>
            </a:extLst>
          </p:cNvPr>
          <p:cNvSpPr>
            <a:spLocks noGrp="1"/>
          </p:cNvSpPr>
          <p:nvPr>
            <p:ph type="sldNum" sz="quarter" idx="12"/>
          </p:nvPr>
        </p:nvSpPr>
        <p:spPr/>
        <p:txBody>
          <a:bodyPr/>
          <a:lstStyle/>
          <a:p>
            <a:fld id="{83EA329C-9E92-4032-8C8E-6312148F164B}" type="slidenum">
              <a:rPr lang="en-GB" smtClean="0"/>
              <a:t>‹#›</a:t>
            </a:fld>
            <a:endParaRPr lang="en-GB"/>
          </a:p>
        </p:txBody>
      </p:sp>
    </p:spTree>
    <p:extLst>
      <p:ext uri="{BB962C8B-B14F-4D97-AF65-F5344CB8AC3E}">
        <p14:creationId xmlns:p14="http://schemas.microsoft.com/office/powerpoint/2010/main" val="73574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37CC-CB04-1DAD-ADE5-EC454A75124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5DA3D51-E06A-BD7B-576D-190BDAC657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4BB6F5-80A5-C0B1-B5DC-DC023668E978}"/>
              </a:ext>
            </a:extLst>
          </p:cNvPr>
          <p:cNvSpPr>
            <a:spLocks noGrp="1"/>
          </p:cNvSpPr>
          <p:nvPr>
            <p:ph type="dt" sz="half" idx="10"/>
          </p:nvPr>
        </p:nvSpPr>
        <p:spPr/>
        <p:txBody>
          <a:bodyPr/>
          <a:lstStyle/>
          <a:p>
            <a:fld id="{F49A6FC6-1F75-45D1-9B82-27EE240FB715}" type="datetimeFigureOut">
              <a:rPr lang="en-GB" smtClean="0"/>
              <a:t>16/11/2024</a:t>
            </a:fld>
            <a:endParaRPr lang="en-GB"/>
          </a:p>
        </p:txBody>
      </p:sp>
      <p:sp>
        <p:nvSpPr>
          <p:cNvPr id="5" name="Footer Placeholder 4">
            <a:extLst>
              <a:ext uri="{FF2B5EF4-FFF2-40B4-BE49-F238E27FC236}">
                <a16:creationId xmlns:a16="http://schemas.microsoft.com/office/drawing/2014/main" id="{EE0F26B1-50E6-AC82-7F27-50CC0395E8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960E53-29E8-E959-C8BD-79A8FCAC690F}"/>
              </a:ext>
            </a:extLst>
          </p:cNvPr>
          <p:cNvSpPr>
            <a:spLocks noGrp="1"/>
          </p:cNvSpPr>
          <p:nvPr>
            <p:ph type="sldNum" sz="quarter" idx="12"/>
          </p:nvPr>
        </p:nvSpPr>
        <p:spPr/>
        <p:txBody>
          <a:bodyPr/>
          <a:lstStyle/>
          <a:p>
            <a:fld id="{83EA329C-9E92-4032-8C8E-6312148F164B}" type="slidenum">
              <a:rPr lang="en-GB" smtClean="0"/>
              <a:t>‹#›</a:t>
            </a:fld>
            <a:endParaRPr lang="en-GB"/>
          </a:p>
        </p:txBody>
      </p:sp>
    </p:spTree>
    <p:extLst>
      <p:ext uri="{BB962C8B-B14F-4D97-AF65-F5344CB8AC3E}">
        <p14:creationId xmlns:p14="http://schemas.microsoft.com/office/powerpoint/2010/main" val="4261973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CE14BC-28EC-302F-BDB5-F9AF1D54C8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1ABE3D4-2E9A-639C-1BA8-B8777C3B6D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0132B1-4A82-BCB6-540D-ACDD207A3A1D}"/>
              </a:ext>
            </a:extLst>
          </p:cNvPr>
          <p:cNvSpPr>
            <a:spLocks noGrp="1"/>
          </p:cNvSpPr>
          <p:nvPr>
            <p:ph type="dt" sz="half" idx="10"/>
          </p:nvPr>
        </p:nvSpPr>
        <p:spPr/>
        <p:txBody>
          <a:bodyPr/>
          <a:lstStyle/>
          <a:p>
            <a:fld id="{F49A6FC6-1F75-45D1-9B82-27EE240FB715}" type="datetimeFigureOut">
              <a:rPr lang="en-GB" smtClean="0"/>
              <a:t>16/11/2024</a:t>
            </a:fld>
            <a:endParaRPr lang="en-GB"/>
          </a:p>
        </p:txBody>
      </p:sp>
      <p:sp>
        <p:nvSpPr>
          <p:cNvPr id="5" name="Footer Placeholder 4">
            <a:extLst>
              <a:ext uri="{FF2B5EF4-FFF2-40B4-BE49-F238E27FC236}">
                <a16:creationId xmlns:a16="http://schemas.microsoft.com/office/drawing/2014/main" id="{C1B73739-33F6-0F35-0AF8-0C5064BC0C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6FFB24-B1BB-5B26-C515-FBAB36519E46}"/>
              </a:ext>
            </a:extLst>
          </p:cNvPr>
          <p:cNvSpPr>
            <a:spLocks noGrp="1"/>
          </p:cNvSpPr>
          <p:nvPr>
            <p:ph type="sldNum" sz="quarter" idx="12"/>
          </p:nvPr>
        </p:nvSpPr>
        <p:spPr/>
        <p:txBody>
          <a:bodyPr/>
          <a:lstStyle/>
          <a:p>
            <a:fld id="{83EA329C-9E92-4032-8C8E-6312148F164B}" type="slidenum">
              <a:rPr lang="en-GB" smtClean="0"/>
              <a:t>‹#›</a:t>
            </a:fld>
            <a:endParaRPr lang="en-GB"/>
          </a:p>
        </p:txBody>
      </p:sp>
    </p:spTree>
    <p:extLst>
      <p:ext uri="{BB962C8B-B14F-4D97-AF65-F5344CB8AC3E}">
        <p14:creationId xmlns:p14="http://schemas.microsoft.com/office/powerpoint/2010/main" val="217506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43C2A-DD4C-145F-76DE-4EDDFE94960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1FDB9E2-D361-4490-CBAE-9F5D3DA7BB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68B5A1-BFB4-44F7-F27F-F16E35C41E49}"/>
              </a:ext>
            </a:extLst>
          </p:cNvPr>
          <p:cNvSpPr>
            <a:spLocks noGrp="1"/>
          </p:cNvSpPr>
          <p:nvPr>
            <p:ph type="dt" sz="half" idx="10"/>
          </p:nvPr>
        </p:nvSpPr>
        <p:spPr/>
        <p:txBody>
          <a:bodyPr/>
          <a:lstStyle/>
          <a:p>
            <a:fld id="{F49A6FC6-1F75-45D1-9B82-27EE240FB715}" type="datetimeFigureOut">
              <a:rPr lang="en-GB" smtClean="0"/>
              <a:t>16/11/2024</a:t>
            </a:fld>
            <a:endParaRPr lang="en-GB"/>
          </a:p>
        </p:txBody>
      </p:sp>
      <p:sp>
        <p:nvSpPr>
          <p:cNvPr id="5" name="Footer Placeholder 4">
            <a:extLst>
              <a:ext uri="{FF2B5EF4-FFF2-40B4-BE49-F238E27FC236}">
                <a16:creationId xmlns:a16="http://schemas.microsoft.com/office/drawing/2014/main" id="{C05727D1-16F9-7393-13D2-AC73CF0E15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791B05-A67C-EF7B-A364-9B5148897639}"/>
              </a:ext>
            </a:extLst>
          </p:cNvPr>
          <p:cNvSpPr>
            <a:spLocks noGrp="1"/>
          </p:cNvSpPr>
          <p:nvPr>
            <p:ph type="sldNum" sz="quarter" idx="12"/>
          </p:nvPr>
        </p:nvSpPr>
        <p:spPr/>
        <p:txBody>
          <a:bodyPr/>
          <a:lstStyle/>
          <a:p>
            <a:fld id="{83EA329C-9E92-4032-8C8E-6312148F164B}" type="slidenum">
              <a:rPr lang="en-GB" smtClean="0"/>
              <a:t>‹#›</a:t>
            </a:fld>
            <a:endParaRPr lang="en-GB"/>
          </a:p>
        </p:txBody>
      </p:sp>
    </p:spTree>
    <p:extLst>
      <p:ext uri="{BB962C8B-B14F-4D97-AF65-F5344CB8AC3E}">
        <p14:creationId xmlns:p14="http://schemas.microsoft.com/office/powerpoint/2010/main" val="4204128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5C90-5801-C759-2E7F-F8E8AE8CB4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D9C0B1A-8016-0874-FCCE-A5AE773EFB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125059-0BCE-0CBA-5C62-7F5AB71BD2A3}"/>
              </a:ext>
            </a:extLst>
          </p:cNvPr>
          <p:cNvSpPr>
            <a:spLocks noGrp="1"/>
          </p:cNvSpPr>
          <p:nvPr>
            <p:ph type="dt" sz="half" idx="10"/>
          </p:nvPr>
        </p:nvSpPr>
        <p:spPr/>
        <p:txBody>
          <a:bodyPr/>
          <a:lstStyle/>
          <a:p>
            <a:fld id="{F49A6FC6-1F75-45D1-9B82-27EE240FB715}" type="datetimeFigureOut">
              <a:rPr lang="en-GB" smtClean="0"/>
              <a:t>16/11/2024</a:t>
            </a:fld>
            <a:endParaRPr lang="en-GB"/>
          </a:p>
        </p:txBody>
      </p:sp>
      <p:sp>
        <p:nvSpPr>
          <p:cNvPr id="5" name="Footer Placeholder 4">
            <a:extLst>
              <a:ext uri="{FF2B5EF4-FFF2-40B4-BE49-F238E27FC236}">
                <a16:creationId xmlns:a16="http://schemas.microsoft.com/office/drawing/2014/main" id="{9327CBBC-6356-BE3D-DFA7-C299B83C4A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1FB0DD-4642-F4AE-3BDF-BACB9F662E8A}"/>
              </a:ext>
            </a:extLst>
          </p:cNvPr>
          <p:cNvSpPr>
            <a:spLocks noGrp="1"/>
          </p:cNvSpPr>
          <p:nvPr>
            <p:ph type="sldNum" sz="quarter" idx="12"/>
          </p:nvPr>
        </p:nvSpPr>
        <p:spPr/>
        <p:txBody>
          <a:bodyPr/>
          <a:lstStyle/>
          <a:p>
            <a:fld id="{83EA329C-9E92-4032-8C8E-6312148F164B}" type="slidenum">
              <a:rPr lang="en-GB" smtClean="0"/>
              <a:t>‹#›</a:t>
            </a:fld>
            <a:endParaRPr lang="en-GB"/>
          </a:p>
        </p:txBody>
      </p:sp>
    </p:spTree>
    <p:extLst>
      <p:ext uri="{BB962C8B-B14F-4D97-AF65-F5344CB8AC3E}">
        <p14:creationId xmlns:p14="http://schemas.microsoft.com/office/powerpoint/2010/main" val="3804357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ADED-7602-9B48-0BE4-373B9CEFFD4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ADE07F5-DAFE-DD1D-ECA9-C05552B87E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CAC828E-5C93-CDF6-4AD6-75D1A9DBD2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F45DE8C-0033-715A-42E6-43827E619ABB}"/>
              </a:ext>
            </a:extLst>
          </p:cNvPr>
          <p:cNvSpPr>
            <a:spLocks noGrp="1"/>
          </p:cNvSpPr>
          <p:nvPr>
            <p:ph type="dt" sz="half" idx="10"/>
          </p:nvPr>
        </p:nvSpPr>
        <p:spPr/>
        <p:txBody>
          <a:bodyPr/>
          <a:lstStyle/>
          <a:p>
            <a:fld id="{F49A6FC6-1F75-45D1-9B82-27EE240FB715}" type="datetimeFigureOut">
              <a:rPr lang="en-GB" smtClean="0"/>
              <a:t>16/11/2024</a:t>
            </a:fld>
            <a:endParaRPr lang="en-GB"/>
          </a:p>
        </p:txBody>
      </p:sp>
      <p:sp>
        <p:nvSpPr>
          <p:cNvPr id="6" name="Footer Placeholder 5">
            <a:extLst>
              <a:ext uri="{FF2B5EF4-FFF2-40B4-BE49-F238E27FC236}">
                <a16:creationId xmlns:a16="http://schemas.microsoft.com/office/drawing/2014/main" id="{CF9DE8EC-8626-F6B4-5471-35D42667B3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762415-2490-D231-C8DA-1811C01E2B10}"/>
              </a:ext>
            </a:extLst>
          </p:cNvPr>
          <p:cNvSpPr>
            <a:spLocks noGrp="1"/>
          </p:cNvSpPr>
          <p:nvPr>
            <p:ph type="sldNum" sz="quarter" idx="12"/>
          </p:nvPr>
        </p:nvSpPr>
        <p:spPr/>
        <p:txBody>
          <a:bodyPr/>
          <a:lstStyle/>
          <a:p>
            <a:fld id="{83EA329C-9E92-4032-8C8E-6312148F164B}" type="slidenum">
              <a:rPr lang="en-GB" smtClean="0"/>
              <a:t>‹#›</a:t>
            </a:fld>
            <a:endParaRPr lang="en-GB"/>
          </a:p>
        </p:txBody>
      </p:sp>
    </p:spTree>
    <p:extLst>
      <p:ext uri="{BB962C8B-B14F-4D97-AF65-F5344CB8AC3E}">
        <p14:creationId xmlns:p14="http://schemas.microsoft.com/office/powerpoint/2010/main" val="243348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F30E-CA1C-9949-06CF-583D1907B29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22D3290-4162-3747-FA9E-DF86C39402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DA681E-F7AD-6252-4267-6443D8691C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1FD5CA6-83FD-8F57-9BF4-8A3159F58F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D2F0D4-325A-E0B6-C6C7-793560FC3D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4215071-B515-7B78-2804-28A128B55C47}"/>
              </a:ext>
            </a:extLst>
          </p:cNvPr>
          <p:cNvSpPr>
            <a:spLocks noGrp="1"/>
          </p:cNvSpPr>
          <p:nvPr>
            <p:ph type="dt" sz="half" idx="10"/>
          </p:nvPr>
        </p:nvSpPr>
        <p:spPr/>
        <p:txBody>
          <a:bodyPr/>
          <a:lstStyle/>
          <a:p>
            <a:fld id="{F49A6FC6-1F75-45D1-9B82-27EE240FB715}" type="datetimeFigureOut">
              <a:rPr lang="en-GB" smtClean="0"/>
              <a:t>16/11/2024</a:t>
            </a:fld>
            <a:endParaRPr lang="en-GB"/>
          </a:p>
        </p:txBody>
      </p:sp>
      <p:sp>
        <p:nvSpPr>
          <p:cNvPr id="8" name="Footer Placeholder 7">
            <a:extLst>
              <a:ext uri="{FF2B5EF4-FFF2-40B4-BE49-F238E27FC236}">
                <a16:creationId xmlns:a16="http://schemas.microsoft.com/office/drawing/2014/main" id="{A0BB4203-1C39-1A5B-B1DC-F182C5C150C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01B294E-D860-FF03-B3A0-BCDB6D16950E}"/>
              </a:ext>
            </a:extLst>
          </p:cNvPr>
          <p:cNvSpPr>
            <a:spLocks noGrp="1"/>
          </p:cNvSpPr>
          <p:nvPr>
            <p:ph type="sldNum" sz="quarter" idx="12"/>
          </p:nvPr>
        </p:nvSpPr>
        <p:spPr/>
        <p:txBody>
          <a:bodyPr/>
          <a:lstStyle/>
          <a:p>
            <a:fld id="{83EA329C-9E92-4032-8C8E-6312148F164B}" type="slidenum">
              <a:rPr lang="en-GB" smtClean="0"/>
              <a:t>‹#›</a:t>
            </a:fld>
            <a:endParaRPr lang="en-GB"/>
          </a:p>
        </p:txBody>
      </p:sp>
    </p:spTree>
    <p:extLst>
      <p:ext uri="{BB962C8B-B14F-4D97-AF65-F5344CB8AC3E}">
        <p14:creationId xmlns:p14="http://schemas.microsoft.com/office/powerpoint/2010/main" val="160283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1D73C-696A-F513-4966-F2E44FF1DAD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B70708F-159D-ADB6-F8BA-ABE5620EFB6B}"/>
              </a:ext>
            </a:extLst>
          </p:cNvPr>
          <p:cNvSpPr>
            <a:spLocks noGrp="1"/>
          </p:cNvSpPr>
          <p:nvPr>
            <p:ph type="dt" sz="half" idx="10"/>
          </p:nvPr>
        </p:nvSpPr>
        <p:spPr/>
        <p:txBody>
          <a:bodyPr/>
          <a:lstStyle/>
          <a:p>
            <a:fld id="{F49A6FC6-1F75-45D1-9B82-27EE240FB715}" type="datetimeFigureOut">
              <a:rPr lang="en-GB" smtClean="0"/>
              <a:t>16/11/2024</a:t>
            </a:fld>
            <a:endParaRPr lang="en-GB"/>
          </a:p>
        </p:txBody>
      </p:sp>
      <p:sp>
        <p:nvSpPr>
          <p:cNvPr id="4" name="Footer Placeholder 3">
            <a:extLst>
              <a:ext uri="{FF2B5EF4-FFF2-40B4-BE49-F238E27FC236}">
                <a16:creationId xmlns:a16="http://schemas.microsoft.com/office/drawing/2014/main" id="{EE9F0DF1-938A-605F-3C5F-2A79C4804A8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B9D52C9-A9F4-1B65-79B0-1EE4300CA33B}"/>
              </a:ext>
            </a:extLst>
          </p:cNvPr>
          <p:cNvSpPr>
            <a:spLocks noGrp="1"/>
          </p:cNvSpPr>
          <p:nvPr>
            <p:ph type="sldNum" sz="quarter" idx="12"/>
          </p:nvPr>
        </p:nvSpPr>
        <p:spPr/>
        <p:txBody>
          <a:bodyPr/>
          <a:lstStyle/>
          <a:p>
            <a:fld id="{83EA329C-9E92-4032-8C8E-6312148F164B}" type="slidenum">
              <a:rPr lang="en-GB" smtClean="0"/>
              <a:t>‹#›</a:t>
            </a:fld>
            <a:endParaRPr lang="en-GB"/>
          </a:p>
        </p:txBody>
      </p:sp>
    </p:spTree>
    <p:extLst>
      <p:ext uri="{BB962C8B-B14F-4D97-AF65-F5344CB8AC3E}">
        <p14:creationId xmlns:p14="http://schemas.microsoft.com/office/powerpoint/2010/main" val="173780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65CE43-EFD2-B3C0-B6A0-98063D0ED87B}"/>
              </a:ext>
            </a:extLst>
          </p:cNvPr>
          <p:cNvSpPr>
            <a:spLocks noGrp="1"/>
          </p:cNvSpPr>
          <p:nvPr>
            <p:ph type="dt" sz="half" idx="10"/>
          </p:nvPr>
        </p:nvSpPr>
        <p:spPr/>
        <p:txBody>
          <a:bodyPr/>
          <a:lstStyle/>
          <a:p>
            <a:fld id="{F49A6FC6-1F75-45D1-9B82-27EE240FB715}" type="datetimeFigureOut">
              <a:rPr lang="en-GB" smtClean="0"/>
              <a:t>16/11/2024</a:t>
            </a:fld>
            <a:endParaRPr lang="en-GB"/>
          </a:p>
        </p:txBody>
      </p:sp>
      <p:sp>
        <p:nvSpPr>
          <p:cNvPr id="3" name="Footer Placeholder 2">
            <a:extLst>
              <a:ext uri="{FF2B5EF4-FFF2-40B4-BE49-F238E27FC236}">
                <a16:creationId xmlns:a16="http://schemas.microsoft.com/office/drawing/2014/main" id="{A3EE50DC-ED12-04BA-EF2E-1ADC541BE04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4719405-69EC-165E-95FA-F87172BC184F}"/>
              </a:ext>
            </a:extLst>
          </p:cNvPr>
          <p:cNvSpPr>
            <a:spLocks noGrp="1"/>
          </p:cNvSpPr>
          <p:nvPr>
            <p:ph type="sldNum" sz="quarter" idx="12"/>
          </p:nvPr>
        </p:nvSpPr>
        <p:spPr/>
        <p:txBody>
          <a:bodyPr/>
          <a:lstStyle/>
          <a:p>
            <a:fld id="{83EA329C-9E92-4032-8C8E-6312148F164B}" type="slidenum">
              <a:rPr lang="en-GB" smtClean="0"/>
              <a:t>‹#›</a:t>
            </a:fld>
            <a:endParaRPr lang="en-GB"/>
          </a:p>
        </p:txBody>
      </p:sp>
    </p:spTree>
    <p:extLst>
      <p:ext uri="{BB962C8B-B14F-4D97-AF65-F5344CB8AC3E}">
        <p14:creationId xmlns:p14="http://schemas.microsoft.com/office/powerpoint/2010/main" val="1691473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3692-740D-CC2F-FE2D-D17173AF1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180D515-F778-26CD-5BE6-5D32D63CDE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120C9EC-37E4-8EAF-FBCC-B0619BD144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A1DF3-9B35-DE47-928C-FD57B4A6AD09}"/>
              </a:ext>
            </a:extLst>
          </p:cNvPr>
          <p:cNvSpPr>
            <a:spLocks noGrp="1"/>
          </p:cNvSpPr>
          <p:nvPr>
            <p:ph type="dt" sz="half" idx="10"/>
          </p:nvPr>
        </p:nvSpPr>
        <p:spPr/>
        <p:txBody>
          <a:bodyPr/>
          <a:lstStyle/>
          <a:p>
            <a:fld id="{F49A6FC6-1F75-45D1-9B82-27EE240FB715}" type="datetimeFigureOut">
              <a:rPr lang="en-GB" smtClean="0"/>
              <a:t>16/11/2024</a:t>
            </a:fld>
            <a:endParaRPr lang="en-GB"/>
          </a:p>
        </p:txBody>
      </p:sp>
      <p:sp>
        <p:nvSpPr>
          <p:cNvPr id="6" name="Footer Placeholder 5">
            <a:extLst>
              <a:ext uri="{FF2B5EF4-FFF2-40B4-BE49-F238E27FC236}">
                <a16:creationId xmlns:a16="http://schemas.microsoft.com/office/drawing/2014/main" id="{BF543D27-DA4E-744C-EB45-3AD44C324E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1621F7-5456-218F-5375-D492373B3809}"/>
              </a:ext>
            </a:extLst>
          </p:cNvPr>
          <p:cNvSpPr>
            <a:spLocks noGrp="1"/>
          </p:cNvSpPr>
          <p:nvPr>
            <p:ph type="sldNum" sz="quarter" idx="12"/>
          </p:nvPr>
        </p:nvSpPr>
        <p:spPr/>
        <p:txBody>
          <a:bodyPr/>
          <a:lstStyle/>
          <a:p>
            <a:fld id="{83EA329C-9E92-4032-8C8E-6312148F164B}" type="slidenum">
              <a:rPr lang="en-GB" smtClean="0"/>
              <a:t>‹#›</a:t>
            </a:fld>
            <a:endParaRPr lang="en-GB"/>
          </a:p>
        </p:txBody>
      </p:sp>
    </p:spTree>
    <p:extLst>
      <p:ext uri="{BB962C8B-B14F-4D97-AF65-F5344CB8AC3E}">
        <p14:creationId xmlns:p14="http://schemas.microsoft.com/office/powerpoint/2010/main" val="1828634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0EFB2-B88A-DB9F-A9FB-C74A3DD7F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E9D1951-75DD-7AE1-4F53-48C0A5166B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84DF4EA-A893-3CA8-B7AD-E93602AC2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203E60-9216-E523-32F2-A558C67D9F83}"/>
              </a:ext>
            </a:extLst>
          </p:cNvPr>
          <p:cNvSpPr>
            <a:spLocks noGrp="1"/>
          </p:cNvSpPr>
          <p:nvPr>
            <p:ph type="dt" sz="half" idx="10"/>
          </p:nvPr>
        </p:nvSpPr>
        <p:spPr/>
        <p:txBody>
          <a:bodyPr/>
          <a:lstStyle/>
          <a:p>
            <a:fld id="{F49A6FC6-1F75-45D1-9B82-27EE240FB715}" type="datetimeFigureOut">
              <a:rPr lang="en-GB" smtClean="0"/>
              <a:t>16/11/2024</a:t>
            </a:fld>
            <a:endParaRPr lang="en-GB"/>
          </a:p>
        </p:txBody>
      </p:sp>
      <p:sp>
        <p:nvSpPr>
          <p:cNvPr id="6" name="Footer Placeholder 5">
            <a:extLst>
              <a:ext uri="{FF2B5EF4-FFF2-40B4-BE49-F238E27FC236}">
                <a16:creationId xmlns:a16="http://schemas.microsoft.com/office/drawing/2014/main" id="{D6408049-8257-7816-E185-0696B3E7593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8026907-1B73-67AE-6F99-F294BFC9DA38}"/>
              </a:ext>
            </a:extLst>
          </p:cNvPr>
          <p:cNvSpPr>
            <a:spLocks noGrp="1"/>
          </p:cNvSpPr>
          <p:nvPr>
            <p:ph type="sldNum" sz="quarter" idx="12"/>
          </p:nvPr>
        </p:nvSpPr>
        <p:spPr/>
        <p:txBody>
          <a:bodyPr/>
          <a:lstStyle/>
          <a:p>
            <a:fld id="{83EA329C-9E92-4032-8C8E-6312148F164B}" type="slidenum">
              <a:rPr lang="en-GB" smtClean="0"/>
              <a:t>‹#›</a:t>
            </a:fld>
            <a:endParaRPr lang="en-GB"/>
          </a:p>
        </p:txBody>
      </p:sp>
    </p:spTree>
    <p:extLst>
      <p:ext uri="{BB962C8B-B14F-4D97-AF65-F5344CB8AC3E}">
        <p14:creationId xmlns:p14="http://schemas.microsoft.com/office/powerpoint/2010/main" val="627903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76F1DF-A55E-A8C8-4F10-3BCD0E9309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9603387-76FB-9107-B668-EE6C7426A8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6604A0-4A70-C98B-F558-3E17E80C65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9A6FC6-1F75-45D1-9B82-27EE240FB715}" type="datetimeFigureOut">
              <a:rPr lang="en-GB" smtClean="0"/>
              <a:t>16/11/2024</a:t>
            </a:fld>
            <a:endParaRPr lang="en-GB"/>
          </a:p>
        </p:txBody>
      </p:sp>
      <p:sp>
        <p:nvSpPr>
          <p:cNvPr id="5" name="Footer Placeholder 4">
            <a:extLst>
              <a:ext uri="{FF2B5EF4-FFF2-40B4-BE49-F238E27FC236}">
                <a16:creationId xmlns:a16="http://schemas.microsoft.com/office/drawing/2014/main" id="{D04C3198-0C55-D15B-8C2A-A5A120B059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6AB4CE5-3FCC-A752-AAD8-C3A353785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EA329C-9E92-4032-8C8E-6312148F164B}" type="slidenum">
              <a:rPr lang="en-GB" smtClean="0"/>
              <a:t>‹#›</a:t>
            </a:fld>
            <a:endParaRPr lang="en-GB"/>
          </a:p>
        </p:txBody>
      </p:sp>
    </p:spTree>
    <p:extLst>
      <p:ext uri="{BB962C8B-B14F-4D97-AF65-F5344CB8AC3E}">
        <p14:creationId xmlns:p14="http://schemas.microsoft.com/office/powerpoint/2010/main" val="3528984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AEBC3A-AE5B-22C4-E166-E8404945C3D0}"/>
              </a:ext>
            </a:extLst>
          </p:cNvPr>
          <p:cNvSpPr txBox="1"/>
          <p:nvPr/>
        </p:nvSpPr>
        <p:spPr>
          <a:xfrm>
            <a:off x="295275" y="180975"/>
            <a:ext cx="11630025" cy="461665"/>
          </a:xfrm>
          <a:prstGeom prst="rect">
            <a:avLst/>
          </a:prstGeom>
          <a:noFill/>
        </p:spPr>
        <p:txBody>
          <a:bodyPr wrap="square" rtlCol="0">
            <a:spAutoFit/>
          </a:bodyPr>
          <a:lstStyle/>
          <a:p>
            <a:r>
              <a:rPr lang="it-IT" sz="2400" u="sng" dirty="0">
                <a:solidFill>
                  <a:schemeClr val="accent1"/>
                </a:solidFill>
                <a:latin typeface="+mj-lt"/>
              </a:rPr>
              <a:t>Network Configuration Example</a:t>
            </a:r>
            <a:endParaRPr lang="en-GB" sz="2400" u="sng" dirty="0">
              <a:solidFill>
                <a:schemeClr val="accent1"/>
              </a:solidFill>
              <a:latin typeface="+mj-lt"/>
            </a:endParaRPr>
          </a:p>
        </p:txBody>
      </p:sp>
      <p:sp>
        <p:nvSpPr>
          <p:cNvPr id="5" name="Rectangle 4">
            <a:extLst>
              <a:ext uri="{FF2B5EF4-FFF2-40B4-BE49-F238E27FC236}">
                <a16:creationId xmlns:a16="http://schemas.microsoft.com/office/drawing/2014/main" id="{2E1BF304-AFEB-BF3C-2053-B0113C08CD88}"/>
              </a:ext>
            </a:extLst>
          </p:cNvPr>
          <p:cNvSpPr/>
          <p:nvPr/>
        </p:nvSpPr>
        <p:spPr>
          <a:xfrm>
            <a:off x="3815854" y="2414597"/>
            <a:ext cx="1130300" cy="461665"/>
          </a:xfrm>
          <a:prstGeom prst="rect">
            <a:avLst/>
          </a:prstGeom>
          <a:solidFill>
            <a:schemeClr val="bg1">
              <a:lumMod val="8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tx1">
                    <a:lumMod val="75000"/>
                    <a:lumOff val="25000"/>
                  </a:schemeClr>
                </a:solidFill>
              </a:rPr>
              <a:t>SUBNET1</a:t>
            </a:r>
            <a:endParaRPr lang="en-GB" dirty="0">
              <a:solidFill>
                <a:schemeClr val="tx1">
                  <a:lumMod val="75000"/>
                  <a:lumOff val="25000"/>
                </a:schemeClr>
              </a:solidFill>
            </a:endParaRPr>
          </a:p>
        </p:txBody>
      </p:sp>
      <p:sp>
        <p:nvSpPr>
          <p:cNvPr id="7" name="Oval 6">
            <a:extLst>
              <a:ext uri="{FF2B5EF4-FFF2-40B4-BE49-F238E27FC236}">
                <a16:creationId xmlns:a16="http://schemas.microsoft.com/office/drawing/2014/main" id="{37818992-ACF5-CE86-2D81-09C052521682}"/>
              </a:ext>
            </a:extLst>
          </p:cNvPr>
          <p:cNvSpPr/>
          <p:nvPr/>
        </p:nvSpPr>
        <p:spPr>
          <a:xfrm>
            <a:off x="2709366" y="2531130"/>
            <a:ext cx="280987" cy="228600"/>
          </a:xfrm>
          <a:prstGeom prst="ellipse">
            <a:avLst/>
          </a:prstGeom>
          <a:solidFill>
            <a:schemeClr val="accent2">
              <a:lumMod val="60000"/>
              <a:lumOff val="40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387668C7-2EBD-9881-88C0-5F9BBA92BABB}"/>
              </a:ext>
            </a:extLst>
          </p:cNvPr>
          <p:cNvCxnSpPr>
            <a:stCxn id="7" idx="6"/>
            <a:endCxn id="5" idx="1"/>
          </p:cNvCxnSpPr>
          <p:nvPr/>
        </p:nvCxnSpPr>
        <p:spPr>
          <a:xfrm>
            <a:off x="2990353" y="2645430"/>
            <a:ext cx="825501" cy="0"/>
          </a:xfrm>
          <a:prstGeom prst="line">
            <a:avLst/>
          </a:prstGeom>
          <a:ln w="9525"/>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C1063F1C-197E-706D-6913-7658B87CCAB2}"/>
              </a:ext>
            </a:extLst>
          </p:cNvPr>
          <p:cNvSpPr txBox="1"/>
          <p:nvPr/>
        </p:nvSpPr>
        <p:spPr>
          <a:xfrm>
            <a:off x="2344240" y="2139052"/>
            <a:ext cx="1011238" cy="400110"/>
          </a:xfrm>
          <a:prstGeom prst="rect">
            <a:avLst/>
          </a:prstGeom>
          <a:noFill/>
        </p:spPr>
        <p:txBody>
          <a:bodyPr wrap="square" rtlCol="0">
            <a:spAutoFit/>
          </a:bodyPr>
          <a:lstStyle/>
          <a:p>
            <a:pPr algn="ctr"/>
            <a:r>
              <a:rPr lang="it-IT" sz="1000" dirty="0"/>
              <a:t>Qube-master</a:t>
            </a:r>
          </a:p>
          <a:p>
            <a:pPr algn="ctr"/>
            <a:r>
              <a:rPr lang="it-IT" sz="1000" dirty="0"/>
              <a:t>172.30.20.1</a:t>
            </a:r>
          </a:p>
        </p:txBody>
      </p:sp>
      <p:sp>
        <p:nvSpPr>
          <p:cNvPr id="12" name="Rectangle 11">
            <a:extLst>
              <a:ext uri="{FF2B5EF4-FFF2-40B4-BE49-F238E27FC236}">
                <a16:creationId xmlns:a16="http://schemas.microsoft.com/office/drawing/2014/main" id="{8D295149-5907-2807-1F57-D4EFC8F1004E}"/>
              </a:ext>
            </a:extLst>
          </p:cNvPr>
          <p:cNvSpPr/>
          <p:nvPr/>
        </p:nvSpPr>
        <p:spPr>
          <a:xfrm>
            <a:off x="5968801" y="1824111"/>
            <a:ext cx="3264099" cy="1045195"/>
          </a:xfrm>
          <a:prstGeom prst="rect">
            <a:avLst/>
          </a:prstGeom>
          <a:noFill/>
          <a:ln w="9525">
            <a:solidFill>
              <a:schemeClr val="tx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ln w="3175">
                <a:solidFill>
                  <a:schemeClr val="tx1"/>
                </a:solidFill>
              </a:ln>
            </a:endParaRPr>
          </a:p>
        </p:txBody>
      </p:sp>
      <p:sp>
        <p:nvSpPr>
          <p:cNvPr id="13" name="TextBox 12">
            <a:extLst>
              <a:ext uri="{FF2B5EF4-FFF2-40B4-BE49-F238E27FC236}">
                <a16:creationId xmlns:a16="http://schemas.microsoft.com/office/drawing/2014/main" id="{7DB1EA4B-06FF-4E0D-63DE-116B0D783CC3}"/>
              </a:ext>
            </a:extLst>
          </p:cNvPr>
          <p:cNvSpPr txBox="1"/>
          <p:nvPr/>
        </p:nvSpPr>
        <p:spPr>
          <a:xfrm>
            <a:off x="6605242" y="1484669"/>
            <a:ext cx="1764058" cy="276999"/>
          </a:xfrm>
          <a:prstGeom prst="rect">
            <a:avLst/>
          </a:prstGeom>
          <a:noFill/>
        </p:spPr>
        <p:txBody>
          <a:bodyPr wrap="square" rtlCol="0">
            <a:spAutoFit/>
          </a:bodyPr>
          <a:lstStyle/>
          <a:p>
            <a:pPr algn="ctr"/>
            <a:r>
              <a:rPr lang="it-IT" sz="1200" dirty="0"/>
              <a:t>Docker Namesapce</a:t>
            </a:r>
          </a:p>
        </p:txBody>
      </p:sp>
      <p:sp>
        <p:nvSpPr>
          <p:cNvPr id="14" name="Oval 13">
            <a:extLst>
              <a:ext uri="{FF2B5EF4-FFF2-40B4-BE49-F238E27FC236}">
                <a16:creationId xmlns:a16="http://schemas.microsoft.com/office/drawing/2014/main" id="{9F9B42AA-83C2-949F-1275-39F54EAA074A}"/>
              </a:ext>
            </a:extLst>
          </p:cNvPr>
          <p:cNvSpPr/>
          <p:nvPr/>
        </p:nvSpPr>
        <p:spPr>
          <a:xfrm>
            <a:off x="6329413" y="2458925"/>
            <a:ext cx="280987" cy="228600"/>
          </a:xfrm>
          <a:prstGeom prst="ellipse">
            <a:avLst/>
          </a:prstGeom>
          <a:solidFill>
            <a:schemeClr val="accent1">
              <a:lumMod val="60000"/>
              <a:lumOff val="40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89F1407A-ECAE-A02D-1902-773AFA517C9E}"/>
              </a:ext>
            </a:extLst>
          </p:cNvPr>
          <p:cNvSpPr/>
          <p:nvPr/>
        </p:nvSpPr>
        <p:spPr>
          <a:xfrm>
            <a:off x="7418983" y="2458925"/>
            <a:ext cx="280987" cy="228600"/>
          </a:xfrm>
          <a:prstGeom prst="ellipse">
            <a:avLst/>
          </a:prstGeom>
          <a:solidFill>
            <a:schemeClr val="accent1">
              <a:lumMod val="60000"/>
              <a:lumOff val="40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E52D7054-8618-CBAE-72C1-EB28590E5B19}"/>
              </a:ext>
            </a:extLst>
          </p:cNvPr>
          <p:cNvSpPr/>
          <p:nvPr/>
        </p:nvSpPr>
        <p:spPr>
          <a:xfrm>
            <a:off x="8506223" y="2458925"/>
            <a:ext cx="280987" cy="228600"/>
          </a:xfrm>
          <a:prstGeom prst="ellipse">
            <a:avLst/>
          </a:prstGeom>
          <a:solidFill>
            <a:schemeClr val="accent1">
              <a:lumMod val="60000"/>
              <a:lumOff val="40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8C73AD73-7300-060E-318B-98B472D434AC}"/>
              </a:ext>
            </a:extLst>
          </p:cNvPr>
          <p:cNvSpPr txBox="1"/>
          <p:nvPr/>
        </p:nvSpPr>
        <p:spPr>
          <a:xfrm>
            <a:off x="5970414" y="1976224"/>
            <a:ext cx="1011238" cy="400110"/>
          </a:xfrm>
          <a:prstGeom prst="rect">
            <a:avLst/>
          </a:prstGeom>
          <a:noFill/>
        </p:spPr>
        <p:txBody>
          <a:bodyPr wrap="square" rtlCol="0">
            <a:spAutoFit/>
          </a:bodyPr>
          <a:lstStyle/>
          <a:p>
            <a:pPr algn="ctr"/>
            <a:r>
              <a:rPr lang="it-IT" sz="1000" dirty="0"/>
              <a:t>Qube-worker</a:t>
            </a:r>
          </a:p>
          <a:p>
            <a:pPr algn="ctr"/>
            <a:r>
              <a:rPr lang="it-IT" sz="1000" dirty="0"/>
              <a:t>172.30.10.1</a:t>
            </a:r>
          </a:p>
        </p:txBody>
      </p:sp>
      <p:sp>
        <p:nvSpPr>
          <p:cNvPr id="29" name="TextBox 28">
            <a:extLst>
              <a:ext uri="{FF2B5EF4-FFF2-40B4-BE49-F238E27FC236}">
                <a16:creationId xmlns:a16="http://schemas.microsoft.com/office/drawing/2014/main" id="{E758F9A2-57B9-2201-D95F-2D5F79470AA3}"/>
              </a:ext>
            </a:extLst>
          </p:cNvPr>
          <p:cNvSpPr txBox="1"/>
          <p:nvPr/>
        </p:nvSpPr>
        <p:spPr>
          <a:xfrm>
            <a:off x="7053857" y="1976224"/>
            <a:ext cx="1011238" cy="400110"/>
          </a:xfrm>
          <a:prstGeom prst="rect">
            <a:avLst/>
          </a:prstGeom>
          <a:noFill/>
        </p:spPr>
        <p:txBody>
          <a:bodyPr wrap="square" rtlCol="0">
            <a:spAutoFit/>
          </a:bodyPr>
          <a:lstStyle/>
          <a:p>
            <a:pPr algn="ctr"/>
            <a:r>
              <a:rPr lang="it-IT" sz="1000" dirty="0"/>
              <a:t>Qube-worker 172.30.10.2</a:t>
            </a:r>
          </a:p>
        </p:txBody>
      </p:sp>
      <p:sp>
        <p:nvSpPr>
          <p:cNvPr id="30" name="TextBox 29">
            <a:extLst>
              <a:ext uri="{FF2B5EF4-FFF2-40B4-BE49-F238E27FC236}">
                <a16:creationId xmlns:a16="http://schemas.microsoft.com/office/drawing/2014/main" id="{60A27B94-2EAA-CD8E-AD6D-1718AF22B7C7}"/>
              </a:ext>
            </a:extLst>
          </p:cNvPr>
          <p:cNvSpPr txBox="1"/>
          <p:nvPr/>
        </p:nvSpPr>
        <p:spPr>
          <a:xfrm>
            <a:off x="8141097" y="1976224"/>
            <a:ext cx="1011238" cy="400110"/>
          </a:xfrm>
          <a:prstGeom prst="rect">
            <a:avLst/>
          </a:prstGeom>
          <a:noFill/>
        </p:spPr>
        <p:txBody>
          <a:bodyPr wrap="square" rtlCol="0">
            <a:spAutoFit/>
          </a:bodyPr>
          <a:lstStyle/>
          <a:p>
            <a:pPr algn="ctr"/>
            <a:r>
              <a:rPr lang="it-IT" sz="1000" dirty="0"/>
              <a:t>Qube-worker 172.30.10.3</a:t>
            </a:r>
          </a:p>
        </p:txBody>
      </p:sp>
      <p:sp>
        <p:nvSpPr>
          <p:cNvPr id="35" name="Rectangle: Rounded Corners 34">
            <a:extLst>
              <a:ext uri="{FF2B5EF4-FFF2-40B4-BE49-F238E27FC236}">
                <a16:creationId xmlns:a16="http://schemas.microsoft.com/office/drawing/2014/main" id="{12FBFCF6-EE87-8E13-E190-2DFBCE8414CF}"/>
              </a:ext>
            </a:extLst>
          </p:cNvPr>
          <p:cNvSpPr/>
          <p:nvPr/>
        </p:nvSpPr>
        <p:spPr>
          <a:xfrm>
            <a:off x="4436765" y="2801291"/>
            <a:ext cx="749300" cy="255232"/>
          </a:xfrm>
          <a:prstGeom prst="roundRect">
            <a:avLst/>
          </a:prstGeom>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000" dirty="0"/>
              <a:t>veth1</a:t>
            </a:r>
            <a:endParaRPr lang="en-GB" sz="1000" dirty="0"/>
          </a:p>
        </p:txBody>
      </p:sp>
      <p:sp>
        <p:nvSpPr>
          <p:cNvPr id="36" name="Rectangle 35">
            <a:extLst>
              <a:ext uri="{FF2B5EF4-FFF2-40B4-BE49-F238E27FC236}">
                <a16:creationId xmlns:a16="http://schemas.microsoft.com/office/drawing/2014/main" id="{3C05A70B-428E-E971-EBD9-F45ED5836463}"/>
              </a:ext>
            </a:extLst>
          </p:cNvPr>
          <p:cNvSpPr/>
          <p:nvPr/>
        </p:nvSpPr>
        <p:spPr>
          <a:xfrm>
            <a:off x="5060950" y="3784581"/>
            <a:ext cx="1160462" cy="311169"/>
          </a:xfrm>
          <a:prstGeom prst="rect">
            <a:avLst/>
          </a:prstGeom>
          <a:solidFill>
            <a:schemeClr val="tx2">
              <a:lumMod val="25000"/>
              <a:lumOff val="75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lumMod val="75000"/>
                    <a:lumOff val="25000"/>
                  </a:schemeClr>
                </a:solidFill>
              </a:rPr>
              <a:t>Host</a:t>
            </a:r>
            <a:endParaRPr lang="en-GB" sz="1200" dirty="0">
              <a:solidFill>
                <a:schemeClr val="tx1">
                  <a:lumMod val="75000"/>
                  <a:lumOff val="25000"/>
                </a:schemeClr>
              </a:solidFill>
            </a:endParaRPr>
          </a:p>
        </p:txBody>
      </p:sp>
      <p:sp>
        <p:nvSpPr>
          <p:cNvPr id="37" name="Rectangle: Rounded Corners 36">
            <a:extLst>
              <a:ext uri="{FF2B5EF4-FFF2-40B4-BE49-F238E27FC236}">
                <a16:creationId xmlns:a16="http://schemas.microsoft.com/office/drawing/2014/main" id="{D1E4103F-3007-0EBE-59BD-86872EF05E13}"/>
              </a:ext>
            </a:extLst>
          </p:cNvPr>
          <p:cNvSpPr/>
          <p:nvPr/>
        </p:nvSpPr>
        <p:spPr>
          <a:xfrm>
            <a:off x="4437261" y="3812549"/>
            <a:ext cx="749300" cy="255232"/>
          </a:xfrm>
          <a:prstGeom prst="roundRect">
            <a:avLst/>
          </a:prstGeom>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000" dirty="0"/>
              <a:t>r0-net1</a:t>
            </a:r>
            <a:endParaRPr lang="en-GB" sz="1000" dirty="0"/>
          </a:p>
        </p:txBody>
      </p:sp>
      <p:cxnSp>
        <p:nvCxnSpPr>
          <p:cNvPr id="39" name="Straight Connector 38">
            <a:extLst>
              <a:ext uri="{FF2B5EF4-FFF2-40B4-BE49-F238E27FC236}">
                <a16:creationId xmlns:a16="http://schemas.microsoft.com/office/drawing/2014/main" id="{4FCFA975-828C-88EB-119C-456C6D36C924}"/>
              </a:ext>
            </a:extLst>
          </p:cNvPr>
          <p:cNvCxnSpPr>
            <a:stCxn id="35" idx="2"/>
            <a:endCxn id="37" idx="0"/>
          </p:cNvCxnSpPr>
          <p:nvPr/>
        </p:nvCxnSpPr>
        <p:spPr>
          <a:xfrm>
            <a:off x="4811415" y="3056523"/>
            <a:ext cx="496" cy="756026"/>
          </a:xfrm>
          <a:prstGeom prst="line">
            <a:avLst/>
          </a:prstGeom>
          <a:ln w="9525"/>
        </p:spPr>
        <p:style>
          <a:lnRef idx="2">
            <a:schemeClr val="dk1"/>
          </a:lnRef>
          <a:fillRef idx="0">
            <a:schemeClr val="dk1"/>
          </a:fillRef>
          <a:effectRef idx="1">
            <a:schemeClr val="dk1"/>
          </a:effectRef>
          <a:fontRef idx="minor">
            <a:schemeClr val="tx1"/>
          </a:fontRef>
        </p:style>
      </p:cxnSp>
      <p:sp>
        <p:nvSpPr>
          <p:cNvPr id="42" name="Rectangle: Rounded Corners 41">
            <a:extLst>
              <a:ext uri="{FF2B5EF4-FFF2-40B4-BE49-F238E27FC236}">
                <a16:creationId xmlns:a16="http://schemas.microsoft.com/office/drawing/2014/main" id="{6A006E5F-1A7F-95C0-093C-90FD335587AC}"/>
              </a:ext>
            </a:extLst>
          </p:cNvPr>
          <p:cNvSpPr/>
          <p:nvPr/>
        </p:nvSpPr>
        <p:spPr>
          <a:xfrm>
            <a:off x="6095801" y="3812549"/>
            <a:ext cx="749300" cy="255232"/>
          </a:xfrm>
          <a:prstGeom prst="roundRect">
            <a:avLst/>
          </a:prstGeom>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000" dirty="0"/>
              <a:t>br-&lt;ID&gt;</a:t>
            </a:r>
            <a:endParaRPr lang="en-GB" sz="1000" dirty="0"/>
          </a:p>
        </p:txBody>
      </p:sp>
      <p:sp>
        <p:nvSpPr>
          <p:cNvPr id="8" name="TextBox 7">
            <a:extLst>
              <a:ext uri="{FF2B5EF4-FFF2-40B4-BE49-F238E27FC236}">
                <a16:creationId xmlns:a16="http://schemas.microsoft.com/office/drawing/2014/main" id="{0E3CB28C-AFD0-4DE5-31C5-A89615F61F7B}"/>
              </a:ext>
            </a:extLst>
          </p:cNvPr>
          <p:cNvSpPr txBox="1"/>
          <p:nvPr/>
        </p:nvSpPr>
        <p:spPr>
          <a:xfrm>
            <a:off x="3851572" y="2159365"/>
            <a:ext cx="1058863" cy="246221"/>
          </a:xfrm>
          <a:prstGeom prst="rect">
            <a:avLst/>
          </a:prstGeom>
          <a:noFill/>
        </p:spPr>
        <p:txBody>
          <a:bodyPr wrap="square" rtlCol="0">
            <a:spAutoFit/>
          </a:bodyPr>
          <a:lstStyle/>
          <a:p>
            <a:pPr algn="ctr"/>
            <a:r>
              <a:rPr lang="it-IT" sz="1000" dirty="0"/>
              <a:t>172.30.20.0/24</a:t>
            </a:r>
          </a:p>
        </p:txBody>
      </p:sp>
      <p:sp>
        <p:nvSpPr>
          <p:cNvPr id="18" name="TextBox 17">
            <a:extLst>
              <a:ext uri="{FF2B5EF4-FFF2-40B4-BE49-F238E27FC236}">
                <a16:creationId xmlns:a16="http://schemas.microsoft.com/office/drawing/2014/main" id="{0643D641-26D0-D241-C61B-D5D918D22D2A}"/>
              </a:ext>
            </a:extLst>
          </p:cNvPr>
          <p:cNvSpPr txBox="1"/>
          <p:nvPr/>
        </p:nvSpPr>
        <p:spPr>
          <a:xfrm>
            <a:off x="3384696" y="3810402"/>
            <a:ext cx="1058863" cy="246221"/>
          </a:xfrm>
          <a:prstGeom prst="rect">
            <a:avLst/>
          </a:prstGeom>
          <a:noFill/>
        </p:spPr>
        <p:txBody>
          <a:bodyPr wrap="square" rtlCol="0">
            <a:spAutoFit/>
          </a:bodyPr>
          <a:lstStyle/>
          <a:p>
            <a:pPr algn="ctr"/>
            <a:r>
              <a:rPr lang="it-IT" sz="1000" dirty="0"/>
              <a:t>172.30.20.254</a:t>
            </a:r>
          </a:p>
        </p:txBody>
      </p:sp>
      <p:sp>
        <p:nvSpPr>
          <p:cNvPr id="20" name="TextBox 19">
            <a:extLst>
              <a:ext uri="{FF2B5EF4-FFF2-40B4-BE49-F238E27FC236}">
                <a16:creationId xmlns:a16="http://schemas.microsoft.com/office/drawing/2014/main" id="{93999BD2-DDBA-4A7F-5422-DB022AF5D3C0}"/>
              </a:ext>
            </a:extLst>
          </p:cNvPr>
          <p:cNvSpPr txBox="1"/>
          <p:nvPr/>
        </p:nvSpPr>
        <p:spPr>
          <a:xfrm>
            <a:off x="6838803" y="3806657"/>
            <a:ext cx="1058863" cy="246221"/>
          </a:xfrm>
          <a:prstGeom prst="rect">
            <a:avLst/>
          </a:prstGeom>
          <a:noFill/>
        </p:spPr>
        <p:txBody>
          <a:bodyPr wrap="square" rtlCol="0">
            <a:spAutoFit/>
          </a:bodyPr>
          <a:lstStyle/>
          <a:p>
            <a:pPr algn="ctr"/>
            <a:r>
              <a:rPr lang="it-IT" sz="1000" dirty="0"/>
              <a:t>172.30.10.254</a:t>
            </a:r>
          </a:p>
        </p:txBody>
      </p:sp>
      <p:cxnSp>
        <p:nvCxnSpPr>
          <p:cNvPr id="21" name="Straight Connector 20">
            <a:extLst>
              <a:ext uri="{FF2B5EF4-FFF2-40B4-BE49-F238E27FC236}">
                <a16:creationId xmlns:a16="http://schemas.microsoft.com/office/drawing/2014/main" id="{B56BB59E-9BF7-F2B7-3DA5-4171F9BFBAA0}"/>
              </a:ext>
            </a:extLst>
          </p:cNvPr>
          <p:cNvCxnSpPr>
            <a:cxnSpLocks/>
            <a:stCxn id="14" idx="4"/>
            <a:endCxn id="42" idx="0"/>
          </p:cNvCxnSpPr>
          <p:nvPr/>
        </p:nvCxnSpPr>
        <p:spPr>
          <a:xfrm>
            <a:off x="6469907" y="2687525"/>
            <a:ext cx="544" cy="1125024"/>
          </a:xfrm>
          <a:prstGeom prst="line">
            <a:avLst/>
          </a:prstGeom>
          <a:ln w="9525"/>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CC90D383-3B65-2545-61E8-690B8CB349DB}"/>
              </a:ext>
            </a:extLst>
          </p:cNvPr>
          <p:cNvCxnSpPr>
            <a:cxnSpLocks/>
            <a:stCxn id="15" idx="4"/>
            <a:endCxn id="42" idx="0"/>
          </p:cNvCxnSpPr>
          <p:nvPr/>
        </p:nvCxnSpPr>
        <p:spPr>
          <a:xfrm flipH="1">
            <a:off x="6470451" y="2687525"/>
            <a:ext cx="1089026" cy="1125024"/>
          </a:xfrm>
          <a:prstGeom prst="line">
            <a:avLst/>
          </a:prstGeom>
          <a:ln w="9525"/>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51CF1CE6-9641-C813-1191-2C8FF18C7DC7}"/>
              </a:ext>
            </a:extLst>
          </p:cNvPr>
          <p:cNvCxnSpPr>
            <a:cxnSpLocks/>
            <a:stCxn id="16" idx="4"/>
            <a:endCxn id="42" idx="0"/>
          </p:cNvCxnSpPr>
          <p:nvPr/>
        </p:nvCxnSpPr>
        <p:spPr>
          <a:xfrm flipH="1">
            <a:off x="6470451" y="2687525"/>
            <a:ext cx="2176266" cy="1125024"/>
          </a:xfrm>
          <a:prstGeom prst="line">
            <a:avLst/>
          </a:prstGeom>
          <a:ln w="9525"/>
        </p:spPr>
        <p:style>
          <a:lnRef idx="2">
            <a:schemeClr val="dk1"/>
          </a:lnRef>
          <a:fillRef idx="0">
            <a:schemeClr val="dk1"/>
          </a:fillRef>
          <a:effectRef idx="1">
            <a:schemeClr val="dk1"/>
          </a:effectRef>
          <a:fontRef idx="minor">
            <a:schemeClr val="tx1"/>
          </a:fontRef>
        </p:style>
      </p:cxnSp>
      <p:sp>
        <p:nvSpPr>
          <p:cNvPr id="45" name="Oval 44">
            <a:extLst>
              <a:ext uri="{FF2B5EF4-FFF2-40B4-BE49-F238E27FC236}">
                <a16:creationId xmlns:a16="http://schemas.microsoft.com/office/drawing/2014/main" id="{C3EB98FA-9F18-5B6B-7A56-B779AB963C67}"/>
              </a:ext>
            </a:extLst>
          </p:cNvPr>
          <p:cNvSpPr/>
          <p:nvPr/>
        </p:nvSpPr>
        <p:spPr>
          <a:xfrm>
            <a:off x="5500687" y="4592688"/>
            <a:ext cx="280987" cy="228600"/>
          </a:xfrm>
          <a:prstGeom prst="ellipse">
            <a:avLst/>
          </a:prstGeom>
          <a:solidFill>
            <a:schemeClr val="accent3">
              <a:lumMod val="60000"/>
              <a:lumOff val="40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Straight Connector 47">
            <a:extLst>
              <a:ext uri="{FF2B5EF4-FFF2-40B4-BE49-F238E27FC236}">
                <a16:creationId xmlns:a16="http://schemas.microsoft.com/office/drawing/2014/main" id="{1A63DD9C-8AC1-54AD-FCC9-E823C4EBA41B}"/>
              </a:ext>
            </a:extLst>
          </p:cNvPr>
          <p:cNvCxnSpPr>
            <a:cxnSpLocks/>
            <a:stCxn id="45" idx="0"/>
            <a:endCxn id="36" idx="2"/>
          </p:cNvCxnSpPr>
          <p:nvPr/>
        </p:nvCxnSpPr>
        <p:spPr>
          <a:xfrm flipV="1">
            <a:off x="5641181" y="4095750"/>
            <a:ext cx="0" cy="496938"/>
          </a:xfrm>
          <a:prstGeom prst="line">
            <a:avLst/>
          </a:prstGeom>
          <a:ln w="9525"/>
        </p:spPr>
        <p:style>
          <a:lnRef idx="2">
            <a:schemeClr val="dk1"/>
          </a:lnRef>
          <a:fillRef idx="0">
            <a:schemeClr val="dk1"/>
          </a:fillRef>
          <a:effectRef idx="1">
            <a:schemeClr val="dk1"/>
          </a:effectRef>
          <a:fontRef idx="minor">
            <a:schemeClr val="tx1"/>
          </a:fontRef>
        </p:style>
      </p:cxnSp>
      <p:sp>
        <p:nvSpPr>
          <p:cNvPr id="51" name="TextBox 50">
            <a:extLst>
              <a:ext uri="{FF2B5EF4-FFF2-40B4-BE49-F238E27FC236}">
                <a16:creationId xmlns:a16="http://schemas.microsoft.com/office/drawing/2014/main" id="{5EABA784-2863-3E90-FB7E-A8536E8D449C}"/>
              </a:ext>
            </a:extLst>
          </p:cNvPr>
          <p:cNvSpPr txBox="1"/>
          <p:nvPr/>
        </p:nvSpPr>
        <p:spPr>
          <a:xfrm>
            <a:off x="5135561" y="4901891"/>
            <a:ext cx="1011238" cy="400110"/>
          </a:xfrm>
          <a:prstGeom prst="rect">
            <a:avLst/>
          </a:prstGeom>
          <a:noFill/>
        </p:spPr>
        <p:txBody>
          <a:bodyPr wrap="square" rtlCol="0">
            <a:spAutoFit/>
          </a:bodyPr>
          <a:lstStyle/>
          <a:p>
            <a:pPr algn="ctr"/>
            <a:r>
              <a:rPr lang="it-IT" sz="1000" dirty="0"/>
              <a:t>Qube-client</a:t>
            </a:r>
          </a:p>
          <a:p>
            <a:pPr algn="ctr"/>
            <a:r>
              <a:rPr lang="it-IT" sz="1000" dirty="0"/>
              <a:t>eth0</a:t>
            </a:r>
          </a:p>
        </p:txBody>
      </p:sp>
    </p:spTree>
    <p:extLst>
      <p:ext uri="{BB962C8B-B14F-4D97-AF65-F5344CB8AC3E}">
        <p14:creationId xmlns:p14="http://schemas.microsoft.com/office/powerpoint/2010/main" val="3497629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75F8E6-CEFA-677F-F6AB-6A9D304353E2}"/>
              </a:ext>
            </a:extLst>
          </p:cNvPr>
          <p:cNvSpPr txBox="1"/>
          <p:nvPr/>
        </p:nvSpPr>
        <p:spPr>
          <a:xfrm>
            <a:off x="295275" y="180975"/>
            <a:ext cx="11630025" cy="461665"/>
          </a:xfrm>
          <a:prstGeom prst="rect">
            <a:avLst/>
          </a:prstGeom>
          <a:noFill/>
        </p:spPr>
        <p:txBody>
          <a:bodyPr wrap="square" rtlCol="0">
            <a:spAutoFit/>
          </a:bodyPr>
          <a:lstStyle/>
          <a:p>
            <a:r>
              <a:rPr lang="it-IT" sz="2400" u="sng" dirty="0">
                <a:solidFill>
                  <a:schemeClr val="accent1"/>
                </a:solidFill>
                <a:latin typeface="+mj-lt"/>
              </a:rPr>
              <a:t>Network Configuration Example</a:t>
            </a:r>
            <a:endParaRPr lang="en-GB" sz="2400" u="sng" dirty="0">
              <a:solidFill>
                <a:schemeClr val="accent1"/>
              </a:solidFill>
              <a:latin typeface="+mj-lt"/>
            </a:endParaRPr>
          </a:p>
        </p:txBody>
      </p:sp>
      <p:sp>
        <p:nvSpPr>
          <p:cNvPr id="5" name="TextBox 4">
            <a:extLst>
              <a:ext uri="{FF2B5EF4-FFF2-40B4-BE49-F238E27FC236}">
                <a16:creationId xmlns:a16="http://schemas.microsoft.com/office/drawing/2014/main" id="{C62839DC-EA11-A872-E637-620C0ABD7BEA}"/>
              </a:ext>
            </a:extLst>
          </p:cNvPr>
          <p:cNvSpPr txBox="1"/>
          <p:nvPr/>
        </p:nvSpPr>
        <p:spPr>
          <a:xfrm>
            <a:off x="295275" y="1463675"/>
            <a:ext cx="11630025" cy="36161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it-IT" sz="1400" dirty="0"/>
              <a:t>In the previous slide a possible network configuration has been presented</a:t>
            </a:r>
          </a:p>
          <a:p>
            <a:pPr marL="342900" indent="-342900">
              <a:lnSpc>
                <a:spcPct val="150000"/>
              </a:lnSpc>
              <a:buFont typeface="Arial" panose="020B0604020202020204" pitchFamily="34" charset="0"/>
              <a:buChar char="•"/>
            </a:pPr>
            <a:r>
              <a:rPr lang="it-IT" sz="1400" dirty="0"/>
              <a:t>The idea is to have the </a:t>
            </a:r>
            <a:r>
              <a:rPr lang="it-IT" sz="1400" i="1" dirty="0"/>
              <a:t>qube-manager</a:t>
            </a:r>
            <a:r>
              <a:rPr lang="it-IT" sz="1400" dirty="0"/>
              <a:t> (master) inside a different subnet as well as all the different </a:t>
            </a:r>
            <a:r>
              <a:rPr lang="it-IT" sz="1400" i="1" dirty="0"/>
              <a:t>qube-worker</a:t>
            </a:r>
            <a:endParaRPr lang="it-IT" sz="1400" dirty="0"/>
          </a:p>
          <a:p>
            <a:pPr marL="342900" indent="-342900">
              <a:lnSpc>
                <a:spcPct val="150000"/>
              </a:lnSpc>
              <a:buFont typeface="Arial" panose="020B0604020202020204" pitchFamily="34" charset="0"/>
              <a:buChar char="•"/>
            </a:pPr>
            <a:r>
              <a:rPr lang="it-IT" sz="1400" dirty="0"/>
              <a:t>Although, it is not needed to test if the tool is working or not, since it should work independently from the network environment</a:t>
            </a:r>
          </a:p>
          <a:p>
            <a:pPr marL="342900" indent="-342900">
              <a:lnSpc>
                <a:spcPct val="150000"/>
              </a:lnSpc>
              <a:buFont typeface="Arial" panose="020B0604020202020204" pitchFamily="34" charset="0"/>
              <a:buChar char="•"/>
            </a:pPr>
            <a:r>
              <a:rPr lang="en-GB" sz="1400" dirty="0"/>
              <a:t>Finally, also the </a:t>
            </a:r>
            <a:r>
              <a:rPr lang="en-GB" sz="1400" i="1" dirty="0"/>
              <a:t>qube-client</a:t>
            </a:r>
            <a:r>
              <a:rPr lang="en-GB" sz="1400" dirty="0"/>
              <a:t> can be either in the same network of the manager or in a different subnet</a:t>
            </a:r>
          </a:p>
          <a:p>
            <a:pPr marL="800100" lvl="1" indent="-342900">
              <a:lnSpc>
                <a:spcPct val="150000"/>
              </a:lnSpc>
              <a:buFont typeface="Arial" panose="020B0604020202020204" pitchFamily="34" charset="0"/>
              <a:buChar char="•"/>
            </a:pPr>
            <a:r>
              <a:rPr lang="en-GB" sz="1400" dirty="0"/>
              <a:t>In this case it is in a different subnet, the root namespace that will have different IP addresses</a:t>
            </a:r>
          </a:p>
          <a:p>
            <a:pPr marL="342900" indent="-342900">
              <a:lnSpc>
                <a:spcPct val="150000"/>
              </a:lnSpc>
              <a:buFont typeface="Arial" panose="020B0604020202020204" pitchFamily="34" charset="0"/>
              <a:buChar char="•"/>
            </a:pPr>
            <a:r>
              <a:rPr lang="en-GB" sz="1400" dirty="0"/>
              <a:t>Let’s see how it is possible to setup such a network configuration</a:t>
            </a:r>
          </a:p>
          <a:p>
            <a:pPr marL="342900" indent="-342900">
              <a:lnSpc>
                <a:spcPct val="150000"/>
              </a:lnSpc>
              <a:buFont typeface="Arial" panose="020B0604020202020204" pitchFamily="34" charset="0"/>
              <a:buChar char="•"/>
            </a:pPr>
            <a:r>
              <a:rPr lang="en-GB" sz="1400" dirty="0"/>
              <a:t>These are the most important steps</a:t>
            </a:r>
            <a:endParaRPr lang="en-GB" sz="1600" dirty="0"/>
          </a:p>
          <a:p>
            <a:pPr marL="800100" lvl="1" indent="-342900">
              <a:lnSpc>
                <a:spcPct val="150000"/>
              </a:lnSpc>
              <a:buFont typeface="+mj-lt"/>
              <a:buAutoNum type="arabicPeriod"/>
            </a:pPr>
            <a:r>
              <a:rPr lang="en-GB" sz="1400" b="1" dirty="0"/>
              <a:t>Creation of the three docker containers with correct subnet and gateway configuration</a:t>
            </a:r>
          </a:p>
          <a:p>
            <a:pPr marL="800100" lvl="1" indent="-342900">
              <a:lnSpc>
                <a:spcPct val="150000"/>
              </a:lnSpc>
              <a:buFont typeface="+mj-lt"/>
              <a:buAutoNum type="arabicPeriod"/>
            </a:pPr>
            <a:r>
              <a:rPr lang="en-GB" sz="1400" b="1" dirty="0"/>
              <a:t>Creation of the net1 network namespace and virtual ethernet pair</a:t>
            </a:r>
          </a:p>
          <a:p>
            <a:pPr marL="800100" lvl="1" indent="-342900">
              <a:lnSpc>
                <a:spcPct val="150000"/>
              </a:lnSpc>
              <a:buFont typeface="+mj-lt"/>
              <a:buAutoNum type="arabicPeriod"/>
            </a:pPr>
            <a:r>
              <a:rPr lang="en-GB" sz="1400" b="1" dirty="0"/>
              <a:t>Setup routing and iptables rules to allow traffic from net1 to the docker network</a:t>
            </a:r>
          </a:p>
          <a:p>
            <a:pPr marL="342900" indent="-342900">
              <a:lnSpc>
                <a:spcPct val="150000"/>
              </a:lnSpc>
              <a:buFont typeface="Arial" panose="020B0604020202020204" pitchFamily="34" charset="0"/>
              <a:buChar char="•"/>
            </a:pPr>
            <a:endParaRPr lang="en-GB" sz="1400" dirty="0"/>
          </a:p>
        </p:txBody>
      </p:sp>
    </p:spTree>
    <p:extLst>
      <p:ext uri="{BB962C8B-B14F-4D97-AF65-F5344CB8AC3E}">
        <p14:creationId xmlns:p14="http://schemas.microsoft.com/office/powerpoint/2010/main" val="249687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B37B5-28A6-134E-CFBF-0AF56428FA2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98EB041-0276-8E28-5385-DF680C041C5F}"/>
              </a:ext>
            </a:extLst>
          </p:cNvPr>
          <p:cNvSpPr txBox="1"/>
          <p:nvPr/>
        </p:nvSpPr>
        <p:spPr>
          <a:xfrm>
            <a:off x="295275" y="180975"/>
            <a:ext cx="11630025" cy="461665"/>
          </a:xfrm>
          <a:prstGeom prst="rect">
            <a:avLst/>
          </a:prstGeom>
          <a:noFill/>
        </p:spPr>
        <p:txBody>
          <a:bodyPr wrap="square" rtlCol="0">
            <a:spAutoFit/>
          </a:bodyPr>
          <a:lstStyle/>
          <a:p>
            <a:r>
              <a:rPr lang="it-IT" sz="2400" u="sng" dirty="0">
                <a:solidFill>
                  <a:schemeClr val="accent1"/>
                </a:solidFill>
                <a:latin typeface="+mj-lt"/>
              </a:rPr>
              <a:t>Network Configuration Example Step [1] – Docker Compose</a:t>
            </a:r>
            <a:endParaRPr lang="en-GB" sz="2400" u="sng" dirty="0">
              <a:solidFill>
                <a:schemeClr val="accent1"/>
              </a:solidFill>
              <a:latin typeface="+mj-lt"/>
            </a:endParaRPr>
          </a:p>
        </p:txBody>
      </p:sp>
      <p:sp>
        <p:nvSpPr>
          <p:cNvPr id="5" name="TextBox 4">
            <a:extLst>
              <a:ext uri="{FF2B5EF4-FFF2-40B4-BE49-F238E27FC236}">
                <a16:creationId xmlns:a16="http://schemas.microsoft.com/office/drawing/2014/main" id="{17C56EF5-AB87-9B13-E393-F0316AFBA121}"/>
              </a:ext>
            </a:extLst>
          </p:cNvPr>
          <p:cNvSpPr txBox="1"/>
          <p:nvPr/>
        </p:nvSpPr>
        <p:spPr>
          <a:xfrm>
            <a:off x="295275" y="1463675"/>
            <a:ext cx="11630025" cy="103079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it-IT" sz="1400" dirty="0"/>
              <a:t>The first step is to create  the three containers</a:t>
            </a:r>
          </a:p>
          <a:p>
            <a:pPr marL="342900" indent="-342900">
              <a:lnSpc>
                <a:spcPct val="150000"/>
              </a:lnSpc>
              <a:buFont typeface="Arial" panose="020B0604020202020204" pitchFamily="34" charset="0"/>
              <a:buChar char="•"/>
            </a:pPr>
            <a:r>
              <a:rPr lang="it-IT" sz="1400" dirty="0"/>
              <a:t>We will use </a:t>
            </a:r>
            <a:r>
              <a:rPr lang="it-IT" sz="1400" i="1" dirty="0"/>
              <a:t>docker compose</a:t>
            </a:r>
            <a:r>
              <a:rPr lang="it-IT" sz="1400" dirty="0"/>
              <a:t> utility to easily setup three containers sharing the same image and subnet</a:t>
            </a:r>
          </a:p>
          <a:p>
            <a:pPr marL="342900" indent="-342900">
              <a:lnSpc>
                <a:spcPct val="150000"/>
              </a:lnSpc>
              <a:buFont typeface="Arial" panose="020B0604020202020204" pitchFamily="34" charset="0"/>
              <a:buChar char="•"/>
            </a:pPr>
            <a:r>
              <a:rPr lang="it-IT" sz="1400" dirty="0"/>
              <a:t>The content of the </a:t>
            </a:r>
            <a:r>
              <a:rPr lang="it-IT" sz="1400" i="1" dirty="0"/>
              <a:t>docker-compose.yml</a:t>
            </a:r>
            <a:r>
              <a:rPr lang="it-IT" sz="1400" dirty="0"/>
              <a:t> file will look like the following</a:t>
            </a:r>
          </a:p>
        </p:txBody>
      </p:sp>
      <p:sp>
        <p:nvSpPr>
          <p:cNvPr id="2" name="TextBox 1">
            <a:extLst>
              <a:ext uri="{FF2B5EF4-FFF2-40B4-BE49-F238E27FC236}">
                <a16:creationId xmlns:a16="http://schemas.microsoft.com/office/drawing/2014/main" id="{B09E858B-687C-9883-6AC5-938DBA93928D}"/>
              </a:ext>
            </a:extLst>
          </p:cNvPr>
          <p:cNvSpPr txBox="1"/>
          <p:nvPr/>
        </p:nvSpPr>
        <p:spPr>
          <a:xfrm>
            <a:off x="1611358" y="2943911"/>
            <a:ext cx="2663825" cy="2839239"/>
          </a:xfrm>
          <a:prstGeom prst="rect">
            <a:avLst/>
          </a:prstGeom>
          <a:noFill/>
          <a:ln>
            <a:solidFill>
              <a:schemeClr val="accent1"/>
            </a:solidFill>
          </a:ln>
        </p:spPr>
        <p:txBody>
          <a:bodyPr wrap="square" rtlCol="0">
            <a:spAutoFit/>
          </a:bodyPr>
          <a:lstStyle/>
          <a:p>
            <a:r>
              <a:rPr lang="it-IT" sz="1050" dirty="0">
                <a:latin typeface="Consolas" panose="020B0609020204030204" pitchFamily="49" charset="0"/>
              </a:rPr>
              <a:t>version: ‘3.8’</a:t>
            </a:r>
          </a:p>
          <a:p>
            <a:r>
              <a:rPr lang="it-IT" sz="1050" dirty="0">
                <a:latin typeface="Consolas" panose="020B0609020204030204" pitchFamily="49" charset="0"/>
              </a:rPr>
              <a:t>name: disqube-example</a:t>
            </a:r>
          </a:p>
          <a:p>
            <a:r>
              <a:rPr lang="it-IT" sz="1050" dirty="0">
                <a:latin typeface="Consolas" panose="020B0609020204030204" pitchFamily="49" charset="0"/>
              </a:rPr>
              <a:t>services:</a:t>
            </a:r>
          </a:p>
          <a:p>
            <a:r>
              <a:rPr lang="it-IT" sz="1050" dirty="0">
                <a:latin typeface="Consolas" panose="020B0609020204030204" pitchFamily="49" charset="0"/>
              </a:rPr>
              <a:t>  qube-client:</a:t>
            </a:r>
          </a:p>
          <a:p>
            <a:r>
              <a:rPr lang="it-IT" sz="1050" dirty="0">
                <a:latin typeface="Consolas" panose="020B0609020204030204" pitchFamily="49" charset="0"/>
              </a:rPr>
              <a:t>    image: alpine:latest</a:t>
            </a:r>
          </a:p>
          <a:p>
            <a:r>
              <a:rPr lang="it-IT" sz="1050" dirty="0">
                <a:latin typeface="Consolas" panose="020B0609020204030204" pitchFamily="49" charset="0"/>
              </a:rPr>
              <a:t>    command: tail –f /dev/null</a:t>
            </a:r>
          </a:p>
          <a:p>
            <a:r>
              <a:rPr lang="it-IT" sz="1050" dirty="0">
                <a:latin typeface="Consolas" panose="020B0609020204030204" pitchFamily="49" charset="0"/>
              </a:rPr>
              <a:t>    networks:</a:t>
            </a:r>
          </a:p>
          <a:p>
            <a:r>
              <a:rPr lang="it-IT" sz="1050" dirty="0">
                <a:latin typeface="Consolas" panose="020B0609020204030204" pitchFamily="49" charset="0"/>
              </a:rPr>
              <a:t>      - qubenet</a:t>
            </a:r>
          </a:p>
          <a:p>
            <a:r>
              <a:rPr lang="it-IT" sz="1050" dirty="0">
                <a:latin typeface="Consolas" panose="020B0609020204030204" pitchFamily="49" charset="0"/>
              </a:rPr>
              <a:t>    deploy:</a:t>
            </a:r>
          </a:p>
          <a:p>
            <a:r>
              <a:rPr lang="it-IT" sz="1050" dirty="0">
                <a:latin typeface="Consolas" panose="020B0609020204030204" pitchFamily="49" charset="0"/>
              </a:rPr>
              <a:t>      replicas: 3</a:t>
            </a:r>
          </a:p>
          <a:p>
            <a:r>
              <a:rPr lang="it-IT" sz="1050" dirty="0">
                <a:latin typeface="Consolas" panose="020B0609020204030204" pitchFamily="49" charset="0"/>
              </a:rPr>
              <a:t>networks:</a:t>
            </a:r>
          </a:p>
          <a:p>
            <a:r>
              <a:rPr lang="it-IT" sz="1050" dirty="0">
                <a:latin typeface="Consolas" panose="020B0609020204030204" pitchFamily="49" charset="0"/>
              </a:rPr>
              <a:t>  qubenet:</a:t>
            </a:r>
          </a:p>
          <a:p>
            <a:r>
              <a:rPr lang="it-IT" sz="1050" dirty="0">
                <a:latin typeface="Consolas" panose="020B0609020204030204" pitchFamily="49" charset="0"/>
              </a:rPr>
              <a:t>    driver: bridge</a:t>
            </a:r>
          </a:p>
          <a:p>
            <a:r>
              <a:rPr lang="it-IT" sz="1050" dirty="0">
                <a:latin typeface="Consolas" panose="020B0609020204030204" pitchFamily="49" charset="0"/>
              </a:rPr>
              <a:t>    ipam:</a:t>
            </a:r>
          </a:p>
          <a:p>
            <a:r>
              <a:rPr lang="it-IT" sz="1050" dirty="0">
                <a:latin typeface="Consolas" panose="020B0609020204030204" pitchFamily="49" charset="0"/>
              </a:rPr>
              <a:t>      config:</a:t>
            </a:r>
          </a:p>
          <a:p>
            <a:r>
              <a:rPr lang="it-IT" sz="1050" dirty="0">
                <a:latin typeface="Consolas" panose="020B0609020204030204" pitchFamily="49" charset="0"/>
              </a:rPr>
              <a:t>        - subnet: 172.30.10.0/24</a:t>
            </a:r>
          </a:p>
          <a:p>
            <a:r>
              <a:rPr lang="it-IT" sz="1050" dirty="0">
                <a:latin typeface="Consolas" panose="020B0609020204030204" pitchFamily="49" charset="0"/>
              </a:rPr>
              <a:t>          gateway: 172.30.10.254</a:t>
            </a:r>
          </a:p>
        </p:txBody>
      </p:sp>
      <p:sp>
        <p:nvSpPr>
          <p:cNvPr id="3" name="TextBox 2">
            <a:extLst>
              <a:ext uri="{FF2B5EF4-FFF2-40B4-BE49-F238E27FC236}">
                <a16:creationId xmlns:a16="http://schemas.microsoft.com/office/drawing/2014/main" id="{6946085D-B984-AB4A-51B5-39EE1EB3B0C3}"/>
              </a:ext>
            </a:extLst>
          </p:cNvPr>
          <p:cNvSpPr txBox="1"/>
          <p:nvPr/>
        </p:nvSpPr>
        <p:spPr>
          <a:xfrm>
            <a:off x="5446244" y="2778125"/>
            <a:ext cx="4941150" cy="1030795"/>
          </a:xfrm>
          <a:prstGeom prst="rect">
            <a:avLst/>
          </a:prstGeom>
          <a:noFill/>
        </p:spPr>
        <p:txBody>
          <a:bodyPr wrap="square" rtlCol="0">
            <a:spAutoFit/>
          </a:bodyPr>
          <a:lstStyle/>
          <a:p>
            <a:pPr>
              <a:lnSpc>
                <a:spcPct val="150000"/>
              </a:lnSpc>
            </a:pPr>
            <a:r>
              <a:rPr lang="it-IT" sz="1400" dirty="0"/>
              <a:t>Once the </a:t>
            </a:r>
            <a:r>
              <a:rPr lang="it-IT" sz="1400" i="1" dirty="0"/>
              <a:t>docker-compose</a:t>
            </a:r>
            <a:r>
              <a:rPr lang="it-IT" sz="1400" dirty="0"/>
              <a:t> file has been saved, it is possible to run docker compose with the command:</a:t>
            </a:r>
          </a:p>
          <a:p>
            <a:pPr algn="ctr">
              <a:lnSpc>
                <a:spcPct val="150000"/>
              </a:lnSpc>
            </a:pPr>
            <a:r>
              <a:rPr lang="it-IT" sz="1400" dirty="0">
                <a:latin typeface="Consolas" panose="020B0609020204030204" pitchFamily="49" charset="0"/>
              </a:rPr>
              <a:t>docker compose up -d</a:t>
            </a:r>
          </a:p>
        </p:txBody>
      </p:sp>
      <p:pic>
        <p:nvPicPr>
          <p:cNvPr id="7" name="Picture 6">
            <a:extLst>
              <a:ext uri="{FF2B5EF4-FFF2-40B4-BE49-F238E27FC236}">
                <a16:creationId xmlns:a16="http://schemas.microsoft.com/office/drawing/2014/main" id="{BFA03285-35E0-29C2-9E1F-A44459597988}"/>
              </a:ext>
            </a:extLst>
          </p:cNvPr>
          <p:cNvPicPr>
            <a:picLocks noChangeAspect="1"/>
          </p:cNvPicPr>
          <p:nvPr/>
        </p:nvPicPr>
        <p:blipFill>
          <a:blip r:embed="rId2"/>
          <a:stretch>
            <a:fillRect/>
          </a:stretch>
        </p:blipFill>
        <p:spPr>
          <a:xfrm>
            <a:off x="5446244" y="4258434"/>
            <a:ext cx="5139351" cy="1135891"/>
          </a:xfrm>
          <a:prstGeom prst="rect">
            <a:avLst/>
          </a:prstGeom>
        </p:spPr>
      </p:pic>
      <p:sp>
        <p:nvSpPr>
          <p:cNvPr id="8" name="TextBox 7">
            <a:extLst>
              <a:ext uri="{FF2B5EF4-FFF2-40B4-BE49-F238E27FC236}">
                <a16:creationId xmlns:a16="http://schemas.microsoft.com/office/drawing/2014/main" id="{69AFD072-B838-F15F-6945-E0069E4D79D2}"/>
              </a:ext>
            </a:extLst>
          </p:cNvPr>
          <p:cNvSpPr txBox="1"/>
          <p:nvPr/>
        </p:nvSpPr>
        <p:spPr>
          <a:xfrm>
            <a:off x="5638800" y="2971800"/>
            <a:ext cx="65" cy="276999"/>
          </a:xfrm>
          <a:prstGeom prst="rect">
            <a:avLst/>
          </a:prstGeom>
          <a:noFill/>
        </p:spPr>
        <p:txBody>
          <a:bodyPr wrap="none" lIns="0" tIns="0" rIns="0" bIns="0" rtlCol="0">
            <a:spAutoFit/>
          </a:bodyPr>
          <a:lstStyle/>
          <a:p>
            <a:endParaRPr lang="en-GB" dirty="0"/>
          </a:p>
        </p:txBody>
      </p:sp>
    </p:spTree>
    <p:extLst>
      <p:ext uri="{BB962C8B-B14F-4D97-AF65-F5344CB8AC3E}">
        <p14:creationId xmlns:p14="http://schemas.microsoft.com/office/powerpoint/2010/main" val="338384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E24AA-6D07-CBB5-C819-750AEC334A0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948A03B-CDFF-5BD9-D721-A6756BF38EBB}"/>
              </a:ext>
            </a:extLst>
          </p:cNvPr>
          <p:cNvSpPr txBox="1"/>
          <p:nvPr/>
        </p:nvSpPr>
        <p:spPr>
          <a:xfrm>
            <a:off x="295275" y="180975"/>
            <a:ext cx="11630025" cy="461665"/>
          </a:xfrm>
          <a:prstGeom prst="rect">
            <a:avLst/>
          </a:prstGeom>
          <a:noFill/>
        </p:spPr>
        <p:txBody>
          <a:bodyPr wrap="square" rtlCol="0">
            <a:spAutoFit/>
          </a:bodyPr>
          <a:lstStyle/>
          <a:p>
            <a:r>
              <a:rPr lang="it-IT" sz="2400" u="sng" dirty="0">
                <a:solidFill>
                  <a:schemeClr val="accent1"/>
                </a:solidFill>
                <a:latin typeface="+mj-lt"/>
              </a:rPr>
              <a:t>Network Configuration Example Step [1] – Docker Compose</a:t>
            </a:r>
            <a:endParaRPr lang="en-GB" sz="2400" u="sng" dirty="0">
              <a:solidFill>
                <a:schemeClr val="accent1"/>
              </a:solidFill>
              <a:latin typeface="+mj-lt"/>
            </a:endParaRPr>
          </a:p>
        </p:txBody>
      </p:sp>
      <p:sp>
        <p:nvSpPr>
          <p:cNvPr id="5" name="TextBox 4">
            <a:extLst>
              <a:ext uri="{FF2B5EF4-FFF2-40B4-BE49-F238E27FC236}">
                <a16:creationId xmlns:a16="http://schemas.microsoft.com/office/drawing/2014/main" id="{6CB654D9-0910-A439-0E49-3160ADA7A8DD}"/>
              </a:ext>
            </a:extLst>
          </p:cNvPr>
          <p:cNvSpPr txBox="1"/>
          <p:nvPr/>
        </p:nvSpPr>
        <p:spPr>
          <a:xfrm>
            <a:off x="295275" y="1463675"/>
            <a:ext cx="11630025" cy="38446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it-IT" sz="1400" dirty="0"/>
              <a:t>We can easily see that there are now three running container</a:t>
            </a:r>
          </a:p>
        </p:txBody>
      </p:sp>
      <p:sp>
        <p:nvSpPr>
          <p:cNvPr id="8" name="TextBox 7">
            <a:extLst>
              <a:ext uri="{FF2B5EF4-FFF2-40B4-BE49-F238E27FC236}">
                <a16:creationId xmlns:a16="http://schemas.microsoft.com/office/drawing/2014/main" id="{E2EA0DB4-B56A-0FA9-AEAE-4BFD62F5C671}"/>
              </a:ext>
            </a:extLst>
          </p:cNvPr>
          <p:cNvSpPr txBox="1"/>
          <p:nvPr/>
        </p:nvSpPr>
        <p:spPr>
          <a:xfrm>
            <a:off x="5638800" y="2971800"/>
            <a:ext cx="65" cy="276999"/>
          </a:xfrm>
          <a:prstGeom prst="rect">
            <a:avLst/>
          </a:prstGeom>
          <a:noFill/>
        </p:spPr>
        <p:txBody>
          <a:bodyPr wrap="none" lIns="0" tIns="0" rIns="0" bIns="0" rtlCol="0">
            <a:spAutoFit/>
          </a:bodyPr>
          <a:lstStyle/>
          <a:p>
            <a:endParaRPr lang="en-GB" dirty="0"/>
          </a:p>
        </p:txBody>
      </p:sp>
      <p:pic>
        <p:nvPicPr>
          <p:cNvPr id="9" name="Picture 8">
            <a:extLst>
              <a:ext uri="{FF2B5EF4-FFF2-40B4-BE49-F238E27FC236}">
                <a16:creationId xmlns:a16="http://schemas.microsoft.com/office/drawing/2014/main" id="{64FA29EE-45E0-D511-20D4-91A067F5C13E}"/>
              </a:ext>
            </a:extLst>
          </p:cNvPr>
          <p:cNvPicPr>
            <a:picLocks noChangeAspect="1"/>
          </p:cNvPicPr>
          <p:nvPr/>
        </p:nvPicPr>
        <p:blipFill>
          <a:blip r:embed="rId2"/>
          <a:stretch>
            <a:fillRect/>
          </a:stretch>
        </p:blipFill>
        <p:spPr>
          <a:xfrm>
            <a:off x="484094" y="2169695"/>
            <a:ext cx="10892118" cy="802105"/>
          </a:xfrm>
          <a:prstGeom prst="rect">
            <a:avLst/>
          </a:prstGeom>
        </p:spPr>
      </p:pic>
      <p:sp>
        <p:nvSpPr>
          <p:cNvPr id="10" name="TextBox 9">
            <a:extLst>
              <a:ext uri="{FF2B5EF4-FFF2-40B4-BE49-F238E27FC236}">
                <a16:creationId xmlns:a16="http://schemas.microsoft.com/office/drawing/2014/main" id="{D3DDB65B-19C8-571A-8B19-C91B41F49146}"/>
              </a:ext>
            </a:extLst>
          </p:cNvPr>
          <p:cNvSpPr txBox="1"/>
          <p:nvPr/>
        </p:nvSpPr>
        <p:spPr>
          <a:xfrm>
            <a:off x="295275" y="3174840"/>
            <a:ext cx="11630025" cy="103079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it-IT" sz="1400" dirty="0"/>
              <a:t>Inspecting the custom network created when running</a:t>
            </a:r>
            <a:r>
              <a:rPr lang="it-IT" sz="1400" i="1" dirty="0"/>
              <a:t> docker compose</a:t>
            </a:r>
            <a:r>
              <a:rPr lang="it-IT" sz="1400" dirty="0"/>
              <a:t> we can see:</a:t>
            </a:r>
          </a:p>
          <a:p>
            <a:pPr marL="800100" lvl="1" indent="-342900">
              <a:lnSpc>
                <a:spcPct val="150000"/>
              </a:lnSpc>
              <a:buFont typeface="Arial" panose="020B0604020202020204" pitchFamily="34" charset="0"/>
              <a:buChar char="•"/>
            </a:pPr>
            <a:r>
              <a:rPr lang="it-IT" sz="1400" dirty="0"/>
              <a:t>There are three containers attached to the network</a:t>
            </a:r>
          </a:p>
          <a:p>
            <a:pPr marL="800100" lvl="1" indent="-342900">
              <a:lnSpc>
                <a:spcPct val="150000"/>
              </a:lnSpc>
              <a:buFont typeface="Arial" panose="020B0604020202020204" pitchFamily="34" charset="0"/>
              <a:buChar char="•"/>
            </a:pPr>
            <a:r>
              <a:rPr lang="it-IT" sz="1400" dirty="0"/>
              <a:t>Ip addresses of the three container</a:t>
            </a:r>
          </a:p>
        </p:txBody>
      </p:sp>
      <p:pic>
        <p:nvPicPr>
          <p:cNvPr id="12" name="Picture 11">
            <a:extLst>
              <a:ext uri="{FF2B5EF4-FFF2-40B4-BE49-F238E27FC236}">
                <a16:creationId xmlns:a16="http://schemas.microsoft.com/office/drawing/2014/main" id="{4433CED9-2D58-CC5F-AF7D-3624E705A24E}"/>
              </a:ext>
            </a:extLst>
          </p:cNvPr>
          <p:cNvPicPr>
            <a:picLocks noChangeAspect="1"/>
          </p:cNvPicPr>
          <p:nvPr/>
        </p:nvPicPr>
        <p:blipFill>
          <a:blip r:embed="rId3"/>
          <a:stretch>
            <a:fillRect/>
          </a:stretch>
        </p:blipFill>
        <p:spPr>
          <a:xfrm>
            <a:off x="484094" y="4575500"/>
            <a:ext cx="5222762" cy="1018576"/>
          </a:xfrm>
          <a:prstGeom prst="rect">
            <a:avLst/>
          </a:prstGeom>
        </p:spPr>
      </p:pic>
      <p:pic>
        <p:nvPicPr>
          <p:cNvPr id="14" name="Picture 13">
            <a:extLst>
              <a:ext uri="{FF2B5EF4-FFF2-40B4-BE49-F238E27FC236}">
                <a16:creationId xmlns:a16="http://schemas.microsoft.com/office/drawing/2014/main" id="{9B8D2465-EE23-075B-A96F-2062DCFF1D12}"/>
              </a:ext>
            </a:extLst>
          </p:cNvPr>
          <p:cNvPicPr>
            <a:picLocks noChangeAspect="1"/>
          </p:cNvPicPr>
          <p:nvPr/>
        </p:nvPicPr>
        <p:blipFill>
          <a:blip r:embed="rId4"/>
          <a:stretch>
            <a:fillRect/>
          </a:stretch>
        </p:blipFill>
        <p:spPr>
          <a:xfrm>
            <a:off x="5930153" y="4575500"/>
            <a:ext cx="5657118" cy="1018576"/>
          </a:xfrm>
          <a:prstGeom prst="rect">
            <a:avLst/>
          </a:prstGeom>
        </p:spPr>
      </p:pic>
    </p:spTree>
    <p:extLst>
      <p:ext uri="{BB962C8B-B14F-4D97-AF65-F5344CB8AC3E}">
        <p14:creationId xmlns:p14="http://schemas.microsoft.com/office/powerpoint/2010/main" val="151702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F029C-5641-BCBE-ABD3-EBEA54B21FE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75C0721-414A-7715-FC31-B23AB5DD3C3A}"/>
              </a:ext>
            </a:extLst>
          </p:cNvPr>
          <p:cNvSpPr txBox="1"/>
          <p:nvPr/>
        </p:nvSpPr>
        <p:spPr>
          <a:xfrm>
            <a:off x="295275" y="180975"/>
            <a:ext cx="11630025" cy="461665"/>
          </a:xfrm>
          <a:prstGeom prst="rect">
            <a:avLst/>
          </a:prstGeom>
          <a:noFill/>
        </p:spPr>
        <p:txBody>
          <a:bodyPr wrap="square" rtlCol="0">
            <a:spAutoFit/>
          </a:bodyPr>
          <a:lstStyle/>
          <a:p>
            <a:r>
              <a:rPr lang="it-IT" sz="2400" u="sng" dirty="0">
                <a:solidFill>
                  <a:schemeClr val="accent1"/>
                </a:solidFill>
                <a:latin typeface="+mj-lt"/>
              </a:rPr>
              <a:t>Network Configuration Example Step [1] – Docker Compose</a:t>
            </a:r>
            <a:endParaRPr lang="en-GB" sz="2400" u="sng" dirty="0">
              <a:solidFill>
                <a:schemeClr val="accent1"/>
              </a:solidFill>
              <a:latin typeface="+mj-lt"/>
            </a:endParaRPr>
          </a:p>
        </p:txBody>
      </p:sp>
      <p:sp>
        <p:nvSpPr>
          <p:cNvPr id="5" name="TextBox 4">
            <a:extLst>
              <a:ext uri="{FF2B5EF4-FFF2-40B4-BE49-F238E27FC236}">
                <a16:creationId xmlns:a16="http://schemas.microsoft.com/office/drawing/2014/main" id="{C1D973A2-B3A5-7C0A-B54A-599C15C7E3F7}"/>
              </a:ext>
            </a:extLst>
          </p:cNvPr>
          <p:cNvSpPr txBox="1"/>
          <p:nvPr/>
        </p:nvSpPr>
        <p:spPr>
          <a:xfrm>
            <a:off x="295275" y="1108075"/>
            <a:ext cx="11630025" cy="23234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it-IT" sz="1400" dirty="0"/>
              <a:t>Another important aspect is what docker creates on the docker host, network interface-level</a:t>
            </a:r>
          </a:p>
          <a:p>
            <a:pPr marL="342900" indent="-342900">
              <a:lnSpc>
                <a:spcPct val="150000"/>
              </a:lnSpc>
              <a:buFont typeface="Arial" panose="020B0604020202020204" pitchFamily="34" charset="0"/>
              <a:buChar char="•"/>
            </a:pPr>
            <a:r>
              <a:rPr lang="it-IT" sz="1400" dirty="0"/>
              <a:t>We already know that there is a default docker bridge «installed» called </a:t>
            </a:r>
            <a:r>
              <a:rPr lang="it-IT" sz="1400" i="1" dirty="0"/>
              <a:t>docker0</a:t>
            </a:r>
            <a:endParaRPr lang="it-IT" sz="1400" dirty="0"/>
          </a:p>
          <a:p>
            <a:pPr marL="342900" indent="-342900">
              <a:lnSpc>
                <a:spcPct val="150000"/>
              </a:lnSpc>
              <a:buFont typeface="Arial" panose="020B0604020202020204" pitchFamily="34" charset="0"/>
              <a:buChar char="•"/>
            </a:pPr>
            <a:r>
              <a:rPr lang="it-IT" sz="1400" dirty="0"/>
              <a:t>However, when creating a custom network, based on bridge, a new bridge interface is created</a:t>
            </a:r>
          </a:p>
          <a:p>
            <a:pPr marL="342900" indent="-342900">
              <a:lnSpc>
                <a:spcPct val="150000"/>
              </a:lnSpc>
              <a:buFont typeface="Arial" panose="020B0604020202020204" pitchFamily="34" charset="0"/>
              <a:buChar char="•"/>
            </a:pPr>
            <a:r>
              <a:rPr lang="it-IT" sz="1400" dirty="0"/>
              <a:t>Moreover, for each new container created attached on that network a virtual ethernet pair is created</a:t>
            </a:r>
          </a:p>
          <a:p>
            <a:pPr marL="800100" lvl="1" indent="-342900">
              <a:lnSpc>
                <a:spcPct val="150000"/>
              </a:lnSpc>
              <a:buFont typeface="Arial" panose="020B0604020202020204" pitchFamily="34" charset="0"/>
              <a:buChar char="•"/>
            </a:pPr>
            <a:r>
              <a:rPr lang="it-IT" sz="1400" dirty="0"/>
              <a:t>Obviously, each host-end  veth pair the bridge network is set as </a:t>
            </a:r>
            <a:r>
              <a:rPr lang="it-IT" sz="1400" i="1" dirty="0"/>
              <a:t>master</a:t>
            </a:r>
          </a:p>
          <a:p>
            <a:pPr marL="800100" lvl="1" indent="-342900">
              <a:lnSpc>
                <a:spcPct val="150000"/>
              </a:lnSpc>
              <a:buFont typeface="Arial" panose="020B0604020202020204" pitchFamily="34" charset="0"/>
              <a:buChar char="•"/>
            </a:pPr>
            <a:r>
              <a:rPr lang="it-IT" sz="1400" dirty="0"/>
              <a:t>So that, all containers belonging to the same subnet, can communicate directly</a:t>
            </a:r>
          </a:p>
          <a:p>
            <a:pPr marL="342900" indent="-342900">
              <a:lnSpc>
                <a:spcPct val="150000"/>
              </a:lnSpc>
              <a:buFont typeface="Arial" panose="020B0604020202020204" pitchFamily="34" charset="0"/>
              <a:buChar char="•"/>
            </a:pPr>
            <a:r>
              <a:rPr lang="it-IT" sz="1400" dirty="0"/>
              <a:t>Doing a simple </a:t>
            </a:r>
            <a:r>
              <a:rPr lang="it-IT" sz="1400" i="1" dirty="0"/>
              <a:t>ip a</a:t>
            </a:r>
            <a:r>
              <a:rPr lang="it-IT" sz="1400" dirty="0"/>
              <a:t> command will show this setting</a:t>
            </a:r>
          </a:p>
        </p:txBody>
      </p:sp>
      <p:sp>
        <p:nvSpPr>
          <p:cNvPr id="8" name="TextBox 7">
            <a:extLst>
              <a:ext uri="{FF2B5EF4-FFF2-40B4-BE49-F238E27FC236}">
                <a16:creationId xmlns:a16="http://schemas.microsoft.com/office/drawing/2014/main" id="{E7B316CB-F80B-E96C-1245-7A5481F16AAA}"/>
              </a:ext>
            </a:extLst>
          </p:cNvPr>
          <p:cNvSpPr txBox="1"/>
          <p:nvPr/>
        </p:nvSpPr>
        <p:spPr>
          <a:xfrm>
            <a:off x="5638800" y="2971800"/>
            <a:ext cx="65" cy="276999"/>
          </a:xfrm>
          <a:prstGeom prst="rect">
            <a:avLst/>
          </a:prstGeom>
          <a:noFill/>
        </p:spPr>
        <p:txBody>
          <a:bodyPr wrap="none" lIns="0" tIns="0" rIns="0" bIns="0" rtlCol="0">
            <a:spAutoFit/>
          </a:bodyPr>
          <a:lstStyle/>
          <a:p>
            <a:endParaRPr lang="en-GB" dirty="0"/>
          </a:p>
        </p:txBody>
      </p:sp>
      <p:pic>
        <p:nvPicPr>
          <p:cNvPr id="3" name="Picture 2">
            <a:extLst>
              <a:ext uri="{FF2B5EF4-FFF2-40B4-BE49-F238E27FC236}">
                <a16:creationId xmlns:a16="http://schemas.microsoft.com/office/drawing/2014/main" id="{5614DE9C-3BF3-3390-D078-7F57CAB7EAB6}"/>
              </a:ext>
            </a:extLst>
          </p:cNvPr>
          <p:cNvPicPr>
            <a:picLocks noChangeAspect="1"/>
          </p:cNvPicPr>
          <p:nvPr/>
        </p:nvPicPr>
        <p:blipFill>
          <a:blip r:embed="rId2"/>
          <a:stretch>
            <a:fillRect/>
          </a:stretch>
        </p:blipFill>
        <p:spPr>
          <a:xfrm>
            <a:off x="1644650" y="3761330"/>
            <a:ext cx="8311032" cy="2462528"/>
          </a:xfrm>
          <a:prstGeom prst="rect">
            <a:avLst/>
          </a:prstGeom>
        </p:spPr>
      </p:pic>
    </p:spTree>
    <p:extLst>
      <p:ext uri="{BB962C8B-B14F-4D97-AF65-F5344CB8AC3E}">
        <p14:creationId xmlns:p14="http://schemas.microsoft.com/office/powerpoint/2010/main" val="1712989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F6B9A-6DEB-3D8D-D77C-5CBABA92144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8607FDC-D125-84D9-1448-4B3492027B6B}"/>
              </a:ext>
            </a:extLst>
          </p:cNvPr>
          <p:cNvSpPr txBox="1"/>
          <p:nvPr/>
        </p:nvSpPr>
        <p:spPr>
          <a:xfrm>
            <a:off x="295275" y="180975"/>
            <a:ext cx="11630025" cy="461665"/>
          </a:xfrm>
          <a:prstGeom prst="rect">
            <a:avLst/>
          </a:prstGeom>
          <a:noFill/>
        </p:spPr>
        <p:txBody>
          <a:bodyPr wrap="square" rtlCol="0">
            <a:spAutoFit/>
          </a:bodyPr>
          <a:lstStyle/>
          <a:p>
            <a:r>
              <a:rPr lang="it-IT" sz="2400" u="sng" dirty="0">
                <a:solidFill>
                  <a:schemeClr val="accent1"/>
                </a:solidFill>
                <a:latin typeface="+mj-lt"/>
              </a:rPr>
              <a:t>Network Configuration Example Step [2/3] – Custom Network Namespace</a:t>
            </a:r>
            <a:endParaRPr lang="en-GB" sz="2400" u="sng" dirty="0">
              <a:solidFill>
                <a:schemeClr val="accent1"/>
              </a:solidFill>
              <a:latin typeface="+mj-lt"/>
            </a:endParaRPr>
          </a:p>
        </p:txBody>
      </p:sp>
      <p:sp>
        <p:nvSpPr>
          <p:cNvPr id="5" name="TextBox 4">
            <a:extLst>
              <a:ext uri="{FF2B5EF4-FFF2-40B4-BE49-F238E27FC236}">
                <a16:creationId xmlns:a16="http://schemas.microsoft.com/office/drawing/2014/main" id="{9F5C23DF-B795-8D95-E163-4704785F94EB}"/>
              </a:ext>
            </a:extLst>
          </p:cNvPr>
          <p:cNvSpPr txBox="1"/>
          <p:nvPr/>
        </p:nvSpPr>
        <p:spPr>
          <a:xfrm>
            <a:off x="295275" y="1248508"/>
            <a:ext cx="11630025" cy="200029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it-IT" sz="1400" dirty="0"/>
              <a:t>After creating the docker containers, the following step is to create the </a:t>
            </a:r>
            <a:r>
              <a:rPr lang="it-IT" sz="1400" i="1" dirty="0"/>
              <a:t>qube-master</a:t>
            </a:r>
            <a:r>
              <a:rPr lang="it-IT" sz="1400" dirty="0"/>
              <a:t> environment</a:t>
            </a:r>
          </a:p>
          <a:p>
            <a:pPr marL="342900" indent="-342900">
              <a:lnSpc>
                <a:spcPct val="150000"/>
              </a:lnSpc>
              <a:buFont typeface="Arial" panose="020B0604020202020204" pitchFamily="34" charset="0"/>
              <a:buChar char="•"/>
            </a:pPr>
            <a:r>
              <a:rPr lang="it-IT" sz="1400" dirty="0"/>
              <a:t>In order to make this node beloging to a different subnet, a custom network namespace and veth-pair will be created</a:t>
            </a:r>
          </a:p>
          <a:p>
            <a:pPr marL="342900" indent="-342900">
              <a:lnSpc>
                <a:spcPct val="150000"/>
              </a:lnSpc>
              <a:buFont typeface="Arial" panose="020B0604020202020204" pitchFamily="34" charset="0"/>
              <a:buChar char="•"/>
            </a:pPr>
            <a:r>
              <a:rPr lang="it-IT" sz="1400" dirty="0"/>
              <a:t>In general, it is the same procedure accomplished by docker when running a container</a:t>
            </a:r>
          </a:p>
          <a:p>
            <a:pPr marL="800100" lvl="1" indent="-342900">
              <a:lnSpc>
                <a:spcPct val="150000"/>
              </a:lnSpc>
              <a:buFont typeface="Arial" panose="020B0604020202020204" pitchFamily="34" charset="0"/>
              <a:buChar char="•"/>
            </a:pPr>
            <a:r>
              <a:rPr lang="it-IT" sz="1400" dirty="0"/>
              <a:t>Each container has its own network namespace and veth pair connecting the namespace to the root one and to the bridge interface</a:t>
            </a:r>
          </a:p>
          <a:p>
            <a:pPr marL="342900" indent="-342900">
              <a:lnSpc>
                <a:spcPct val="150000"/>
              </a:lnSpc>
              <a:buFont typeface="Arial" panose="020B0604020202020204" pitchFamily="34" charset="0"/>
              <a:buChar char="•"/>
            </a:pPr>
            <a:r>
              <a:rPr lang="it-IT" sz="1400" dirty="0"/>
              <a:t>Notice that, in order to obtain our goal, all the following operations must be run as </a:t>
            </a:r>
            <a:r>
              <a:rPr lang="it-IT" sz="1400" i="1" dirty="0"/>
              <a:t>sudo </a:t>
            </a:r>
            <a:r>
              <a:rPr lang="it-IT" sz="1400" dirty="0"/>
              <a:t>user</a:t>
            </a:r>
          </a:p>
          <a:p>
            <a:pPr marL="342900" indent="-342900">
              <a:lnSpc>
                <a:spcPct val="150000"/>
              </a:lnSpc>
              <a:buFont typeface="Arial" panose="020B0604020202020204" pitchFamily="34" charset="0"/>
              <a:buChar char="•"/>
            </a:pPr>
            <a:r>
              <a:rPr lang="it-IT" sz="1400" dirty="0"/>
              <a:t>The following script will create the namespace, veth-pair, set up routing and iptable rules (not really needed)</a:t>
            </a:r>
          </a:p>
        </p:txBody>
      </p:sp>
      <p:sp>
        <p:nvSpPr>
          <p:cNvPr id="8" name="TextBox 7">
            <a:extLst>
              <a:ext uri="{FF2B5EF4-FFF2-40B4-BE49-F238E27FC236}">
                <a16:creationId xmlns:a16="http://schemas.microsoft.com/office/drawing/2014/main" id="{1502CF28-E31A-8F4E-FF7C-1052ED768B79}"/>
              </a:ext>
            </a:extLst>
          </p:cNvPr>
          <p:cNvSpPr txBox="1"/>
          <p:nvPr/>
        </p:nvSpPr>
        <p:spPr>
          <a:xfrm>
            <a:off x="5638800" y="2971800"/>
            <a:ext cx="65" cy="276999"/>
          </a:xfrm>
          <a:prstGeom prst="rect">
            <a:avLst/>
          </a:prstGeom>
          <a:noFill/>
        </p:spPr>
        <p:txBody>
          <a:bodyPr wrap="none" lIns="0" tIns="0" rIns="0" bIns="0" rtlCol="0">
            <a:spAutoFit/>
          </a:bodyPr>
          <a:lstStyle/>
          <a:p>
            <a:endParaRPr lang="en-GB" dirty="0"/>
          </a:p>
        </p:txBody>
      </p:sp>
      <p:sp>
        <p:nvSpPr>
          <p:cNvPr id="6" name="TextBox 5">
            <a:extLst>
              <a:ext uri="{FF2B5EF4-FFF2-40B4-BE49-F238E27FC236}">
                <a16:creationId xmlns:a16="http://schemas.microsoft.com/office/drawing/2014/main" id="{728ABE09-9F72-570F-4B0F-E6B839C5C929}"/>
              </a:ext>
            </a:extLst>
          </p:cNvPr>
          <p:cNvSpPr txBox="1"/>
          <p:nvPr/>
        </p:nvSpPr>
        <p:spPr>
          <a:xfrm>
            <a:off x="728708" y="3660002"/>
            <a:ext cx="5824492" cy="2516073"/>
          </a:xfrm>
          <a:prstGeom prst="rect">
            <a:avLst/>
          </a:prstGeom>
          <a:noFill/>
          <a:ln>
            <a:solidFill>
              <a:schemeClr val="accent1"/>
            </a:solidFill>
          </a:ln>
        </p:spPr>
        <p:txBody>
          <a:bodyPr wrap="square" rtlCol="0">
            <a:spAutoFit/>
          </a:bodyPr>
          <a:lstStyle/>
          <a:p>
            <a:r>
              <a:rPr lang="it-IT" sz="1050" dirty="0">
                <a:latin typeface="Consolas" panose="020B0609020204030204" pitchFamily="49" charset="0"/>
              </a:rPr>
              <a:t>ip netns add net1</a:t>
            </a:r>
          </a:p>
          <a:p>
            <a:r>
              <a:rPr lang="it-IT" sz="1050" dirty="0">
                <a:latin typeface="Consolas" panose="020B0609020204030204" pitchFamily="49" charset="0"/>
              </a:rPr>
              <a:t>ip link add veth1 type veth peer name r0-net1</a:t>
            </a:r>
          </a:p>
          <a:p>
            <a:r>
              <a:rPr lang="it-IT" sz="1050" dirty="0">
                <a:latin typeface="Consolas" panose="020B0609020204030204" pitchFamily="49" charset="0"/>
              </a:rPr>
              <a:t>ip link set veth1 netns net1</a:t>
            </a:r>
          </a:p>
          <a:p>
            <a:endParaRPr lang="it-IT" sz="1050" dirty="0">
              <a:latin typeface="Consolas" panose="020B0609020204030204" pitchFamily="49" charset="0"/>
            </a:endParaRPr>
          </a:p>
          <a:p>
            <a:r>
              <a:rPr lang="it-IT" sz="1050" dirty="0">
                <a:latin typeface="Consolas" panose="020B0609020204030204" pitchFamily="49" charset="0"/>
              </a:rPr>
              <a:t>ip netns exec net1 ip addr add 172.30.20.1/24 dev veth1</a:t>
            </a:r>
          </a:p>
          <a:p>
            <a:r>
              <a:rPr lang="it-IT" sz="1050" dirty="0">
                <a:latin typeface="Consolas" panose="020B0609020204030204" pitchFamily="49" charset="0"/>
              </a:rPr>
              <a:t>ip netns exec net1 ip link set veth1 up</a:t>
            </a:r>
          </a:p>
          <a:p>
            <a:r>
              <a:rPr lang="it-IT" sz="1050" dirty="0">
                <a:latin typeface="Consolas" panose="020B0609020204030204" pitchFamily="49" charset="0"/>
              </a:rPr>
              <a:t>ip netns exec net1 ip link set lo up</a:t>
            </a:r>
          </a:p>
          <a:p>
            <a:endParaRPr lang="it-IT" sz="1050" dirty="0">
              <a:latin typeface="Consolas" panose="020B0609020204030204" pitchFamily="49" charset="0"/>
            </a:endParaRPr>
          </a:p>
          <a:p>
            <a:r>
              <a:rPr lang="it-IT" sz="1050" dirty="0">
                <a:latin typeface="Consolas" panose="020B0609020204030204" pitchFamily="49" charset="0"/>
              </a:rPr>
              <a:t>ip link addr add 172.30.20.254/24 dev r0-net1</a:t>
            </a:r>
          </a:p>
          <a:p>
            <a:r>
              <a:rPr lang="it-IT" sz="1050" dirty="0">
                <a:latin typeface="Consolas" panose="020B0609020204030204" pitchFamily="49" charset="0"/>
              </a:rPr>
              <a:t>ip link set r0-net1 up</a:t>
            </a:r>
          </a:p>
          <a:p>
            <a:r>
              <a:rPr lang="it-IT" sz="1050" dirty="0">
                <a:latin typeface="Consolas" panose="020B0609020204030204" pitchFamily="49" charset="0"/>
              </a:rPr>
              <a:t>ip netns exec net1 ip route add default via 172.30.10.254</a:t>
            </a:r>
          </a:p>
          <a:p>
            <a:endParaRPr lang="it-IT" sz="1050" dirty="0">
              <a:latin typeface="Consolas" panose="020B0609020204030204" pitchFamily="49" charset="0"/>
            </a:endParaRPr>
          </a:p>
          <a:p>
            <a:r>
              <a:rPr lang="it-IT" sz="1050" dirty="0">
                <a:latin typeface="Consolas" panose="020B0609020204030204" pitchFamily="49" charset="0"/>
              </a:rPr>
              <a:t>sysctl –w net.ipv4.ip_forward=1</a:t>
            </a:r>
          </a:p>
          <a:p>
            <a:r>
              <a:rPr lang="it-IT" sz="1050" dirty="0">
                <a:latin typeface="Consolas" panose="020B0609020204030204" pitchFamily="49" charset="0"/>
              </a:rPr>
              <a:t>iptables –A FORWARD –i r0-net1 –o br-9655792f1145 –j ACCEPT</a:t>
            </a:r>
          </a:p>
          <a:p>
            <a:r>
              <a:rPr lang="it-IT" sz="1050" dirty="0">
                <a:latin typeface="Consolas" panose="020B0609020204030204" pitchFamily="49" charset="0"/>
              </a:rPr>
              <a:t>iptables –t nat –A POSTROUTING –s 172.30.20.0/24 ! –o r0-net1 –j MASQUERADE</a:t>
            </a:r>
          </a:p>
        </p:txBody>
      </p:sp>
      <p:sp>
        <p:nvSpPr>
          <p:cNvPr id="9" name="Rectangle 8">
            <a:extLst>
              <a:ext uri="{FF2B5EF4-FFF2-40B4-BE49-F238E27FC236}">
                <a16:creationId xmlns:a16="http://schemas.microsoft.com/office/drawing/2014/main" id="{97CB9187-CB60-93C4-0393-6D70B74584D8}"/>
              </a:ext>
            </a:extLst>
          </p:cNvPr>
          <p:cNvSpPr/>
          <p:nvPr/>
        </p:nvSpPr>
        <p:spPr>
          <a:xfrm>
            <a:off x="597030" y="3524250"/>
            <a:ext cx="6127620" cy="742950"/>
          </a:xfrm>
          <a:prstGeom prst="rect">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70EB9C85-BEDB-4C8F-FE04-F25C4B19F05D}"/>
              </a:ext>
            </a:extLst>
          </p:cNvPr>
          <p:cNvSpPr txBox="1"/>
          <p:nvPr/>
        </p:nvSpPr>
        <p:spPr>
          <a:xfrm>
            <a:off x="6856328" y="3633743"/>
            <a:ext cx="4738642" cy="600164"/>
          </a:xfrm>
          <a:prstGeom prst="rect">
            <a:avLst/>
          </a:prstGeom>
          <a:noFill/>
        </p:spPr>
        <p:txBody>
          <a:bodyPr wrap="square" rtlCol="0">
            <a:spAutoFit/>
          </a:bodyPr>
          <a:lstStyle/>
          <a:p>
            <a:pPr algn="just"/>
            <a:r>
              <a:rPr lang="it-IT" sz="1100" dirty="0"/>
              <a:t>On the root namespace, this sequence of commands create the network namespace net1 and the veth-pair (veth1, r0-net1) and assign one of the end of the virtual cable, i.e., veth1, to the custom network namespace net1.</a:t>
            </a:r>
          </a:p>
        </p:txBody>
      </p:sp>
      <p:sp>
        <p:nvSpPr>
          <p:cNvPr id="11" name="Rectangle 10">
            <a:extLst>
              <a:ext uri="{FF2B5EF4-FFF2-40B4-BE49-F238E27FC236}">
                <a16:creationId xmlns:a16="http://schemas.microsoft.com/office/drawing/2014/main" id="{2D92D07D-9D44-024E-7079-3E120E9A8A95}"/>
              </a:ext>
            </a:extLst>
          </p:cNvPr>
          <p:cNvSpPr/>
          <p:nvPr/>
        </p:nvSpPr>
        <p:spPr>
          <a:xfrm>
            <a:off x="597030" y="4267200"/>
            <a:ext cx="6127620" cy="666750"/>
          </a:xfrm>
          <a:prstGeom prst="rect">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F2D3B8E0-0962-966D-F524-6B00613124E6}"/>
              </a:ext>
            </a:extLst>
          </p:cNvPr>
          <p:cNvSpPr txBox="1"/>
          <p:nvPr/>
        </p:nvSpPr>
        <p:spPr>
          <a:xfrm>
            <a:off x="6856328" y="4300493"/>
            <a:ext cx="4738642" cy="600164"/>
          </a:xfrm>
          <a:prstGeom prst="rect">
            <a:avLst/>
          </a:prstGeom>
          <a:noFill/>
        </p:spPr>
        <p:txBody>
          <a:bodyPr wrap="square" rtlCol="0">
            <a:spAutoFit/>
          </a:bodyPr>
          <a:lstStyle/>
          <a:p>
            <a:pPr algn="just"/>
            <a:r>
              <a:rPr lang="it-IT" sz="1100" dirty="0"/>
              <a:t>This sequence of commands assign to veth1 inside the net1 namespace an IP address of the subnet 172.30.20.0/24 and brings both veth1 and loopback interfaces up and running.</a:t>
            </a:r>
          </a:p>
        </p:txBody>
      </p:sp>
      <p:sp>
        <p:nvSpPr>
          <p:cNvPr id="13" name="Rectangle 12">
            <a:extLst>
              <a:ext uri="{FF2B5EF4-FFF2-40B4-BE49-F238E27FC236}">
                <a16:creationId xmlns:a16="http://schemas.microsoft.com/office/drawing/2014/main" id="{8D859641-1FEE-96DE-96C9-411F33A3D5D2}"/>
              </a:ext>
            </a:extLst>
          </p:cNvPr>
          <p:cNvSpPr/>
          <p:nvPr/>
        </p:nvSpPr>
        <p:spPr>
          <a:xfrm>
            <a:off x="597030" y="4933950"/>
            <a:ext cx="6127620" cy="607198"/>
          </a:xfrm>
          <a:prstGeom prst="rect">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FE5AADA1-8971-93F4-BAD5-DA75713D39DD}"/>
              </a:ext>
            </a:extLst>
          </p:cNvPr>
          <p:cNvSpPr txBox="1"/>
          <p:nvPr/>
        </p:nvSpPr>
        <p:spPr>
          <a:xfrm>
            <a:off x="6856328" y="4940984"/>
            <a:ext cx="4738642" cy="600164"/>
          </a:xfrm>
          <a:prstGeom prst="rect">
            <a:avLst/>
          </a:prstGeom>
          <a:noFill/>
        </p:spPr>
        <p:txBody>
          <a:bodyPr wrap="square" rtlCol="0">
            <a:spAutoFit/>
          </a:bodyPr>
          <a:lstStyle/>
          <a:p>
            <a:pPr algn="just"/>
            <a:r>
              <a:rPr lang="it-IT" sz="1100" dirty="0"/>
              <a:t>This sequence of command sets the ip address of r0-net1 acting as a gateway for veth1 in net1, brings it up and set the default route required for packets generated from veth1 to reach the root namespace, the host.</a:t>
            </a:r>
          </a:p>
        </p:txBody>
      </p:sp>
      <p:sp>
        <p:nvSpPr>
          <p:cNvPr id="15" name="Rectangle 14">
            <a:extLst>
              <a:ext uri="{FF2B5EF4-FFF2-40B4-BE49-F238E27FC236}">
                <a16:creationId xmlns:a16="http://schemas.microsoft.com/office/drawing/2014/main" id="{FC5EED1A-5259-561E-E998-FD2BE34B97E0}"/>
              </a:ext>
            </a:extLst>
          </p:cNvPr>
          <p:cNvSpPr/>
          <p:nvPr/>
        </p:nvSpPr>
        <p:spPr>
          <a:xfrm>
            <a:off x="597030" y="5541147"/>
            <a:ext cx="6127620" cy="770680"/>
          </a:xfrm>
          <a:prstGeom prst="rect">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6AAA8B51-BEAF-13CA-8434-B91488F9E8C9}"/>
              </a:ext>
            </a:extLst>
          </p:cNvPr>
          <p:cNvSpPr txBox="1"/>
          <p:nvPr/>
        </p:nvSpPr>
        <p:spPr>
          <a:xfrm>
            <a:off x="6856328" y="5588304"/>
            <a:ext cx="4738642" cy="600164"/>
          </a:xfrm>
          <a:prstGeom prst="rect">
            <a:avLst/>
          </a:prstGeom>
          <a:noFill/>
        </p:spPr>
        <p:txBody>
          <a:bodyPr wrap="square" rtlCol="0">
            <a:spAutoFit/>
          </a:bodyPr>
          <a:lstStyle/>
          <a:p>
            <a:pPr algn="just"/>
            <a:r>
              <a:rPr lang="it-IT" sz="1100" dirty="0"/>
              <a:t>This sequence of command sets the IPv4 forwarding on the host, so that it can applies the FORWARD chain in iptables, and add iptables rules for successfully reaching the docker containers behind the bridge interface.</a:t>
            </a:r>
          </a:p>
        </p:txBody>
      </p:sp>
    </p:spTree>
    <p:extLst>
      <p:ext uri="{BB962C8B-B14F-4D97-AF65-F5344CB8AC3E}">
        <p14:creationId xmlns:p14="http://schemas.microsoft.com/office/powerpoint/2010/main" val="301139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33EA1-C2FA-01F5-2180-ABAA80E3DC7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24A15E-E68E-C5B8-AFAC-4A5886E0E796}"/>
              </a:ext>
            </a:extLst>
          </p:cNvPr>
          <p:cNvSpPr txBox="1"/>
          <p:nvPr/>
        </p:nvSpPr>
        <p:spPr>
          <a:xfrm>
            <a:off x="295275" y="180975"/>
            <a:ext cx="11630025" cy="461665"/>
          </a:xfrm>
          <a:prstGeom prst="rect">
            <a:avLst/>
          </a:prstGeom>
          <a:noFill/>
        </p:spPr>
        <p:txBody>
          <a:bodyPr wrap="square" rtlCol="0">
            <a:spAutoFit/>
          </a:bodyPr>
          <a:lstStyle/>
          <a:p>
            <a:r>
              <a:rPr lang="it-IT" sz="2400" u="sng" dirty="0">
                <a:solidFill>
                  <a:schemeClr val="accent1"/>
                </a:solidFill>
                <a:latin typeface="+mj-lt"/>
              </a:rPr>
              <a:t>Network Configuration Example Step [2/3] – Custom Network Namespace</a:t>
            </a:r>
            <a:endParaRPr lang="en-GB" sz="2400" u="sng" dirty="0">
              <a:solidFill>
                <a:schemeClr val="accent1"/>
              </a:solidFill>
              <a:latin typeface="+mj-lt"/>
            </a:endParaRPr>
          </a:p>
        </p:txBody>
      </p:sp>
      <p:sp>
        <p:nvSpPr>
          <p:cNvPr id="5" name="TextBox 4">
            <a:extLst>
              <a:ext uri="{FF2B5EF4-FFF2-40B4-BE49-F238E27FC236}">
                <a16:creationId xmlns:a16="http://schemas.microsoft.com/office/drawing/2014/main" id="{25BB4773-344F-08D9-0AEF-1FA10F1314B3}"/>
              </a:ext>
            </a:extLst>
          </p:cNvPr>
          <p:cNvSpPr txBox="1"/>
          <p:nvPr/>
        </p:nvSpPr>
        <p:spPr>
          <a:xfrm>
            <a:off x="295275" y="1248508"/>
            <a:ext cx="11630025" cy="329295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it-IT" sz="1400" dirty="0"/>
              <a:t>After running the script we now should be able to perform three kind of communications:</a:t>
            </a:r>
          </a:p>
          <a:p>
            <a:pPr marL="800100" lvl="1" indent="-342900">
              <a:lnSpc>
                <a:spcPct val="150000"/>
              </a:lnSpc>
              <a:buFont typeface="+mj-lt"/>
              <a:buAutoNum type="arabicPeriod"/>
            </a:pPr>
            <a:r>
              <a:rPr lang="it-IT" sz="1400" dirty="0"/>
              <a:t>Container-to-Host Communication (and vice-versa)</a:t>
            </a:r>
          </a:p>
          <a:p>
            <a:pPr marL="800100" lvl="1" indent="-342900">
              <a:lnSpc>
                <a:spcPct val="150000"/>
              </a:lnSpc>
              <a:buFont typeface="+mj-lt"/>
              <a:buAutoNum type="arabicPeriod"/>
            </a:pPr>
            <a:r>
              <a:rPr lang="it-IT" sz="1400" dirty="0"/>
              <a:t>Host-to-net1 namespace Communication (and vice-versa)</a:t>
            </a:r>
          </a:p>
          <a:p>
            <a:pPr marL="800100" lvl="1" indent="-342900">
              <a:lnSpc>
                <a:spcPct val="150000"/>
              </a:lnSpc>
              <a:buFont typeface="+mj-lt"/>
              <a:buAutoNum type="arabicPeriod"/>
            </a:pPr>
            <a:r>
              <a:rPr lang="it-IT" sz="1400" dirty="0"/>
              <a:t>Container-to-net1 namespace Communication (and vice-versa)</a:t>
            </a:r>
          </a:p>
          <a:p>
            <a:pPr marL="342900" indent="-342900">
              <a:lnSpc>
                <a:spcPct val="150000"/>
              </a:lnSpc>
              <a:buFont typeface="Arial" panose="020B0604020202020204" pitchFamily="34" charset="0"/>
              <a:buChar char="•"/>
            </a:pPr>
            <a:r>
              <a:rPr lang="it-IT" sz="1400" dirty="0"/>
              <a:t>It might seem that the third type of communication comes directly from the first two</a:t>
            </a:r>
          </a:p>
          <a:p>
            <a:pPr marL="342900" indent="-342900">
              <a:lnSpc>
                <a:spcPct val="150000"/>
              </a:lnSpc>
              <a:buFont typeface="Arial" panose="020B0604020202020204" pitchFamily="34" charset="0"/>
              <a:buChar char="•"/>
            </a:pPr>
            <a:r>
              <a:rPr lang="it-IT" sz="1400" dirty="0"/>
              <a:t>It is not always true. It depends on the default policy of the FORWARD chain</a:t>
            </a:r>
          </a:p>
          <a:p>
            <a:pPr marL="800100" lvl="1" indent="-342900">
              <a:lnSpc>
                <a:spcPct val="150000"/>
              </a:lnSpc>
              <a:buFont typeface="Arial" panose="020B0604020202020204" pitchFamily="34" charset="0"/>
              <a:buChar char="•"/>
            </a:pPr>
            <a:r>
              <a:rPr lang="it-IT" sz="1400" dirty="0"/>
              <a:t>If it is to DROP any packet not maching any of the other conditions this communication will not happen</a:t>
            </a:r>
          </a:p>
          <a:p>
            <a:pPr marL="800100" lvl="1" indent="-342900">
              <a:lnSpc>
                <a:spcPct val="150000"/>
              </a:lnSpc>
              <a:buFont typeface="Arial" panose="020B0604020202020204" pitchFamily="34" charset="0"/>
              <a:buChar char="•"/>
            </a:pPr>
            <a:r>
              <a:rPr lang="it-IT" sz="1400" dirty="0"/>
              <a:t>If it is to ACCEPT, then we can also avoid inserting the iptables roules</a:t>
            </a:r>
          </a:p>
          <a:p>
            <a:pPr marL="342900" indent="-342900">
              <a:lnSpc>
                <a:spcPct val="150000"/>
              </a:lnSpc>
              <a:buFont typeface="Arial" panose="020B0604020202020204" pitchFamily="34" charset="0"/>
              <a:buChar char="•"/>
            </a:pPr>
            <a:r>
              <a:rPr lang="it-IT" sz="1400" dirty="0"/>
              <a:t>In general, adding explicit iptable rules I think it is a good practice, making the communication transparent to the user</a:t>
            </a:r>
          </a:p>
          <a:p>
            <a:pPr marL="342900" indent="-342900">
              <a:lnSpc>
                <a:spcPct val="150000"/>
              </a:lnSpc>
              <a:buFont typeface="Arial" panose="020B0604020202020204" pitchFamily="34" charset="0"/>
              <a:buChar char="•"/>
            </a:pPr>
            <a:r>
              <a:rPr lang="it-IT" sz="1400" dirty="0"/>
              <a:t>At this point the network setup is done and we can start these three entity communicate.</a:t>
            </a:r>
          </a:p>
        </p:txBody>
      </p:sp>
      <p:sp>
        <p:nvSpPr>
          <p:cNvPr id="8" name="TextBox 7">
            <a:extLst>
              <a:ext uri="{FF2B5EF4-FFF2-40B4-BE49-F238E27FC236}">
                <a16:creationId xmlns:a16="http://schemas.microsoft.com/office/drawing/2014/main" id="{A89AB076-7FF7-1824-860A-1DA36EC8D7B4}"/>
              </a:ext>
            </a:extLst>
          </p:cNvPr>
          <p:cNvSpPr txBox="1"/>
          <p:nvPr/>
        </p:nvSpPr>
        <p:spPr>
          <a:xfrm>
            <a:off x="5638800" y="2971800"/>
            <a:ext cx="65" cy="276999"/>
          </a:xfrm>
          <a:prstGeom prst="rect">
            <a:avLst/>
          </a:prstGeom>
          <a:noFill/>
        </p:spPr>
        <p:txBody>
          <a:bodyPr wrap="none" lIns="0" tIns="0" rIns="0" bIns="0" rtlCol="0">
            <a:spAutoFit/>
          </a:bodyPr>
          <a:lstStyle/>
          <a:p>
            <a:endParaRPr lang="en-GB" dirty="0"/>
          </a:p>
        </p:txBody>
      </p:sp>
    </p:spTree>
    <p:extLst>
      <p:ext uri="{BB962C8B-B14F-4D97-AF65-F5344CB8AC3E}">
        <p14:creationId xmlns:p14="http://schemas.microsoft.com/office/powerpoint/2010/main" val="2209227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401</TotalTime>
  <Words>1019</Words>
  <Application>Microsoft Office PowerPoint</Application>
  <PresentationFormat>Widescreen</PresentationFormat>
  <Paragraphs>102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Riccardo La Marca</dc:creator>
  <cp:lastModifiedBy>Riccardo La Marca</cp:lastModifiedBy>
  <cp:revision>18</cp:revision>
  <dcterms:created xsi:type="dcterms:W3CDTF">2024-11-10T12:04:19Z</dcterms:created>
  <dcterms:modified xsi:type="dcterms:W3CDTF">2024-11-16T22:45:14Z</dcterms:modified>
</cp:coreProperties>
</file>