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5" r:id="rId13"/>
    <p:sldId id="272" r:id="rId14"/>
    <p:sldId id="274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24/06/2022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24/06/2022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24/06/2022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– TRAIN OVERSAMPLER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tx1"/>
                </a:solidFill>
              </a:rPr>
              <a:t>After the stratified sampling, the train dataset was </a:t>
            </a:r>
            <a:r>
              <a:rPr lang="it-IT">
                <a:solidFill>
                  <a:schemeClr val="accent2"/>
                </a:solidFill>
              </a:rPr>
              <a:t>still highly unbalanced</a:t>
            </a:r>
          </a:p>
          <a:p>
            <a:r>
              <a:rPr lang="it-IT">
                <a:solidFill>
                  <a:schemeClr val="tx1"/>
                </a:solidFill>
              </a:rPr>
              <a:t>We have </a:t>
            </a:r>
            <a:r>
              <a:rPr lang="it-IT">
                <a:solidFill>
                  <a:schemeClr val="accent4"/>
                </a:solidFill>
              </a:rPr>
              <a:t>342530</a:t>
            </a:r>
            <a:r>
              <a:rPr lang="it-IT">
                <a:solidFill>
                  <a:schemeClr val="tx1"/>
                </a:solidFill>
              </a:rPr>
              <a:t> of 0s and </a:t>
            </a:r>
            <a:r>
              <a:rPr lang="it-IT">
                <a:solidFill>
                  <a:schemeClr val="accent4"/>
                </a:solidFill>
              </a:rPr>
              <a:t>14511</a:t>
            </a:r>
            <a:r>
              <a:rPr lang="it-IT">
                <a:solidFill>
                  <a:schemeClr val="tx1"/>
                </a:solidFill>
              </a:rPr>
              <a:t> of 1s. </a:t>
            </a:r>
          </a:p>
          <a:p>
            <a:r>
              <a:rPr lang="it-IT">
                <a:solidFill>
                  <a:schemeClr val="tx1"/>
                </a:solidFill>
              </a:rPr>
              <a:t>I decided to apply </a:t>
            </a:r>
            <a:r>
              <a:rPr lang="it-IT">
                <a:solidFill>
                  <a:schemeClr val="accent2"/>
                </a:solidFill>
              </a:rPr>
              <a:t>oversampling</a:t>
            </a:r>
            <a:r>
              <a:rPr lang="it-IT">
                <a:solidFill>
                  <a:schemeClr val="tx1"/>
                </a:solidFill>
              </a:rPr>
              <a:t> on the train 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After this I had 342530 of equal entries for fraudolent transactions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 decided to keep only the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them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That because, keeping all of them, I obtained a high number of False Positive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 high number of non fraduolent have been classified as fraduolent</a:t>
            </a:r>
          </a:p>
          <a:p>
            <a:r>
              <a:rPr lang="it-IT">
                <a:solidFill>
                  <a:schemeClr val="tx1"/>
                </a:solidFill>
              </a:rPr>
              <a:t>Finally, the train set contains </a:t>
            </a:r>
            <a:r>
              <a:rPr lang="it-IT">
                <a:solidFill>
                  <a:schemeClr val="accent2"/>
                </a:solidFill>
              </a:rPr>
              <a:t>63.3%</a:t>
            </a:r>
            <a:r>
              <a:rPr lang="it-IT">
                <a:solidFill>
                  <a:schemeClr val="tx1"/>
                </a:solidFill>
              </a:rPr>
              <a:t> of non fraud and </a:t>
            </a:r>
            <a:r>
              <a:rPr lang="it-IT">
                <a:solidFill>
                  <a:schemeClr val="accent2"/>
                </a:solidFill>
              </a:rPr>
              <a:t>36.7%</a:t>
            </a:r>
            <a:r>
              <a:rPr lang="it-IT">
                <a:solidFill>
                  <a:schemeClr val="tx1"/>
                </a:solidFill>
              </a:rPr>
              <a:t> of fraudolent</a:t>
            </a:r>
          </a:p>
        </p:txBody>
      </p:sp>
    </p:spTree>
    <p:extLst>
      <p:ext uri="{BB962C8B-B14F-4D97-AF65-F5344CB8AC3E}">
        <p14:creationId xmlns:p14="http://schemas.microsoft.com/office/powerpoint/2010/main" val="34645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3F5E95F-DA22-4670-A8EC-03CBA1B02BF4}"/>
              </a:ext>
            </a:extLst>
          </p:cNvPr>
          <p:cNvSpPr/>
          <p:nvPr/>
        </p:nvSpPr>
        <p:spPr>
          <a:xfrm>
            <a:off x="3431969" y="1377541"/>
            <a:ext cx="2232560" cy="29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.3 -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44803"/>
              </p:ext>
            </p:extLst>
          </p:nvPr>
        </p:nvGraphicFramePr>
        <p:xfrm>
          <a:off x="2020129" y="990253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82287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652164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44187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822872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1824848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413421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533875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105361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9B3F9-0932-459C-BE53-335C62A5A88E}"/>
              </a:ext>
            </a:extLst>
          </p:cNvPr>
          <p:cNvSpPr txBox="1"/>
          <p:nvPr/>
        </p:nvSpPr>
        <p:spPr>
          <a:xfrm>
            <a:off x="3901048" y="3900667"/>
            <a:ext cx="12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/>
                </a:solidFill>
              </a:rPr>
              <a:t>oversampled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3E6A89E-74BB-43BD-A4B3-47D1A1C60981}"/>
              </a:ext>
            </a:extLst>
          </p:cNvPr>
          <p:cNvCxnSpPr>
            <a:cxnSpLocks/>
          </p:cNvCxnSpPr>
          <p:nvPr/>
        </p:nvCxnSpPr>
        <p:spPr>
          <a:xfrm>
            <a:off x="3340659" y="3429994"/>
            <a:ext cx="0" cy="6340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ADAD5F3-E443-49C7-8FC8-AFC79296B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0659" y="4069944"/>
            <a:ext cx="5603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7495BA6-F60F-4D08-82D1-EC40E4BC39B1}"/>
              </a:ext>
            </a:extLst>
          </p:cNvPr>
          <p:cNvCxnSpPr>
            <a:cxnSpLocks/>
          </p:cNvCxnSpPr>
          <p:nvPr/>
        </p:nvCxnSpPr>
        <p:spPr>
          <a:xfrm>
            <a:off x="5104140" y="4075882"/>
            <a:ext cx="952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D0F8175-9AAB-4EA7-8E55-5DDC943B10B1}"/>
              </a:ext>
            </a:extLst>
          </p:cNvPr>
          <p:cNvCxnSpPr>
            <a:cxnSpLocks/>
          </p:cNvCxnSpPr>
          <p:nvPr/>
        </p:nvCxnSpPr>
        <p:spPr>
          <a:xfrm>
            <a:off x="6060372" y="1822872"/>
            <a:ext cx="5345" cy="2247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6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49846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0.9099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(0.9099)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(0.8604)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0.9790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(0.7862)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0.9789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(0.8829)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1848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19251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0.840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(0.801)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0.858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(0.679)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(0.872)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0.784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74293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0.6446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(0.6109)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0.7472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0.6101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(0.5999)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0.7406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0.7438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0.7390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(0.6842)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0.4932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255106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75942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0.572/0.737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(0.572/0.737)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(0.542/0.699)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0.869/0.654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(0.529/0.692)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0.935/0.613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(0.611/0.762)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0.937/0.616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(0.612/0.761)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0.930/0.613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(0.616/0.768)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0.486/0.5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(0.550/0.701)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4782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21376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207333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94129"/>
              </p:ext>
            </p:extLst>
          </p:nvPr>
        </p:nvGraphicFramePr>
        <p:xfrm>
          <a:off x="8077949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678884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744197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140794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750136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744196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7815" y="1553505"/>
            <a:ext cx="6622979" cy="3046020"/>
          </a:xfrm>
          <a:prstGeom prst="bentConnector3">
            <a:avLst>
              <a:gd name="adj1" fmla="val -11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1709</TotalTime>
  <Words>1067</Words>
  <Application>Microsoft Office PowerPoint</Application>
  <PresentationFormat>Widescreen</PresentationFormat>
  <Paragraphs>277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– TRAIN OVERSAMPLER</vt:lpstr>
      <vt:lpstr>  .3 - EXPERIMENTS</vt:lpstr>
      <vt:lpstr>  .1 - EXPERIMENTAL RESULTS</vt:lpstr>
      <vt:lpstr>  .2 -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86</cp:revision>
  <dcterms:created xsi:type="dcterms:W3CDTF">2022-06-19T16:57:44Z</dcterms:created>
  <dcterms:modified xsi:type="dcterms:W3CDTF">2022-06-24T19:00:29Z</dcterms:modified>
</cp:coreProperties>
</file>