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80" r:id="rId10"/>
    <p:sldId id="269" r:id="rId11"/>
    <p:sldId id="270" r:id="rId12"/>
    <p:sldId id="276" r:id="rId13"/>
    <p:sldId id="275" r:id="rId14"/>
    <p:sldId id="272" r:id="rId15"/>
    <p:sldId id="277" r:id="rId16"/>
    <p:sldId id="278" r:id="rId17"/>
    <p:sldId id="279" r:id="rId1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EAECED"/>
    <a:srgbClr val="D1D6DF"/>
    <a:srgbClr val="6F7AF9"/>
    <a:srgbClr val="6A74FA"/>
    <a:srgbClr val="1A3260"/>
    <a:srgbClr val="83A1DD"/>
    <a:srgbClr val="7194D9"/>
    <a:srgbClr val="3667C8"/>
    <a:srgbClr val="23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16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16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16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669104" y="907643"/>
          <a:ext cx="225815" cy="430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07" y="0"/>
              </a:lnTo>
              <a:lnTo>
                <a:pt x="112907" y="430289"/>
              </a:lnTo>
              <a:lnTo>
                <a:pt x="225815" y="43028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69863" y="1110639"/>
        <a:ext cx="24297" cy="24297"/>
      </dsp:txXfrm>
    </dsp:sp>
    <dsp:sp modelId="{1E6EA87E-9211-48B3-AE9C-F2E0E1FAE10C}">
      <dsp:nvSpPr>
        <dsp:cNvPr id="0" name=""/>
        <dsp:cNvSpPr/>
      </dsp:nvSpPr>
      <dsp:spPr>
        <a:xfrm>
          <a:off x="669104" y="861923"/>
          <a:ext cx="2258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5815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76367" y="901998"/>
        <a:ext cx="11290" cy="11290"/>
      </dsp:txXfrm>
    </dsp:sp>
    <dsp:sp modelId="{8CF113DB-84A6-4B73-97DF-8EB01DDF19B6}">
      <dsp:nvSpPr>
        <dsp:cNvPr id="0" name=""/>
        <dsp:cNvSpPr/>
      </dsp:nvSpPr>
      <dsp:spPr>
        <a:xfrm>
          <a:off x="669104" y="477354"/>
          <a:ext cx="225815" cy="430289"/>
        </a:xfrm>
        <a:custGeom>
          <a:avLst/>
          <a:gdLst/>
          <a:ahLst/>
          <a:cxnLst/>
          <a:rect l="0" t="0" r="0" b="0"/>
          <a:pathLst>
            <a:path>
              <a:moveTo>
                <a:pt x="0" y="430289"/>
              </a:moveTo>
              <a:lnTo>
                <a:pt x="112907" y="430289"/>
              </a:lnTo>
              <a:lnTo>
                <a:pt x="112907" y="0"/>
              </a:lnTo>
              <a:lnTo>
                <a:pt x="225815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69863" y="680350"/>
        <a:ext cx="24297" cy="24297"/>
      </dsp:txXfrm>
    </dsp:sp>
    <dsp:sp modelId="{B09139A0-2A75-40F3-A8B3-D6A62A69B5BC}">
      <dsp:nvSpPr>
        <dsp:cNvPr id="0" name=""/>
        <dsp:cNvSpPr/>
      </dsp:nvSpPr>
      <dsp:spPr>
        <a:xfrm rot="16200000">
          <a:off x="-408882" y="735527"/>
          <a:ext cx="1811743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08882" y="735527"/>
        <a:ext cx="1811743" cy="344231"/>
      </dsp:txXfrm>
    </dsp:sp>
    <dsp:sp modelId="{1D7AEA76-8F48-4ED4-BBAE-4B24E2F9A9FE}">
      <dsp:nvSpPr>
        <dsp:cNvPr id="0" name=""/>
        <dsp:cNvSpPr/>
      </dsp:nvSpPr>
      <dsp:spPr>
        <a:xfrm>
          <a:off x="894920" y="305238"/>
          <a:ext cx="1720331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Logistic Regression</a:t>
          </a:r>
        </a:p>
      </dsp:txBody>
      <dsp:txXfrm>
        <a:off x="894920" y="305238"/>
        <a:ext cx="1720331" cy="344231"/>
      </dsp:txXfrm>
    </dsp:sp>
    <dsp:sp modelId="{D8794214-86C4-4286-91DE-7506905D3170}">
      <dsp:nvSpPr>
        <dsp:cNvPr id="0" name=""/>
        <dsp:cNvSpPr/>
      </dsp:nvSpPr>
      <dsp:spPr>
        <a:xfrm>
          <a:off x="894920" y="735527"/>
          <a:ext cx="1729533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Decision Tree</a:t>
          </a:r>
        </a:p>
      </dsp:txBody>
      <dsp:txXfrm>
        <a:off x="894920" y="735527"/>
        <a:ext cx="1729533" cy="344231"/>
      </dsp:txXfrm>
    </dsp:sp>
    <dsp:sp modelId="{B970F5FE-7B5C-4B6F-B445-8EDDC244B328}">
      <dsp:nvSpPr>
        <dsp:cNvPr id="0" name=""/>
        <dsp:cNvSpPr/>
      </dsp:nvSpPr>
      <dsp:spPr>
        <a:xfrm>
          <a:off x="894920" y="1165816"/>
          <a:ext cx="1730809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Random Forest</a:t>
          </a:r>
        </a:p>
      </dsp:txBody>
      <dsp:txXfrm>
        <a:off x="894920" y="1165816"/>
        <a:ext cx="1730809" cy="3442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27/06/2022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27/06/2022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27/06/2022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27/06/2022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07333" y="1439323"/>
            <a:ext cx="39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850615"/>
              </p:ext>
            </p:extLst>
          </p:nvPr>
        </p:nvGraphicFramePr>
        <p:xfrm>
          <a:off x="8654425" y="1110698"/>
          <a:ext cx="2950603" cy="181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3294"/>
            <a:ext cx="103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9094517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9157055" y="2930108"/>
            <a:ext cx="8714" cy="9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556429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9165769" y="3997382"/>
            <a:ext cx="5939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546269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1426" y="1553655"/>
            <a:ext cx="7045003" cy="3045870"/>
          </a:xfrm>
          <a:prstGeom prst="bentConnector3">
            <a:avLst>
              <a:gd name="adj1" fmla="val -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11B34C84-D167-4AFA-A5A0-94C94793C39B}"/>
              </a:ext>
            </a:extLst>
          </p:cNvPr>
          <p:cNvGrpSpPr/>
          <p:nvPr/>
        </p:nvGrpSpPr>
        <p:grpSpPr>
          <a:xfrm>
            <a:off x="9550592" y="2955256"/>
            <a:ext cx="1730809" cy="344231"/>
            <a:chOff x="894920" y="1165816"/>
            <a:chExt cx="1730809" cy="344231"/>
          </a:xfrm>
        </p:grpSpPr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ACCF2FD-46C1-495F-BF66-2955C8B9BC8C}"/>
                </a:ext>
              </a:extLst>
            </p:cNvPr>
            <p:cNvSpPr/>
            <p:nvPr/>
          </p:nvSpPr>
          <p:spPr>
            <a:xfrm>
              <a:off x="894920" y="1165816"/>
              <a:ext cx="1730809" cy="34423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CD8BDAEA-4E8D-460E-A8ED-251580C12A4E}"/>
                </a:ext>
              </a:extLst>
            </p:cNvPr>
            <p:cNvSpPr txBox="1"/>
            <p:nvPr/>
          </p:nvSpPr>
          <p:spPr>
            <a:xfrm>
              <a:off x="894920" y="1165816"/>
              <a:ext cx="1730809" cy="34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/>
                <a:t>Gradient BT</a:t>
              </a:r>
            </a:p>
          </p:txBody>
        </p:sp>
      </p:grp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CC37001C-57DA-45C2-A8BF-5C9063AD5DC6}"/>
              </a:ext>
            </a:extLst>
          </p:cNvPr>
          <p:cNvCxnSpPr>
            <a:cxnSpLocks/>
          </p:cNvCxnSpPr>
          <p:nvPr/>
        </p:nvCxnSpPr>
        <p:spPr>
          <a:xfrm>
            <a:off x="9157055" y="3127370"/>
            <a:ext cx="393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– TRAIN OVERSAMPLER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tx1"/>
                </a:solidFill>
              </a:rPr>
              <a:t>After the stratified sampling, the train dataset was </a:t>
            </a:r>
            <a:r>
              <a:rPr lang="it-IT">
                <a:solidFill>
                  <a:schemeClr val="accent2"/>
                </a:solidFill>
              </a:rPr>
              <a:t>still highly unbalanced</a:t>
            </a:r>
          </a:p>
          <a:p>
            <a:r>
              <a:rPr lang="it-IT">
                <a:solidFill>
                  <a:schemeClr val="tx1"/>
                </a:solidFill>
              </a:rPr>
              <a:t>We have </a:t>
            </a:r>
            <a:r>
              <a:rPr lang="it-IT">
                <a:solidFill>
                  <a:schemeClr val="accent4"/>
                </a:solidFill>
              </a:rPr>
              <a:t>342530</a:t>
            </a:r>
            <a:r>
              <a:rPr lang="it-IT">
                <a:solidFill>
                  <a:schemeClr val="tx1"/>
                </a:solidFill>
              </a:rPr>
              <a:t> of 0s and </a:t>
            </a:r>
            <a:r>
              <a:rPr lang="it-IT">
                <a:solidFill>
                  <a:schemeClr val="accent4"/>
                </a:solidFill>
              </a:rPr>
              <a:t>14511</a:t>
            </a:r>
            <a:r>
              <a:rPr lang="it-IT">
                <a:solidFill>
                  <a:schemeClr val="tx1"/>
                </a:solidFill>
              </a:rPr>
              <a:t> of 1s. </a:t>
            </a:r>
          </a:p>
          <a:p>
            <a:r>
              <a:rPr lang="it-IT">
                <a:solidFill>
                  <a:schemeClr val="tx1"/>
                </a:solidFill>
              </a:rPr>
              <a:t>I decided to apply </a:t>
            </a:r>
            <a:r>
              <a:rPr lang="it-IT">
                <a:solidFill>
                  <a:schemeClr val="accent2"/>
                </a:solidFill>
              </a:rPr>
              <a:t>oversampling</a:t>
            </a:r>
            <a:r>
              <a:rPr lang="it-IT">
                <a:solidFill>
                  <a:schemeClr val="tx1"/>
                </a:solidFill>
              </a:rPr>
              <a:t> on the train 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After this I had 342530 of equal entries for fraudolent transactions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 decided to keep only the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them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That because, keeping all of them, I obtained a high number of False Positive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 high number of non fraduolent have been classified as fraduolent</a:t>
            </a:r>
          </a:p>
          <a:p>
            <a:r>
              <a:rPr lang="it-IT">
                <a:solidFill>
                  <a:schemeClr val="tx1"/>
                </a:solidFill>
              </a:rPr>
              <a:t>Finally, the train set contains </a:t>
            </a:r>
            <a:r>
              <a:rPr lang="it-IT">
                <a:solidFill>
                  <a:schemeClr val="accent2"/>
                </a:solidFill>
              </a:rPr>
              <a:t>63.3%</a:t>
            </a:r>
            <a:r>
              <a:rPr lang="it-IT">
                <a:solidFill>
                  <a:schemeClr val="tx1"/>
                </a:solidFill>
              </a:rPr>
              <a:t> of non fraud and </a:t>
            </a:r>
            <a:r>
              <a:rPr lang="it-IT">
                <a:solidFill>
                  <a:schemeClr val="accent2"/>
                </a:solidFill>
              </a:rPr>
              <a:t>36.7%</a:t>
            </a:r>
            <a:r>
              <a:rPr lang="it-IT">
                <a:solidFill>
                  <a:schemeClr val="tx1"/>
                </a:solidFill>
              </a:rPr>
              <a:t> of fraudolent</a:t>
            </a:r>
          </a:p>
        </p:txBody>
      </p:sp>
    </p:spTree>
    <p:extLst>
      <p:ext uri="{BB962C8B-B14F-4D97-AF65-F5344CB8AC3E}">
        <p14:creationId xmlns:p14="http://schemas.microsoft.com/office/powerpoint/2010/main" val="346452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3F5E95F-DA22-4670-A8EC-03CBA1B02BF4}"/>
              </a:ext>
            </a:extLst>
          </p:cNvPr>
          <p:cNvSpPr/>
          <p:nvPr/>
        </p:nvSpPr>
        <p:spPr>
          <a:xfrm>
            <a:off x="3431969" y="1377541"/>
            <a:ext cx="2232560" cy="29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.3 -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44803"/>
              </p:ext>
            </p:extLst>
          </p:nvPr>
        </p:nvGraphicFramePr>
        <p:xfrm>
          <a:off x="2020129" y="990253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82287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652164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44187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822872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1824848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413421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534914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5543213" y="2632707"/>
            <a:ext cx="2173070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9B3F9-0932-459C-BE53-335C62A5A88E}"/>
              </a:ext>
            </a:extLst>
          </p:cNvPr>
          <p:cNvSpPr txBox="1"/>
          <p:nvPr/>
        </p:nvSpPr>
        <p:spPr>
          <a:xfrm>
            <a:off x="3901048" y="3900667"/>
            <a:ext cx="12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/>
                </a:solidFill>
              </a:rPr>
              <a:t>oversampled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3E6A89E-74BB-43BD-A4B3-47D1A1C60981}"/>
              </a:ext>
            </a:extLst>
          </p:cNvPr>
          <p:cNvCxnSpPr>
            <a:cxnSpLocks/>
          </p:cNvCxnSpPr>
          <p:nvPr/>
        </p:nvCxnSpPr>
        <p:spPr>
          <a:xfrm>
            <a:off x="3340659" y="3429994"/>
            <a:ext cx="0" cy="6340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ADAD5F3-E443-49C7-8FC8-AFC79296B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0659" y="4069944"/>
            <a:ext cx="5603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7495BA6-F60F-4D08-82D1-EC40E4BC39B1}"/>
              </a:ext>
            </a:extLst>
          </p:cNvPr>
          <p:cNvCxnSpPr>
            <a:cxnSpLocks/>
          </p:cNvCxnSpPr>
          <p:nvPr/>
        </p:nvCxnSpPr>
        <p:spPr>
          <a:xfrm>
            <a:off x="5104140" y="4075882"/>
            <a:ext cx="952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D0F8175-9AAB-4EA7-8E55-5DDC943B10B1}"/>
              </a:ext>
            </a:extLst>
          </p:cNvPr>
          <p:cNvCxnSpPr>
            <a:cxnSpLocks/>
          </p:cNvCxnSpPr>
          <p:nvPr/>
        </p:nvCxnSpPr>
        <p:spPr>
          <a:xfrm>
            <a:off x="6060372" y="1822872"/>
            <a:ext cx="5345" cy="2247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DDD0A32-2656-42DF-BE69-CBDFB24B6E83}"/>
              </a:ext>
            </a:extLst>
          </p:cNvPr>
          <p:cNvGrpSpPr/>
          <p:nvPr/>
        </p:nvGrpSpPr>
        <p:grpSpPr>
          <a:xfrm rot="5400000">
            <a:off x="8015058" y="2587529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FCEC012-8068-4177-AB98-32B6C4ED95A4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8659B0F3-7A97-479B-82C0-43763D16AA61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Gradient BT</a:t>
              </a:r>
            </a:p>
          </p:txBody>
        </p:sp>
      </p:grp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66B9794-DAFA-4199-9BA3-16BE5AF6157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350034" y="2942391"/>
            <a:ext cx="559428" cy="3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6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0447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0.9099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(0.9099)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(0.9033)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(0.8604)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(0.7862)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0.9789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(0.8829)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0.9837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(0.9432)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0.9838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(0.9486)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0.9746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(0.8823)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200190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51587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0.840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(0.801)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(0.679)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(0.872)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0.784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0.911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0.920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(0.850)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194251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151787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35527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0.6446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(0.6556)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(0.6109)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0.7472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0.6101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(0.5999)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0.7406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0.7438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0.7390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(0.6842)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0.4932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0.8148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(0.7267)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0.8159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(0.7268)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0.8245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(0.7416)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0.6540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194250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420635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.4 -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52272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0.572/0.737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(0.572/0.737)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(0.574/0.764)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(0.542/0.699)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0.869/0.654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(0.529/0.692)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0.935/0.613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(0.611/0.762)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0.937/0.616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(0.612/0.761)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0.930/0.613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(0.616/0.768)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0.486/0.5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(0.550/0.701)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0.932/0.723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(0.637/0.844)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0.932/0.725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(0.637/0.845)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0.937/0.735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(0.652/0.859)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0.821/0.543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(0.559/0.748)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194250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2645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21376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BADF2-F8CC-40EA-A252-D513956D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.3.1 – FEATURE ENGINEERING - Standardization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17CCC-EFB0-4054-BD56-6E5FE8F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Some categorical features have a </a:t>
            </a:r>
            <a:r>
              <a:rPr lang="it-IT">
                <a:solidFill>
                  <a:schemeClr val="accent2"/>
                </a:solidFill>
              </a:rPr>
              <a:t>lot a different values</a:t>
            </a:r>
          </a:p>
          <a:p>
            <a:r>
              <a:rPr lang="it-IT">
                <a:solidFill>
                  <a:srgbClr val="3D3D3D"/>
                </a:solidFill>
              </a:rPr>
              <a:t>This</a:t>
            </a:r>
            <a:r>
              <a:rPr lang="it-IT">
                <a:solidFill>
                  <a:schemeClr val="accent2"/>
                </a:solidFill>
              </a:rPr>
              <a:t> </a:t>
            </a:r>
            <a:r>
              <a:rPr lang="it-IT">
                <a:solidFill>
                  <a:srgbClr val="3D3D3D"/>
                </a:solidFill>
              </a:rPr>
              <a:t>will leads to a </a:t>
            </a:r>
            <a:r>
              <a:rPr lang="it-IT">
                <a:solidFill>
                  <a:schemeClr val="accent2"/>
                </a:solidFill>
              </a:rPr>
              <a:t>lot of new features </a:t>
            </a:r>
            <a:r>
              <a:rPr lang="it-IT">
                <a:solidFill>
                  <a:srgbClr val="3D3D3D"/>
                </a:solidFill>
              </a:rPr>
              <a:t>after applying One Hot Encoding</a:t>
            </a:r>
          </a:p>
          <a:p>
            <a:r>
              <a:rPr lang="it-IT">
                <a:solidFill>
                  <a:srgbClr val="3D3D3D"/>
                </a:solidFill>
              </a:rPr>
              <a:t>I decided to </a:t>
            </a:r>
            <a:r>
              <a:rPr lang="it-IT" i="1">
                <a:solidFill>
                  <a:srgbClr val="3D3D3D"/>
                </a:solidFill>
              </a:rPr>
              <a:t>«Standardize» </a:t>
            </a:r>
            <a:r>
              <a:rPr lang="it-IT">
                <a:solidFill>
                  <a:srgbClr val="3D3D3D"/>
                </a:solidFill>
              </a:rPr>
              <a:t>the values of some features</a:t>
            </a:r>
          </a:p>
          <a:p>
            <a:pPr lvl="1"/>
            <a:r>
              <a:rPr lang="it-IT">
                <a:solidFill>
                  <a:srgbClr val="3D3D3D"/>
                </a:solidFill>
              </a:rPr>
              <a:t>For instance, the features 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P_emaildomain 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and 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R_emaildomain 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have a lot of different values like</a:t>
            </a:r>
          </a:p>
          <a:p>
            <a:pPr lvl="1"/>
            <a:r>
              <a:rPr lang="it-IT" i="1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Yahoo.co.uk, yahoo.de, yahoo.co.jp etc.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 I take that features and replace with a common </a:t>
            </a:r>
            <a:r>
              <a:rPr lang="it-IT" b="1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yahoo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So also for other domains owned by google have been renamed with </a:t>
            </a:r>
            <a:r>
              <a:rPr lang="it-IT" b="1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google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, and so on …</a:t>
            </a:r>
            <a:endParaRPr lang="it-IT">
              <a:solidFill>
                <a:schemeClr val="accent2"/>
              </a:solidFill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F6F962D-42AC-4995-9533-8E0005C10D8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A2642C5C-CB2B-415B-BB30-EB5F1AED8A4B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BD6AF1C0-DC09-4D76-877C-1ED90EEE01D5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559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1944</TotalTime>
  <Words>1280</Words>
  <Application>Microsoft Office PowerPoint</Application>
  <PresentationFormat>Widescreen</PresentationFormat>
  <Paragraphs>327</Paragraphs>
  <Slides>17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Avenir Next LT Pro</vt:lpstr>
      <vt:lpstr>Bahnschrift SemiBold SemiConden</vt:lpstr>
      <vt:lpstr>Calibri</vt:lpstr>
      <vt:lpstr>Courier New</vt:lpstr>
      <vt:lpstr>Gill Sans MT</vt:lpstr>
      <vt:lpstr>Gill Sans MT (Corpo)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.3.1 – FEATURE ENGINEERING - Standardization</vt:lpstr>
      <vt:lpstr>  MACHINE LEARNING PIPELINE</vt:lpstr>
      <vt:lpstr>  .1 – DATASET SPLITTING</vt:lpstr>
      <vt:lpstr>  .2 – TRAIN OVERSAMPLER</vt:lpstr>
      <vt:lpstr>  .3 - EXPERIMENTS</vt:lpstr>
      <vt:lpstr>  .1 - EXPERIMENTAL RESULTs</vt:lpstr>
      <vt:lpstr>  .2 - EXPERIMENTAL RESULTS</vt:lpstr>
      <vt:lpstr>  .3 - EXPERIMENTAL RESULTS</vt:lpstr>
      <vt:lpstr>  .4 -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100</cp:revision>
  <dcterms:created xsi:type="dcterms:W3CDTF">2022-06-19T16:57:44Z</dcterms:created>
  <dcterms:modified xsi:type="dcterms:W3CDTF">2022-06-27T15:36:31Z</dcterms:modified>
</cp:coreProperties>
</file>