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9"/>
  </p:notesMasterIdLst>
  <p:sldIdLst>
    <p:sldId id="1464" r:id="rId2"/>
    <p:sldId id="1316" r:id="rId3"/>
    <p:sldId id="1535" r:id="rId4"/>
    <p:sldId id="1534" r:id="rId5"/>
    <p:sldId id="1539" r:id="rId6"/>
    <p:sldId id="1546" r:id="rId7"/>
    <p:sldId id="1547" r:id="rId8"/>
    <p:sldId id="1537" r:id="rId9"/>
    <p:sldId id="1548" r:id="rId10"/>
    <p:sldId id="1540" r:id="rId11"/>
    <p:sldId id="1541" r:id="rId12"/>
    <p:sldId id="1542" r:id="rId13"/>
    <p:sldId id="1550" r:id="rId14"/>
    <p:sldId id="1549" r:id="rId15"/>
    <p:sldId id="1551" r:id="rId16"/>
    <p:sldId id="1543" r:id="rId17"/>
    <p:sldId id="1544" r:id="rId1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CDFE6E6-013C-5F4D-87F2-E3E5F81A07CF}">
          <p14:sldIdLst>
            <p14:sldId id="1464"/>
            <p14:sldId id="1316"/>
            <p14:sldId id="1535"/>
            <p14:sldId id="1534"/>
            <p14:sldId id="1539"/>
            <p14:sldId id="1546"/>
            <p14:sldId id="1547"/>
            <p14:sldId id="1537"/>
            <p14:sldId id="1548"/>
            <p14:sldId id="1540"/>
            <p14:sldId id="1541"/>
            <p14:sldId id="1542"/>
            <p14:sldId id="1550"/>
            <p14:sldId id="1549"/>
            <p14:sldId id="1551"/>
            <p14:sldId id="1543"/>
            <p14:sldId id="1544"/>
          </p14:sldIdLst>
        </p14:section>
      </p14:sectionLst>
    </p:ext>
    <p:ext uri="{EFAFB233-063F-42B5-8137-9DF3F51BA10A}">
      <p15:sldGuideLst xmlns:p15="http://schemas.microsoft.com/office/powerpoint/2012/main">
        <p15:guide id="1" orient="horz" pos="1692" userDrawn="1">
          <p15:clr>
            <a:srgbClr val="A4A3A4"/>
          </p15:clr>
        </p15:guide>
        <p15:guide id="2" pos="57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7DEA6"/>
    <a:srgbClr val="8BEBC8"/>
    <a:srgbClr val="1DDFC8"/>
    <a:srgbClr val="4B33D0"/>
    <a:srgbClr val="4BFCFF"/>
    <a:srgbClr val="4BAFF6"/>
    <a:srgbClr val="A6B129"/>
    <a:srgbClr val="D1CC56"/>
    <a:srgbClr val="66C4C8"/>
    <a:srgbClr val="4BAF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38" autoAdjust="0"/>
    <p:restoredTop sz="88874" autoAdjust="0"/>
  </p:normalViewPr>
  <p:slideViewPr>
    <p:cSldViewPr snapToGrid="0">
      <p:cViewPr varScale="1">
        <p:scale>
          <a:sx n="128" d="100"/>
          <a:sy n="128" d="100"/>
        </p:scale>
        <p:origin x="176" y="416"/>
      </p:cViewPr>
      <p:guideLst>
        <p:guide orient="horz" pos="1692"/>
        <p:guide pos="5712"/>
      </p:guideLst>
    </p:cSldViewPr>
  </p:slideViewPr>
  <p:outlineViewPr>
    <p:cViewPr>
      <p:scale>
        <a:sx n="33" d="100"/>
        <a:sy n="33" d="100"/>
      </p:scale>
      <p:origin x="0" y="6224"/>
    </p:cViewPr>
  </p:outlineViewPr>
  <p:notesTextViewPr>
    <p:cViewPr>
      <p:scale>
        <a:sx n="200" d="100"/>
        <a:sy n="200" d="100"/>
      </p:scale>
      <p:origin x="0" y="0"/>
    </p:cViewPr>
  </p:notesTextViewPr>
  <p:gridSpacing cx="914400" cy="9144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5BBE29-131A-44BA-8D6E-4CFA7AF2FF4A}" type="datetimeFigureOut">
              <a:rPr lang="en-US" smtClean="0"/>
              <a:pPr/>
              <a:t>12/12/19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4A422E-2091-4209-9564-EC800BBE5F19}" type="slidenum">
              <a:rPr lang="en-US" smtClean="0"/>
              <a:pPr/>
              <a:t>‹#›</a:t>
            </a:fld>
            <a:endParaRPr lang="en-US"/>
          </a:p>
        </p:txBody>
      </p:sp>
    </p:spTree>
    <p:extLst>
      <p:ext uri="{BB962C8B-B14F-4D97-AF65-F5344CB8AC3E}">
        <p14:creationId xmlns:p14="http://schemas.microsoft.com/office/powerpoint/2010/main" val="3751913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biorxiv.org/content/10.1101/743591v1.full"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34A422E-2091-4209-9564-EC800BBE5F19}" type="slidenum">
              <a:rPr lang="en-US" smtClean="0"/>
              <a:pPr/>
              <a:t>1</a:t>
            </a:fld>
            <a:endParaRPr lang="en-US"/>
          </a:p>
        </p:txBody>
      </p:sp>
    </p:spTree>
    <p:extLst>
      <p:ext uri="{BB962C8B-B14F-4D97-AF65-F5344CB8AC3E}">
        <p14:creationId xmlns:p14="http://schemas.microsoft.com/office/powerpoint/2010/main" val="3058445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34A422E-2091-4209-9564-EC800BBE5F19}" type="slidenum">
              <a:rPr lang="en-US" smtClean="0"/>
              <a:pPr/>
              <a:t>2</a:t>
            </a:fld>
            <a:endParaRPr lang="en-US"/>
          </a:p>
        </p:txBody>
      </p:sp>
    </p:spTree>
    <p:extLst>
      <p:ext uri="{BB962C8B-B14F-4D97-AF65-F5344CB8AC3E}">
        <p14:creationId xmlns:p14="http://schemas.microsoft.com/office/powerpoint/2010/main" val="35127752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these cancers are rare, it will take a while to get to a reasonable sample size for personalized-medicine analyses.</a:t>
            </a:r>
          </a:p>
        </p:txBody>
      </p:sp>
      <p:sp>
        <p:nvSpPr>
          <p:cNvPr id="4" name="Slide Number Placeholder 3"/>
          <p:cNvSpPr>
            <a:spLocks noGrp="1"/>
          </p:cNvSpPr>
          <p:nvPr>
            <p:ph type="sldNum" sz="quarter" idx="5"/>
          </p:nvPr>
        </p:nvSpPr>
        <p:spPr/>
        <p:txBody>
          <a:bodyPr/>
          <a:lstStyle/>
          <a:p>
            <a:fld id="{D34A422E-2091-4209-9564-EC800BBE5F19}" type="slidenum">
              <a:rPr lang="en-US" smtClean="0"/>
              <a:pPr/>
              <a:t>4</a:t>
            </a:fld>
            <a:endParaRPr lang="en-US"/>
          </a:p>
        </p:txBody>
      </p:sp>
    </p:spTree>
    <p:extLst>
      <p:ext uri="{BB962C8B-B14F-4D97-AF65-F5344CB8AC3E}">
        <p14:creationId xmlns:p14="http://schemas.microsoft.com/office/powerpoint/2010/main" val="12894649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I’d probably mention SCDC (</a:t>
            </a:r>
            <a:r>
              <a:rPr lang="en-US" dirty="0">
                <a:hlinkClick r:id="rId3"/>
              </a:rPr>
              <a:t>https://www.biorxiv.org/content/10.1101/743591v1.full</a:t>
            </a:r>
            <a:r>
              <a:rPr lang="en-US" dirty="0"/>
              <a:t> ) and maybe another couple approaches. These address the general problem, but I’m not aware of any specific approach that is designed to work when those two bullet points in the anti-hint exist. Hopefully some folks at LMRL will come up with something. </a:t>
            </a:r>
            <a:r>
              <a:rPr lang="en-US" dirty="0">
                <a:sym typeface="Wingdings" pitchFamily="2" charset="2"/>
              </a:rPr>
              <a:t></a:t>
            </a:r>
            <a:endParaRPr lang="en-US" dirty="0"/>
          </a:p>
          <a:p>
            <a:endParaRPr lang="en-US" dirty="0"/>
          </a:p>
        </p:txBody>
      </p:sp>
      <p:sp>
        <p:nvSpPr>
          <p:cNvPr id="4" name="Slide Number Placeholder 3"/>
          <p:cNvSpPr>
            <a:spLocks noGrp="1"/>
          </p:cNvSpPr>
          <p:nvPr>
            <p:ph type="sldNum" sz="quarter" idx="5"/>
          </p:nvPr>
        </p:nvSpPr>
        <p:spPr/>
        <p:txBody>
          <a:bodyPr/>
          <a:lstStyle/>
          <a:p>
            <a:fld id="{D34A422E-2091-4209-9564-EC800BBE5F19}" type="slidenum">
              <a:rPr lang="en-US" smtClean="0"/>
              <a:pPr/>
              <a:t>16</a:t>
            </a:fld>
            <a:endParaRPr lang="en-US"/>
          </a:p>
        </p:txBody>
      </p:sp>
    </p:spTree>
    <p:extLst>
      <p:ext uri="{BB962C8B-B14F-4D97-AF65-F5344CB8AC3E}">
        <p14:creationId xmlns:p14="http://schemas.microsoft.com/office/powerpoint/2010/main" val="2879187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31132"/>
            <a:ext cx="7772400" cy="1102519"/>
          </a:xfrm>
        </p:spPr>
        <p:txBody>
          <a:bodyPr/>
          <a:lstStyle>
            <a:lvl1pPr algn="r">
              <a:defRPr/>
            </a:lvl1pPr>
          </a:lstStyle>
          <a:p>
            <a:r>
              <a:rPr lang="en-US" dirty="0"/>
              <a:t>Click to edit Master title style</a:t>
            </a:r>
          </a:p>
        </p:txBody>
      </p:sp>
      <p:sp>
        <p:nvSpPr>
          <p:cNvPr id="3" name="Subtitle 2"/>
          <p:cNvSpPr>
            <a:spLocks noGrp="1"/>
          </p:cNvSpPr>
          <p:nvPr>
            <p:ph type="subTitle" idx="1"/>
          </p:nvPr>
        </p:nvSpPr>
        <p:spPr>
          <a:xfrm>
            <a:off x="2054225" y="2914650"/>
            <a:ext cx="6400800" cy="1314450"/>
          </a:xfrm>
        </p:spPr>
        <p:txBody>
          <a:bodyPr/>
          <a:lstStyle>
            <a:lvl1pPr marL="0" indent="0" algn="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7B9D990-B06B-48A3-AF1E-7E68EE951ED0}" type="datetimeFigureOut">
              <a:rPr lang="en-US" smtClean="0"/>
              <a:pPr/>
              <a:t>12/12/19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A85437-C805-48C3-B6D1-918B4D46222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B9D990-B06B-48A3-AF1E-7E68EE951ED0}" type="datetimeFigureOut">
              <a:rPr lang="en-US" smtClean="0"/>
              <a:pPr/>
              <a:t>12/12/19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A85437-C805-48C3-B6D1-918B4D46222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B9D990-B06B-48A3-AF1E-7E68EE951ED0}" type="datetimeFigureOut">
              <a:rPr lang="en-US" smtClean="0"/>
              <a:pPr/>
              <a:t>12/12/19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A85437-C805-48C3-B6D1-918B4D46222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Baskerville SemiBold"/>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Baskerville"/>
              </a:defRPr>
            </a:lvl1pPr>
            <a:lvl2pPr>
              <a:defRPr>
                <a:latin typeface="Baskerville"/>
              </a:defRPr>
            </a:lvl2pPr>
            <a:lvl3pPr>
              <a:defRPr>
                <a:latin typeface="Baskerville"/>
              </a:defRPr>
            </a:lvl3pPr>
            <a:lvl4pPr>
              <a:defRPr>
                <a:latin typeface="Baskerville"/>
              </a:defRPr>
            </a:lvl4pPr>
            <a:lvl5pPr>
              <a:defRPr>
                <a:latin typeface="Baskervill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7B9D990-B06B-48A3-AF1E-7E68EE951ED0}" type="datetimeFigureOut">
              <a:rPr lang="en-US" smtClean="0"/>
              <a:pPr/>
              <a:t>12/12/19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A85437-C805-48C3-B6D1-918B4D46222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B9D990-B06B-48A3-AF1E-7E68EE951ED0}" type="datetimeFigureOut">
              <a:rPr lang="en-US" smtClean="0"/>
              <a:pPr/>
              <a:t>12/12/19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A85437-C805-48C3-B6D1-918B4D46222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B9D990-B06B-48A3-AF1E-7E68EE951ED0}" type="datetimeFigureOut">
              <a:rPr lang="en-US" smtClean="0"/>
              <a:pPr/>
              <a:t>12/12/19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A85437-C805-48C3-B6D1-918B4D46222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B9D990-B06B-48A3-AF1E-7E68EE951ED0}" type="datetimeFigureOut">
              <a:rPr lang="en-US" smtClean="0"/>
              <a:pPr/>
              <a:t>12/12/19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A85437-C805-48C3-B6D1-918B4D46222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7B9D990-B06B-48A3-AF1E-7E68EE951ED0}" type="datetimeFigureOut">
              <a:rPr lang="en-US" smtClean="0"/>
              <a:pPr/>
              <a:t>12/12/19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A85437-C805-48C3-B6D1-918B4D46222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B9D990-B06B-48A3-AF1E-7E68EE951ED0}" type="datetimeFigureOut">
              <a:rPr lang="en-US" smtClean="0"/>
              <a:pPr/>
              <a:t>12/12/19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A85437-C805-48C3-B6D1-918B4D46222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97B9D990-B06B-48A3-AF1E-7E68EE951ED0}" type="datetimeFigureOut">
              <a:rPr lang="en-US" smtClean="0"/>
              <a:pPr/>
              <a:t>12/12/19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A85437-C805-48C3-B6D1-918B4D46222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Drag picture to placeholder or click icon to add</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97B9D990-B06B-48A3-AF1E-7E68EE951ED0}" type="datetimeFigureOut">
              <a:rPr lang="en-US" smtClean="0"/>
              <a:pPr/>
              <a:t>12/12/19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A85437-C805-48C3-B6D1-918B4D46222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latin typeface="Franklin Gothic Book"/>
              </a:defRPr>
            </a:lvl1pPr>
          </a:lstStyle>
          <a:p>
            <a:fld id="{97B9D990-B06B-48A3-AF1E-7E68EE951ED0}" type="datetimeFigureOut">
              <a:rPr lang="en-US" smtClean="0"/>
              <a:pPr/>
              <a:t>12/12/19</a:t>
            </a:fld>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latin typeface="Franklin Gothic Book"/>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latin typeface="Franklin Gothic Book"/>
              </a:defRPr>
            </a:lvl1pPr>
          </a:lstStyle>
          <a:p>
            <a:fld id="{16A85437-C805-48C3-B6D1-918B4D46222D}"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685800" rtl="0" eaLnBrk="1" latinLnBrk="0" hangingPunct="1">
        <a:spcBef>
          <a:spcPct val="0"/>
        </a:spcBef>
        <a:buNone/>
        <a:defRPr sz="3300" kern="1200">
          <a:solidFill>
            <a:schemeClr val="tx1"/>
          </a:solidFill>
          <a:latin typeface="Baskerville SemiBold"/>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Baskerville"/>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Baskerville"/>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Baskerville"/>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Baskerville"/>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Baskerville"/>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4E631F0-E346-4A4D-BD98-13BBD36B4552}"/>
              </a:ext>
            </a:extLst>
          </p:cNvPr>
          <p:cNvGrpSpPr/>
          <p:nvPr/>
        </p:nvGrpSpPr>
        <p:grpSpPr>
          <a:xfrm>
            <a:off x="1018833" y="2271713"/>
            <a:ext cx="7106335" cy="600075"/>
            <a:chOff x="758952" y="1663554"/>
            <a:chExt cx="7106335" cy="600075"/>
          </a:xfrm>
        </p:grpSpPr>
        <p:pic>
          <p:nvPicPr>
            <p:cNvPr id="5" name="Picture 4">
              <a:extLst>
                <a:ext uri="{FF2B5EF4-FFF2-40B4-BE49-F238E27FC236}">
                  <a16:creationId xmlns:a16="http://schemas.microsoft.com/office/drawing/2014/main" id="{41774F2F-B47A-0247-AD58-00EE117526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952" y="1663554"/>
              <a:ext cx="1745673" cy="600075"/>
            </a:xfrm>
            <a:prstGeom prst="rect">
              <a:avLst/>
            </a:prstGeom>
          </p:spPr>
        </p:pic>
        <p:sp>
          <p:nvSpPr>
            <p:cNvPr id="6" name="TextBox 5">
              <a:extLst>
                <a:ext uri="{FF2B5EF4-FFF2-40B4-BE49-F238E27FC236}">
                  <a16:creationId xmlns:a16="http://schemas.microsoft.com/office/drawing/2014/main" id="{886D3D7A-1EB0-0F41-9AB6-CE63D7018330}"/>
                </a:ext>
              </a:extLst>
            </p:cNvPr>
            <p:cNvSpPr txBox="1"/>
            <p:nvPr/>
          </p:nvSpPr>
          <p:spPr>
            <a:xfrm>
              <a:off x="2797233" y="1709676"/>
              <a:ext cx="5068054" cy="507831"/>
            </a:xfrm>
            <a:prstGeom prst="rect">
              <a:avLst/>
            </a:prstGeom>
            <a:noFill/>
          </p:spPr>
          <p:txBody>
            <a:bodyPr wrap="none" rtlCol="0">
              <a:spAutoFit/>
            </a:bodyPr>
            <a:lstStyle/>
            <a:p>
              <a:r>
                <a:rPr lang="en-US" sz="1350" dirty="0"/>
                <a:t>Please re-use the slides under the conditions of the Creative Commons</a:t>
              </a:r>
            </a:p>
            <a:p>
              <a:r>
                <a:rPr lang="en-US" sz="1350" dirty="0"/>
                <a:t>Attribution license </a:t>
              </a:r>
              <a:r>
                <a:rPr lang="en-US" sz="1350"/>
                <a:t>(CC BY</a:t>
              </a:r>
              <a:r>
                <a:rPr lang="en-US" sz="1350" dirty="0"/>
                <a:t>). – Casey Greene</a:t>
              </a:r>
            </a:p>
          </p:txBody>
        </p:sp>
      </p:grpSp>
    </p:spTree>
    <p:extLst>
      <p:ext uri="{BB962C8B-B14F-4D97-AF65-F5344CB8AC3E}">
        <p14:creationId xmlns:p14="http://schemas.microsoft.com/office/powerpoint/2010/main" val="1278797322"/>
      </p:ext>
    </p:extLst>
  </p:cSld>
  <p:clrMapOvr>
    <a:masterClrMapping/>
  </p:clrMapOvr>
  <mc:AlternateContent xmlns:mc="http://schemas.openxmlformats.org/markup-compatibility/2006" xmlns:p14="http://schemas.microsoft.com/office/powerpoint/2010/main">
    <mc:Choice Requires="p14">
      <p:transition p14:dur="250"/>
    </mc:Choice>
    <mc:Fallback xmlns="">
      <p:transition xmlns:p14="http://schemas.microsoft.com/office/powerpoint/2010/mai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73EC5-B8E8-9B4D-94F2-9495A25F25E5}"/>
              </a:ext>
            </a:extLst>
          </p:cNvPr>
          <p:cNvSpPr>
            <a:spLocks noGrp="1"/>
          </p:cNvSpPr>
          <p:nvPr>
            <p:ph type="title"/>
          </p:nvPr>
        </p:nvSpPr>
        <p:spPr/>
        <p:txBody>
          <a:bodyPr/>
          <a:lstStyle/>
          <a:p>
            <a:r>
              <a:rPr lang="en-US" dirty="0"/>
              <a:t>Why do we want it?</a:t>
            </a:r>
          </a:p>
        </p:txBody>
      </p:sp>
      <p:sp>
        <p:nvSpPr>
          <p:cNvPr id="3" name="Content Placeholder 2">
            <a:extLst>
              <a:ext uri="{FF2B5EF4-FFF2-40B4-BE49-F238E27FC236}">
                <a16:creationId xmlns:a16="http://schemas.microsoft.com/office/drawing/2014/main" id="{D37CCC76-BE9A-DD45-B336-6F18D63F1569}"/>
              </a:ext>
            </a:extLst>
          </p:cNvPr>
          <p:cNvSpPr>
            <a:spLocks noGrp="1"/>
          </p:cNvSpPr>
          <p:nvPr>
            <p:ph idx="1"/>
          </p:nvPr>
        </p:nvSpPr>
        <p:spPr/>
        <p:txBody>
          <a:bodyPr>
            <a:normAutofit lnSpcReduction="10000"/>
          </a:bodyPr>
          <a:lstStyle/>
          <a:p>
            <a:r>
              <a:rPr lang="en-US" dirty="0"/>
              <a:t>Which cell types contribute (either presence/absence or abundance) to better/worse outcome?</a:t>
            </a:r>
          </a:p>
          <a:p>
            <a:pPr lvl="1"/>
            <a:r>
              <a:rPr lang="en-US" dirty="0"/>
              <a:t>Are there any treatment x cell-type effects (very likely with new immunotherapy strategies)</a:t>
            </a:r>
          </a:p>
          <a:p>
            <a:r>
              <a:rPr lang="en-US" dirty="0"/>
              <a:t>Which pathways expressed in cancer cell fraction contribute to better/worse outcome?</a:t>
            </a:r>
          </a:p>
          <a:p>
            <a:pPr lvl="1"/>
            <a:r>
              <a:rPr lang="en-US" dirty="0"/>
              <a:t>There are very likely targeted therapy x pathway effects.</a:t>
            </a:r>
          </a:p>
          <a:p>
            <a:r>
              <a:rPr lang="en-US" dirty="0"/>
              <a:t>Do certain treatment strategies work better/worse with tumors where the cancer cells have heterogeneous expression profiles?</a:t>
            </a:r>
          </a:p>
        </p:txBody>
      </p:sp>
    </p:spTree>
    <p:extLst>
      <p:ext uri="{BB962C8B-B14F-4D97-AF65-F5344CB8AC3E}">
        <p14:creationId xmlns:p14="http://schemas.microsoft.com/office/powerpoint/2010/main" val="559367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AFB66-9070-3D42-9EFD-1A91934C2DDD}"/>
              </a:ext>
            </a:extLst>
          </p:cNvPr>
          <p:cNvSpPr>
            <a:spLocks noGrp="1"/>
          </p:cNvSpPr>
          <p:nvPr>
            <p:ph type="title"/>
          </p:nvPr>
        </p:nvSpPr>
        <p:spPr>
          <a:xfrm>
            <a:off x="457200" y="2143125"/>
            <a:ext cx="8229600" cy="857250"/>
          </a:xfrm>
        </p:spPr>
        <p:txBody>
          <a:bodyPr/>
          <a:lstStyle/>
          <a:p>
            <a:r>
              <a:rPr lang="en-US" dirty="0"/>
              <a:t>End of intro.</a:t>
            </a:r>
          </a:p>
        </p:txBody>
      </p:sp>
    </p:spTree>
    <p:extLst>
      <p:ext uri="{BB962C8B-B14F-4D97-AF65-F5344CB8AC3E}">
        <p14:creationId xmlns:p14="http://schemas.microsoft.com/office/powerpoint/2010/main" val="3055646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95A2D-ED98-2145-9799-A6B3904BD059}"/>
              </a:ext>
            </a:extLst>
          </p:cNvPr>
          <p:cNvSpPr>
            <a:spLocks noGrp="1"/>
          </p:cNvSpPr>
          <p:nvPr>
            <p:ph type="title"/>
          </p:nvPr>
        </p:nvSpPr>
        <p:spPr/>
        <p:txBody>
          <a:bodyPr>
            <a:normAutofit/>
          </a:bodyPr>
          <a:lstStyle/>
          <a:p>
            <a:r>
              <a:rPr lang="en-US" dirty="0"/>
              <a:t>Anti-hint 1: cell types may be missing.</a:t>
            </a:r>
          </a:p>
        </p:txBody>
      </p:sp>
      <p:sp>
        <p:nvSpPr>
          <p:cNvPr id="6" name="Rectangle 5">
            <a:extLst>
              <a:ext uri="{FF2B5EF4-FFF2-40B4-BE49-F238E27FC236}">
                <a16:creationId xmlns:a16="http://schemas.microsoft.com/office/drawing/2014/main" id="{C022B2B3-CBD8-CE40-9F5B-C35128854F2E}"/>
              </a:ext>
            </a:extLst>
          </p:cNvPr>
          <p:cNvSpPr/>
          <p:nvPr/>
        </p:nvSpPr>
        <p:spPr>
          <a:xfrm>
            <a:off x="2651386" y="1172303"/>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53D7A5C-21C7-314B-ACFD-8D1E8E5410B1}"/>
              </a:ext>
            </a:extLst>
          </p:cNvPr>
          <p:cNvSpPr/>
          <p:nvPr/>
        </p:nvSpPr>
        <p:spPr>
          <a:xfrm>
            <a:off x="3031857" y="1172303"/>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0DCD37F-9783-6146-A5EC-88AB730C2238}"/>
              </a:ext>
            </a:extLst>
          </p:cNvPr>
          <p:cNvSpPr/>
          <p:nvPr/>
        </p:nvSpPr>
        <p:spPr>
          <a:xfrm>
            <a:off x="3426959" y="1172303"/>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41B64DA-0DBB-FD43-BBFC-A62020482605}"/>
              </a:ext>
            </a:extLst>
          </p:cNvPr>
          <p:cNvSpPr/>
          <p:nvPr/>
        </p:nvSpPr>
        <p:spPr>
          <a:xfrm>
            <a:off x="3822061" y="1172303"/>
            <a:ext cx="316819" cy="316819"/>
          </a:xfrm>
          <a:prstGeom prst="rect">
            <a:avLst/>
          </a:prstGeom>
          <a:solidFill>
            <a:schemeClr val="accent4"/>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A4643AC-FC35-5F4B-B8EB-811453E2579F}"/>
              </a:ext>
            </a:extLst>
          </p:cNvPr>
          <p:cNvSpPr/>
          <p:nvPr/>
        </p:nvSpPr>
        <p:spPr>
          <a:xfrm>
            <a:off x="2651386" y="1569782"/>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BB9D9FD-1F48-0B4F-A83A-D8A4C892B963}"/>
              </a:ext>
            </a:extLst>
          </p:cNvPr>
          <p:cNvSpPr/>
          <p:nvPr/>
        </p:nvSpPr>
        <p:spPr>
          <a:xfrm>
            <a:off x="3031857" y="1569782"/>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C793023-0590-BA4F-A138-D6711932FD2B}"/>
              </a:ext>
            </a:extLst>
          </p:cNvPr>
          <p:cNvSpPr/>
          <p:nvPr/>
        </p:nvSpPr>
        <p:spPr>
          <a:xfrm>
            <a:off x="3426959" y="1569782"/>
            <a:ext cx="316819" cy="316819"/>
          </a:xfrm>
          <a:prstGeom prst="rect">
            <a:avLst/>
          </a:prstGeom>
          <a:solidFill>
            <a:schemeClr val="accent6"/>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C8DBEB-344C-F141-931D-5D8CF69920AA}"/>
              </a:ext>
            </a:extLst>
          </p:cNvPr>
          <p:cNvSpPr/>
          <p:nvPr/>
        </p:nvSpPr>
        <p:spPr>
          <a:xfrm>
            <a:off x="3822061" y="1569782"/>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FF61996-B0BF-0C47-A885-97D75BC1A987}"/>
              </a:ext>
            </a:extLst>
          </p:cNvPr>
          <p:cNvSpPr/>
          <p:nvPr/>
        </p:nvSpPr>
        <p:spPr>
          <a:xfrm>
            <a:off x="2651386" y="1967260"/>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14BF0A6-D299-2046-819E-115809CE3451}"/>
              </a:ext>
            </a:extLst>
          </p:cNvPr>
          <p:cNvSpPr/>
          <p:nvPr/>
        </p:nvSpPr>
        <p:spPr>
          <a:xfrm>
            <a:off x="3031857" y="1967260"/>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56DA091-573E-2342-92D2-07AE58DFF128}"/>
              </a:ext>
            </a:extLst>
          </p:cNvPr>
          <p:cNvSpPr/>
          <p:nvPr/>
        </p:nvSpPr>
        <p:spPr>
          <a:xfrm>
            <a:off x="3426959" y="1967260"/>
            <a:ext cx="316819" cy="316819"/>
          </a:xfrm>
          <a:prstGeom prst="rect">
            <a:avLst/>
          </a:prstGeom>
          <a:solidFill>
            <a:schemeClr val="accent6"/>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3B416F1-900D-934B-91F8-8F3D8E2ECD17}"/>
              </a:ext>
            </a:extLst>
          </p:cNvPr>
          <p:cNvSpPr/>
          <p:nvPr/>
        </p:nvSpPr>
        <p:spPr>
          <a:xfrm>
            <a:off x="3822061" y="1967260"/>
            <a:ext cx="316819" cy="316819"/>
          </a:xfrm>
          <a:prstGeom prst="rect">
            <a:avLst/>
          </a:prstGeom>
          <a:solidFill>
            <a:schemeClr val="accent6"/>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07E25AD-0250-6747-AA8E-0C7AAED70962}"/>
              </a:ext>
            </a:extLst>
          </p:cNvPr>
          <p:cNvSpPr/>
          <p:nvPr/>
        </p:nvSpPr>
        <p:spPr>
          <a:xfrm>
            <a:off x="2651386" y="2364739"/>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D9DEA4F-0DDB-A641-B9C4-24F0634D8251}"/>
              </a:ext>
            </a:extLst>
          </p:cNvPr>
          <p:cNvSpPr/>
          <p:nvPr/>
        </p:nvSpPr>
        <p:spPr>
          <a:xfrm>
            <a:off x="3031857" y="2364739"/>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8A6FEB0-28CE-854E-82B5-F7A33A39D2F6}"/>
              </a:ext>
            </a:extLst>
          </p:cNvPr>
          <p:cNvSpPr/>
          <p:nvPr/>
        </p:nvSpPr>
        <p:spPr>
          <a:xfrm>
            <a:off x="3426959" y="2364739"/>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58E47E0-66FF-5C4C-9C61-AF1A6C580EA7}"/>
              </a:ext>
            </a:extLst>
          </p:cNvPr>
          <p:cNvSpPr/>
          <p:nvPr/>
        </p:nvSpPr>
        <p:spPr>
          <a:xfrm>
            <a:off x="3822061" y="2364739"/>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109A5A4-A36D-C94E-8B0D-CD586262EB06}"/>
              </a:ext>
            </a:extLst>
          </p:cNvPr>
          <p:cNvSpPr/>
          <p:nvPr/>
        </p:nvSpPr>
        <p:spPr>
          <a:xfrm>
            <a:off x="2651386" y="3397904"/>
            <a:ext cx="316819" cy="316819"/>
          </a:xfrm>
          <a:prstGeom prst="rect">
            <a:avLst/>
          </a:prstGeom>
          <a:solidFill>
            <a:schemeClr val="accent1">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8E492B6-560C-854C-9774-DEA26894AD75}"/>
              </a:ext>
            </a:extLst>
          </p:cNvPr>
          <p:cNvSpPr/>
          <p:nvPr/>
        </p:nvSpPr>
        <p:spPr>
          <a:xfrm>
            <a:off x="3031857" y="3397904"/>
            <a:ext cx="316819" cy="316819"/>
          </a:xfrm>
          <a:prstGeom prst="rect">
            <a:avLst/>
          </a:prstGeom>
          <a:solidFill>
            <a:schemeClr val="accent1">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FDEE644-8E05-534E-B1B2-425CDC332F0C}"/>
              </a:ext>
            </a:extLst>
          </p:cNvPr>
          <p:cNvSpPr/>
          <p:nvPr/>
        </p:nvSpPr>
        <p:spPr>
          <a:xfrm>
            <a:off x="3426959" y="3397904"/>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4533C3E-4F63-0B45-962F-5F3B91E5134E}"/>
              </a:ext>
            </a:extLst>
          </p:cNvPr>
          <p:cNvSpPr/>
          <p:nvPr/>
        </p:nvSpPr>
        <p:spPr>
          <a:xfrm>
            <a:off x="3822061" y="3397904"/>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E1147DC-34FC-EF46-9962-2061E4E870CB}"/>
              </a:ext>
            </a:extLst>
          </p:cNvPr>
          <p:cNvSpPr/>
          <p:nvPr/>
        </p:nvSpPr>
        <p:spPr>
          <a:xfrm>
            <a:off x="2651386" y="3795383"/>
            <a:ext cx="316819" cy="316819"/>
          </a:xfrm>
          <a:prstGeom prst="rect">
            <a:avLst/>
          </a:prstGeom>
          <a:solidFill>
            <a:schemeClr val="accent6"/>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EA2A3F6-4820-B94E-BAA5-CCDE48A03192}"/>
              </a:ext>
            </a:extLst>
          </p:cNvPr>
          <p:cNvSpPr/>
          <p:nvPr/>
        </p:nvSpPr>
        <p:spPr>
          <a:xfrm>
            <a:off x="3031857" y="3795383"/>
            <a:ext cx="316819" cy="316819"/>
          </a:xfrm>
          <a:prstGeom prst="rect">
            <a:avLst/>
          </a:prstGeom>
          <a:solidFill>
            <a:schemeClr val="accent1">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4111F43-49BE-CB47-A65D-8695914948D7}"/>
              </a:ext>
            </a:extLst>
          </p:cNvPr>
          <p:cNvSpPr/>
          <p:nvPr/>
        </p:nvSpPr>
        <p:spPr>
          <a:xfrm>
            <a:off x="3426959" y="3795383"/>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CB10111-D08E-814A-84B9-E49D90A49437}"/>
              </a:ext>
            </a:extLst>
          </p:cNvPr>
          <p:cNvSpPr/>
          <p:nvPr/>
        </p:nvSpPr>
        <p:spPr>
          <a:xfrm>
            <a:off x="3822061" y="3795383"/>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2F59C06-1837-4346-8990-B27F6C2816E6}"/>
              </a:ext>
            </a:extLst>
          </p:cNvPr>
          <p:cNvSpPr/>
          <p:nvPr/>
        </p:nvSpPr>
        <p:spPr>
          <a:xfrm>
            <a:off x="2651386" y="4192861"/>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91BA28D-580D-CC4C-9CD9-B33EBB750AE3}"/>
              </a:ext>
            </a:extLst>
          </p:cNvPr>
          <p:cNvSpPr/>
          <p:nvPr/>
        </p:nvSpPr>
        <p:spPr>
          <a:xfrm>
            <a:off x="3031857" y="4192861"/>
            <a:ext cx="316819" cy="316819"/>
          </a:xfrm>
          <a:prstGeom prst="rect">
            <a:avLst/>
          </a:prstGeom>
          <a:solidFill>
            <a:schemeClr val="accent4"/>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9FE8E83-13B0-D44B-9E76-3CB0437A1CCC}"/>
              </a:ext>
            </a:extLst>
          </p:cNvPr>
          <p:cNvSpPr/>
          <p:nvPr/>
        </p:nvSpPr>
        <p:spPr>
          <a:xfrm>
            <a:off x="3426959" y="4192861"/>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E6806CC4-36D9-794F-A971-44C9F8AD8726}"/>
              </a:ext>
            </a:extLst>
          </p:cNvPr>
          <p:cNvSpPr/>
          <p:nvPr/>
        </p:nvSpPr>
        <p:spPr>
          <a:xfrm>
            <a:off x="3822061" y="4192861"/>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6A566B8-6652-2943-B0AB-CD38B805B6F5}"/>
              </a:ext>
            </a:extLst>
          </p:cNvPr>
          <p:cNvSpPr/>
          <p:nvPr/>
        </p:nvSpPr>
        <p:spPr>
          <a:xfrm>
            <a:off x="2651386" y="4590340"/>
            <a:ext cx="316819" cy="316819"/>
          </a:xfrm>
          <a:prstGeom prst="rect">
            <a:avLst/>
          </a:prstGeom>
          <a:solidFill>
            <a:schemeClr val="accent6"/>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2BE6845-B1DF-DE4F-B1E1-4CEF6B3208AE}"/>
              </a:ext>
            </a:extLst>
          </p:cNvPr>
          <p:cNvSpPr/>
          <p:nvPr/>
        </p:nvSpPr>
        <p:spPr>
          <a:xfrm>
            <a:off x="3031857" y="4590340"/>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E843F96-8772-D04A-930C-5DE85C2F1625}"/>
              </a:ext>
            </a:extLst>
          </p:cNvPr>
          <p:cNvSpPr/>
          <p:nvPr/>
        </p:nvSpPr>
        <p:spPr>
          <a:xfrm>
            <a:off x="3426959" y="4590340"/>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30E2F288-EA19-AD4C-9C85-36C38587FAD0}"/>
              </a:ext>
            </a:extLst>
          </p:cNvPr>
          <p:cNvSpPr/>
          <p:nvPr/>
        </p:nvSpPr>
        <p:spPr>
          <a:xfrm>
            <a:off x="3822061" y="4590340"/>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3DDB639D-565F-5744-8B1B-708ECDB5A686}"/>
              </a:ext>
            </a:extLst>
          </p:cNvPr>
          <p:cNvSpPr/>
          <p:nvPr/>
        </p:nvSpPr>
        <p:spPr>
          <a:xfrm>
            <a:off x="5005120" y="1172303"/>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568873E7-BC50-AA47-906A-F53445461E2E}"/>
              </a:ext>
            </a:extLst>
          </p:cNvPr>
          <p:cNvSpPr/>
          <p:nvPr/>
        </p:nvSpPr>
        <p:spPr>
          <a:xfrm>
            <a:off x="5385591" y="1172303"/>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EAC22A9-8A75-714F-80D6-787D002A3934}"/>
              </a:ext>
            </a:extLst>
          </p:cNvPr>
          <p:cNvSpPr/>
          <p:nvPr/>
        </p:nvSpPr>
        <p:spPr>
          <a:xfrm>
            <a:off x="5780693" y="1172303"/>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03993F6-7619-A742-9D84-7CF767DF4284}"/>
              </a:ext>
            </a:extLst>
          </p:cNvPr>
          <p:cNvSpPr/>
          <p:nvPr/>
        </p:nvSpPr>
        <p:spPr>
          <a:xfrm>
            <a:off x="6175795" y="1172303"/>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78953019-3366-4E45-A60F-FC20D8313816}"/>
              </a:ext>
            </a:extLst>
          </p:cNvPr>
          <p:cNvSpPr/>
          <p:nvPr/>
        </p:nvSpPr>
        <p:spPr>
          <a:xfrm>
            <a:off x="5005120" y="1569782"/>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2DA55F1E-12D8-0943-9E57-36E2FD89761A}"/>
              </a:ext>
            </a:extLst>
          </p:cNvPr>
          <p:cNvSpPr/>
          <p:nvPr/>
        </p:nvSpPr>
        <p:spPr>
          <a:xfrm>
            <a:off x="5385591" y="1569782"/>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DBBE0416-EEAA-4A48-93FA-F60ED052390F}"/>
              </a:ext>
            </a:extLst>
          </p:cNvPr>
          <p:cNvSpPr/>
          <p:nvPr/>
        </p:nvSpPr>
        <p:spPr>
          <a:xfrm>
            <a:off x="5780693" y="1569782"/>
            <a:ext cx="316819" cy="316819"/>
          </a:xfrm>
          <a:prstGeom prst="rect">
            <a:avLst/>
          </a:prstGeom>
          <a:solidFill>
            <a:schemeClr val="accent6"/>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0456DD89-49D8-204B-84EB-B4E70EA56138}"/>
              </a:ext>
            </a:extLst>
          </p:cNvPr>
          <p:cNvSpPr/>
          <p:nvPr/>
        </p:nvSpPr>
        <p:spPr>
          <a:xfrm>
            <a:off x="6175795" y="1569782"/>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488CA175-719E-2D47-BB40-7B08C235A9A4}"/>
              </a:ext>
            </a:extLst>
          </p:cNvPr>
          <p:cNvSpPr/>
          <p:nvPr/>
        </p:nvSpPr>
        <p:spPr>
          <a:xfrm>
            <a:off x="5005120" y="1967260"/>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D6AF4541-FAC8-8340-A850-E47E8C3D7610}"/>
              </a:ext>
            </a:extLst>
          </p:cNvPr>
          <p:cNvSpPr/>
          <p:nvPr/>
        </p:nvSpPr>
        <p:spPr>
          <a:xfrm>
            <a:off x="5385591" y="1967260"/>
            <a:ext cx="316819" cy="316819"/>
          </a:xfrm>
          <a:prstGeom prst="rect">
            <a:avLst/>
          </a:prstGeom>
          <a:solidFill>
            <a:schemeClr val="accent4"/>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C04550EB-CCF9-AB45-9A34-8FD2A65B587D}"/>
              </a:ext>
            </a:extLst>
          </p:cNvPr>
          <p:cNvSpPr/>
          <p:nvPr/>
        </p:nvSpPr>
        <p:spPr>
          <a:xfrm>
            <a:off x="5780693" y="1967260"/>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15542B50-B3B5-6D47-BBB6-1F4EEC1EC929}"/>
              </a:ext>
            </a:extLst>
          </p:cNvPr>
          <p:cNvSpPr/>
          <p:nvPr/>
        </p:nvSpPr>
        <p:spPr>
          <a:xfrm>
            <a:off x="6175795" y="1967260"/>
            <a:ext cx="316819" cy="316819"/>
          </a:xfrm>
          <a:prstGeom prst="rect">
            <a:avLst/>
          </a:prstGeom>
          <a:solidFill>
            <a:schemeClr val="accent6"/>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38E7B404-6104-D24D-8641-D6BE378B6254}"/>
              </a:ext>
            </a:extLst>
          </p:cNvPr>
          <p:cNvSpPr/>
          <p:nvPr/>
        </p:nvSpPr>
        <p:spPr>
          <a:xfrm>
            <a:off x="5005120" y="2364739"/>
            <a:ext cx="316819" cy="316819"/>
          </a:xfrm>
          <a:prstGeom prst="rect">
            <a:avLst/>
          </a:prstGeom>
          <a:solidFill>
            <a:schemeClr val="accent4"/>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A0A2C84-57CB-6442-B907-15733726DDB7}"/>
              </a:ext>
            </a:extLst>
          </p:cNvPr>
          <p:cNvSpPr/>
          <p:nvPr/>
        </p:nvSpPr>
        <p:spPr>
          <a:xfrm>
            <a:off x="5385591" y="2364739"/>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D8998710-F944-6E4E-B907-BA370E57E8FD}"/>
              </a:ext>
            </a:extLst>
          </p:cNvPr>
          <p:cNvSpPr/>
          <p:nvPr/>
        </p:nvSpPr>
        <p:spPr>
          <a:xfrm>
            <a:off x="5780693" y="2364739"/>
            <a:ext cx="316819" cy="316819"/>
          </a:xfrm>
          <a:prstGeom prst="rect">
            <a:avLst/>
          </a:prstGeom>
          <a:solidFill>
            <a:schemeClr val="accent4"/>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343A499A-894D-494B-9043-193738AEE395}"/>
              </a:ext>
            </a:extLst>
          </p:cNvPr>
          <p:cNvSpPr/>
          <p:nvPr/>
        </p:nvSpPr>
        <p:spPr>
          <a:xfrm>
            <a:off x="6175795" y="2364739"/>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6AE0DAEF-D4A9-4C46-9563-64E01EEA7E14}"/>
              </a:ext>
            </a:extLst>
          </p:cNvPr>
          <p:cNvSpPr/>
          <p:nvPr/>
        </p:nvSpPr>
        <p:spPr>
          <a:xfrm>
            <a:off x="5005120" y="3397904"/>
            <a:ext cx="316819" cy="316819"/>
          </a:xfrm>
          <a:prstGeom prst="rect">
            <a:avLst/>
          </a:prstGeom>
          <a:solidFill>
            <a:schemeClr val="accent1">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B9080E6D-79A5-3048-B8BA-9980CC6882C0}"/>
              </a:ext>
            </a:extLst>
          </p:cNvPr>
          <p:cNvSpPr/>
          <p:nvPr/>
        </p:nvSpPr>
        <p:spPr>
          <a:xfrm>
            <a:off x="5385591" y="3397904"/>
            <a:ext cx="316819" cy="316819"/>
          </a:xfrm>
          <a:prstGeom prst="rect">
            <a:avLst/>
          </a:prstGeom>
          <a:solidFill>
            <a:schemeClr val="accent1">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46275D0B-85E0-9D44-8E6D-89DAB63E1E4E}"/>
              </a:ext>
            </a:extLst>
          </p:cNvPr>
          <p:cNvSpPr/>
          <p:nvPr/>
        </p:nvSpPr>
        <p:spPr>
          <a:xfrm>
            <a:off x="5780693" y="3397904"/>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8C67F137-E35A-6E43-A235-507ECE0345C2}"/>
              </a:ext>
            </a:extLst>
          </p:cNvPr>
          <p:cNvSpPr/>
          <p:nvPr/>
        </p:nvSpPr>
        <p:spPr>
          <a:xfrm>
            <a:off x="6175795" y="3397904"/>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923B1A40-78AF-9047-9C0E-19D0ED7FEB12}"/>
              </a:ext>
            </a:extLst>
          </p:cNvPr>
          <p:cNvSpPr/>
          <p:nvPr/>
        </p:nvSpPr>
        <p:spPr>
          <a:xfrm>
            <a:off x="5005120" y="3795383"/>
            <a:ext cx="316819" cy="316819"/>
          </a:xfrm>
          <a:prstGeom prst="rect">
            <a:avLst/>
          </a:prstGeom>
          <a:solidFill>
            <a:schemeClr val="accent6"/>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60D73145-A087-A94E-B229-11BAC9D66B9D}"/>
              </a:ext>
            </a:extLst>
          </p:cNvPr>
          <p:cNvSpPr/>
          <p:nvPr/>
        </p:nvSpPr>
        <p:spPr>
          <a:xfrm>
            <a:off x="5385591" y="3795383"/>
            <a:ext cx="316819" cy="316819"/>
          </a:xfrm>
          <a:prstGeom prst="rect">
            <a:avLst/>
          </a:prstGeom>
          <a:solidFill>
            <a:schemeClr val="accent4"/>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4076F0C2-6DB0-F843-83C4-DA93A61E2985}"/>
              </a:ext>
            </a:extLst>
          </p:cNvPr>
          <p:cNvSpPr/>
          <p:nvPr/>
        </p:nvSpPr>
        <p:spPr>
          <a:xfrm>
            <a:off x="5780693" y="3795383"/>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D0ACC214-ED07-BD4F-967D-505B8CB36FFA}"/>
              </a:ext>
            </a:extLst>
          </p:cNvPr>
          <p:cNvSpPr/>
          <p:nvPr/>
        </p:nvSpPr>
        <p:spPr>
          <a:xfrm>
            <a:off x="6175795" y="3795383"/>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2B12FE4B-6A51-E54A-A84C-DABF8F86C5B1}"/>
              </a:ext>
            </a:extLst>
          </p:cNvPr>
          <p:cNvSpPr/>
          <p:nvPr/>
        </p:nvSpPr>
        <p:spPr>
          <a:xfrm>
            <a:off x="5005120" y="4192861"/>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50D76D53-312D-254C-90FA-B33442C29BB5}"/>
              </a:ext>
            </a:extLst>
          </p:cNvPr>
          <p:cNvSpPr/>
          <p:nvPr/>
        </p:nvSpPr>
        <p:spPr>
          <a:xfrm>
            <a:off x="5385591" y="4192861"/>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F6AC46DF-5921-294D-B820-17008843C6F8}"/>
              </a:ext>
            </a:extLst>
          </p:cNvPr>
          <p:cNvSpPr/>
          <p:nvPr/>
        </p:nvSpPr>
        <p:spPr>
          <a:xfrm>
            <a:off x="5780693" y="4192861"/>
            <a:ext cx="316819" cy="316819"/>
          </a:xfrm>
          <a:prstGeom prst="rect">
            <a:avLst/>
          </a:prstGeom>
          <a:solidFill>
            <a:schemeClr val="accent4"/>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6E31C117-553D-5948-9FB8-E935E9A6F274}"/>
              </a:ext>
            </a:extLst>
          </p:cNvPr>
          <p:cNvSpPr/>
          <p:nvPr/>
        </p:nvSpPr>
        <p:spPr>
          <a:xfrm>
            <a:off x="6175795" y="4192861"/>
            <a:ext cx="316819" cy="316819"/>
          </a:xfrm>
          <a:prstGeom prst="rect">
            <a:avLst/>
          </a:prstGeom>
          <a:solidFill>
            <a:schemeClr val="accent6"/>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DB0D5EC7-862B-4648-B359-D62FA8097E9A}"/>
              </a:ext>
            </a:extLst>
          </p:cNvPr>
          <p:cNvSpPr/>
          <p:nvPr/>
        </p:nvSpPr>
        <p:spPr>
          <a:xfrm>
            <a:off x="5005120" y="4590340"/>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E967E5BC-B798-C64F-9B76-6D57462DCA04}"/>
              </a:ext>
            </a:extLst>
          </p:cNvPr>
          <p:cNvSpPr/>
          <p:nvPr/>
        </p:nvSpPr>
        <p:spPr>
          <a:xfrm>
            <a:off x="5385591" y="4590340"/>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0169D863-05DA-734A-9171-CEAE6C4924F8}"/>
              </a:ext>
            </a:extLst>
          </p:cNvPr>
          <p:cNvSpPr/>
          <p:nvPr/>
        </p:nvSpPr>
        <p:spPr>
          <a:xfrm>
            <a:off x="5780693" y="4590340"/>
            <a:ext cx="316819" cy="316819"/>
          </a:xfrm>
          <a:prstGeom prst="rect">
            <a:avLst/>
          </a:prstGeom>
          <a:solidFill>
            <a:schemeClr val="accent6"/>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F218EB9C-3FB2-A841-84DA-74304BCA5F16}"/>
              </a:ext>
            </a:extLst>
          </p:cNvPr>
          <p:cNvSpPr/>
          <p:nvPr/>
        </p:nvSpPr>
        <p:spPr>
          <a:xfrm>
            <a:off x="6175795" y="4590340"/>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3243A9DE-6E8C-1B49-825E-16A9DA194D7C}"/>
              </a:ext>
            </a:extLst>
          </p:cNvPr>
          <p:cNvSpPr/>
          <p:nvPr/>
        </p:nvSpPr>
        <p:spPr>
          <a:xfrm>
            <a:off x="3772721" y="1145912"/>
            <a:ext cx="415498" cy="369332"/>
          </a:xfrm>
          <a:prstGeom prst="rect">
            <a:avLst/>
          </a:prstGeom>
        </p:spPr>
        <p:txBody>
          <a:bodyPr wrap="none">
            <a:spAutoFit/>
          </a:bodyPr>
          <a:lstStyle/>
          <a:p>
            <a:pPr fontAlgn="base"/>
            <a:r>
              <a:rPr lang="en-US" dirty="0">
                <a:solidFill>
                  <a:srgbClr val="000000"/>
                </a:solidFill>
                <a:latin typeface="apple color emoji" pitchFamily="2" charset="0"/>
              </a:rPr>
              <a:t>💥</a:t>
            </a:r>
            <a:endParaRPr lang="en-US" b="1" i="0" dirty="0">
              <a:solidFill>
                <a:srgbClr val="000000"/>
              </a:solidFill>
              <a:effectLst/>
              <a:latin typeface="helvetica neue" panose="02000503000000020004" pitchFamily="2" charset="0"/>
            </a:endParaRPr>
          </a:p>
        </p:txBody>
      </p:sp>
      <p:sp>
        <p:nvSpPr>
          <p:cNvPr id="72" name="Rectangle 71">
            <a:extLst>
              <a:ext uri="{FF2B5EF4-FFF2-40B4-BE49-F238E27FC236}">
                <a16:creationId xmlns:a16="http://schemas.microsoft.com/office/drawing/2014/main" id="{7902FBB7-5157-4C42-B520-6FC9C4E33A9F}"/>
              </a:ext>
            </a:extLst>
          </p:cNvPr>
          <p:cNvSpPr/>
          <p:nvPr/>
        </p:nvSpPr>
        <p:spPr>
          <a:xfrm>
            <a:off x="5336251" y="1941003"/>
            <a:ext cx="415498" cy="369332"/>
          </a:xfrm>
          <a:prstGeom prst="rect">
            <a:avLst/>
          </a:prstGeom>
        </p:spPr>
        <p:txBody>
          <a:bodyPr wrap="none">
            <a:spAutoFit/>
          </a:bodyPr>
          <a:lstStyle/>
          <a:p>
            <a:pPr fontAlgn="base"/>
            <a:r>
              <a:rPr lang="en-US" dirty="0">
                <a:solidFill>
                  <a:srgbClr val="000000"/>
                </a:solidFill>
                <a:latin typeface="apple color emoji" pitchFamily="2" charset="0"/>
              </a:rPr>
              <a:t>💥</a:t>
            </a:r>
            <a:endParaRPr lang="en-US" b="1" i="0" dirty="0">
              <a:solidFill>
                <a:srgbClr val="000000"/>
              </a:solidFill>
              <a:effectLst/>
              <a:latin typeface="helvetica neue" panose="02000503000000020004" pitchFamily="2" charset="0"/>
            </a:endParaRPr>
          </a:p>
        </p:txBody>
      </p:sp>
      <p:sp>
        <p:nvSpPr>
          <p:cNvPr id="73" name="Rectangle 72">
            <a:extLst>
              <a:ext uri="{FF2B5EF4-FFF2-40B4-BE49-F238E27FC236}">
                <a16:creationId xmlns:a16="http://schemas.microsoft.com/office/drawing/2014/main" id="{2658BB2E-A065-A94B-9ADB-0488E1A0FA1F}"/>
              </a:ext>
            </a:extLst>
          </p:cNvPr>
          <p:cNvSpPr/>
          <p:nvPr/>
        </p:nvSpPr>
        <p:spPr>
          <a:xfrm>
            <a:off x="5731353" y="2342231"/>
            <a:ext cx="415498" cy="369332"/>
          </a:xfrm>
          <a:prstGeom prst="rect">
            <a:avLst/>
          </a:prstGeom>
        </p:spPr>
        <p:txBody>
          <a:bodyPr wrap="none">
            <a:spAutoFit/>
          </a:bodyPr>
          <a:lstStyle/>
          <a:p>
            <a:pPr fontAlgn="base"/>
            <a:r>
              <a:rPr lang="en-US" dirty="0">
                <a:solidFill>
                  <a:srgbClr val="000000"/>
                </a:solidFill>
                <a:latin typeface="apple color emoji" pitchFamily="2" charset="0"/>
              </a:rPr>
              <a:t>💥</a:t>
            </a:r>
            <a:endParaRPr lang="en-US" b="1" i="0" dirty="0">
              <a:solidFill>
                <a:srgbClr val="000000"/>
              </a:solidFill>
              <a:effectLst/>
              <a:latin typeface="helvetica neue" panose="02000503000000020004" pitchFamily="2" charset="0"/>
            </a:endParaRPr>
          </a:p>
        </p:txBody>
      </p:sp>
      <p:sp>
        <p:nvSpPr>
          <p:cNvPr id="74" name="Rectangle 73">
            <a:extLst>
              <a:ext uri="{FF2B5EF4-FFF2-40B4-BE49-F238E27FC236}">
                <a16:creationId xmlns:a16="http://schemas.microsoft.com/office/drawing/2014/main" id="{729AB11E-CEA1-4C40-9EF3-CAB8AB58B7D3}"/>
              </a:ext>
            </a:extLst>
          </p:cNvPr>
          <p:cNvSpPr/>
          <p:nvPr/>
        </p:nvSpPr>
        <p:spPr>
          <a:xfrm>
            <a:off x="4950447" y="2334619"/>
            <a:ext cx="415498" cy="369332"/>
          </a:xfrm>
          <a:prstGeom prst="rect">
            <a:avLst/>
          </a:prstGeom>
        </p:spPr>
        <p:txBody>
          <a:bodyPr wrap="none">
            <a:spAutoFit/>
          </a:bodyPr>
          <a:lstStyle/>
          <a:p>
            <a:pPr fontAlgn="base"/>
            <a:r>
              <a:rPr lang="en-US" dirty="0">
                <a:solidFill>
                  <a:srgbClr val="000000"/>
                </a:solidFill>
                <a:latin typeface="apple color emoji" pitchFamily="2" charset="0"/>
              </a:rPr>
              <a:t>💥</a:t>
            </a:r>
            <a:endParaRPr lang="en-US" b="1" i="0" dirty="0">
              <a:solidFill>
                <a:srgbClr val="000000"/>
              </a:solidFill>
              <a:effectLst/>
              <a:latin typeface="helvetica neue" panose="02000503000000020004" pitchFamily="2" charset="0"/>
            </a:endParaRPr>
          </a:p>
        </p:txBody>
      </p:sp>
      <p:sp>
        <p:nvSpPr>
          <p:cNvPr id="75" name="Rectangle 74">
            <a:extLst>
              <a:ext uri="{FF2B5EF4-FFF2-40B4-BE49-F238E27FC236}">
                <a16:creationId xmlns:a16="http://schemas.microsoft.com/office/drawing/2014/main" id="{41B67468-154C-0A41-BE0C-4C99843C42F0}"/>
              </a:ext>
            </a:extLst>
          </p:cNvPr>
          <p:cNvSpPr/>
          <p:nvPr/>
        </p:nvSpPr>
        <p:spPr>
          <a:xfrm>
            <a:off x="5336251" y="3769126"/>
            <a:ext cx="415498" cy="369332"/>
          </a:xfrm>
          <a:prstGeom prst="rect">
            <a:avLst/>
          </a:prstGeom>
        </p:spPr>
        <p:txBody>
          <a:bodyPr wrap="none">
            <a:spAutoFit/>
          </a:bodyPr>
          <a:lstStyle/>
          <a:p>
            <a:pPr fontAlgn="base"/>
            <a:r>
              <a:rPr lang="en-US" dirty="0"/>
              <a:t>💥</a:t>
            </a:r>
            <a:endParaRPr lang="en-US" b="1" dirty="0"/>
          </a:p>
        </p:txBody>
      </p:sp>
      <p:sp>
        <p:nvSpPr>
          <p:cNvPr id="76" name="Rectangle 75">
            <a:extLst>
              <a:ext uri="{FF2B5EF4-FFF2-40B4-BE49-F238E27FC236}">
                <a16:creationId xmlns:a16="http://schemas.microsoft.com/office/drawing/2014/main" id="{CD7FECD2-1ACC-4D4F-9871-153B9562CC49}"/>
              </a:ext>
            </a:extLst>
          </p:cNvPr>
          <p:cNvSpPr/>
          <p:nvPr/>
        </p:nvSpPr>
        <p:spPr>
          <a:xfrm>
            <a:off x="5731353" y="4166604"/>
            <a:ext cx="415498" cy="369332"/>
          </a:xfrm>
          <a:prstGeom prst="rect">
            <a:avLst/>
          </a:prstGeom>
        </p:spPr>
        <p:txBody>
          <a:bodyPr wrap="none">
            <a:spAutoFit/>
          </a:bodyPr>
          <a:lstStyle/>
          <a:p>
            <a:pPr fontAlgn="base"/>
            <a:r>
              <a:rPr lang="en-US" dirty="0">
                <a:solidFill>
                  <a:srgbClr val="000000"/>
                </a:solidFill>
                <a:latin typeface="apple color emoji" pitchFamily="2" charset="0"/>
              </a:rPr>
              <a:t>💥</a:t>
            </a:r>
            <a:endParaRPr lang="en-US" b="1" i="0" dirty="0">
              <a:solidFill>
                <a:srgbClr val="000000"/>
              </a:solidFill>
              <a:effectLst/>
              <a:latin typeface="helvetica neue" panose="02000503000000020004" pitchFamily="2" charset="0"/>
            </a:endParaRPr>
          </a:p>
        </p:txBody>
      </p:sp>
      <p:sp>
        <p:nvSpPr>
          <p:cNvPr id="77" name="Rectangle 76">
            <a:extLst>
              <a:ext uri="{FF2B5EF4-FFF2-40B4-BE49-F238E27FC236}">
                <a16:creationId xmlns:a16="http://schemas.microsoft.com/office/drawing/2014/main" id="{95E1E281-7A7A-D947-B187-F8D4A4C7644F}"/>
              </a:ext>
            </a:extLst>
          </p:cNvPr>
          <p:cNvSpPr/>
          <p:nvPr/>
        </p:nvSpPr>
        <p:spPr>
          <a:xfrm>
            <a:off x="2980938" y="4166604"/>
            <a:ext cx="415498" cy="369332"/>
          </a:xfrm>
          <a:prstGeom prst="rect">
            <a:avLst/>
          </a:prstGeom>
        </p:spPr>
        <p:txBody>
          <a:bodyPr wrap="none">
            <a:spAutoFit/>
          </a:bodyPr>
          <a:lstStyle/>
          <a:p>
            <a:pPr fontAlgn="base"/>
            <a:r>
              <a:rPr lang="en-US" dirty="0">
                <a:solidFill>
                  <a:srgbClr val="000000"/>
                </a:solidFill>
                <a:latin typeface="apple color emoji" pitchFamily="2" charset="0"/>
              </a:rPr>
              <a:t>💥</a:t>
            </a:r>
            <a:endParaRPr lang="en-US" b="1" i="0" dirty="0">
              <a:solidFill>
                <a:srgbClr val="000000"/>
              </a:solidFill>
              <a:effectLst/>
              <a:latin typeface="helvetica neue" panose="02000503000000020004" pitchFamily="2" charset="0"/>
            </a:endParaRPr>
          </a:p>
        </p:txBody>
      </p:sp>
    </p:spTree>
    <p:extLst>
      <p:ext uri="{BB962C8B-B14F-4D97-AF65-F5344CB8AC3E}">
        <p14:creationId xmlns:p14="http://schemas.microsoft.com/office/powerpoint/2010/main" val="57445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95A2D-ED98-2145-9799-A6B3904BD059}"/>
              </a:ext>
            </a:extLst>
          </p:cNvPr>
          <p:cNvSpPr>
            <a:spLocks noGrp="1"/>
          </p:cNvSpPr>
          <p:nvPr>
            <p:ph type="title"/>
          </p:nvPr>
        </p:nvSpPr>
        <p:spPr/>
        <p:txBody>
          <a:bodyPr>
            <a:normAutofit/>
          </a:bodyPr>
          <a:lstStyle/>
          <a:p>
            <a:r>
              <a:rPr lang="en-US" dirty="0"/>
              <a:t>Anti-hint 1: cell types may be missing.</a:t>
            </a:r>
          </a:p>
        </p:txBody>
      </p:sp>
      <p:sp>
        <p:nvSpPr>
          <p:cNvPr id="6" name="Rectangle 5">
            <a:extLst>
              <a:ext uri="{FF2B5EF4-FFF2-40B4-BE49-F238E27FC236}">
                <a16:creationId xmlns:a16="http://schemas.microsoft.com/office/drawing/2014/main" id="{C022B2B3-CBD8-CE40-9F5B-C35128854F2E}"/>
              </a:ext>
            </a:extLst>
          </p:cNvPr>
          <p:cNvSpPr/>
          <p:nvPr/>
        </p:nvSpPr>
        <p:spPr>
          <a:xfrm>
            <a:off x="2651386" y="1172303"/>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53D7A5C-21C7-314B-ACFD-8D1E8E5410B1}"/>
              </a:ext>
            </a:extLst>
          </p:cNvPr>
          <p:cNvSpPr/>
          <p:nvPr/>
        </p:nvSpPr>
        <p:spPr>
          <a:xfrm>
            <a:off x="3031857" y="1172303"/>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0DCD37F-9783-6146-A5EC-88AB730C2238}"/>
              </a:ext>
            </a:extLst>
          </p:cNvPr>
          <p:cNvSpPr/>
          <p:nvPr/>
        </p:nvSpPr>
        <p:spPr>
          <a:xfrm>
            <a:off x="3426959" y="1172303"/>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41B64DA-0DBB-FD43-BBFC-A62020482605}"/>
              </a:ext>
            </a:extLst>
          </p:cNvPr>
          <p:cNvSpPr/>
          <p:nvPr/>
        </p:nvSpPr>
        <p:spPr>
          <a:xfrm>
            <a:off x="3822061" y="1172303"/>
            <a:ext cx="316819" cy="316819"/>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A4643AC-FC35-5F4B-B8EB-811453E2579F}"/>
              </a:ext>
            </a:extLst>
          </p:cNvPr>
          <p:cNvSpPr/>
          <p:nvPr/>
        </p:nvSpPr>
        <p:spPr>
          <a:xfrm>
            <a:off x="2651386" y="1569782"/>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BB9D9FD-1F48-0B4F-A83A-D8A4C892B963}"/>
              </a:ext>
            </a:extLst>
          </p:cNvPr>
          <p:cNvSpPr/>
          <p:nvPr/>
        </p:nvSpPr>
        <p:spPr>
          <a:xfrm>
            <a:off x="3031857" y="1569782"/>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C793023-0590-BA4F-A138-D6711932FD2B}"/>
              </a:ext>
            </a:extLst>
          </p:cNvPr>
          <p:cNvSpPr/>
          <p:nvPr/>
        </p:nvSpPr>
        <p:spPr>
          <a:xfrm>
            <a:off x="3426959" y="1569782"/>
            <a:ext cx="316819" cy="316819"/>
          </a:xfrm>
          <a:prstGeom prst="rect">
            <a:avLst/>
          </a:prstGeom>
          <a:solidFill>
            <a:schemeClr val="accent6"/>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C8DBEB-344C-F141-931D-5D8CF69920AA}"/>
              </a:ext>
            </a:extLst>
          </p:cNvPr>
          <p:cNvSpPr/>
          <p:nvPr/>
        </p:nvSpPr>
        <p:spPr>
          <a:xfrm>
            <a:off x="3822061" y="1569782"/>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FF61996-B0BF-0C47-A885-97D75BC1A987}"/>
              </a:ext>
            </a:extLst>
          </p:cNvPr>
          <p:cNvSpPr/>
          <p:nvPr/>
        </p:nvSpPr>
        <p:spPr>
          <a:xfrm>
            <a:off x="2651386" y="1967260"/>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14BF0A6-D299-2046-819E-115809CE3451}"/>
              </a:ext>
            </a:extLst>
          </p:cNvPr>
          <p:cNvSpPr/>
          <p:nvPr/>
        </p:nvSpPr>
        <p:spPr>
          <a:xfrm>
            <a:off x="3031857" y="1967260"/>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56DA091-573E-2342-92D2-07AE58DFF128}"/>
              </a:ext>
            </a:extLst>
          </p:cNvPr>
          <p:cNvSpPr/>
          <p:nvPr/>
        </p:nvSpPr>
        <p:spPr>
          <a:xfrm>
            <a:off x="3426959" y="1967260"/>
            <a:ext cx="316819" cy="316819"/>
          </a:xfrm>
          <a:prstGeom prst="rect">
            <a:avLst/>
          </a:prstGeom>
          <a:solidFill>
            <a:schemeClr val="accent6"/>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3B416F1-900D-934B-91F8-8F3D8E2ECD17}"/>
              </a:ext>
            </a:extLst>
          </p:cNvPr>
          <p:cNvSpPr/>
          <p:nvPr/>
        </p:nvSpPr>
        <p:spPr>
          <a:xfrm>
            <a:off x="3822061" y="1967260"/>
            <a:ext cx="316819" cy="316819"/>
          </a:xfrm>
          <a:prstGeom prst="rect">
            <a:avLst/>
          </a:prstGeom>
          <a:solidFill>
            <a:schemeClr val="accent6"/>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07E25AD-0250-6747-AA8E-0C7AAED70962}"/>
              </a:ext>
            </a:extLst>
          </p:cNvPr>
          <p:cNvSpPr/>
          <p:nvPr/>
        </p:nvSpPr>
        <p:spPr>
          <a:xfrm>
            <a:off x="2651386" y="2364739"/>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D9DEA4F-0DDB-A641-B9C4-24F0634D8251}"/>
              </a:ext>
            </a:extLst>
          </p:cNvPr>
          <p:cNvSpPr/>
          <p:nvPr/>
        </p:nvSpPr>
        <p:spPr>
          <a:xfrm>
            <a:off x="3031857" y="2364739"/>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8A6FEB0-28CE-854E-82B5-F7A33A39D2F6}"/>
              </a:ext>
            </a:extLst>
          </p:cNvPr>
          <p:cNvSpPr/>
          <p:nvPr/>
        </p:nvSpPr>
        <p:spPr>
          <a:xfrm>
            <a:off x="3426959" y="2364739"/>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58E47E0-66FF-5C4C-9C61-AF1A6C580EA7}"/>
              </a:ext>
            </a:extLst>
          </p:cNvPr>
          <p:cNvSpPr/>
          <p:nvPr/>
        </p:nvSpPr>
        <p:spPr>
          <a:xfrm>
            <a:off x="3822061" y="2364739"/>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109A5A4-A36D-C94E-8B0D-CD586262EB06}"/>
              </a:ext>
            </a:extLst>
          </p:cNvPr>
          <p:cNvSpPr/>
          <p:nvPr/>
        </p:nvSpPr>
        <p:spPr>
          <a:xfrm>
            <a:off x="2651386" y="3397904"/>
            <a:ext cx="316819" cy="316819"/>
          </a:xfrm>
          <a:prstGeom prst="rect">
            <a:avLst/>
          </a:prstGeom>
          <a:solidFill>
            <a:schemeClr val="accent1">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8E492B6-560C-854C-9774-DEA26894AD75}"/>
              </a:ext>
            </a:extLst>
          </p:cNvPr>
          <p:cNvSpPr/>
          <p:nvPr/>
        </p:nvSpPr>
        <p:spPr>
          <a:xfrm>
            <a:off x="3031857" y="3397904"/>
            <a:ext cx="316819" cy="316819"/>
          </a:xfrm>
          <a:prstGeom prst="rect">
            <a:avLst/>
          </a:prstGeom>
          <a:solidFill>
            <a:schemeClr val="accent1">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FDEE644-8E05-534E-B1B2-425CDC332F0C}"/>
              </a:ext>
            </a:extLst>
          </p:cNvPr>
          <p:cNvSpPr/>
          <p:nvPr/>
        </p:nvSpPr>
        <p:spPr>
          <a:xfrm>
            <a:off x="3426959" y="3397904"/>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4533C3E-4F63-0B45-962F-5F3B91E5134E}"/>
              </a:ext>
            </a:extLst>
          </p:cNvPr>
          <p:cNvSpPr/>
          <p:nvPr/>
        </p:nvSpPr>
        <p:spPr>
          <a:xfrm>
            <a:off x="3822061" y="3397904"/>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E1147DC-34FC-EF46-9962-2061E4E870CB}"/>
              </a:ext>
            </a:extLst>
          </p:cNvPr>
          <p:cNvSpPr/>
          <p:nvPr/>
        </p:nvSpPr>
        <p:spPr>
          <a:xfrm>
            <a:off x="2651386" y="3795383"/>
            <a:ext cx="316819" cy="316819"/>
          </a:xfrm>
          <a:prstGeom prst="rect">
            <a:avLst/>
          </a:prstGeom>
          <a:solidFill>
            <a:schemeClr val="accent6"/>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EA2A3F6-4820-B94E-BAA5-CCDE48A03192}"/>
              </a:ext>
            </a:extLst>
          </p:cNvPr>
          <p:cNvSpPr/>
          <p:nvPr/>
        </p:nvSpPr>
        <p:spPr>
          <a:xfrm>
            <a:off x="3031857" y="3795383"/>
            <a:ext cx="316819" cy="316819"/>
          </a:xfrm>
          <a:prstGeom prst="rect">
            <a:avLst/>
          </a:prstGeom>
          <a:solidFill>
            <a:schemeClr val="accent1">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4111F43-49BE-CB47-A65D-8695914948D7}"/>
              </a:ext>
            </a:extLst>
          </p:cNvPr>
          <p:cNvSpPr/>
          <p:nvPr/>
        </p:nvSpPr>
        <p:spPr>
          <a:xfrm>
            <a:off x="3426959" y="3795383"/>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CB10111-D08E-814A-84B9-E49D90A49437}"/>
              </a:ext>
            </a:extLst>
          </p:cNvPr>
          <p:cNvSpPr/>
          <p:nvPr/>
        </p:nvSpPr>
        <p:spPr>
          <a:xfrm>
            <a:off x="3822061" y="3795383"/>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2F59C06-1837-4346-8990-B27F6C2816E6}"/>
              </a:ext>
            </a:extLst>
          </p:cNvPr>
          <p:cNvSpPr/>
          <p:nvPr/>
        </p:nvSpPr>
        <p:spPr>
          <a:xfrm>
            <a:off x="2651386" y="4192861"/>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91BA28D-580D-CC4C-9CD9-B33EBB750AE3}"/>
              </a:ext>
            </a:extLst>
          </p:cNvPr>
          <p:cNvSpPr/>
          <p:nvPr/>
        </p:nvSpPr>
        <p:spPr>
          <a:xfrm>
            <a:off x="3031857" y="4192861"/>
            <a:ext cx="316819" cy="316819"/>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9FE8E83-13B0-D44B-9E76-3CB0437A1CCC}"/>
              </a:ext>
            </a:extLst>
          </p:cNvPr>
          <p:cNvSpPr/>
          <p:nvPr/>
        </p:nvSpPr>
        <p:spPr>
          <a:xfrm>
            <a:off x="3426959" y="4192861"/>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E6806CC4-36D9-794F-A971-44C9F8AD8726}"/>
              </a:ext>
            </a:extLst>
          </p:cNvPr>
          <p:cNvSpPr/>
          <p:nvPr/>
        </p:nvSpPr>
        <p:spPr>
          <a:xfrm>
            <a:off x="3822061" y="4192861"/>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6A566B8-6652-2943-B0AB-CD38B805B6F5}"/>
              </a:ext>
            </a:extLst>
          </p:cNvPr>
          <p:cNvSpPr/>
          <p:nvPr/>
        </p:nvSpPr>
        <p:spPr>
          <a:xfrm>
            <a:off x="2651386" y="4590340"/>
            <a:ext cx="316819" cy="316819"/>
          </a:xfrm>
          <a:prstGeom prst="rect">
            <a:avLst/>
          </a:prstGeom>
          <a:solidFill>
            <a:schemeClr val="accent6"/>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2BE6845-B1DF-DE4F-B1E1-4CEF6B3208AE}"/>
              </a:ext>
            </a:extLst>
          </p:cNvPr>
          <p:cNvSpPr/>
          <p:nvPr/>
        </p:nvSpPr>
        <p:spPr>
          <a:xfrm>
            <a:off x="3031857" y="4590340"/>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E843F96-8772-D04A-930C-5DE85C2F1625}"/>
              </a:ext>
            </a:extLst>
          </p:cNvPr>
          <p:cNvSpPr/>
          <p:nvPr/>
        </p:nvSpPr>
        <p:spPr>
          <a:xfrm>
            <a:off x="3426959" y="4590340"/>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30E2F288-EA19-AD4C-9C85-36C38587FAD0}"/>
              </a:ext>
            </a:extLst>
          </p:cNvPr>
          <p:cNvSpPr/>
          <p:nvPr/>
        </p:nvSpPr>
        <p:spPr>
          <a:xfrm>
            <a:off x="3822061" y="4590340"/>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3DDB639D-565F-5744-8B1B-708ECDB5A686}"/>
              </a:ext>
            </a:extLst>
          </p:cNvPr>
          <p:cNvSpPr/>
          <p:nvPr/>
        </p:nvSpPr>
        <p:spPr>
          <a:xfrm>
            <a:off x="5005120" y="1172303"/>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568873E7-BC50-AA47-906A-F53445461E2E}"/>
              </a:ext>
            </a:extLst>
          </p:cNvPr>
          <p:cNvSpPr/>
          <p:nvPr/>
        </p:nvSpPr>
        <p:spPr>
          <a:xfrm>
            <a:off x="5385591" y="1172303"/>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EAC22A9-8A75-714F-80D6-787D002A3934}"/>
              </a:ext>
            </a:extLst>
          </p:cNvPr>
          <p:cNvSpPr/>
          <p:nvPr/>
        </p:nvSpPr>
        <p:spPr>
          <a:xfrm>
            <a:off x="5780693" y="1172303"/>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03993F6-7619-A742-9D84-7CF767DF4284}"/>
              </a:ext>
            </a:extLst>
          </p:cNvPr>
          <p:cNvSpPr/>
          <p:nvPr/>
        </p:nvSpPr>
        <p:spPr>
          <a:xfrm>
            <a:off x="6175795" y="1172303"/>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78953019-3366-4E45-A60F-FC20D8313816}"/>
              </a:ext>
            </a:extLst>
          </p:cNvPr>
          <p:cNvSpPr/>
          <p:nvPr/>
        </p:nvSpPr>
        <p:spPr>
          <a:xfrm>
            <a:off x="5005120" y="1569782"/>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2DA55F1E-12D8-0943-9E57-36E2FD89761A}"/>
              </a:ext>
            </a:extLst>
          </p:cNvPr>
          <p:cNvSpPr/>
          <p:nvPr/>
        </p:nvSpPr>
        <p:spPr>
          <a:xfrm>
            <a:off x="5385591" y="1569782"/>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DBBE0416-EEAA-4A48-93FA-F60ED052390F}"/>
              </a:ext>
            </a:extLst>
          </p:cNvPr>
          <p:cNvSpPr/>
          <p:nvPr/>
        </p:nvSpPr>
        <p:spPr>
          <a:xfrm>
            <a:off x="5780693" y="1569782"/>
            <a:ext cx="316819" cy="316819"/>
          </a:xfrm>
          <a:prstGeom prst="rect">
            <a:avLst/>
          </a:prstGeom>
          <a:solidFill>
            <a:schemeClr val="accent6"/>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0456DD89-49D8-204B-84EB-B4E70EA56138}"/>
              </a:ext>
            </a:extLst>
          </p:cNvPr>
          <p:cNvSpPr/>
          <p:nvPr/>
        </p:nvSpPr>
        <p:spPr>
          <a:xfrm>
            <a:off x="6175795" y="1569782"/>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488CA175-719E-2D47-BB40-7B08C235A9A4}"/>
              </a:ext>
            </a:extLst>
          </p:cNvPr>
          <p:cNvSpPr/>
          <p:nvPr/>
        </p:nvSpPr>
        <p:spPr>
          <a:xfrm>
            <a:off x="5005120" y="1967260"/>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D6AF4541-FAC8-8340-A850-E47E8C3D7610}"/>
              </a:ext>
            </a:extLst>
          </p:cNvPr>
          <p:cNvSpPr/>
          <p:nvPr/>
        </p:nvSpPr>
        <p:spPr>
          <a:xfrm>
            <a:off x="5385591" y="1967260"/>
            <a:ext cx="316819" cy="316819"/>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C04550EB-CCF9-AB45-9A34-8FD2A65B587D}"/>
              </a:ext>
            </a:extLst>
          </p:cNvPr>
          <p:cNvSpPr/>
          <p:nvPr/>
        </p:nvSpPr>
        <p:spPr>
          <a:xfrm>
            <a:off x="5780693" y="1967260"/>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15542B50-B3B5-6D47-BBB6-1F4EEC1EC929}"/>
              </a:ext>
            </a:extLst>
          </p:cNvPr>
          <p:cNvSpPr/>
          <p:nvPr/>
        </p:nvSpPr>
        <p:spPr>
          <a:xfrm>
            <a:off x="6175795" y="1967260"/>
            <a:ext cx="316819" cy="316819"/>
          </a:xfrm>
          <a:prstGeom prst="rect">
            <a:avLst/>
          </a:prstGeom>
          <a:solidFill>
            <a:schemeClr val="accent6"/>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38E7B404-6104-D24D-8641-D6BE378B6254}"/>
              </a:ext>
            </a:extLst>
          </p:cNvPr>
          <p:cNvSpPr/>
          <p:nvPr/>
        </p:nvSpPr>
        <p:spPr>
          <a:xfrm>
            <a:off x="5005120" y="2364739"/>
            <a:ext cx="316819" cy="316819"/>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A0A2C84-57CB-6442-B907-15733726DDB7}"/>
              </a:ext>
            </a:extLst>
          </p:cNvPr>
          <p:cNvSpPr/>
          <p:nvPr/>
        </p:nvSpPr>
        <p:spPr>
          <a:xfrm>
            <a:off x="5385591" y="2364739"/>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D8998710-F944-6E4E-B907-BA370E57E8FD}"/>
              </a:ext>
            </a:extLst>
          </p:cNvPr>
          <p:cNvSpPr/>
          <p:nvPr/>
        </p:nvSpPr>
        <p:spPr>
          <a:xfrm>
            <a:off x="5780693" y="2364739"/>
            <a:ext cx="316819" cy="316819"/>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343A499A-894D-494B-9043-193738AEE395}"/>
              </a:ext>
            </a:extLst>
          </p:cNvPr>
          <p:cNvSpPr/>
          <p:nvPr/>
        </p:nvSpPr>
        <p:spPr>
          <a:xfrm>
            <a:off x="6175795" y="2364739"/>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6AE0DAEF-D4A9-4C46-9563-64E01EEA7E14}"/>
              </a:ext>
            </a:extLst>
          </p:cNvPr>
          <p:cNvSpPr/>
          <p:nvPr/>
        </p:nvSpPr>
        <p:spPr>
          <a:xfrm>
            <a:off x="5005120" y="3397904"/>
            <a:ext cx="316819" cy="316819"/>
          </a:xfrm>
          <a:prstGeom prst="rect">
            <a:avLst/>
          </a:prstGeom>
          <a:solidFill>
            <a:schemeClr val="accent1">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B9080E6D-79A5-3048-B8BA-9980CC6882C0}"/>
              </a:ext>
            </a:extLst>
          </p:cNvPr>
          <p:cNvSpPr/>
          <p:nvPr/>
        </p:nvSpPr>
        <p:spPr>
          <a:xfrm>
            <a:off x="5385591" y="3397904"/>
            <a:ext cx="316819" cy="316819"/>
          </a:xfrm>
          <a:prstGeom prst="rect">
            <a:avLst/>
          </a:prstGeom>
          <a:solidFill>
            <a:schemeClr val="accent1">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46275D0B-85E0-9D44-8E6D-89DAB63E1E4E}"/>
              </a:ext>
            </a:extLst>
          </p:cNvPr>
          <p:cNvSpPr/>
          <p:nvPr/>
        </p:nvSpPr>
        <p:spPr>
          <a:xfrm>
            <a:off x="5780693" y="3397904"/>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8C67F137-E35A-6E43-A235-507ECE0345C2}"/>
              </a:ext>
            </a:extLst>
          </p:cNvPr>
          <p:cNvSpPr/>
          <p:nvPr/>
        </p:nvSpPr>
        <p:spPr>
          <a:xfrm>
            <a:off x="6175795" y="3397904"/>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923B1A40-78AF-9047-9C0E-19D0ED7FEB12}"/>
              </a:ext>
            </a:extLst>
          </p:cNvPr>
          <p:cNvSpPr/>
          <p:nvPr/>
        </p:nvSpPr>
        <p:spPr>
          <a:xfrm>
            <a:off x="5005120" y="3795383"/>
            <a:ext cx="316819" cy="316819"/>
          </a:xfrm>
          <a:prstGeom prst="rect">
            <a:avLst/>
          </a:prstGeom>
          <a:solidFill>
            <a:schemeClr val="accent6"/>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60D73145-A087-A94E-B229-11BAC9D66B9D}"/>
              </a:ext>
            </a:extLst>
          </p:cNvPr>
          <p:cNvSpPr/>
          <p:nvPr/>
        </p:nvSpPr>
        <p:spPr>
          <a:xfrm>
            <a:off x="5385591" y="3795383"/>
            <a:ext cx="316819" cy="316819"/>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4076F0C2-6DB0-F843-83C4-DA93A61E2985}"/>
              </a:ext>
            </a:extLst>
          </p:cNvPr>
          <p:cNvSpPr/>
          <p:nvPr/>
        </p:nvSpPr>
        <p:spPr>
          <a:xfrm>
            <a:off x="5780693" y="3795383"/>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D0ACC214-ED07-BD4F-967D-505B8CB36FFA}"/>
              </a:ext>
            </a:extLst>
          </p:cNvPr>
          <p:cNvSpPr/>
          <p:nvPr/>
        </p:nvSpPr>
        <p:spPr>
          <a:xfrm>
            <a:off x="6175795" y="3795383"/>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2B12FE4B-6A51-E54A-A84C-DABF8F86C5B1}"/>
              </a:ext>
            </a:extLst>
          </p:cNvPr>
          <p:cNvSpPr/>
          <p:nvPr/>
        </p:nvSpPr>
        <p:spPr>
          <a:xfrm>
            <a:off x="5005120" y="4192861"/>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50D76D53-312D-254C-90FA-B33442C29BB5}"/>
              </a:ext>
            </a:extLst>
          </p:cNvPr>
          <p:cNvSpPr/>
          <p:nvPr/>
        </p:nvSpPr>
        <p:spPr>
          <a:xfrm>
            <a:off x="5385591" y="4192861"/>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F6AC46DF-5921-294D-B820-17008843C6F8}"/>
              </a:ext>
            </a:extLst>
          </p:cNvPr>
          <p:cNvSpPr/>
          <p:nvPr/>
        </p:nvSpPr>
        <p:spPr>
          <a:xfrm>
            <a:off x="5780693" y="4192861"/>
            <a:ext cx="316819" cy="316819"/>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6E31C117-553D-5948-9FB8-E935E9A6F274}"/>
              </a:ext>
            </a:extLst>
          </p:cNvPr>
          <p:cNvSpPr/>
          <p:nvPr/>
        </p:nvSpPr>
        <p:spPr>
          <a:xfrm>
            <a:off x="6175795" y="4192861"/>
            <a:ext cx="316819" cy="316819"/>
          </a:xfrm>
          <a:prstGeom prst="rect">
            <a:avLst/>
          </a:prstGeom>
          <a:solidFill>
            <a:schemeClr val="accent6"/>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DB0D5EC7-862B-4648-B359-D62FA8097E9A}"/>
              </a:ext>
            </a:extLst>
          </p:cNvPr>
          <p:cNvSpPr/>
          <p:nvPr/>
        </p:nvSpPr>
        <p:spPr>
          <a:xfrm>
            <a:off x="5005120" y="4590340"/>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E967E5BC-B798-C64F-9B76-6D57462DCA04}"/>
              </a:ext>
            </a:extLst>
          </p:cNvPr>
          <p:cNvSpPr/>
          <p:nvPr/>
        </p:nvSpPr>
        <p:spPr>
          <a:xfrm>
            <a:off x="5385591" y="4590340"/>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0169D863-05DA-734A-9171-CEAE6C4924F8}"/>
              </a:ext>
            </a:extLst>
          </p:cNvPr>
          <p:cNvSpPr/>
          <p:nvPr/>
        </p:nvSpPr>
        <p:spPr>
          <a:xfrm>
            <a:off x="5780693" y="4590340"/>
            <a:ext cx="316819" cy="316819"/>
          </a:xfrm>
          <a:prstGeom prst="rect">
            <a:avLst/>
          </a:prstGeom>
          <a:solidFill>
            <a:schemeClr val="accent6"/>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F218EB9C-3FB2-A841-84DA-74304BCA5F16}"/>
              </a:ext>
            </a:extLst>
          </p:cNvPr>
          <p:cNvSpPr/>
          <p:nvPr/>
        </p:nvSpPr>
        <p:spPr>
          <a:xfrm>
            <a:off x="6175795" y="4590340"/>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3243A9DE-6E8C-1B49-825E-16A9DA194D7C}"/>
              </a:ext>
            </a:extLst>
          </p:cNvPr>
          <p:cNvSpPr/>
          <p:nvPr/>
        </p:nvSpPr>
        <p:spPr>
          <a:xfrm>
            <a:off x="3772721" y="1145912"/>
            <a:ext cx="415498" cy="369332"/>
          </a:xfrm>
          <a:prstGeom prst="rect">
            <a:avLst/>
          </a:prstGeom>
        </p:spPr>
        <p:txBody>
          <a:bodyPr wrap="none">
            <a:spAutoFit/>
          </a:bodyPr>
          <a:lstStyle/>
          <a:p>
            <a:pPr fontAlgn="base"/>
            <a:r>
              <a:rPr lang="en-US" dirty="0">
                <a:solidFill>
                  <a:srgbClr val="000000"/>
                </a:solidFill>
                <a:latin typeface="apple color emoji" pitchFamily="2" charset="0"/>
              </a:rPr>
              <a:t>💥</a:t>
            </a:r>
            <a:endParaRPr lang="en-US" b="1" i="0" dirty="0">
              <a:solidFill>
                <a:srgbClr val="000000"/>
              </a:solidFill>
              <a:effectLst/>
              <a:latin typeface="helvetica neue" panose="02000503000000020004" pitchFamily="2" charset="0"/>
            </a:endParaRPr>
          </a:p>
        </p:txBody>
      </p:sp>
      <p:sp>
        <p:nvSpPr>
          <p:cNvPr id="72" name="Rectangle 71">
            <a:extLst>
              <a:ext uri="{FF2B5EF4-FFF2-40B4-BE49-F238E27FC236}">
                <a16:creationId xmlns:a16="http://schemas.microsoft.com/office/drawing/2014/main" id="{7902FBB7-5157-4C42-B520-6FC9C4E33A9F}"/>
              </a:ext>
            </a:extLst>
          </p:cNvPr>
          <p:cNvSpPr/>
          <p:nvPr/>
        </p:nvSpPr>
        <p:spPr>
          <a:xfrm>
            <a:off x="5336251" y="1941003"/>
            <a:ext cx="415498" cy="369332"/>
          </a:xfrm>
          <a:prstGeom prst="rect">
            <a:avLst/>
          </a:prstGeom>
        </p:spPr>
        <p:txBody>
          <a:bodyPr wrap="none">
            <a:spAutoFit/>
          </a:bodyPr>
          <a:lstStyle/>
          <a:p>
            <a:pPr fontAlgn="base"/>
            <a:r>
              <a:rPr lang="en-US" dirty="0">
                <a:solidFill>
                  <a:srgbClr val="000000"/>
                </a:solidFill>
                <a:latin typeface="apple color emoji" pitchFamily="2" charset="0"/>
              </a:rPr>
              <a:t>💥</a:t>
            </a:r>
            <a:endParaRPr lang="en-US" b="1" i="0" dirty="0">
              <a:solidFill>
                <a:srgbClr val="000000"/>
              </a:solidFill>
              <a:effectLst/>
              <a:latin typeface="helvetica neue" panose="02000503000000020004" pitchFamily="2" charset="0"/>
            </a:endParaRPr>
          </a:p>
        </p:txBody>
      </p:sp>
      <p:sp>
        <p:nvSpPr>
          <p:cNvPr id="73" name="Rectangle 72">
            <a:extLst>
              <a:ext uri="{FF2B5EF4-FFF2-40B4-BE49-F238E27FC236}">
                <a16:creationId xmlns:a16="http://schemas.microsoft.com/office/drawing/2014/main" id="{2658BB2E-A065-A94B-9ADB-0488E1A0FA1F}"/>
              </a:ext>
            </a:extLst>
          </p:cNvPr>
          <p:cNvSpPr/>
          <p:nvPr/>
        </p:nvSpPr>
        <p:spPr>
          <a:xfrm>
            <a:off x="5731353" y="2342231"/>
            <a:ext cx="415498" cy="369332"/>
          </a:xfrm>
          <a:prstGeom prst="rect">
            <a:avLst/>
          </a:prstGeom>
        </p:spPr>
        <p:txBody>
          <a:bodyPr wrap="none">
            <a:spAutoFit/>
          </a:bodyPr>
          <a:lstStyle/>
          <a:p>
            <a:pPr fontAlgn="base"/>
            <a:r>
              <a:rPr lang="en-US" dirty="0">
                <a:solidFill>
                  <a:srgbClr val="000000"/>
                </a:solidFill>
                <a:latin typeface="apple color emoji" pitchFamily="2" charset="0"/>
              </a:rPr>
              <a:t>💥</a:t>
            </a:r>
            <a:endParaRPr lang="en-US" b="1" i="0" dirty="0">
              <a:solidFill>
                <a:srgbClr val="000000"/>
              </a:solidFill>
              <a:effectLst/>
              <a:latin typeface="helvetica neue" panose="02000503000000020004" pitchFamily="2" charset="0"/>
            </a:endParaRPr>
          </a:p>
        </p:txBody>
      </p:sp>
      <p:sp>
        <p:nvSpPr>
          <p:cNvPr id="74" name="Rectangle 73">
            <a:extLst>
              <a:ext uri="{FF2B5EF4-FFF2-40B4-BE49-F238E27FC236}">
                <a16:creationId xmlns:a16="http://schemas.microsoft.com/office/drawing/2014/main" id="{729AB11E-CEA1-4C40-9EF3-CAB8AB58B7D3}"/>
              </a:ext>
            </a:extLst>
          </p:cNvPr>
          <p:cNvSpPr/>
          <p:nvPr/>
        </p:nvSpPr>
        <p:spPr>
          <a:xfrm>
            <a:off x="4950447" y="2334619"/>
            <a:ext cx="415498" cy="369332"/>
          </a:xfrm>
          <a:prstGeom prst="rect">
            <a:avLst/>
          </a:prstGeom>
        </p:spPr>
        <p:txBody>
          <a:bodyPr wrap="none">
            <a:spAutoFit/>
          </a:bodyPr>
          <a:lstStyle/>
          <a:p>
            <a:pPr fontAlgn="base"/>
            <a:r>
              <a:rPr lang="en-US" dirty="0">
                <a:solidFill>
                  <a:srgbClr val="000000"/>
                </a:solidFill>
                <a:latin typeface="apple color emoji" pitchFamily="2" charset="0"/>
              </a:rPr>
              <a:t>💥</a:t>
            </a:r>
            <a:endParaRPr lang="en-US" b="1" i="0" dirty="0">
              <a:solidFill>
                <a:srgbClr val="000000"/>
              </a:solidFill>
              <a:effectLst/>
              <a:latin typeface="helvetica neue" panose="02000503000000020004" pitchFamily="2" charset="0"/>
            </a:endParaRPr>
          </a:p>
        </p:txBody>
      </p:sp>
      <p:sp>
        <p:nvSpPr>
          <p:cNvPr id="75" name="Rectangle 74">
            <a:extLst>
              <a:ext uri="{FF2B5EF4-FFF2-40B4-BE49-F238E27FC236}">
                <a16:creationId xmlns:a16="http://schemas.microsoft.com/office/drawing/2014/main" id="{41B67468-154C-0A41-BE0C-4C99843C42F0}"/>
              </a:ext>
            </a:extLst>
          </p:cNvPr>
          <p:cNvSpPr/>
          <p:nvPr/>
        </p:nvSpPr>
        <p:spPr>
          <a:xfrm>
            <a:off x="5336251" y="3769126"/>
            <a:ext cx="415498" cy="369332"/>
          </a:xfrm>
          <a:prstGeom prst="rect">
            <a:avLst/>
          </a:prstGeom>
        </p:spPr>
        <p:txBody>
          <a:bodyPr wrap="none">
            <a:spAutoFit/>
          </a:bodyPr>
          <a:lstStyle/>
          <a:p>
            <a:pPr fontAlgn="base"/>
            <a:r>
              <a:rPr lang="en-US" dirty="0"/>
              <a:t>💥</a:t>
            </a:r>
            <a:endParaRPr lang="en-US" b="1" dirty="0"/>
          </a:p>
        </p:txBody>
      </p:sp>
      <p:sp>
        <p:nvSpPr>
          <p:cNvPr id="76" name="Rectangle 75">
            <a:extLst>
              <a:ext uri="{FF2B5EF4-FFF2-40B4-BE49-F238E27FC236}">
                <a16:creationId xmlns:a16="http://schemas.microsoft.com/office/drawing/2014/main" id="{CD7FECD2-1ACC-4D4F-9871-153B9562CC49}"/>
              </a:ext>
            </a:extLst>
          </p:cNvPr>
          <p:cNvSpPr/>
          <p:nvPr/>
        </p:nvSpPr>
        <p:spPr>
          <a:xfrm>
            <a:off x="5731353" y="4166604"/>
            <a:ext cx="415498" cy="369332"/>
          </a:xfrm>
          <a:prstGeom prst="rect">
            <a:avLst/>
          </a:prstGeom>
        </p:spPr>
        <p:txBody>
          <a:bodyPr wrap="none">
            <a:spAutoFit/>
          </a:bodyPr>
          <a:lstStyle/>
          <a:p>
            <a:pPr fontAlgn="base"/>
            <a:r>
              <a:rPr lang="en-US" dirty="0">
                <a:solidFill>
                  <a:srgbClr val="000000"/>
                </a:solidFill>
                <a:latin typeface="apple color emoji" pitchFamily="2" charset="0"/>
              </a:rPr>
              <a:t>💥</a:t>
            </a:r>
            <a:endParaRPr lang="en-US" b="1" i="0" dirty="0">
              <a:solidFill>
                <a:srgbClr val="000000"/>
              </a:solidFill>
              <a:effectLst/>
              <a:latin typeface="helvetica neue" panose="02000503000000020004" pitchFamily="2" charset="0"/>
            </a:endParaRPr>
          </a:p>
        </p:txBody>
      </p:sp>
      <p:sp>
        <p:nvSpPr>
          <p:cNvPr id="77" name="Rectangle 76">
            <a:extLst>
              <a:ext uri="{FF2B5EF4-FFF2-40B4-BE49-F238E27FC236}">
                <a16:creationId xmlns:a16="http://schemas.microsoft.com/office/drawing/2014/main" id="{95E1E281-7A7A-D947-B187-F8D4A4C7644F}"/>
              </a:ext>
            </a:extLst>
          </p:cNvPr>
          <p:cNvSpPr/>
          <p:nvPr/>
        </p:nvSpPr>
        <p:spPr>
          <a:xfrm>
            <a:off x="2980938" y="4166604"/>
            <a:ext cx="415498" cy="369332"/>
          </a:xfrm>
          <a:prstGeom prst="rect">
            <a:avLst/>
          </a:prstGeom>
          <a:noFill/>
        </p:spPr>
        <p:txBody>
          <a:bodyPr wrap="none">
            <a:spAutoFit/>
          </a:bodyPr>
          <a:lstStyle/>
          <a:p>
            <a:pPr fontAlgn="base"/>
            <a:r>
              <a:rPr lang="en-US" dirty="0">
                <a:solidFill>
                  <a:srgbClr val="000000"/>
                </a:solidFill>
                <a:latin typeface="apple color emoji" pitchFamily="2" charset="0"/>
              </a:rPr>
              <a:t>💥</a:t>
            </a:r>
            <a:endParaRPr lang="en-US" b="1" i="0" dirty="0">
              <a:solidFill>
                <a:srgbClr val="000000"/>
              </a:solidFill>
              <a:effectLst/>
              <a:latin typeface="helvetica neue" panose="02000503000000020004" pitchFamily="2" charset="0"/>
            </a:endParaRPr>
          </a:p>
        </p:txBody>
      </p:sp>
    </p:spTree>
    <p:extLst>
      <p:ext uri="{BB962C8B-B14F-4D97-AF65-F5344CB8AC3E}">
        <p14:creationId xmlns:p14="http://schemas.microsoft.com/office/powerpoint/2010/main" val="4064544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95A2D-ED98-2145-9799-A6B3904BD059}"/>
              </a:ext>
            </a:extLst>
          </p:cNvPr>
          <p:cNvSpPr>
            <a:spLocks noGrp="1"/>
          </p:cNvSpPr>
          <p:nvPr>
            <p:ph type="title"/>
          </p:nvPr>
        </p:nvSpPr>
        <p:spPr/>
        <p:txBody>
          <a:bodyPr>
            <a:normAutofit fontScale="90000"/>
          </a:bodyPr>
          <a:lstStyle/>
          <a:p>
            <a:r>
              <a:rPr lang="en-US" dirty="0"/>
              <a:t>Anti-hint 2: cancer cells may differ between people.</a:t>
            </a:r>
          </a:p>
        </p:txBody>
      </p:sp>
      <p:sp>
        <p:nvSpPr>
          <p:cNvPr id="77" name="Rectangle 76">
            <a:extLst>
              <a:ext uri="{FF2B5EF4-FFF2-40B4-BE49-F238E27FC236}">
                <a16:creationId xmlns:a16="http://schemas.microsoft.com/office/drawing/2014/main" id="{D637DD85-16C2-214B-8F37-F61CCBD556B5}"/>
              </a:ext>
            </a:extLst>
          </p:cNvPr>
          <p:cNvSpPr/>
          <p:nvPr/>
        </p:nvSpPr>
        <p:spPr>
          <a:xfrm>
            <a:off x="2651386" y="1341633"/>
            <a:ext cx="316819" cy="316819"/>
          </a:xfrm>
          <a:prstGeom prst="rect">
            <a:avLst/>
          </a:prstGeom>
          <a:solidFill>
            <a:srgbClr val="0070C0"/>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381FB3CA-D97A-BF46-9DA3-F42F8E2EE2B3}"/>
              </a:ext>
            </a:extLst>
          </p:cNvPr>
          <p:cNvSpPr/>
          <p:nvPr/>
        </p:nvSpPr>
        <p:spPr>
          <a:xfrm>
            <a:off x="3031857" y="1341633"/>
            <a:ext cx="316819" cy="316819"/>
          </a:xfrm>
          <a:prstGeom prst="rect">
            <a:avLst/>
          </a:prstGeom>
          <a:solidFill>
            <a:srgbClr val="0070C0"/>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48786136-95D4-DE4E-98B8-2347759D2805}"/>
              </a:ext>
            </a:extLst>
          </p:cNvPr>
          <p:cNvSpPr/>
          <p:nvPr/>
        </p:nvSpPr>
        <p:spPr>
          <a:xfrm>
            <a:off x="3426959" y="1341633"/>
            <a:ext cx="316819" cy="316819"/>
          </a:xfrm>
          <a:prstGeom prst="rect">
            <a:avLst/>
          </a:prstGeom>
          <a:solidFill>
            <a:srgbClr val="0070C0"/>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E87E4A2D-2641-E149-B7D6-2E4978291AD6}"/>
              </a:ext>
            </a:extLst>
          </p:cNvPr>
          <p:cNvSpPr/>
          <p:nvPr/>
        </p:nvSpPr>
        <p:spPr>
          <a:xfrm>
            <a:off x="3822061" y="1341633"/>
            <a:ext cx="316819" cy="316819"/>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AE12AA4B-1785-CF40-B55B-46170F3994C4}"/>
              </a:ext>
            </a:extLst>
          </p:cNvPr>
          <p:cNvSpPr/>
          <p:nvPr/>
        </p:nvSpPr>
        <p:spPr>
          <a:xfrm>
            <a:off x="2651386" y="1739112"/>
            <a:ext cx="316819" cy="316819"/>
          </a:xfrm>
          <a:prstGeom prst="rect">
            <a:avLst/>
          </a:prstGeom>
          <a:solidFill>
            <a:srgbClr val="0070C0"/>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965D4520-CD00-5D4F-B866-9215785C3E03}"/>
              </a:ext>
            </a:extLst>
          </p:cNvPr>
          <p:cNvSpPr/>
          <p:nvPr/>
        </p:nvSpPr>
        <p:spPr>
          <a:xfrm>
            <a:off x="3031857" y="1739112"/>
            <a:ext cx="316819" cy="316819"/>
          </a:xfrm>
          <a:prstGeom prst="rect">
            <a:avLst/>
          </a:prstGeom>
          <a:solidFill>
            <a:srgbClr val="0070C0"/>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F0557FF1-1545-DC4B-825D-11C9D5A7406A}"/>
              </a:ext>
            </a:extLst>
          </p:cNvPr>
          <p:cNvSpPr/>
          <p:nvPr/>
        </p:nvSpPr>
        <p:spPr>
          <a:xfrm>
            <a:off x="3426959" y="1739112"/>
            <a:ext cx="316819" cy="316819"/>
          </a:xfrm>
          <a:prstGeom prst="rect">
            <a:avLst/>
          </a:prstGeom>
          <a:solidFill>
            <a:schemeClr val="accent6"/>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3320D26D-ECAB-4841-8EA7-0EDCF2D4D880}"/>
              </a:ext>
            </a:extLst>
          </p:cNvPr>
          <p:cNvSpPr/>
          <p:nvPr/>
        </p:nvSpPr>
        <p:spPr>
          <a:xfrm>
            <a:off x="3822061" y="1739112"/>
            <a:ext cx="316819" cy="316819"/>
          </a:xfrm>
          <a:prstGeom prst="rect">
            <a:avLst/>
          </a:prstGeom>
          <a:solidFill>
            <a:srgbClr val="0070C0"/>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D931C7FF-18BF-AC45-AB63-06D9029E50BF}"/>
              </a:ext>
            </a:extLst>
          </p:cNvPr>
          <p:cNvSpPr/>
          <p:nvPr/>
        </p:nvSpPr>
        <p:spPr>
          <a:xfrm>
            <a:off x="2651386" y="2136590"/>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3FCD361A-277A-804A-BF84-9E907A90D75F}"/>
              </a:ext>
            </a:extLst>
          </p:cNvPr>
          <p:cNvSpPr/>
          <p:nvPr/>
        </p:nvSpPr>
        <p:spPr>
          <a:xfrm>
            <a:off x="3031857" y="2136590"/>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B2ACFF58-0D3B-CD41-8DB0-E1D4354E0F40}"/>
              </a:ext>
            </a:extLst>
          </p:cNvPr>
          <p:cNvSpPr/>
          <p:nvPr/>
        </p:nvSpPr>
        <p:spPr>
          <a:xfrm>
            <a:off x="3426959" y="2136590"/>
            <a:ext cx="316819" cy="316819"/>
          </a:xfrm>
          <a:prstGeom prst="rect">
            <a:avLst/>
          </a:prstGeom>
          <a:solidFill>
            <a:schemeClr val="accent6"/>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9CD9CAB3-4059-2249-8204-8C7E6A36DE31}"/>
              </a:ext>
            </a:extLst>
          </p:cNvPr>
          <p:cNvSpPr/>
          <p:nvPr/>
        </p:nvSpPr>
        <p:spPr>
          <a:xfrm>
            <a:off x="3822061" y="2136590"/>
            <a:ext cx="316819" cy="316819"/>
          </a:xfrm>
          <a:prstGeom prst="rect">
            <a:avLst/>
          </a:prstGeom>
          <a:solidFill>
            <a:schemeClr val="accent6"/>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742C5874-1CFD-2941-9C71-3C53A00D965E}"/>
              </a:ext>
            </a:extLst>
          </p:cNvPr>
          <p:cNvSpPr/>
          <p:nvPr/>
        </p:nvSpPr>
        <p:spPr>
          <a:xfrm>
            <a:off x="2651386" y="2534069"/>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33915102-0366-6F48-8E06-17B028893795}"/>
              </a:ext>
            </a:extLst>
          </p:cNvPr>
          <p:cNvSpPr/>
          <p:nvPr/>
        </p:nvSpPr>
        <p:spPr>
          <a:xfrm>
            <a:off x="3031857" y="2534069"/>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064E366E-8DC0-0D43-8AD6-9ACA9312521B}"/>
              </a:ext>
            </a:extLst>
          </p:cNvPr>
          <p:cNvSpPr/>
          <p:nvPr/>
        </p:nvSpPr>
        <p:spPr>
          <a:xfrm>
            <a:off x="3426959" y="2534069"/>
            <a:ext cx="316819" cy="316819"/>
          </a:xfrm>
          <a:prstGeom prst="rect">
            <a:avLst/>
          </a:prstGeom>
          <a:solidFill>
            <a:srgbClr val="0070C0"/>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3BFAAD1B-2A66-8444-85C9-BACE97B59D15}"/>
              </a:ext>
            </a:extLst>
          </p:cNvPr>
          <p:cNvSpPr/>
          <p:nvPr/>
        </p:nvSpPr>
        <p:spPr>
          <a:xfrm>
            <a:off x="3822061" y="2534069"/>
            <a:ext cx="316819" cy="316819"/>
          </a:xfrm>
          <a:prstGeom prst="rect">
            <a:avLst/>
          </a:prstGeom>
          <a:solidFill>
            <a:srgbClr val="0070C0"/>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84F2473C-DAFA-E24D-B0C9-69F753E1FF0D}"/>
              </a:ext>
            </a:extLst>
          </p:cNvPr>
          <p:cNvSpPr/>
          <p:nvPr/>
        </p:nvSpPr>
        <p:spPr>
          <a:xfrm>
            <a:off x="2651386" y="3567234"/>
            <a:ext cx="316819" cy="316819"/>
          </a:xfrm>
          <a:prstGeom prst="rect">
            <a:avLst/>
          </a:prstGeom>
          <a:solidFill>
            <a:srgbClr val="00B0F0"/>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8D240AA6-7EE0-2A48-8C1F-8BF5024BE23A}"/>
              </a:ext>
            </a:extLst>
          </p:cNvPr>
          <p:cNvSpPr/>
          <p:nvPr/>
        </p:nvSpPr>
        <p:spPr>
          <a:xfrm>
            <a:off x="3031857" y="3567234"/>
            <a:ext cx="316819" cy="316819"/>
          </a:xfrm>
          <a:prstGeom prst="rect">
            <a:avLst/>
          </a:prstGeom>
          <a:solidFill>
            <a:srgbClr val="00B0F0"/>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9A8F90DA-BEB6-F547-9F77-1DC0778007BC}"/>
              </a:ext>
            </a:extLst>
          </p:cNvPr>
          <p:cNvSpPr/>
          <p:nvPr/>
        </p:nvSpPr>
        <p:spPr>
          <a:xfrm>
            <a:off x="3426959" y="3567234"/>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ED56A831-8363-BC4D-B264-0D4F0D3F445D}"/>
              </a:ext>
            </a:extLst>
          </p:cNvPr>
          <p:cNvSpPr/>
          <p:nvPr/>
        </p:nvSpPr>
        <p:spPr>
          <a:xfrm>
            <a:off x="3822061" y="3567234"/>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AF0B3C64-BC38-C24B-8E06-50D634E040A1}"/>
              </a:ext>
            </a:extLst>
          </p:cNvPr>
          <p:cNvSpPr/>
          <p:nvPr/>
        </p:nvSpPr>
        <p:spPr>
          <a:xfrm>
            <a:off x="2651386" y="3964713"/>
            <a:ext cx="316819" cy="316819"/>
          </a:xfrm>
          <a:prstGeom prst="rect">
            <a:avLst/>
          </a:prstGeom>
          <a:solidFill>
            <a:schemeClr val="accent6"/>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80F693FF-4687-084B-8722-2C7DB4ECFFA2}"/>
              </a:ext>
            </a:extLst>
          </p:cNvPr>
          <p:cNvSpPr/>
          <p:nvPr/>
        </p:nvSpPr>
        <p:spPr>
          <a:xfrm>
            <a:off x="3031857" y="3964713"/>
            <a:ext cx="316819" cy="316819"/>
          </a:xfrm>
          <a:prstGeom prst="rect">
            <a:avLst/>
          </a:prstGeom>
          <a:solidFill>
            <a:srgbClr val="00B0F0"/>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87433F97-2992-974A-80D3-AF647AE38DEB}"/>
              </a:ext>
            </a:extLst>
          </p:cNvPr>
          <p:cNvSpPr/>
          <p:nvPr/>
        </p:nvSpPr>
        <p:spPr>
          <a:xfrm>
            <a:off x="3426959" y="3964713"/>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26670145-A197-984F-921B-489908260A5C}"/>
              </a:ext>
            </a:extLst>
          </p:cNvPr>
          <p:cNvSpPr/>
          <p:nvPr/>
        </p:nvSpPr>
        <p:spPr>
          <a:xfrm>
            <a:off x="3822061" y="3964713"/>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7BD5C3BD-2822-A140-8935-52544379A7C4}"/>
              </a:ext>
            </a:extLst>
          </p:cNvPr>
          <p:cNvSpPr/>
          <p:nvPr/>
        </p:nvSpPr>
        <p:spPr>
          <a:xfrm>
            <a:off x="2651386" y="4362191"/>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A2347B05-F173-E046-A060-3BD6CEC0E61B}"/>
              </a:ext>
            </a:extLst>
          </p:cNvPr>
          <p:cNvSpPr/>
          <p:nvPr/>
        </p:nvSpPr>
        <p:spPr>
          <a:xfrm>
            <a:off x="3031857" y="4362191"/>
            <a:ext cx="316819" cy="316819"/>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34D6ADAB-CED2-4D4A-A8D0-273ADA45437A}"/>
              </a:ext>
            </a:extLst>
          </p:cNvPr>
          <p:cNvSpPr/>
          <p:nvPr/>
        </p:nvSpPr>
        <p:spPr>
          <a:xfrm>
            <a:off x="3426959" y="4362191"/>
            <a:ext cx="316819" cy="316819"/>
          </a:xfrm>
          <a:prstGeom prst="rect">
            <a:avLst/>
          </a:prstGeom>
          <a:solidFill>
            <a:srgbClr val="00B0F0"/>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3C40779C-1210-5349-8E31-0A19F8727075}"/>
              </a:ext>
            </a:extLst>
          </p:cNvPr>
          <p:cNvSpPr/>
          <p:nvPr/>
        </p:nvSpPr>
        <p:spPr>
          <a:xfrm>
            <a:off x="3822061" y="4362191"/>
            <a:ext cx="316819" cy="316819"/>
          </a:xfrm>
          <a:prstGeom prst="rect">
            <a:avLst/>
          </a:prstGeom>
          <a:solidFill>
            <a:srgbClr val="00B0F0"/>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3587D6B9-7072-164F-A591-1AFDF4708474}"/>
              </a:ext>
            </a:extLst>
          </p:cNvPr>
          <p:cNvSpPr/>
          <p:nvPr/>
        </p:nvSpPr>
        <p:spPr>
          <a:xfrm>
            <a:off x="2651386" y="4759670"/>
            <a:ext cx="316819" cy="316819"/>
          </a:xfrm>
          <a:prstGeom prst="rect">
            <a:avLst/>
          </a:prstGeom>
          <a:solidFill>
            <a:schemeClr val="accent6"/>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AC067E5E-806F-EB40-B644-831ED707D6A2}"/>
              </a:ext>
            </a:extLst>
          </p:cNvPr>
          <p:cNvSpPr/>
          <p:nvPr/>
        </p:nvSpPr>
        <p:spPr>
          <a:xfrm>
            <a:off x="3031857" y="4759670"/>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614ABFBE-3467-1F46-A8D5-A6274ECD808D}"/>
              </a:ext>
            </a:extLst>
          </p:cNvPr>
          <p:cNvSpPr/>
          <p:nvPr/>
        </p:nvSpPr>
        <p:spPr>
          <a:xfrm>
            <a:off x="3426959" y="4759670"/>
            <a:ext cx="316819" cy="316819"/>
          </a:xfrm>
          <a:prstGeom prst="rect">
            <a:avLst/>
          </a:prstGeom>
          <a:solidFill>
            <a:srgbClr val="00B0F0"/>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Rectangle 107">
            <a:extLst>
              <a:ext uri="{FF2B5EF4-FFF2-40B4-BE49-F238E27FC236}">
                <a16:creationId xmlns:a16="http://schemas.microsoft.com/office/drawing/2014/main" id="{59C7C2D3-2479-DF42-BFC4-7A444585A7F9}"/>
              </a:ext>
            </a:extLst>
          </p:cNvPr>
          <p:cNvSpPr/>
          <p:nvPr/>
        </p:nvSpPr>
        <p:spPr>
          <a:xfrm>
            <a:off x="3822061" y="4759670"/>
            <a:ext cx="316819" cy="316819"/>
          </a:xfrm>
          <a:prstGeom prst="rect">
            <a:avLst/>
          </a:prstGeom>
          <a:solidFill>
            <a:srgbClr val="00B0F0"/>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229AECAC-A807-C44E-9C95-D6A212B33BAB}"/>
              </a:ext>
            </a:extLst>
          </p:cNvPr>
          <p:cNvSpPr/>
          <p:nvPr/>
        </p:nvSpPr>
        <p:spPr>
          <a:xfrm>
            <a:off x="5005120" y="1341633"/>
            <a:ext cx="316819" cy="316819"/>
          </a:xfrm>
          <a:prstGeom prst="rect">
            <a:avLst/>
          </a:prstGeom>
          <a:solidFill>
            <a:schemeClr val="accent1">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0575BCA1-9866-804C-B1D7-35EFACE195E9}"/>
              </a:ext>
            </a:extLst>
          </p:cNvPr>
          <p:cNvSpPr/>
          <p:nvPr/>
        </p:nvSpPr>
        <p:spPr>
          <a:xfrm>
            <a:off x="5385591" y="1341633"/>
            <a:ext cx="316819" cy="316819"/>
          </a:xfrm>
          <a:prstGeom prst="rect">
            <a:avLst/>
          </a:prstGeom>
          <a:solidFill>
            <a:schemeClr val="accent1">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Rectangle 110">
            <a:extLst>
              <a:ext uri="{FF2B5EF4-FFF2-40B4-BE49-F238E27FC236}">
                <a16:creationId xmlns:a16="http://schemas.microsoft.com/office/drawing/2014/main" id="{6C01BD61-6855-7F44-B30C-E28EC61710E2}"/>
              </a:ext>
            </a:extLst>
          </p:cNvPr>
          <p:cNvSpPr/>
          <p:nvPr/>
        </p:nvSpPr>
        <p:spPr>
          <a:xfrm>
            <a:off x="5780693" y="1341633"/>
            <a:ext cx="316819" cy="316819"/>
          </a:xfrm>
          <a:prstGeom prst="rect">
            <a:avLst/>
          </a:prstGeom>
          <a:solidFill>
            <a:schemeClr val="accent1">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DEB662C5-1DD4-D645-9540-F5BC9DE96131}"/>
              </a:ext>
            </a:extLst>
          </p:cNvPr>
          <p:cNvSpPr/>
          <p:nvPr/>
        </p:nvSpPr>
        <p:spPr>
          <a:xfrm>
            <a:off x="6175795" y="1341633"/>
            <a:ext cx="316819" cy="316819"/>
          </a:xfrm>
          <a:prstGeom prst="rect">
            <a:avLst/>
          </a:prstGeom>
          <a:solidFill>
            <a:schemeClr val="accent1">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18AB3D86-2E37-C249-AA47-E38A3A8C4B71}"/>
              </a:ext>
            </a:extLst>
          </p:cNvPr>
          <p:cNvSpPr/>
          <p:nvPr/>
        </p:nvSpPr>
        <p:spPr>
          <a:xfrm>
            <a:off x="5005120" y="1739112"/>
            <a:ext cx="316819" cy="316819"/>
          </a:xfrm>
          <a:prstGeom prst="rect">
            <a:avLst/>
          </a:prstGeom>
          <a:solidFill>
            <a:schemeClr val="accent1">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3B28F710-75D4-FE4D-8623-A59FE55A18A1}"/>
              </a:ext>
            </a:extLst>
          </p:cNvPr>
          <p:cNvSpPr/>
          <p:nvPr/>
        </p:nvSpPr>
        <p:spPr>
          <a:xfrm>
            <a:off x="5385591" y="1739112"/>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9A269BE7-D36B-F047-83E9-F16FA34E724A}"/>
              </a:ext>
            </a:extLst>
          </p:cNvPr>
          <p:cNvSpPr/>
          <p:nvPr/>
        </p:nvSpPr>
        <p:spPr>
          <a:xfrm>
            <a:off x="5780693" y="1739112"/>
            <a:ext cx="316819" cy="316819"/>
          </a:xfrm>
          <a:prstGeom prst="rect">
            <a:avLst/>
          </a:prstGeom>
          <a:solidFill>
            <a:schemeClr val="accent6"/>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57E307ED-1747-5145-9532-4D8B32763A61}"/>
              </a:ext>
            </a:extLst>
          </p:cNvPr>
          <p:cNvSpPr/>
          <p:nvPr/>
        </p:nvSpPr>
        <p:spPr>
          <a:xfrm>
            <a:off x="6175795" y="1739112"/>
            <a:ext cx="316819" cy="316819"/>
          </a:xfrm>
          <a:prstGeom prst="rect">
            <a:avLst/>
          </a:prstGeom>
          <a:solidFill>
            <a:schemeClr val="accent1">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Rectangle 116">
            <a:extLst>
              <a:ext uri="{FF2B5EF4-FFF2-40B4-BE49-F238E27FC236}">
                <a16:creationId xmlns:a16="http://schemas.microsoft.com/office/drawing/2014/main" id="{55E71C55-6591-9B4B-A69F-A1D26E105454}"/>
              </a:ext>
            </a:extLst>
          </p:cNvPr>
          <p:cNvSpPr/>
          <p:nvPr/>
        </p:nvSpPr>
        <p:spPr>
          <a:xfrm>
            <a:off x="5005120" y="2136590"/>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D458A0FA-32AE-7649-A909-B252D6F014B3}"/>
              </a:ext>
            </a:extLst>
          </p:cNvPr>
          <p:cNvSpPr/>
          <p:nvPr/>
        </p:nvSpPr>
        <p:spPr>
          <a:xfrm>
            <a:off x="5385591" y="2136590"/>
            <a:ext cx="316819" cy="316819"/>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6A4A158A-AFB6-3C42-9D30-8604C67CCD66}"/>
              </a:ext>
            </a:extLst>
          </p:cNvPr>
          <p:cNvSpPr/>
          <p:nvPr/>
        </p:nvSpPr>
        <p:spPr>
          <a:xfrm>
            <a:off x="5780693" y="2136590"/>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FED25933-E928-FB43-88CF-5701CE646EE4}"/>
              </a:ext>
            </a:extLst>
          </p:cNvPr>
          <p:cNvSpPr/>
          <p:nvPr/>
        </p:nvSpPr>
        <p:spPr>
          <a:xfrm>
            <a:off x="6175795" y="2136590"/>
            <a:ext cx="316819" cy="316819"/>
          </a:xfrm>
          <a:prstGeom prst="rect">
            <a:avLst/>
          </a:prstGeom>
          <a:solidFill>
            <a:schemeClr val="accent6"/>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DF56244D-1091-A548-AD8E-42653F284044}"/>
              </a:ext>
            </a:extLst>
          </p:cNvPr>
          <p:cNvSpPr/>
          <p:nvPr/>
        </p:nvSpPr>
        <p:spPr>
          <a:xfrm>
            <a:off x="5005120" y="2534069"/>
            <a:ext cx="316819" cy="316819"/>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id="{F6FE6050-9207-E041-9289-03F1461F46AC}"/>
              </a:ext>
            </a:extLst>
          </p:cNvPr>
          <p:cNvSpPr/>
          <p:nvPr/>
        </p:nvSpPr>
        <p:spPr>
          <a:xfrm>
            <a:off x="5385591" y="2534069"/>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55E9AB3D-96FC-3B4F-9D0C-D11DE2795D55}"/>
              </a:ext>
            </a:extLst>
          </p:cNvPr>
          <p:cNvSpPr/>
          <p:nvPr/>
        </p:nvSpPr>
        <p:spPr>
          <a:xfrm>
            <a:off x="5780693" y="2534069"/>
            <a:ext cx="316819" cy="316819"/>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A88ABCF0-4000-C648-ABB7-40824439AE4F}"/>
              </a:ext>
            </a:extLst>
          </p:cNvPr>
          <p:cNvSpPr/>
          <p:nvPr/>
        </p:nvSpPr>
        <p:spPr>
          <a:xfrm>
            <a:off x="6175795" y="2534069"/>
            <a:ext cx="316819" cy="316819"/>
          </a:xfrm>
          <a:prstGeom prst="rect">
            <a:avLst/>
          </a:prstGeom>
          <a:solidFill>
            <a:schemeClr val="accent1">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E736E882-FEEE-3C47-9401-472C9F6CCBEA}"/>
              </a:ext>
            </a:extLst>
          </p:cNvPr>
          <p:cNvSpPr/>
          <p:nvPr/>
        </p:nvSpPr>
        <p:spPr>
          <a:xfrm>
            <a:off x="5005120" y="3567234"/>
            <a:ext cx="316819" cy="316819"/>
          </a:xfrm>
          <a:prstGeom prst="rect">
            <a:avLst/>
          </a:prstGeom>
          <a:solidFill>
            <a:schemeClr val="tx2"/>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id="{04F8742A-E004-6B44-8A6D-48C683F2F98A}"/>
              </a:ext>
            </a:extLst>
          </p:cNvPr>
          <p:cNvSpPr/>
          <p:nvPr/>
        </p:nvSpPr>
        <p:spPr>
          <a:xfrm>
            <a:off x="5385591" y="3567234"/>
            <a:ext cx="316819" cy="316819"/>
          </a:xfrm>
          <a:prstGeom prst="rect">
            <a:avLst/>
          </a:prstGeom>
          <a:solidFill>
            <a:schemeClr val="tx2"/>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954DB5F5-D371-8D4E-9168-712DDE0C63C6}"/>
              </a:ext>
            </a:extLst>
          </p:cNvPr>
          <p:cNvSpPr/>
          <p:nvPr/>
        </p:nvSpPr>
        <p:spPr>
          <a:xfrm>
            <a:off x="5780693" y="3567234"/>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5ADA60AD-1B1B-8541-A36C-3947BC5DC838}"/>
              </a:ext>
            </a:extLst>
          </p:cNvPr>
          <p:cNvSpPr/>
          <p:nvPr/>
        </p:nvSpPr>
        <p:spPr>
          <a:xfrm>
            <a:off x="6175795" y="3567234"/>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id="{30747E42-DC11-1448-856A-3DF6A3EFE330}"/>
              </a:ext>
            </a:extLst>
          </p:cNvPr>
          <p:cNvSpPr/>
          <p:nvPr/>
        </p:nvSpPr>
        <p:spPr>
          <a:xfrm>
            <a:off x="5005120" y="3964713"/>
            <a:ext cx="316819" cy="316819"/>
          </a:xfrm>
          <a:prstGeom prst="rect">
            <a:avLst/>
          </a:prstGeom>
          <a:solidFill>
            <a:schemeClr val="accent6"/>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C81F5153-C755-2A40-916A-3850762D6B93}"/>
              </a:ext>
            </a:extLst>
          </p:cNvPr>
          <p:cNvSpPr/>
          <p:nvPr/>
        </p:nvSpPr>
        <p:spPr>
          <a:xfrm>
            <a:off x="5385591" y="3964713"/>
            <a:ext cx="316819" cy="316819"/>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Rectangle 130">
            <a:extLst>
              <a:ext uri="{FF2B5EF4-FFF2-40B4-BE49-F238E27FC236}">
                <a16:creationId xmlns:a16="http://schemas.microsoft.com/office/drawing/2014/main" id="{3B5AB332-DE9A-384F-9003-9C258FE630E3}"/>
              </a:ext>
            </a:extLst>
          </p:cNvPr>
          <p:cNvSpPr/>
          <p:nvPr/>
        </p:nvSpPr>
        <p:spPr>
          <a:xfrm>
            <a:off x="5780693" y="3964713"/>
            <a:ext cx="316819" cy="316819"/>
          </a:xfrm>
          <a:prstGeom prst="rect">
            <a:avLst/>
          </a:prstGeom>
          <a:solidFill>
            <a:schemeClr val="tx2"/>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Rectangle 131">
            <a:extLst>
              <a:ext uri="{FF2B5EF4-FFF2-40B4-BE49-F238E27FC236}">
                <a16:creationId xmlns:a16="http://schemas.microsoft.com/office/drawing/2014/main" id="{F5A5F592-148B-D244-834B-6BA28E7E3086}"/>
              </a:ext>
            </a:extLst>
          </p:cNvPr>
          <p:cNvSpPr/>
          <p:nvPr/>
        </p:nvSpPr>
        <p:spPr>
          <a:xfrm>
            <a:off x="6175795" y="3964713"/>
            <a:ext cx="316819" cy="316819"/>
          </a:xfrm>
          <a:prstGeom prst="rect">
            <a:avLst/>
          </a:prstGeom>
          <a:solidFill>
            <a:schemeClr val="tx2"/>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3" name="Rectangle 132">
            <a:extLst>
              <a:ext uri="{FF2B5EF4-FFF2-40B4-BE49-F238E27FC236}">
                <a16:creationId xmlns:a16="http://schemas.microsoft.com/office/drawing/2014/main" id="{269D4C36-BDDB-2143-ACA7-60BA73CA55D3}"/>
              </a:ext>
            </a:extLst>
          </p:cNvPr>
          <p:cNvSpPr/>
          <p:nvPr/>
        </p:nvSpPr>
        <p:spPr>
          <a:xfrm>
            <a:off x="5005120" y="4362191"/>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9CADCEDF-38DC-994A-A158-A1149EEFA241}"/>
              </a:ext>
            </a:extLst>
          </p:cNvPr>
          <p:cNvSpPr/>
          <p:nvPr/>
        </p:nvSpPr>
        <p:spPr>
          <a:xfrm>
            <a:off x="5385591" y="4362191"/>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Rectangle 134">
            <a:extLst>
              <a:ext uri="{FF2B5EF4-FFF2-40B4-BE49-F238E27FC236}">
                <a16:creationId xmlns:a16="http://schemas.microsoft.com/office/drawing/2014/main" id="{D441C8AC-1298-6E43-A6DF-7FF0862B953A}"/>
              </a:ext>
            </a:extLst>
          </p:cNvPr>
          <p:cNvSpPr/>
          <p:nvPr/>
        </p:nvSpPr>
        <p:spPr>
          <a:xfrm>
            <a:off x="5780693" y="4362191"/>
            <a:ext cx="316819" cy="316819"/>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29DA268F-2784-414D-85ED-E3AB01DAC2DE}"/>
              </a:ext>
            </a:extLst>
          </p:cNvPr>
          <p:cNvSpPr/>
          <p:nvPr/>
        </p:nvSpPr>
        <p:spPr>
          <a:xfrm>
            <a:off x="6175795" y="4362191"/>
            <a:ext cx="316819" cy="316819"/>
          </a:xfrm>
          <a:prstGeom prst="rect">
            <a:avLst/>
          </a:prstGeom>
          <a:solidFill>
            <a:schemeClr val="accent6"/>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E39EB538-90A3-4844-9D4B-67D378E83BDC}"/>
              </a:ext>
            </a:extLst>
          </p:cNvPr>
          <p:cNvSpPr/>
          <p:nvPr/>
        </p:nvSpPr>
        <p:spPr>
          <a:xfrm>
            <a:off x="5005120" y="4759670"/>
            <a:ext cx="316819" cy="316819"/>
          </a:xfrm>
          <a:prstGeom prst="rect">
            <a:avLst/>
          </a:prstGeom>
          <a:solidFill>
            <a:schemeClr val="tx2"/>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69CD0C6F-70FE-E84D-8B94-1EBCC7211F65}"/>
              </a:ext>
            </a:extLst>
          </p:cNvPr>
          <p:cNvSpPr/>
          <p:nvPr/>
        </p:nvSpPr>
        <p:spPr>
          <a:xfrm>
            <a:off x="5385591" y="4759670"/>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E691D61C-6B60-4543-AF1B-73CDFB7BB72E}"/>
              </a:ext>
            </a:extLst>
          </p:cNvPr>
          <p:cNvSpPr/>
          <p:nvPr/>
        </p:nvSpPr>
        <p:spPr>
          <a:xfrm>
            <a:off x="5780693" y="4759670"/>
            <a:ext cx="316819" cy="316819"/>
          </a:xfrm>
          <a:prstGeom prst="rect">
            <a:avLst/>
          </a:prstGeom>
          <a:solidFill>
            <a:schemeClr val="accent6"/>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9D53E06F-7152-FE4D-B1E1-AAF10BC518DB}"/>
              </a:ext>
            </a:extLst>
          </p:cNvPr>
          <p:cNvSpPr/>
          <p:nvPr/>
        </p:nvSpPr>
        <p:spPr>
          <a:xfrm>
            <a:off x="6175795" y="4759670"/>
            <a:ext cx="316819" cy="316819"/>
          </a:xfrm>
          <a:prstGeom prst="rect">
            <a:avLst/>
          </a:prstGeom>
          <a:solidFill>
            <a:schemeClr val="tx2"/>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506ECE56-30D3-3247-A56A-41D23C12CAEE}"/>
              </a:ext>
            </a:extLst>
          </p:cNvPr>
          <p:cNvSpPr/>
          <p:nvPr/>
        </p:nvSpPr>
        <p:spPr>
          <a:xfrm>
            <a:off x="3772721" y="1315242"/>
            <a:ext cx="415498" cy="369332"/>
          </a:xfrm>
          <a:prstGeom prst="rect">
            <a:avLst/>
          </a:prstGeom>
        </p:spPr>
        <p:txBody>
          <a:bodyPr wrap="none">
            <a:spAutoFit/>
          </a:bodyPr>
          <a:lstStyle/>
          <a:p>
            <a:pPr fontAlgn="base"/>
            <a:r>
              <a:rPr lang="en-US" dirty="0">
                <a:solidFill>
                  <a:srgbClr val="000000"/>
                </a:solidFill>
                <a:latin typeface="apple color emoji" pitchFamily="2" charset="0"/>
              </a:rPr>
              <a:t>💥</a:t>
            </a:r>
            <a:endParaRPr lang="en-US" b="1" i="0" dirty="0">
              <a:solidFill>
                <a:srgbClr val="000000"/>
              </a:solidFill>
              <a:effectLst/>
              <a:latin typeface="helvetica neue" panose="02000503000000020004" pitchFamily="2" charset="0"/>
            </a:endParaRPr>
          </a:p>
        </p:txBody>
      </p:sp>
      <p:sp>
        <p:nvSpPr>
          <p:cNvPr id="142" name="Rectangle 141">
            <a:extLst>
              <a:ext uri="{FF2B5EF4-FFF2-40B4-BE49-F238E27FC236}">
                <a16:creationId xmlns:a16="http://schemas.microsoft.com/office/drawing/2014/main" id="{A333560D-167D-E441-8815-5642B1F5AD8D}"/>
              </a:ext>
            </a:extLst>
          </p:cNvPr>
          <p:cNvSpPr/>
          <p:nvPr/>
        </p:nvSpPr>
        <p:spPr>
          <a:xfrm>
            <a:off x="5336251" y="2110333"/>
            <a:ext cx="415498" cy="369332"/>
          </a:xfrm>
          <a:prstGeom prst="rect">
            <a:avLst/>
          </a:prstGeom>
        </p:spPr>
        <p:txBody>
          <a:bodyPr wrap="none">
            <a:spAutoFit/>
          </a:bodyPr>
          <a:lstStyle/>
          <a:p>
            <a:pPr fontAlgn="base"/>
            <a:r>
              <a:rPr lang="en-US" dirty="0">
                <a:solidFill>
                  <a:srgbClr val="000000"/>
                </a:solidFill>
                <a:latin typeface="apple color emoji" pitchFamily="2" charset="0"/>
              </a:rPr>
              <a:t>💥</a:t>
            </a:r>
            <a:endParaRPr lang="en-US" b="1" i="0" dirty="0">
              <a:solidFill>
                <a:srgbClr val="000000"/>
              </a:solidFill>
              <a:effectLst/>
              <a:latin typeface="helvetica neue" panose="02000503000000020004" pitchFamily="2" charset="0"/>
            </a:endParaRPr>
          </a:p>
        </p:txBody>
      </p:sp>
      <p:sp>
        <p:nvSpPr>
          <p:cNvPr id="143" name="Rectangle 142">
            <a:extLst>
              <a:ext uri="{FF2B5EF4-FFF2-40B4-BE49-F238E27FC236}">
                <a16:creationId xmlns:a16="http://schemas.microsoft.com/office/drawing/2014/main" id="{199CE9CD-D3FB-A54D-BE93-0D363BBBEF31}"/>
              </a:ext>
            </a:extLst>
          </p:cNvPr>
          <p:cNvSpPr/>
          <p:nvPr/>
        </p:nvSpPr>
        <p:spPr>
          <a:xfrm>
            <a:off x="5731353" y="2511561"/>
            <a:ext cx="415498" cy="369332"/>
          </a:xfrm>
          <a:prstGeom prst="rect">
            <a:avLst/>
          </a:prstGeom>
        </p:spPr>
        <p:txBody>
          <a:bodyPr wrap="none">
            <a:spAutoFit/>
          </a:bodyPr>
          <a:lstStyle/>
          <a:p>
            <a:pPr fontAlgn="base"/>
            <a:r>
              <a:rPr lang="en-US" dirty="0">
                <a:solidFill>
                  <a:srgbClr val="000000"/>
                </a:solidFill>
                <a:latin typeface="apple color emoji" pitchFamily="2" charset="0"/>
              </a:rPr>
              <a:t>💥</a:t>
            </a:r>
            <a:endParaRPr lang="en-US" b="1" i="0" dirty="0">
              <a:solidFill>
                <a:srgbClr val="000000"/>
              </a:solidFill>
              <a:effectLst/>
              <a:latin typeface="helvetica neue" panose="02000503000000020004" pitchFamily="2" charset="0"/>
            </a:endParaRPr>
          </a:p>
        </p:txBody>
      </p:sp>
      <p:sp>
        <p:nvSpPr>
          <p:cNvPr id="144" name="Rectangle 143">
            <a:extLst>
              <a:ext uri="{FF2B5EF4-FFF2-40B4-BE49-F238E27FC236}">
                <a16:creationId xmlns:a16="http://schemas.microsoft.com/office/drawing/2014/main" id="{976D2824-5803-854C-B32C-1E6FAD99EC8C}"/>
              </a:ext>
            </a:extLst>
          </p:cNvPr>
          <p:cNvSpPr/>
          <p:nvPr/>
        </p:nvSpPr>
        <p:spPr>
          <a:xfrm>
            <a:off x="4950447" y="2503949"/>
            <a:ext cx="415498" cy="369332"/>
          </a:xfrm>
          <a:prstGeom prst="rect">
            <a:avLst/>
          </a:prstGeom>
        </p:spPr>
        <p:txBody>
          <a:bodyPr wrap="none">
            <a:spAutoFit/>
          </a:bodyPr>
          <a:lstStyle/>
          <a:p>
            <a:pPr fontAlgn="base"/>
            <a:r>
              <a:rPr lang="en-US" dirty="0">
                <a:solidFill>
                  <a:srgbClr val="000000"/>
                </a:solidFill>
                <a:latin typeface="apple color emoji" pitchFamily="2" charset="0"/>
              </a:rPr>
              <a:t>💥</a:t>
            </a:r>
            <a:endParaRPr lang="en-US" b="1" i="0" dirty="0">
              <a:solidFill>
                <a:srgbClr val="000000"/>
              </a:solidFill>
              <a:effectLst/>
              <a:latin typeface="helvetica neue" panose="02000503000000020004" pitchFamily="2" charset="0"/>
            </a:endParaRPr>
          </a:p>
        </p:txBody>
      </p:sp>
      <p:sp>
        <p:nvSpPr>
          <p:cNvPr id="145" name="Rectangle 144">
            <a:extLst>
              <a:ext uri="{FF2B5EF4-FFF2-40B4-BE49-F238E27FC236}">
                <a16:creationId xmlns:a16="http://schemas.microsoft.com/office/drawing/2014/main" id="{93F35D4A-3779-844D-A5AC-A7ECD9472297}"/>
              </a:ext>
            </a:extLst>
          </p:cNvPr>
          <p:cNvSpPr/>
          <p:nvPr/>
        </p:nvSpPr>
        <p:spPr>
          <a:xfrm>
            <a:off x="5336251" y="3938456"/>
            <a:ext cx="415498" cy="369332"/>
          </a:xfrm>
          <a:prstGeom prst="rect">
            <a:avLst/>
          </a:prstGeom>
        </p:spPr>
        <p:txBody>
          <a:bodyPr wrap="none">
            <a:spAutoFit/>
          </a:bodyPr>
          <a:lstStyle/>
          <a:p>
            <a:pPr fontAlgn="base"/>
            <a:r>
              <a:rPr lang="en-US" dirty="0"/>
              <a:t>💥</a:t>
            </a:r>
            <a:endParaRPr lang="en-US" b="1" dirty="0"/>
          </a:p>
        </p:txBody>
      </p:sp>
      <p:sp>
        <p:nvSpPr>
          <p:cNvPr id="146" name="Rectangle 145">
            <a:extLst>
              <a:ext uri="{FF2B5EF4-FFF2-40B4-BE49-F238E27FC236}">
                <a16:creationId xmlns:a16="http://schemas.microsoft.com/office/drawing/2014/main" id="{ABCEE4ED-BFD8-8B4D-9D51-72E186FAF864}"/>
              </a:ext>
            </a:extLst>
          </p:cNvPr>
          <p:cNvSpPr/>
          <p:nvPr/>
        </p:nvSpPr>
        <p:spPr>
          <a:xfrm>
            <a:off x="5731353" y="4335934"/>
            <a:ext cx="415498" cy="369332"/>
          </a:xfrm>
          <a:prstGeom prst="rect">
            <a:avLst/>
          </a:prstGeom>
        </p:spPr>
        <p:txBody>
          <a:bodyPr wrap="none">
            <a:spAutoFit/>
          </a:bodyPr>
          <a:lstStyle/>
          <a:p>
            <a:pPr fontAlgn="base"/>
            <a:r>
              <a:rPr lang="en-US" dirty="0">
                <a:solidFill>
                  <a:srgbClr val="000000"/>
                </a:solidFill>
                <a:latin typeface="apple color emoji" pitchFamily="2" charset="0"/>
              </a:rPr>
              <a:t>💥</a:t>
            </a:r>
            <a:endParaRPr lang="en-US" b="1" i="0" dirty="0">
              <a:solidFill>
                <a:srgbClr val="000000"/>
              </a:solidFill>
              <a:effectLst/>
              <a:latin typeface="helvetica neue" panose="02000503000000020004" pitchFamily="2" charset="0"/>
            </a:endParaRPr>
          </a:p>
        </p:txBody>
      </p:sp>
      <p:sp>
        <p:nvSpPr>
          <p:cNvPr id="147" name="Rectangle 146">
            <a:extLst>
              <a:ext uri="{FF2B5EF4-FFF2-40B4-BE49-F238E27FC236}">
                <a16:creationId xmlns:a16="http://schemas.microsoft.com/office/drawing/2014/main" id="{2B97F1AF-766E-C946-85C5-8D7D1F3BAC05}"/>
              </a:ext>
            </a:extLst>
          </p:cNvPr>
          <p:cNvSpPr/>
          <p:nvPr/>
        </p:nvSpPr>
        <p:spPr>
          <a:xfrm>
            <a:off x="2980938" y="4335934"/>
            <a:ext cx="415498" cy="369332"/>
          </a:xfrm>
          <a:prstGeom prst="rect">
            <a:avLst/>
          </a:prstGeom>
          <a:noFill/>
        </p:spPr>
        <p:txBody>
          <a:bodyPr wrap="none">
            <a:spAutoFit/>
          </a:bodyPr>
          <a:lstStyle/>
          <a:p>
            <a:pPr fontAlgn="base"/>
            <a:r>
              <a:rPr lang="en-US" dirty="0">
                <a:solidFill>
                  <a:srgbClr val="000000"/>
                </a:solidFill>
                <a:latin typeface="apple color emoji" pitchFamily="2" charset="0"/>
              </a:rPr>
              <a:t>💥</a:t>
            </a:r>
            <a:endParaRPr lang="en-US" b="1" i="0" dirty="0">
              <a:solidFill>
                <a:srgbClr val="000000"/>
              </a:solidFill>
              <a:effectLst/>
              <a:latin typeface="helvetica neue" panose="02000503000000020004" pitchFamily="2" charset="0"/>
            </a:endParaRPr>
          </a:p>
        </p:txBody>
      </p:sp>
    </p:spTree>
    <p:extLst>
      <p:ext uri="{BB962C8B-B14F-4D97-AF65-F5344CB8AC3E}">
        <p14:creationId xmlns:p14="http://schemas.microsoft.com/office/powerpoint/2010/main" val="4032897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D542B-C886-CE46-A3DC-4BC1391B4847}"/>
              </a:ext>
            </a:extLst>
          </p:cNvPr>
          <p:cNvSpPr>
            <a:spLocks noGrp="1"/>
          </p:cNvSpPr>
          <p:nvPr>
            <p:ph type="title"/>
          </p:nvPr>
        </p:nvSpPr>
        <p:spPr>
          <a:xfrm>
            <a:off x="457200" y="2143125"/>
            <a:ext cx="8229600" cy="857250"/>
          </a:xfrm>
        </p:spPr>
        <p:txBody>
          <a:bodyPr/>
          <a:lstStyle/>
          <a:p>
            <a:r>
              <a:rPr lang="en-US" dirty="0"/>
              <a:t>End of anti-hints.</a:t>
            </a:r>
          </a:p>
        </p:txBody>
      </p:sp>
    </p:spTree>
    <p:extLst>
      <p:ext uri="{BB962C8B-B14F-4D97-AF65-F5344CB8AC3E}">
        <p14:creationId xmlns:p14="http://schemas.microsoft.com/office/powerpoint/2010/main" val="968497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DD01F-E486-5D4A-B063-E0322D1613AE}"/>
              </a:ext>
            </a:extLst>
          </p:cNvPr>
          <p:cNvSpPr>
            <a:spLocks noGrp="1"/>
          </p:cNvSpPr>
          <p:nvPr>
            <p:ph type="title"/>
          </p:nvPr>
        </p:nvSpPr>
        <p:spPr/>
        <p:txBody>
          <a:bodyPr>
            <a:noAutofit/>
          </a:bodyPr>
          <a:lstStyle/>
          <a:p>
            <a:r>
              <a:rPr lang="en-US" sz="2800" dirty="0"/>
              <a:t>SCDC: </a:t>
            </a:r>
            <a:r>
              <a:rPr lang="en-US" sz="2800" b="1" dirty="0"/>
              <a:t>Bulk Gene Expression Deconvolution by Multiple Single-Cell RNA Sequencing References</a:t>
            </a:r>
            <a:endParaRPr lang="en-US" sz="2800" dirty="0"/>
          </a:p>
        </p:txBody>
      </p:sp>
      <p:pic>
        <p:nvPicPr>
          <p:cNvPr id="7" name="Picture 6">
            <a:extLst>
              <a:ext uri="{FF2B5EF4-FFF2-40B4-BE49-F238E27FC236}">
                <a16:creationId xmlns:a16="http://schemas.microsoft.com/office/drawing/2014/main" id="{32F1B742-69EE-8241-BAD7-AACAD056FC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2315" y="1345294"/>
            <a:ext cx="6219371" cy="3707702"/>
          </a:xfrm>
          <a:prstGeom prst="rect">
            <a:avLst/>
          </a:prstGeom>
        </p:spPr>
      </p:pic>
      <p:sp>
        <p:nvSpPr>
          <p:cNvPr id="8" name="TextBox 7">
            <a:extLst>
              <a:ext uri="{FF2B5EF4-FFF2-40B4-BE49-F238E27FC236}">
                <a16:creationId xmlns:a16="http://schemas.microsoft.com/office/drawing/2014/main" id="{078526A7-15BE-A344-80BE-6EB3C0171D8F}"/>
              </a:ext>
            </a:extLst>
          </p:cNvPr>
          <p:cNvSpPr txBox="1"/>
          <p:nvPr/>
        </p:nvSpPr>
        <p:spPr>
          <a:xfrm>
            <a:off x="6468533" y="4866501"/>
            <a:ext cx="2760179" cy="276999"/>
          </a:xfrm>
          <a:prstGeom prst="rect">
            <a:avLst/>
          </a:prstGeom>
          <a:noFill/>
        </p:spPr>
        <p:txBody>
          <a:bodyPr wrap="none" rtlCol="0">
            <a:spAutoFit/>
          </a:bodyPr>
          <a:lstStyle/>
          <a:p>
            <a:r>
              <a:rPr lang="en-US" sz="1200" dirty="0"/>
              <a:t>Adapted by Dong et al. 2019. CC BY-NC</a:t>
            </a:r>
          </a:p>
        </p:txBody>
      </p:sp>
    </p:spTree>
    <p:extLst>
      <p:ext uri="{BB962C8B-B14F-4D97-AF65-F5344CB8AC3E}">
        <p14:creationId xmlns:p14="http://schemas.microsoft.com/office/powerpoint/2010/main" val="1883181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DC3E0-600B-F140-91F7-B758A05C721F}"/>
              </a:ext>
            </a:extLst>
          </p:cNvPr>
          <p:cNvSpPr>
            <a:spLocks noGrp="1"/>
          </p:cNvSpPr>
          <p:nvPr>
            <p:ph type="title"/>
          </p:nvPr>
        </p:nvSpPr>
        <p:spPr/>
        <p:txBody>
          <a:bodyPr>
            <a:normAutofit fontScale="90000"/>
          </a:bodyPr>
          <a:lstStyle/>
          <a:p>
            <a:r>
              <a:rPr lang="en-US" dirty="0"/>
              <a:t>Potentially helpful: differences in bulk data may illuminate range of possibilities.</a:t>
            </a:r>
          </a:p>
        </p:txBody>
      </p:sp>
      <p:sp>
        <p:nvSpPr>
          <p:cNvPr id="3" name="Content Placeholder 2">
            <a:extLst>
              <a:ext uri="{FF2B5EF4-FFF2-40B4-BE49-F238E27FC236}">
                <a16:creationId xmlns:a16="http://schemas.microsoft.com/office/drawing/2014/main" id="{FEA025B4-5A40-8048-BC87-966869FA8BA6}"/>
              </a:ext>
            </a:extLst>
          </p:cNvPr>
          <p:cNvSpPr>
            <a:spLocks noGrp="1"/>
          </p:cNvSpPr>
          <p:nvPr>
            <p:ph idx="1"/>
          </p:nvPr>
        </p:nvSpPr>
        <p:spPr/>
        <p:txBody>
          <a:bodyPr/>
          <a:lstStyle/>
          <a:p>
            <a:r>
              <a:rPr lang="en-US" dirty="0"/>
              <a:t>An iterative process that goes back and forth b/w deconvolution + feeding the residuals back in to generating “pathway” profiles for common genomic changes might actually work. I guess we can talk about this at the very end if there’s time. This can likely be augmented substantially by the very large collections of bulk data that exist.</a:t>
            </a:r>
          </a:p>
        </p:txBody>
      </p:sp>
    </p:spTree>
    <p:extLst>
      <p:ext uri="{BB962C8B-B14F-4D97-AF65-F5344CB8AC3E}">
        <p14:creationId xmlns:p14="http://schemas.microsoft.com/office/powerpoint/2010/main" val="3412948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3DD4059-7164-D341-A7D4-BA32BF111C06}"/>
              </a:ext>
            </a:extLst>
          </p:cNvPr>
          <p:cNvSpPr txBox="1"/>
          <p:nvPr/>
        </p:nvSpPr>
        <p:spPr>
          <a:xfrm>
            <a:off x="513347" y="916531"/>
            <a:ext cx="8066332" cy="2308324"/>
          </a:xfrm>
          <a:prstGeom prst="rect">
            <a:avLst/>
          </a:prstGeom>
          <a:noFill/>
        </p:spPr>
        <p:txBody>
          <a:bodyPr wrap="square" rtlCol="0">
            <a:spAutoFit/>
          </a:bodyPr>
          <a:lstStyle/>
          <a:p>
            <a:pPr algn="r"/>
            <a:r>
              <a:rPr lang="en-US" sz="3600" dirty="0">
                <a:latin typeface="+mj-lt"/>
              </a:rPr>
              <a:t>Understanding pediatric cancers at the single-cell level…</a:t>
            </a:r>
            <a:br>
              <a:rPr lang="en-US" sz="3600" dirty="0">
                <a:latin typeface="+mj-lt"/>
              </a:rPr>
            </a:br>
            <a:br>
              <a:rPr lang="en-US" sz="3600" dirty="0">
                <a:latin typeface="+mj-lt"/>
              </a:rPr>
            </a:br>
            <a:r>
              <a:rPr lang="en-US" sz="3600" dirty="0">
                <a:latin typeface="+mj-lt"/>
              </a:rPr>
              <a:t>…from bulk tissue.</a:t>
            </a:r>
          </a:p>
        </p:txBody>
      </p:sp>
      <p:grpSp>
        <p:nvGrpSpPr>
          <p:cNvPr id="4" name="Group 3">
            <a:extLst>
              <a:ext uri="{FF2B5EF4-FFF2-40B4-BE49-F238E27FC236}">
                <a16:creationId xmlns:a16="http://schemas.microsoft.com/office/drawing/2014/main" id="{509BF704-A719-CE49-9FCE-4563942E6FC2}"/>
              </a:ext>
            </a:extLst>
          </p:cNvPr>
          <p:cNvGrpSpPr/>
          <p:nvPr/>
        </p:nvGrpSpPr>
        <p:grpSpPr>
          <a:xfrm>
            <a:off x="683453" y="4349301"/>
            <a:ext cx="7896226" cy="709278"/>
            <a:chOff x="-1038107" y="5799068"/>
            <a:chExt cx="10528303" cy="945704"/>
          </a:xfrm>
        </p:grpSpPr>
        <p:pic>
          <p:nvPicPr>
            <p:cNvPr id="5" name="Picture 4" descr="PerelmanMedicine_logo_rev.eps">
              <a:extLst>
                <a:ext uri="{FF2B5EF4-FFF2-40B4-BE49-F238E27FC236}">
                  <a16:creationId xmlns:a16="http://schemas.microsoft.com/office/drawing/2014/main" id="{9629161E-A73F-E34C-83C8-B48F291722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8107" y="5900157"/>
              <a:ext cx="2632254" cy="743527"/>
            </a:xfrm>
            <a:prstGeom prst="rect">
              <a:avLst/>
            </a:prstGeom>
          </p:spPr>
        </p:pic>
        <p:sp>
          <p:nvSpPr>
            <p:cNvPr id="6" name="TextBox 5">
              <a:extLst>
                <a:ext uri="{FF2B5EF4-FFF2-40B4-BE49-F238E27FC236}">
                  <a16:creationId xmlns:a16="http://schemas.microsoft.com/office/drawing/2014/main" id="{830AD43F-027E-314E-94C3-6AFE7CC3FE6E}"/>
                </a:ext>
              </a:extLst>
            </p:cNvPr>
            <p:cNvSpPr txBox="1"/>
            <p:nvPr/>
          </p:nvSpPr>
          <p:spPr>
            <a:xfrm>
              <a:off x="5980547" y="5917977"/>
              <a:ext cx="3509649" cy="738664"/>
            </a:xfrm>
            <a:prstGeom prst="rect">
              <a:avLst/>
            </a:prstGeom>
            <a:noFill/>
          </p:spPr>
          <p:txBody>
            <a:bodyPr wrap="square" rtlCol="0">
              <a:spAutoFit/>
            </a:bodyPr>
            <a:lstStyle/>
            <a:p>
              <a:pPr algn="r"/>
              <a:r>
                <a:rPr lang="en-US" sz="3000" dirty="0">
                  <a:latin typeface="+mj-lt"/>
                </a:rPr>
                <a:t>Casey Greene</a:t>
              </a:r>
            </a:p>
          </p:txBody>
        </p:sp>
        <p:pic>
          <p:nvPicPr>
            <p:cNvPr id="7" name="Picture 6" descr="CCDL.png">
              <a:extLst>
                <a:ext uri="{FF2B5EF4-FFF2-40B4-BE49-F238E27FC236}">
                  <a16:creationId xmlns:a16="http://schemas.microsoft.com/office/drawing/2014/main" id="{43598D8C-9D54-444F-A613-E57CF8A86C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7079" y="5799068"/>
              <a:ext cx="1940535" cy="945704"/>
            </a:xfrm>
            <a:prstGeom prst="rect">
              <a:avLst/>
            </a:prstGeom>
          </p:spPr>
        </p:pic>
      </p:grpSp>
    </p:spTree>
    <p:extLst>
      <p:ext uri="{BB962C8B-B14F-4D97-AF65-F5344CB8AC3E}">
        <p14:creationId xmlns:p14="http://schemas.microsoft.com/office/powerpoint/2010/main" val="1659944957"/>
      </p:ext>
    </p:extLst>
  </p:cSld>
  <p:clrMapOvr>
    <a:masterClrMapping/>
  </p:clrMapOvr>
  <mc:AlternateContent xmlns:mc="http://schemas.openxmlformats.org/markup-compatibility/2006" xmlns:p14="http://schemas.microsoft.com/office/powerpoint/2010/main">
    <mc:Choice Requires="p14">
      <p:transition p14:dur="250"/>
    </mc:Choice>
    <mc:Fallback xmlns="">
      <p:transition xmlns:p14="http://schemas.microsoft.com/office/powerpoint/2010/mai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D8FF3-4480-3144-A499-399ACB65B5A0}"/>
              </a:ext>
            </a:extLst>
          </p:cNvPr>
          <p:cNvSpPr>
            <a:spLocks noGrp="1"/>
          </p:cNvSpPr>
          <p:nvPr>
            <p:ph type="title"/>
          </p:nvPr>
        </p:nvSpPr>
        <p:spPr/>
        <p:txBody>
          <a:bodyPr>
            <a:normAutofit fontScale="90000"/>
          </a:bodyPr>
          <a:lstStyle/>
          <a:p>
            <a:r>
              <a:rPr lang="en-US" dirty="0"/>
              <a:t>It’s now possible to measure what’s happening in individual cells.</a:t>
            </a:r>
          </a:p>
        </p:txBody>
      </p:sp>
      <p:sp>
        <p:nvSpPr>
          <p:cNvPr id="3" name="Content Placeholder 2">
            <a:extLst>
              <a:ext uri="{FF2B5EF4-FFF2-40B4-BE49-F238E27FC236}">
                <a16:creationId xmlns:a16="http://schemas.microsoft.com/office/drawing/2014/main" id="{F2A9286F-04B3-D944-A256-9B8B78D78811}"/>
              </a:ext>
            </a:extLst>
          </p:cNvPr>
          <p:cNvSpPr>
            <a:spLocks noGrp="1"/>
          </p:cNvSpPr>
          <p:nvPr>
            <p:ph idx="1"/>
          </p:nvPr>
        </p:nvSpPr>
        <p:spPr/>
        <p:txBody>
          <a:bodyPr/>
          <a:lstStyle/>
          <a:p>
            <a:r>
              <a:rPr lang="en-US" dirty="0"/>
              <a:t>Potential diagram of </a:t>
            </a:r>
            <a:r>
              <a:rPr lang="en-US" dirty="0" err="1"/>
              <a:t>scRNA-seq</a:t>
            </a:r>
            <a:r>
              <a:rPr lang="en-US" dirty="0"/>
              <a:t> but maybe covered on basic data types intro.</a:t>
            </a:r>
          </a:p>
        </p:txBody>
      </p:sp>
    </p:spTree>
    <p:extLst>
      <p:ext uri="{BB962C8B-B14F-4D97-AF65-F5344CB8AC3E}">
        <p14:creationId xmlns:p14="http://schemas.microsoft.com/office/powerpoint/2010/main" val="2830033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BB1F432-15EB-7B4D-8306-40E4A7DAE5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881" y="1389550"/>
            <a:ext cx="2859710" cy="3369361"/>
          </a:xfrm>
          <a:prstGeom prst="rect">
            <a:avLst/>
          </a:prstGeom>
        </p:spPr>
      </p:pic>
      <p:sp>
        <p:nvSpPr>
          <p:cNvPr id="6" name="Title 1">
            <a:extLst>
              <a:ext uri="{FF2B5EF4-FFF2-40B4-BE49-F238E27FC236}">
                <a16:creationId xmlns:a16="http://schemas.microsoft.com/office/drawing/2014/main" id="{1A964B03-C8D3-1B4F-957D-EA3534A5E456}"/>
              </a:ext>
            </a:extLst>
          </p:cNvPr>
          <p:cNvSpPr>
            <a:spLocks noGrp="1"/>
          </p:cNvSpPr>
          <p:nvPr>
            <p:ph type="title"/>
          </p:nvPr>
        </p:nvSpPr>
        <p:spPr>
          <a:xfrm>
            <a:off x="457200" y="205979"/>
            <a:ext cx="8229600" cy="857250"/>
          </a:xfrm>
        </p:spPr>
        <p:txBody>
          <a:bodyPr>
            <a:normAutofit fontScale="90000"/>
          </a:bodyPr>
          <a:lstStyle/>
          <a:p>
            <a:r>
              <a:rPr lang="en-US" dirty="0"/>
              <a:t>Childhood cancers are collectively deadly…</a:t>
            </a:r>
          </a:p>
        </p:txBody>
      </p:sp>
      <p:sp>
        <p:nvSpPr>
          <p:cNvPr id="7" name="Title 1">
            <a:extLst>
              <a:ext uri="{FF2B5EF4-FFF2-40B4-BE49-F238E27FC236}">
                <a16:creationId xmlns:a16="http://schemas.microsoft.com/office/drawing/2014/main" id="{5B0B6671-941E-B647-93C3-0967CDCA4C17}"/>
              </a:ext>
            </a:extLst>
          </p:cNvPr>
          <p:cNvSpPr txBox="1">
            <a:spLocks/>
          </p:cNvSpPr>
          <p:nvPr/>
        </p:nvSpPr>
        <p:spPr>
          <a:xfrm>
            <a:off x="4061791" y="2517913"/>
            <a:ext cx="4625009" cy="1997507"/>
          </a:xfrm>
          <a:prstGeom prst="rect">
            <a:avLst/>
          </a:prstGeom>
        </p:spPr>
        <p:txBody>
          <a:bodyPr vert="horz" lIns="91440" tIns="45720" rIns="91440" bIns="45720" rtlCol="0" anchor="ctr">
            <a:normAutofit fontScale="97500"/>
          </a:bodyPr>
          <a:lstStyle>
            <a:lvl1pPr algn="ctr" defTabSz="685800" rtl="0" eaLnBrk="1" latinLnBrk="0" hangingPunct="1">
              <a:spcBef>
                <a:spcPct val="0"/>
              </a:spcBef>
              <a:buNone/>
              <a:defRPr sz="3300" kern="1200">
                <a:solidFill>
                  <a:schemeClr val="tx1"/>
                </a:solidFill>
                <a:latin typeface="Baskerville SemiBold"/>
                <a:ea typeface="+mj-ea"/>
                <a:cs typeface="+mj-cs"/>
              </a:defRPr>
            </a:lvl1pPr>
          </a:lstStyle>
          <a:p>
            <a:pPr algn="r"/>
            <a:r>
              <a:rPr lang="en-US" dirty="0"/>
              <a:t>… but individually rare.</a:t>
            </a:r>
          </a:p>
        </p:txBody>
      </p:sp>
    </p:spTree>
    <p:extLst>
      <p:ext uri="{BB962C8B-B14F-4D97-AF65-F5344CB8AC3E}">
        <p14:creationId xmlns:p14="http://schemas.microsoft.com/office/powerpoint/2010/main" val="180952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60138-B4F2-764B-9021-15BCE2EC4522}"/>
              </a:ext>
            </a:extLst>
          </p:cNvPr>
          <p:cNvSpPr>
            <a:spLocks noGrp="1"/>
          </p:cNvSpPr>
          <p:nvPr>
            <p:ph type="title"/>
          </p:nvPr>
        </p:nvSpPr>
        <p:spPr/>
        <p:txBody>
          <a:bodyPr/>
          <a:lstStyle/>
          <a:p>
            <a:r>
              <a:rPr lang="en-US" dirty="0"/>
              <a:t>What we’ve got!</a:t>
            </a:r>
          </a:p>
        </p:txBody>
      </p:sp>
      <p:sp>
        <p:nvSpPr>
          <p:cNvPr id="3" name="Content Placeholder 2">
            <a:extLst>
              <a:ext uri="{FF2B5EF4-FFF2-40B4-BE49-F238E27FC236}">
                <a16:creationId xmlns:a16="http://schemas.microsoft.com/office/drawing/2014/main" id="{263A38D3-FDC1-7248-92AE-D8158EE77DE5}"/>
              </a:ext>
            </a:extLst>
          </p:cNvPr>
          <p:cNvSpPr>
            <a:spLocks noGrp="1"/>
          </p:cNvSpPr>
          <p:nvPr>
            <p:ph idx="1"/>
          </p:nvPr>
        </p:nvSpPr>
        <p:spPr/>
        <p:txBody>
          <a:bodyPr/>
          <a:lstStyle/>
          <a:p>
            <a:r>
              <a:rPr lang="en-US" dirty="0"/>
              <a:t>Single-cell profiles of normal tissue.</a:t>
            </a:r>
          </a:p>
          <a:p>
            <a:r>
              <a:rPr lang="en-US" dirty="0"/>
              <a:t>Single-cell profiles of some tumors (not all of the appropriate type).</a:t>
            </a:r>
          </a:p>
          <a:p>
            <a:r>
              <a:rPr lang="en-US" dirty="0"/>
              <a:t>Coming online: single-cell profiles of a very limited number of pediatric cancers.</a:t>
            </a:r>
          </a:p>
          <a:p>
            <a:r>
              <a:rPr lang="en-US" dirty="0"/>
              <a:t>Existing: bulk sequencing data – tumor in a blender – with important outcome data: survival, drug response, &amp; more.</a:t>
            </a:r>
          </a:p>
        </p:txBody>
      </p:sp>
    </p:spTree>
    <p:extLst>
      <p:ext uri="{BB962C8B-B14F-4D97-AF65-F5344CB8AC3E}">
        <p14:creationId xmlns:p14="http://schemas.microsoft.com/office/powerpoint/2010/main" val="1650163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1E1A7-596A-E94E-BD6E-0C277D44533C}"/>
              </a:ext>
            </a:extLst>
          </p:cNvPr>
          <p:cNvSpPr>
            <a:spLocks noGrp="1"/>
          </p:cNvSpPr>
          <p:nvPr>
            <p:ph type="title"/>
          </p:nvPr>
        </p:nvSpPr>
        <p:spPr/>
        <p:txBody>
          <a:bodyPr/>
          <a:lstStyle/>
          <a:p>
            <a:r>
              <a:rPr lang="en-US" dirty="0"/>
              <a:t>What we’ve got:</a:t>
            </a:r>
          </a:p>
        </p:txBody>
      </p:sp>
      <p:grpSp>
        <p:nvGrpSpPr>
          <p:cNvPr id="57" name="Group 56">
            <a:extLst>
              <a:ext uri="{FF2B5EF4-FFF2-40B4-BE49-F238E27FC236}">
                <a16:creationId xmlns:a16="http://schemas.microsoft.com/office/drawing/2014/main" id="{15F1EC08-B066-9844-8D9C-3B8499785020}"/>
              </a:ext>
            </a:extLst>
          </p:cNvPr>
          <p:cNvGrpSpPr/>
          <p:nvPr/>
        </p:nvGrpSpPr>
        <p:grpSpPr>
          <a:xfrm>
            <a:off x="2224831" y="1196837"/>
            <a:ext cx="4694338" cy="3763541"/>
            <a:chOff x="393861" y="1196837"/>
            <a:chExt cx="4694338" cy="3763541"/>
          </a:xfrm>
        </p:grpSpPr>
        <p:grpSp>
          <p:nvGrpSpPr>
            <p:cNvPr id="4" name="Group 3">
              <a:extLst>
                <a:ext uri="{FF2B5EF4-FFF2-40B4-BE49-F238E27FC236}">
                  <a16:creationId xmlns:a16="http://schemas.microsoft.com/office/drawing/2014/main" id="{CB70D068-7AFC-4946-92F0-E27A7D6C47F0}"/>
                </a:ext>
              </a:extLst>
            </p:cNvPr>
            <p:cNvGrpSpPr/>
            <p:nvPr/>
          </p:nvGrpSpPr>
          <p:grpSpPr>
            <a:xfrm>
              <a:off x="393861" y="1617407"/>
              <a:ext cx="1487494" cy="3342971"/>
              <a:chOff x="393861" y="1676399"/>
              <a:chExt cx="1487494" cy="3342971"/>
            </a:xfrm>
          </p:grpSpPr>
          <p:sp>
            <p:nvSpPr>
              <p:cNvPr id="5" name="Rectangle 4">
                <a:extLst>
                  <a:ext uri="{FF2B5EF4-FFF2-40B4-BE49-F238E27FC236}">
                    <a16:creationId xmlns:a16="http://schemas.microsoft.com/office/drawing/2014/main" id="{878B11A3-F16D-1C4A-BEEA-65C1094C7A03}"/>
                  </a:ext>
                </a:extLst>
              </p:cNvPr>
              <p:cNvSpPr/>
              <p:nvPr/>
            </p:nvSpPr>
            <p:spPr>
              <a:xfrm>
                <a:off x="393861" y="1676399"/>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D10A7E4-89C7-FE4F-BBB5-3710CF076246}"/>
                  </a:ext>
                </a:extLst>
              </p:cNvPr>
              <p:cNvSpPr/>
              <p:nvPr/>
            </p:nvSpPr>
            <p:spPr>
              <a:xfrm>
                <a:off x="774332" y="1676399"/>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4518D31-2451-604B-B05B-EAD2705E00CD}"/>
                  </a:ext>
                </a:extLst>
              </p:cNvPr>
              <p:cNvSpPr/>
              <p:nvPr/>
            </p:nvSpPr>
            <p:spPr>
              <a:xfrm>
                <a:off x="1169434" y="1676399"/>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60AB5C9-E0C9-534F-88AF-EC2731CF3E6A}"/>
                  </a:ext>
                </a:extLst>
              </p:cNvPr>
              <p:cNvSpPr/>
              <p:nvPr/>
            </p:nvSpPr>
            <p:spPr>
              <a:xfrm>
                <a:off x="1564536" y="1676399"/>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1CD9BF4-C8CA-974D-81A1-1F9C1CBB6AB2}"/>
                  </a:ext>
                </a:extLst>
              </p:cNvPr>
              <p:cNvSpPr/>
              <p:nvPr/>
            </p:nvSpPr>
            <p:spPr>
              <a:xfrm>
                <a:off x="393861" y="2073878"/>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B05698C-BA69-7146-A4DB-B54A04F6EFA0}"/>
                  </a:ext>
                </a:extLst>
              </p:cNvPr>
              <p:cNvSpPr/>
              <p:nvPr/>
            </p:nvSpPr>
            <p:spPr>
              <a:xfrm>
                <a:off x="774332" y="2073878"/>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8F82128-578B-BF44-A4C7-594720868141}"/>
                  </a:ext>
                </a:extLst>
              </p:cNvPr>
              <p:cNvSpPr/>
              <p:nvPr/>
            </p:nvSpPr>
            <p:spPr>
              <a:xfrm>
                <a:off x="1169434" y="2073878"/>
                <a:ext cx="316819" cy="316819"/>
              </a:xfrm>
              <a:prstGeom prst="rect">
                <a:avLst/>
              </a:prstGeom>
              <a:solidFill>
                <a:schemeClr val="accent6"/>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16907DD-2D5B-214E-84A8-F4634307841B}"/>
                  </a:ext>
                </a:extLst>
              </p:cNvPr>
              <p:cNvSpPr/>
              <p:nvPr/>
            </p:nvSpPr>
            <p:spPr>
              <a:xfrm>
                <a:off x="1564536" y="2073878"/>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B24F944-99D9-BB41-AB94-C7D6647967CB}"/>
                  </a:ext>
                </a:extLst>
              </p:cNvPr>
              <p:cNvSpPr/>
              <p:nvPr/>
            </p:nvSpPr>
            <p:spPr>
              <a:xfrm>
                <a:off x="393861" y="2471356"/>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02EC0A6-10B9-4A42-B243-905C6D608403}"/>
                  </a:ext>
                </a:extLst>
              </p:cNvPr>
              <p:cNvSpPr/>
              <p:nvPr/>
            </p:nvSpPr>
            <p:spPr>
              <a:xfrm>
                <a:off x="774332" y="2471356"/>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CC1F5A2-4F9F-4646-BA68-725C7CD59969}"/>
                  </a:ext>
                </a:extLst>
              </p:cNvPr>
              <p:cNvSpPr/>
              <p:nvPr/>
            </p:nvSpPr>
            <p:spPr>
              <a:xfrm>
                <a:off x="1169434" y="2471356"/>
                <a:ext cx="316819" cy="316819"/>
              </a:xfrm>
              <a:prstGeom prst="rect">
                <a:avLst/>
              </a:prstGeom>
              <a:solidFill>
                <a:schemeClr val="accent6"/>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4476ABA-A03C-314E-9E89-2D279E5EB01C}"/>
                  </a:ext>
                </a:extLst>
              </p:cNvPr>
              <p:cNvSpPr/>
              <p:nvPr/>
            </p:nvSpPr>
            <p:spPr>
              <a:xfrm>
                <a:off x="1564536" y="2471356"/>
                <a:ext cx="316819" cy="316819"/>
              </a:xfrm>
              <a:prstGeom prst="rect">
                <a:avLst/>
              </a:prstGeom>
              <a:solidFill>
                <a:schemeClr val="accent6"/>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898352E-DFCF-4A4F-BD15-5ACCB70AD922}"/>
                  </a:ext>
                </a:extLst>
              </p:cNvPr>
              <p:cNvSpPr/>
              <p:nvPr/>
            </p:nvSpPr>
            <p:spPr>
              <a:xfrm>
                <a:off x="393861" y="2868835"/>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1A52B52-4AC4-B446-8EB6-F7CFCBF93C85}"/>
                  </a:ext>
                </a:extLst>
              </p:cNvPr>
              <p:cNvSpPr/>
              <p:nvPr/>
            </p:nvSpPr>
            <p:spPr>
              <a:xfrm>
                <a:off x="774332" y="2868835"/>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66238B5-1257-9747-9C13-7743477A6DD8}"/>
                  </a:ext>
                </a:extLst>
              </p:cNvPr>
              <p:cNvSpPr/>
              <p:nvPr/>
            </p:nvSpPr>
            <p:spPr>
              <a:xfrm>
                <a:off x="1169434" y="2868835"/>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F00A855-C254-2A4A-98B8-2960E27E8790}"/>
                  </a:ext>
                </a:extLst>
              </p:cNvPr>
              <p:cNvSpPr/>
              <p:nvPr/>
            </p:nvSpPr>
            <p:spPr>
              <a:xfrm>
                <a:off x="1564536" y="2868835"/>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A7E032C-D014-3846-8F1E-2A6AB2363D39}"/>
                  </a:ext>
                </a:extLst>
              </p:cNvPr>
              <p:cNvSpPr/>
              <p:nvPr/>
            </p:nvSpPr>
            <p:spPr>
              <a:xfrm>
                <a:off x="393861" y="3510115"/>
                <a:ext cx="316819" cy="316819"/>
              </a:xfrm>
              <a:prstGeom prst="rect">
                <a:avLst/>
              </a:prstGeom>
              <a:solidFill>
                <a:schemeClr val="accent1">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DAC5419-98E2-2B4F-95E5-7512DAA80164}"/>
                  </a:ext>
                </a:extLst>
              </p:cNvPr>
              <p:cNvSpPr/>
              <p:nvPr/>
            </p:nvSpPr>
            <p:spPr>
              <a:xfrm>
                <a:off x="774332" y="3510115"/>
                <a:ext cx="316819" cy="316819"/>
              </a:xfrm>
              <a:prstGeom prst="rect">
                <a:avLst/>
              </a:prstGeom>
              <a:solidFill>
                <a:schemeClr val="accent1">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439005F-8B4E-374E-8B65-9FF2AE009C22}"/>
                  </a:ext>
                </a:extLst>
              </p:cNvPr>
              <p:cNvSpPr/>
              <p:nvPr/>
            </p:nvSpPr>
            <p:spPr>
              <a:xfrm>
                <a:off x="1169434" y="3510115"/>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6BED69B-2456-5643-87CE-FA441B64AB7D}"/>
                  </a:ext>
                </a:extLst>
              </p:cNvPr>
              <p:cNvSpPr/>
              <p:nvPr/>
            </p:nvSpPr>
            <p:spPr>
              <a:xfrm>
                <a:off x="1564536" y="3510115"/>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5AAA79C-517D-A94A-AFEA-5A5567629214}"/>
                  </a:ext>
                </a:extLst>
              </p:cNvPr>
              <p:cNvSpPr/>
              <p:nvPr/>
            </p:nvSpPr>
            <p:spPr>
              <a:xfrm>
                <a:off x="393861" y="3907594"/>
                <a:ext cx="316819" cy="316819"/>
              </a:xfrm>
              <a:prstGeom prst="rect">
                <a:avLst/>
              </a:prstGeom>
              <a:solidFill>
                <a:schemeClr val="accent6"/>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1DC85CF-3924-DF40-AEAF-FAD2821EAEEB}"/>
                  </a:ext>
                </a:extLst>
              </p:cNvPr>
              <p:cNvSpPr/>
              <p:nvPr/>
            </p:nvSpPr>
            <p:spPr>
              <a:xfrm>
                <a:off x="774332" y="3907594"/>
                <a:ext cx="316819" cy="316819"/>
              </a:xfrm>
              <a:prstGeom prst="rect">
                <a:avLst/>
              </a:prstGeom>
              <a:solidFill>
                <a:schemeClr val="accent1">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ABDB4C5-C927-8540-99F2-FA44F23A4E3B}"/>
                  </a:ext>
                </a:extLst>
              </p:cNvPr>
              <p:cNvSpPr/>
              <p:nvPr/>
            </p:nvSpPr>
            <p:spPr>
              <a:xfrm>
                <a:off x="1169434" y="3907594"/>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4CF0B1F-2033-7A41-A457-6836562A9EB9}"/>
                  </a:ext>
                </a:extLst>
              </p:cNvPr>
              <p:cNvSpPr/>
              <p:nvPr/>
            </p:nvSpPr>
            <p:spPr>
              <a:xfrm>
                <a:off x="1564536" y="3907594"/>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185AC8A-5F73-5F48-95E7-3FB73D97902B}"/>
                  </a:ext>
                </a:extLst>
              </p:cNvPr>
              <p:cNvSpPr/>
              <p:nvPr/>
            </p:nvSpPr>
            <p:spPr>
              <a:xfrm>
                <a:off x="393861" y="4305072"/>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67010D0-FC91-CA4F-84B9-176BF71E2B53}"/>
                  </a:ext>
                </a:extLst>
              </p:cNvPr>
              <p:cNvSpPr/>
              <p:nvPr/>
            </p:nvSpPr>
            <p:spPr>
              <a:xfrm>
                <a:off x="774332" y="4305072"/>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2E8C83C-F695-204E-851B-59BFB576F6D2}"/>
                  </a:ext>
                </a:extLst>
              </p:cNvPr>
              <p:cNvSpPr/>
              <p:nvPr/>
            </p:nvSpPr>
            <p:spPr>
              <a:xfrm>
                <a:off x="1169434" y="4305072"/>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CE402C4-C87E-3743-9F31-8F92AA566210}"/>
                  </a:ext>
                </a:extLst>
              </p:cNvPr>
              <p:cNvSpPr/>
              <p:nvPr/>
            </p:nvSpPr>
            <p:spPr>
              <a:xfrm>
                <a:off x="1564536" y="4305072"/>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EF69CC2F-5623-7646-8296-31E7B0D88DED}"/>
                  </a:ext>
                </a:extLst>
              </p:cNvPr>
              <p:cNvSpPr/>
              <p:nvPr/>
            </p:nvSpPr>
            <p:spPr>
              <a:xfrm>
                <a:off x="393861" y="4702551"/>
                <a:ext cx="316819" cy="316819"/>
              </a:xfrm>
              <a:prstGeom prst="rect">
                <a:avLst/>
              </a:prstGeom>
              <a:solidFill>
                <a:schemeClr val="accent6"/>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B28E746-5674-DD40-B185-B07FB22F282C}"/>
                  </a:ext>
                </a:extLst>
              </p:cNvPr>
              <p:cNvSpPr/>
              <p:nvPr/>
            </p:nvSpPr>
            <p:spPr>
              <a:xfrm>
                <a:off x="774332" y="4702551"/>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3E8BFD95-BE84-E149-A11F-90B447F055FE}"/>
                  </a:ext>
                </a:extLst>
              </p:cNvPr>
              <p:cNvSpPr/>
              <p:nvPr/>
            </p:nvSpPr>
            <p:spPr>
              <a:xfrm>
                <a:off x="1169434" y="4702551"/>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0488C0CE-A50C-0942-8950-EE30675022F1}"/>
                  </a:ext>
                </a:extLst>
              </p:cNvPr>
              <p:cNvSpPr/>
              <p:nvPr/>
            </p:nvSpPr>
            <p:spPr>
              <a:xfrm>
                <a:off x="1564536" y="4702551"/>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7" name="TextBox 36">
              <a:extLst>
                <a:ext uri="{FF2B5EF4-FFF2-40B4-BE49-F238E27FC236}">
                  <a16:creationId xmlns:a16="http://schemas.microsoft.com/office/drawing/2014/main" id="{1BAC7470-DBF2-8344-AD4B-D54396368B21}"/>
                </a:ext>
              </a:extLst>
            </p:cNvPr>
            <p:cNvSpPr txBox="1"/>
            <p:nvPr/>
          </p:nvSpPr>
          <p:spPr>
            <a:xfrm>
              <a:off x="565657" y="1196837"/>
              <a:ext cx="1143903" cy="369332"/>
            </a:xfrm>
            <a:prstGeom prst="rect">
              <a:avLst/>
            </a:prstGeom>
            <a:noFill/>
          </p:spPr>
          <p:txBody>
            <a:bodyPr wrap="none" rtlCol="0">
              <a:spAutoFit/>
            </a:bodyPr>
            <a:lstStyle/>
            <a:p>
              <a:r>
                <a:rPr lang="en-US" dirty="0"/>
                <a:t>Single-cell</a:t>
              </a:r>
            </a:p>
          </p:txBody>
        </p:sp>
        <p:grpSp>
          <p:nvGrpSpPr>
            <p:cNvPr id="38" name="Group 37">
              <a:extLst>
                <a:ext uri="{FF2B5EF4-FFF2-40B4-BE49-F238E27FC236}">
                  <a16:creationId xmlns:a16="http://schemas.microsoft.com/office/drawing/2014/main" id="{8135589E-DD13-5243-9697-0934B88C3FCD}"/>
                </a:ext>
              </a:extLst>
            </p:cNvPr>
            <p:cNvGrpSpPr/>
            <p:nvPr/>
          </p:nvGrpSpPr>
          <p:grpSpPr>
            <a:xfrm>
              <a:off x="2654407" y="1613910"/>
              <a:ext cx="2433792" cy="3346468"/>
              <a:chOff x="2875632" y="1672902"/>
              <a:chExt cx="2433792" cy="3346468"/>
            </a:xfrm>
          </p:grpSpPr>
          <p:grpSp>
            <p:nvGrpSpPr>
              <p:cNvPr id="39" name="Group 38">
                <a:extLst>
                  <a:ext uri="{FF2B5EF4-FFF2-40B4-BE49-F238E27FC236}">
                    <a16:creationId xmlns:a16="http://schemas.microsoft.com/office/drawing/2014/main" id="{13B86972-D3FB-9F4B-88F4-333EF254DDF7}"/>
                  </a:ext>
                </a:extLst>
              </p:cNvPr>
              <p:cNvGrpSpPr/>
              <p:nvPr/>
            </p:nvGrpSpPr>
            <p:grpSpPr>
              <a:xfrm>
                <a:off x="4700906" y="1672902"/>
                <a:ext cx="608518" cy="3346468"/>
                <a:chOff x="5158102" y="1672902"/>
                <a:chExt cx="608518" cy="3346468"/>
              </a:xfrm>
            </p:grpSpPr>
            <p:sp>
              <p:nvSpPr>
                <p:cNvPr id="50" name="Rectangle 49">
                  <a:extLst>
                    <a:ext uri="{FF2B5EF4-FFF2-40B4-BE49-F238E27FC236}">
                      <a16:creationId xmlns:a16="http://schemas.microsoft.com/office/drawing/2014/main" id="{3B64F7DD-AFFF-C646-A994-B2352053D00E}"/>
                    </a:ext>
                  </a:extLst>
                </p:cNvPr>
                <p:cNvSpPr/>
                <p:nvPr/>
              </p:nvSpPr>
              <p:spPr>
                <a:xfrm>
                  <a:off x="5158102" y="3459604"/>
                  <a:ext cx="608518" cy="666415"/>
                </a:xfrm>
                <a:prstGeom prst="rect">
                  <a:avLst/>
                </a:prstGeom>
                <a:solidFill>
                  <a:srgbClr val="4BAFC8"/>
                </a:solidFill>
                <a:ln w="825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651BEE9-99F8-8A42-BBAD-336331B80D76}"/>
                    </a:ext>
                  </a:extLst>
                </p:cNvPr>
                <p:cNvSpPr/>
                <p:nvPr/>
              </p:nvSpPr>
              <p:spPr>
                <a:xfrm>
                  <a:off x="5158102" y="2566253"/>
                  <a:ext cx="608518" cy="666415"/>
                </a:xfrm>
                <a:prstGeom prst="rect">
                  <a:avLst/>
                </a:prstGeom>
                <a:solidFill>
                  <a:srgbClr val="8BEBC8"/>
                </a:solidFill>
                <a:ln w="825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20F19513-1F05-7946-997D-3EB5B0EA5435}"/>
                    </a:ext>
                  </a:extLst>
                </p:cNvPr>
                <p:cNvSpPr/>
                <p:nvPr/>
              </p:nvSpPr>
              <p:spPr>
                <a:xfrm>
                  <a:off x="5158102" y="4352955"/>
                  <a:ext cx="608518" cy="666415"/>
                </a:xfrm>
                <a:prstGeom prst="rect">
                  <a:avLst/>
                </a:prstGeom>
                <a:solidFill>
                  <a:srgbClr val="1DDFC8"/>
                </a:solidFill>
                <a:ln w="825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1A7B5655-3116-5445-9E9F-97C68355C967}"/>
                    </a:ext>
                  </a:extLst>
                </p:cNvPr>
                <p:cNvSpPr/>
                <p:nvPr/>
              </p:nvSpPr>
              <p:spPr>
                <a:xfrm>
                  <a:off x="5158102" y="1672902"/>
                  <a:ext cx="608518" cy="666415"/>
                </a:xfrm>
                <a:prstGeom prst="rect">
                  <a:avLst/>
                </a:prstGeom>
                <a:solidFill>
                  <a:srgbClr val="A6B129"/>
                </a:solidFill>
                <a:ln w="82550">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131C856A-68D4-BE40-AF14-3730C2EC964A}"/>
                  </a:ext>
                </a:extLst>
              </p:cNvPr>
              <p:cNvGrpSpPr/>
              <p:nvPr/>
            </p:nvGrpSpPr>
            <p:grpSpPr>
              <a:xfrm>
                <a:off x="3788269" y="1672902"/>
                <a:ext cx="608518" cy="3346468"/>
                <a:chOff x="4003124" y="1672902"/>
                <a:chExt cx="608518" cy="3346468"/>
              </a:xfrm>
            </p:grpSpPr>
            <p:sp>
              <p:nvSpPr>
                <p:cNvPr id="46" name="Rectangle 45">
                  <a:extLst>
                    <a:ext uri="{FF2B5EF4-FFF2-40B4-BE49-F238E27FC236}">
                      <a16:creationId xmlns:a16="http://schemas.microsoft.com/office/drawing/2014/main" id="{373CBE76-DE50-3F4D-AC89-2B0F6934266A}"/>
                    </a:ext>
                  </a:extLst>
                </p:cNvPr>
                <p:cNvSpPr/>
                <p:nvPr/>
              </p:nvSpPr>
              <p:spPr>
                <a:xfrm>
                  <a:off x="4003124" y="4352955"/>
                  <a:ext cx="608518" cy="666415"/>
                </a:xfrm>
                <a:prstGeom prst="rect">
                  <a:avLst/>
                </a:prstGeom>
                <a:solidFill>
                  <a:srgbClr val="4BAF9B"/>
                </a:solidFill>
                <a:ln w="82550">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3E8E8ED0-56A5-4346-8272-3315AF366996}"/>
                    </a:ext>
                  </a:extLst>
                </p:cNvPr>
                <p:cNvSpPr/>
                <p:nvPr/>
              </p:nvSpPr>
              <p:spPr>
                <a:xfrm>
                  <a:off x="4003124" y="3459604"/>
                  <a:ext cx="608518" cy="666415"/>
                </a:xfrm>
                <a:prstGeom prst="rect">
                  <a:avLst/>
                </a:prstGeom>
                <a:solidFill>
                  <a:srgbClr val="66C4C8"/>
                </a:solidFill>
                <a:ln w="82550">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7AF3EFD4-8599-FA4A-BA53-D866D634C5AB}"/>
                    </a:ext>
                  </a:extLst>
                </p:cNvPr>
                <p:cNvSpPr/>
                <p:nvPr/>
              </p:nvSpPr>
              <p:spPr>
                <a:xfrm>
                  <a:off x="4003124" y="2566253"/>
                  <a:ext cx="608518" cy="666415"/>
                </a:xfrm>
                <a:prstGeom prst="rect">
                  <a:avLst/>
                </a:prstGeom>
                <a:solidFill>
                  <a:srgbClr val="D1CC56"/>
                </a:solidFill>
                <a:ln w="82550">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ABE3D7E9-7F4A-9142-B3A3-C11FD881CAE6}"/>
                    </a:ext>
                  </a:extLst>
                </p:cNvPr>
                <p:cNvSpPr/>
                <p:nvPr/>
              </p:nvSpPr>
              <p:spPr>
                <a:xfrm>
                  <a:off x="4003124" y="1672902"/>
                  <a:ext cx="608518" cy="666415"/>
                </a:xfrm>
                <a:prstGeom prst="rect">
                  <a:avLst/>
                </a:prstGeom>
                <a:solidFill>
                  <a:srgbClr val="97DEA6"/>
                </a:solidFill>
                <a:ln w="825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1FD3F6D2-C533-2442-A156-A4B59496A24F}"/>
                  </a:ext>
                </a:extLst>
              </p:cNvPr>
              <p:cNvGrpSpPr/>
              <p:nvPr/>
            </p:nvGrpSpPr>
            <p:grpSpPr>
              <a:xfrm>
                <a:off x="2875632" y="1672902"/>
                <a:ext cx="608518" cy="3346468"/>
                <a:chOff x="2875632" y="1672902"/>
                <a:chExt cx="608518" cy="3346468"/>
              </a:xfrm>
            </p:grpSpPr>
            <p:sp>
              <p:nvSpPr>
                <p:cNvPr id="42" name="Rectangle 41">
                  <a:extLst>
                    <a:ext uri="{FF2B5EF4-FFF2-40B4-BE49-F238E27FC236}">
                      <a16:creationId xmlns:a16="http://schemas.microsoft.com/office/drawing/2014/main" id="{F3EB50B3-D7E9-8449-9F2D-92F437C0C036}"/>
                    </a:ext>
                  </a:extLst>
                </p:cNvPr>
                <p:cNvSpPr/>
                <p:nvPr/>
              </p:nvSpPr>
              <p:spPr>
                <a:xfrm>
                  <a:off x="2875632" y="2566253"/>
                  <a:ext cx="608518" cy="666415"/>
                </a:xfrm>
                <a:prstGeom prst="rect">
                  <a:avLst/>
                </a:prstGeom>
                <a:solidFill>
                  <a:srgbClr val="4BFCFF"/>
                </a:solidFill>
                <a:ln w="825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244E5471-D8AF-AB4F-B03B-073A7E2D22BF}"/>
                    </a:ext>
                  </a:extLst>
                </p:cNvPr>
                <p:cNvSpPr/>
                <p:nvPr/>
              </p:nvSpPr>
              <p:spPr>
                <a:xfrm>
                  <a:off x="2875632" y="4352955"/>
                  <a:ext cx="608518" cy="666415"/>
                </a:xfrm>
                <a:prstGeom prst="rect">
                  <a:avLst/>
                </a:prstGeom>
                <a:solidFill>
                  <a:srgbClr val="4BAFC8"/>
                </a:solidFill>
                <a:ln w="82550">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D3A4E818-7D36-D147-BE1C-956B1E4ED682}"/>
                    </a:ext>
                  </a:extLst>
                </p:cNvPr>
                <p:cNvSpPr/>
                <p:nvPr/>
              </p:nvSpPr>
              <p:spPr>
                <a:xfrm>
                  <a:off x="2875632" y="3459604"/>
                  <a:ext cx="608518" cy="666415"/>
                </a:xfrm>
                <a:prstGeom prst="rect">
                  <a:avLst/>
                </a:prstGeom>
                <a:solidFill>
                  <a:srgbClr val="4B33D0"/>
                </a:solidFill>
                <a:ln w="825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DD2AB6A1-EBC1-954E-993D-D111EDAF5A59}"/>
                    </a:ext>
                  </a:extLst>
                </p:cNvPr>
                <p:cNvSpPr/>
                <p:nvPr/>
              </p:nvSpPr>
              <p:spPr>
                <a:xfrm>
                  <a:off x="2875632" y="1672902"/>
                  <a:ext cx="608518" cy="666415"/>
                </a:xfrm>
                <a:prstGeom prst="rect">
                  <a:avLst/>
                </a:prstGeom>
                <a:solidFill>
                  <a:srgbClr val="4BAFF6"/>
                </a:solidFill>
                <a:ln w="825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
          <p:nvSpPr>
            <p:cNvPr id="54" name="TextBox 53">
              <a:extLst>
                <a:ext uri="{FF2B5EF4-FFF2-40B4-BE49-F238E27FC236}">
                  <a16:creationId xmlns:a16="http://schemas.microsoft.com/office/drawing/2014/main" id="{D5692B65-BCFC-5E4B-A1A2-851378974C96}"/>
                </a:ext>
              </a:extLst>
            </p:cNvPr>
            <p:cNvSpPr txBox="1"/>
            <p:nvPr/>
          </p:nvSpPr>
          <p:spPr>
            <a:xfrm>
              <a:off x="3173644" y="1196837"/>
              <a:ext cx="1395318" cy="369332"/>
            </a:xfrm>
            <a:prstGeom prst="rect">
              <a:avLst/>
            </a:prstGeom>
            <a:noFill/>
          </p:spPr>
          <p:txBody>
            <a:bodyPr wrap="none" rtlCol="0">
              <a:spAutoFit/>
            </a:bodyPr>
            <a:lstStyle/>
            <a:p>
              <a:r>
                <a:rPr lang="en-US" dirty="0"/>
                <a:t>Bulk-profiled</a:t>
              </a:r>
            </a:p>
          </p:txBody>
        </p:sp>
        <p:sp>
          <p:nvSpPr>
            <p:cNvPr id="55" name="TextBox 54">
              <a:extLst>
                <a:ext uri="{FF2B5EF4-FFF2-40B4-BE49-F238E27FC236}">
                  <a16:creationId xmlns:a16="http://schemas.microsoft.com/office/drawing/2014/main" id="{5B14730D-D4D5-7C42-8E19-9F20CC128127}"/>
                </a:ext>
              </a:extLst>
            </p:cNvPr>
            <p:cNvSpPr txBox="1"/>
            <p:nvPr/>
          </p:nvSpPr>
          <p:spPr>
            <a:xfrm>
              <a:off x="1978619" y="2859552"/>
              <a:ext cx="561372" cy="769441"/>
            </a:xfrm>
            <a:prstGeom prst="rect">
              <a:avLst/>
            </a:prstGeom>
            <a:noFill/>
          </p:spPr>
          <p:txBody>
            <a:bodyPr wrap="none" rtlCol="0">
              <a:spAutoFit/>
            </a:bodyPr>
            <a:lstStyle/>
            <a:p>
              <a:r>
                <a:rPr lang="en-US" sz="4400" dirty="0"/>
                <a:t>+</a:t>
              </a:r>
            </a:p>
          </p:txBody>
        </p:sp>
      </p:grpSp>
    </p:spTree>
    <p:extLst>
      <p:ext uri="{BB962C8B-B14F-4D97-AF65-F5344CB8AC3E}">
        <p14:creationId xmlns:p14="http://schemas.microsoft.com/office/powerpoint/2010/main" val="4251467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5B4FF-58E4-D64B-9603-137878BE87D9}"/>
              </a:ext>
            </a:extLst>
          </p:cNvPr>
          <p:cNvSpPr>
            <a:spLocks noGrp="1"/>
          </p:cNvSpPr>
          <p:nvPr>
            <p:ph type="title"/>
          </p:nvPr>
        </p:nvSpPr>
        <p:spPr/>
        <p:txBody>
          <a:bodyPr>
            <a:normAutofit/>
          </a:bodyPr>
          <a:lstStyle/>
          <a:p>
            <a:r>
              <a:rPr lang="en-US" dirty="0"/>
              <a:t>What we want:</a:t>
            </a:r>
          </a:p>
        </p:txBody>
      </p:sp>
      <p:grpSp>
        <p:nvGrpSpPr>
          <p:cNvPr id="89" name="Group 88">
            <a:extLst>
              <a:ext uri="{FF2B5EF4-FFF2-40B4-BE49-F238E27FC236}">
                <a16:creationId xmlns:a16="http://schemas.microsoft.com/office/drawing/2014/main" id="{92E29879-DEA7-1344-96D2-532D99C87076}"/>
              </a:ext>
            </a:extLst>
          </p:cNvPr>
          <p:cNvGrpSpPr/>
          <p:nvPr/>
        </p:nvGrpSpPr>
        <p:grpSpPr>
          <a:xfrm>
            <a:off x="2085421" y="1263153"/>
            <a:ext cx="4973159" cy="3872060"/>
            <a:chOff x="4673177" y="1339870"/>
            <a:chExt cx="5625962" cy="4380329"/>
          </a:xfrm>
        </p:grpSpPr>
        <p:cxnSp>
          <p:nvCxnSpPr>
            <p:cNvPr id="73" name="Straight Connector 72">
              <a:extLst>
                <a:ext uri="{FF2B5EF4-FFF2-40B4-BE49-F238E27FC236}">
                  <a16:creationId xmlns:a16="http://schemas.microsoft.com/office/drawing/2014/main" id="{10AF3E29-6763-1043-A3DE-499904C2C5A4}"/>
                </a:ext>
              </a:extLst>
            </p:cNvPr>
            <p:cNvCxnSpPr>
              <a:cxnSpLocks/>
            </p:cNvCxnSpPr>
            <p:nvPr/>
          </p:nvCxnSpPr>
          <p:spPr>
            <a:xfrm>
              <a:off x="4689404" y="1339870"/>
              <a:ext cx="0" cy="3947683"/>
            </a:xfrm>
            <a:prstGeom prst="line">
              <a:avLst/>
            </a:prstGeom>
            <a:ln w="50800">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952B35D1-FE60-DE49-84E9-1B48656AE101}"/>
                </a:ext>
              </a:extLst>
            </p:cNvPr>
            <p:cNvCxnSpPr>
              <a:cxnSpLocks/>
            </p:cNvCxnSpPr>
            <p:nvPr/>
          </p:nvCxnSpPr>
          <p:spPr>
            <a:xfrm flipH="1" flipV="1">
              <a:off x="4673177" y="5287554"/>
              <a:ext cx="5625962" cy="2"/>
            </a:xfrm>
            <a:prstGeom prst="line">
              <a:avLst/>
            </a:prstGeom>
            <a:ln w="50800">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sp>
          <p:nvSpPr>
            <p:cNvPr id="75" name="TextBox 74">
              <a:extLst>
                <a:ext uri="{FF2B5EF4-FFF2-40B4-BE49-F238E27FC236}">
                  <a16:creationId xmlns:a16="http://schemas.microsoft.com/office/drawing/2014/main" id="{AA69ADF0-37C7-8F49-8887-EC23150CF2FC}"/>
                </a:ext>
              </a:extLst>
            </p:cNvPr>
            <p:cNvSpPr txBox="1"/>
            <p:nvPr/>
          </p:nvSpPr>
          <p:spPr>
            <a:xfrm>
              <a:off x="5388996" y="5337771"/>
              <a:ext cx="1597499" cy="382428"/>
            </a:xfrm>
            <a:prstGeom prst="rect">
              <a:avLst/>
            </a:prstGeom>
            <a:noFill/>
          </p:spPr>
          <p:txBody>
            <a:bodyPr wrap="none" rtlCol="0">
              <a:spAutoFit/>
            </a:bodyPr>
            <a:lstStyle/>
            <a:p>
              <a:pPr algn="ctr"/>
              <a:r>
                <a:rPr lang="en-US" dirty="0"/>
                <a:t>Drug Sensitive</a:t>
              </a:r>
            </a:p>
          </p:txBody>
        </p:sp>
        <p:sp>
          <p:nvSpPr>
            <p:cNvPr id="76" name="TextBox 75">
              <a:extLst>
                <a:ext uri="{FF2B5EF4-FFF2-40B4-BE49-F238E27FC236}">
                  <a16:creationId xmlns:a16="http://schemas.microsoft.com/office/drawing/2014/main" id="{04EFA1B4-8B67-2641-8294-54EE400F9C8E}"/>
                </a:ext>
              </a:extLst>
            </p:cNvPr>
            <p:cNvSpPr txBox="1"/>
            <p:nvPr/>
          </p:nvSpPr>
          <p:spPr>
            <a:xfrm>
              <a:off x="8568607" y="5337771"/>
              <a:ext cx="1624321" cy="382428"/>
            </a:xfrm>
            <a:prstGeom prst="rect">
              <a:avLst/>
            </a:prstGeom>
            <a:noFill/>
          </p:spPr>
          <p:txBody>
            <a:bodyPr wrap="none" rtlCol="0">
              <a:spAutoFit/>
            </a:bodyPr>
            <a:lstStyle/>
            <a:p>
              <a:pPr algn="ctr"/>
              <a:r>
                <a:rPr lang="en-US" dirty="0">
                  <a:solidFill>
                    <a:srgbClr val="FFFF00"/>
                  </a:solidFill>
                </a:rPr>
                <a:t>Drug Resistant</a:t>
              </a:r>
            </a:p>
          </p:txBody>
        </p:sp>
        <p:sp>
          <p:nvSpPr>
            <p:cNvPr id="77" name="Rectangle 76">
              <a:extLst>
                <a:ext uri="{FF2B5EF4-FFF2-40B4-BE49-F238E27FC236}">
                  <a16:creationId xmlns:a16="http://schemas.microsoft.com/office/drawing/2014/main" id="{8A8457FB-69E3-0344-95F9-C2BC0619CFB9}"/>
                </a:ext>
              </a:extLst>
            </p:cNvPr>
            <p:cNvSpPr/>
            <p:nvPr/>
          </p:nvSpPr>
          <p:spPr>
            <a:xfrm>
              <a:off x="5323145" y="3169616"/>
              <a:ext cx="568798" cy="2116158"/>
            </a:xfrm>
            <a:prstGeom prst="rect">
              <a:avLst/>
            </a:prstGeom>
            <a:solidFill>
              <a:schemeClr val="accent3"/>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8" name="Rectangle 77">
              <a:extLst>
                <a:ext uri="{FF2B5EF4-FFF2-40B4-BE49-F238E27FC236}">
                  <a16:creationId xmlns:a16="http://schemas.microsoft.com/office/drawing/2014/main" id="{970F2344-8D21-1A4F-8B1D-0790BFEF01A5}"/>
                </a:ext>
              </a:extLst>
            </p:cNvPr>
            <p:cNvSpPr/>
            <p:nvPr/>
          </p:nvSpPr>
          <p:spPr>
            <a:xfrm>
              <a:off x="5906504" y="4716976"/>
              <a:ext cx="568798" cy="568798"/>
            </a:xfrm>
            <a:prstGeom prst="rect">
              <a:avLst/>
            </a:prstGeom>
            <a:solidFill>
              <a:schemeClr val="accent6"/>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A6C8A608-34C0-384C-AB0B-6FFC08CE4635}"/>
                </a:ext>
              </a:extLst>
            </p:cNvPr>
            <p:cNvSpPr/>
            <p:nvPr/>
          </p:nvSpPr>
          <p:spPr>
            <a:xfrm>
              <a:off x="6489863" y="1841858"/>
              <a:ext cx="568798" cy="3443916"/>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D069FEBF-D52D-1E46-8CD2-831647CDC344}"/>
                </a:ext>
              </a:extLst>
            </p:cNvPr>
            <p:cNvSpPr/>
            <p:nvPr/>
          </p:nvSpPr>
          <p:spPr>
            <a:xfrm>
              <a:off x="8325524" y="3420136"/>
              <a:ext cx="568798" cy="1865637"/>
            </a:xfrm>
            <a:prstGeom prst="rect">
              <a:avLst/>
            </a:prstGeom>
            <a:solidFill>
              <a:schemeClr val="accent3"/>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AC5342AA-2A88-C34E-BABC-5C51316E7765}"/>
                </a:ext>
              </a:extLst>
            </p:cNvPr>
            <p:cNvSpPr/>
            <p:nvPr/>
          </p:nvSpPr>
          <p:spPr>
            <a:xfrm>
              <a:off x="8908883" y="2595822"/>
              <a:ext cx="568798" cy="2689952"/>
            </a:xfrm>
            <a:prstGeom prst="rect">
              <a:avLst/>
            </a:prstGeom>
            <a:solidFill>
              <a:schemeClr val="accent6"/>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6CEB83E4-9696-6541-A83A-043019F4272B}"/>
                </a:ext>
              </a:extLst>
            </p:cNvPr>
            <p:cNvSpPr/>
            <p:nvPr/>
          </p:nvSpPr>
          <p:spPr>
            <a:xfrm>
              <a:off x="9492242" y="4277512"/>
              <a:ext cx="568798" cy="1008262"/>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3" name="Straight Connector 82">
              <a:extLst>
                <a:ext uri="{FF2B5EF4-FFF2-40B4-BE49-F238E27FC236}">
                  <a16:creationId xmlns:a16="http://schemas.microsoft.com/office/drawing/2014/main" id="{04276E99-00B8-1F4E-9CBD-6D087F899DCB}"/>
                </a:ext>
              </a:extLst>
            </p:cNvPr>
            <p:cNvCxnSpPr>
              <a:cxnSpLocks/>
            </p:cNvCxnSpPr>
            <p:nvPr/>
          </p:nvCxnSpPr>
          <p:spPr>
            <a:xfrm>
              <a:off x="5607544" y="2821343"/>
              <a:ext cx="0" cy="701598"/>
            </a:xfrm>
            <a:prstGeom prst="line">
              <a:avLst/>
            </a:prstGeom>
            <a:ln w="50800">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1F1BC7F1-278E-9C4B-90A7-80658D67AE5F}"/>
                </a:ext>
              </a:extLst>
            </p:cNvPr>
            <p:cNvCxnSpPr>
              <a:cxnSpLocks/>
            </p:cNvCxnSpPr>
            <p:nvPr/>
          </p:nvCxnSpPr>
          <p:spPr>
            <a:xfrm>
              <a:off x="6190903" y="4452599"/>
              <a:ext cx="0" cy="528754"/>
            </a:xfrm>
            <a:prstGeom prst="line">
              <a:avLst/>
            </a:prstGeom>
            <a:ln w="50800">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85" name="Straight Connector 84">
              <a:extLst>
                <a:ext uri="{FF2B5EF4-FFF2-40B4-BE49-F238E27FC236}">
                  <a16:creationId xmlns:a16="http://schemas.microsoft.com/office/drawing/2014/main" id="{F00CFCEB-C020-3D4A-A419-834C40440227}"/>
                </a:ext>
              </a:extLst>
            </p:cNvPr>
            <p:cNvCxnSpPr>
              <a:cxnSpLocks/>
            </p:cNvCxnSpPr>
            <p:nvPr/>
          </p:nvCxnSpPr>
          <p:spPr>
            <a:xfrm>
              <a:off x="6774262" y="1577481"/>
              <a:ext cx="0" cy="528754"/>
            </a:xfrm>
            <a:prstGeom prst="line">
              <a:avLst/>
            </a:prstGeom>
            <a:ln w="50800">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857FD6FB-2788-3C42-8B13-F03DAAC0CB51}"/>
                </a:ext>
              </a:extLst>
            </p:cNvPr>
            <p:cNvCxnSpPr>
              <a:cxnSpLocks/>
            </p:cNvCxnSpPr>
            <p:nvPr/>
          </p:nvCxnSpPr>
          <p:spPr>
            <a:xfrm>
              <a:off x="8609923" y="3073682"/>
              <a:ext cx="0" cy="665767"/>
            </a:xfrm>
            <a:prstGeom prst="line">
              <a:avLst/>
            </a:prstGeom>
            <a:ln w="50800">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87" name="Straight Connector 86">
              <a:extLst>
                <a:ext uri="{FF2B5EF4-FFF2-40B4-BE49-F238E27FC236}">
                  <a16:creationId xmlns:a16="http://schemas.microsoft.com/office/drawing/2014/main" id="{E2F5253E-21CB-194F-98AF-58558EC46FF0}"/>
                </a:ext>
              </a:extLst>
            </p:cNvPr>
            <p:cNvCxnSpPr>
              <a:cxnSpLocks/>
            </p:cNvCxnSpPr>
            <p:nvPr/>
          </p:nvCxnSpPr>
          <p:spPr>
            <a:xfrm>
              <a:off x="9193282" y="2262938"/>
              <a:ext cx="0" cy="665767"/>
            </a:xfrm>
            <a:prstGeom prst="line">
              <a:avLst/>
            </a:prstGeom>
            <a:ln w="50800">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88" name="Straight Connector 87">
              <a:extLst>
                <a:ext uri="{FF2B5EF4-FFF2-40B4-BE49-F238E27FC236}">
                  <a16:creationId xmlns:a16="http://schemas.microsoft.com/office/drawing/2014/main" id="{C6D9CD71-DF26-C745-B754-89C61991444E}"/>
                </a:ext>
              </a:extLst>
            </p:cNvPr>
            <p:cNvCxnSpPr>
              <a:cxnSpLocks/>
            </p:cNvCxnSpPr>
            <p:nvPr/>
          </p:nvCxnSpPr>
          <p:spPr>
            <a:xfrm>
              <a:off x="9776641" y="3944628"/>
              <a:ext cx="0" cy="665767"/>
            </a:xfrm>
            <a:prstGeom prst="line">
              <a:avLst/>
            </a:prstGeom>
            <a:ln w="50800">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744250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5B4FF-58E4-D64B-9603-137878BE87D9}"/>
              </a:ext>
            </a:extLst>
          </p:cNvPr>
          <p:cNvSpPr>
            <a:spLocks noGrp="1"/>
          </p:cNvSpPr>
          <p:nvPr>
            <p:ph type="title"/>
          </p:nvPr>
        </p:nvSpPr>
        <p:spPr/>
        <p:txBody>
          <a:bodyPr>
            <a:normAutofit/>
          </a:bodyPr>
          <a:lstStyle/>
          <a:p>
            <a:r>
              <a:rPr lang="en-US" dirty="0"/>
              <a:t>This looks a lot like deconvolution</a:t>
            </a:r>
          </a:p>
        </p:txBody>
      </p:sp>
      <p:sp>
        <p:nvSpPr>
          <p:cNvPr id="20" name="Rectangle 19">
            <a:extLst>
              <a:ext uri="{FF2B5EF4-FFF2-40B4-BE49-F238E27FC236}">
                <a16:creationId xmlns:a16="http://schemas.microsoft.com/office/drawing/2014/main" id="{9BABA532-B592-4243-B95C-53EBE46F8246}"/>
              </a:ext>
            </a:extLst>
          </p:cNvPr>
          <p:cNvSpPr/>
          <p:nvPr/>
        </p:nvSpPr>
        <p:spPr>
          <a:xfrm>
            <a:off x="393861" y="1617407"/>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22FEFFF-4443-084C-A454-227D7E9AFE24}"/>
              </a:ext>
            </a:extLst>
          </p:cNvPr>
          <p:cNvSpPr/>
          <p:nvPr/>
        </p:nvSpPr>
        <p:spPr>
          <a:xfrm>
            <a:off x="774332" y="1617407"/>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E3ABCC-B45C-034B-97E4-93102BF991BF}"/>
              </a:ext>
            </a:extLst>
          </p:cNvPr>
          <p:cNvSpPr/>
          <p:nvPr/>
        </p:nvSpPr>
        <p:spPr>
          <a:xfrm>
            <a:off x="1169434" y="1617407"/>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DCBAB8F-9FBF-554A-83B0-8969E6EF854E}"/>
              </a:ext>
            </a:extLst>
          </p:cNvPr>
          <p:cNvSpPr/>
          <p:nvPr/>
        </p:nvSpPr>
        <p:spPr>
          <a:xfrm>
            <a:off x="1564536" y="1617407"/>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2907026-8DAB-F443-BE26-0312A36C2166}"/>
              </a:ext>
            </a:extLst>
          </p:cNvPr>
          <p:cNvSpPr/>
          <p:nvPr/>
        </p:nvSpPr>
        <p:spPr>
          <a:xfrm>
            <a:off x="393861" y="2014886"/>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4ED9FF5-0089-1848-A55A-6425A9980325}"/>
              </a:ext>
            </a:extLst>
          </p:cNvPr>
          <p:cNvSpPr/>
          <p:nvPr/>
        </p:nvSpPr>
        <p:spPr>
          <a:xfrm>
            <a:off x="774332" y="2014886"/>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1C9472E-E663-4846-AC70-140D57ED0620}"/>
              </a:ext>
            </a:extLst>
          </p:cNvPr>
          <p:cNvSpPr/>
          <p:nvPr/>
        </p:nvSpPr>
        <p:spPr>
          <a:xfrm>
            <a:off x="1169434" y="2014886"/>
            <a:ext cx="316819" cy="316819"/>
          </a:xfrm>
          <a:prstGeom prst="rect">
            <a:avLst/>
          </a:prstGeom>
          <a:solidFill>
            <a:schemeClr val="accent6"/>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3347C1E-49B7-F748-A2DD-465BF936EEEE}"/>
              </a:ext>
            </a:extLst>
          </p:cNvPr>
          <p:cNvSpPr/>
          <p:nvPr/>
        </p:nvSpPr>
        <p:spPr>
          <a:xfrm>
            <a:off x="1564536" y="2014886"/>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FA26CE1-3705-FD42-8924-B956B93953E9}"/>
              </a:ext>
            </a:extLst>
          </p:cNvPr>
          <p:cNvSpPr/>
          <p:nvPr/>
        </p:nvSpPr>
        <p:spPr>
          <a:xfrm>
            <a:off x="393861" y="2412364"/>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166E57F-0C23-794D-B365-2B39A0FB4AF1}"/>
              </a:ext>
            </a:extLst>
          </p:cNvPr>
          <p:cNvSpPr/>
          <p:nvPr/>
        </p:nvSpPr>
        <p:spPr>
          <a:xfrm>
            <a:off x="774332" y="2412364"/>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32671CA-4DA4-3143-A488-312304A43AD4}"/>
              </a:ext>
            </a:extLst>
          </p:cNvPr>
          <p:cNvSpPr/>
          <p:nvPr/>
        </p:nvSpPr>
        <p:spPr>
          <a:xfrm>
            <a:off x="1169434" y="2412364"/>
            <a:ext cx="316819" cy="316819"/>
          </a:xfrm>
          <a:prstGeom prst="rect">
            <a:avLst/>
          </a:prstGeom>
          <a:solidFill>
            <a:schemeClr val="accent6"/>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4C266F4-5E30-5841-852D-AF1F83613D78}"/>
              </a:ext>
            </a:extLst>
          </p:cNvPr>
          <p:cNvSpPr/>
          <p:nvPr/>
        </p:nvSpPr>
        <p:spPr>
          <a:xfrm>
            <a:off x="1564536" y="2412364"/>
            <a:ext cx="316819" cy="316819"/>
          </a:xfrm>
          <a:prstGeom prst="rect">
            <a:avLst/>
          </a:prstGeom>
          <a:solidFill>
            <a:schemeClr val="accent6"/>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4E58DC8-63C4-1544-8A70-F7121A0977C0}"/>
              </a:ext>
            </a:extLst>
          </p:cNvPr>
          <p:cNvSpPr/>
          <p:nvPr/>
        </p:nvSpPr>
        <p:spPr>
          <a:xfrm>
            <a:off x="393861" y="2809843"/>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EB85D83-D303-474B-B303-C3050766581B}"/>
              </a:ext>
            </a:extLst>
          </p:cNvPr>
          <p:cNvSpPr/>
          <p:nvPr/>
        </p:nvSpPr>
        <p:spPr>
          <a:xfrm>
            <a:off x="774332" y="2809843"/>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3EB8FF7-850D-6D46-B384-C50BF48872E6}"/>
              </a:ext>
            </a:extLst>
          </p:cNvPr>
          <p:cNvSpPr/>
          <p:nvPr/>
        </p:nvSpPr>
        <p:spPr>
          <a:xfrm>
            <a:off x="1169434" y="2809843"/>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5D8982A-9543-6249-92D8-A6884B05751D}"/>
              </a:ext>
            </a:extLst>
          </p:cNvPr>
          <p:cNvSpPr/>
          <p:nvPr/>
        </p:nvSpPr>
        <p:spPr>
          <a:xfrm>
            <a:off x="1564536" y="2809843"/>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3A8EC0A8-4A8F-7240-9DF0-190501EDB72B}"/>
              </a:ext>
            </a:extLst>
          </p:cNvPr>
          <p:cNvSpPr/>
          <p:nvPr/>
        </p:nvSpPr>
        <p:spPr>
          <a:xfrm>
            <a:off x="393861" y="3451123"/>
            <a:ext cx="316819" cy="316819"/>
          </a:xfrm>
          <a:prstGeom prst="rect">
            <a:avLst/>
          </a:prstGeom>
          <a:solidFill>
            <a:schemeClr val="accent1">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E06302F0-9A93-5140-82A6-9EB3B362C8E0}"/>
              </a:ext>
            </a:extLst>
          </p:cNvPr>
          <p:cNvSpPr/>
          <p:nvPr/>
        </p:nvSpPr>
        <p:spPr>
          <a:xfrm>
            <a:off x="774332" y="3451123"/>
            <a:ext cx="316819" cy="316819"/>
          </a:xfrm>
          <a:prstGeom prst="rect">
            <a:avLst/>
          </a:prstGeom>
          <a:solidFill>
            <a:schemeClr val="accent1">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69E252B0-843B-304C-ABA7-972ACAFB0180}"/>
              </a:ext>
            </a:extLst>
          </p:cNvPr>
          <p:cNvSpPr/>
          <p:nvPr/>
        </p:nvSpPr>
        <p:spPr>
          <a:xfrm>
            <a:off x="1169434" y="3451123"/>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737C79D-EADF-974C-A9E3-C4642ADCD1EE}"/>
              </a:ext>
            </a:extLst>
          </p:cNvPr>
          <p:cNvSpPr/>
          <p:nvPr/>
        </p:nvSpPr>
        <p:spPr>
          <a:xfrm>
            <a:off x="1564536" y="3451123"/>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5C95107F-987C-2544-8CC5-408A2F3D1A3F}"/>
              </a:ext>
            </a:extLst>
          </p:cNvPr>
          <p:cNvSpPr/>
          <p:nvPr/>
        </p:nvSpPr>
        <p:spPr>
          <a:xfrm>
            <a:off x="393861" y="3848602"/>
            <a:ext cx="316819" cy="316819"/>
          </a:xfrm>
          <a:prstGeom prst="rect">
            <a:avLst/>
          </a:prstGeom>
          <a:solidFill>
            <a:schemeClr val="accent6"/>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5F3253FA-147C-2F47-9BE4-B14A439E2083}"/>
              </a:ext>
            </a:extLst>
          </p:cNvPr>
          <p:cNvSpPr/>
          <p:nvPr/>
        </p:nvSpPr>
        <p:spPr>
          <a:xfrm>
            <a:off x="774332" y="3848602"/>
            <a:ext cx="316819" cy="316819"/>
          </a:xfrm>
          <a:prstGeom prst="rect">
            <a:avLst/>
          </a:prstGeom>
          <a:solidFill>
            <a:schemeClr val="accent1">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AAA75D1E-240F-084C-9199-05E8846CB77F}"/>
              </a:ext>
            </a:extLst>
          </p:cNvPr>
          <p:cNvSpPr/>
          <p:nvPr/>
        </p:nvSpPr>
        <p:spPr>
          <a:xfrm>
            <a:off x="1169434" y="3848602"/>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2DDF4B69-DAB4-FC4C-B90B-48766643CD1E}"/>
              </a:ext>
            </a:extLst>
          </p:cNvPr>
          <p:cNvSpPr/>
          <p:nvPr/>
        </p:nvSpPr>
        <p:spPr>
          <a:xfrm>
            <a:off x="1564536" y="3848602"/>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F90933AF-BC1F-8845-9203-9EBD8851EA49}"/>
              </a:ext>
            </a:extLst>
          </p:cNvPr>
          <p:cNvSpPr/>
          <p:nvPr/>
        </p:nvSpPr>
        <p:spPr>
          <a:xfrm>
            <a:off x="393861" y="4246080"/>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2A3FAA6E-C655-8A4F-97AA-1BC0B0F15A90}"/>
              </a:ext>
            </a:extLst>
          </p:cNvPr>
          <p:cNvSpPr/>
          <p:nvPr/>
        </p:nvSpPr>
        <p:spPr>
          <a:xfrm>
            <a:off x="774332" y="4246080"/>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9552E44B-F4C7-E940-B776-09E3980DD393}"/>
              </a:ext>
            </a:extLst>
          </p:cNvPr>
          <p:cNvSpPr/>
          <p:nvPr/>
        </p:nvSpPr>
        <p:spPr>
          <a:xfrm>
            <a:off x="1169434" y="4246080"/>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CE6CCB3E-A5D6-A24C-94A0-BC427341BA89}"/>
              </a:ext>
            </a:extLst>
          </p:cNvPr>
          <p:cNvSpPr/>
          <p:nvPr/>
        </p:nvSpPr>
        <p:spPr>
          <a:xfrm>
            <a:off x="1564536" y="4246080"/>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FDA10249-6B8C-1648-99D1-3F386A7039AD}"/>
              </a:ext>
            </a:extLst>
          </p:cNvPr>
          <p:cNvSpPr/>
          <p:nvPr/>
        </p:nvSpPr>
        <p:spPr>
          <a:xfrm>
            <a:off x="393861" y="4643559"/>
            <a:ext cx="316819" cy="316819"/>
          </a:xfrm>
          <a:prstGeom prst="rect">
            <a:avLst/>
          </a:prstGeom>
          <a:solidFill>
            <a:schemeClr val="accent6"/>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2C2B835B-E80E-C643-86E7-9C86FCB2DD03}"/>
              </a:ext>
            </a:extLst>
          </p:cNvPr>
          <p:cNvSpPr/>
          <p:nvPr/>
        </p:nvSpPr>
        <p:spPr>
          <a:xfrm>
            <a:off x="774332" y="4643559"/>
            <a:ext cx="316819" cy="316819"/>
          </a:xfrm>
          <a:prstGeom prst="rect">
            <a:avLst/>
          </a:prstGeom>
          <a:solidFill>
            <a:schemeClr val="accent3">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9FE33940-27ED-1743-9210-6872697E4F06}"/>
              </a:ext>
            </a:extLst>
          </p:cNvPr>
          <p:cNvSpPr/>
          <p:nvPr/>
        </p:nvSpPr>
        <p:spPr>
          <a:xfrm>
            <a:off x="1169434" y="4643559"/>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86E8A523-57DF-0747-9B19-90C267A1A30E}"/>
              </a:ext>
            </a:extLst>
          </p:cNvPr>
          <p:cNvSpPr/>
          <p:nvPr/>
        </p:nvSpPr>
        <p:spPr>
          <a:xfrm>
            <a:off x="1564536" y="4643559"/>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TextBox 62">
            <a:extLst>
              <a:ext uri="{FF2B5EF4-FFF2-40B4-BE49-F238E27FC236}">
                <a16:creationId xmlns:a16="http://schemas.microsoft.com/office/drawing/2014/main" id="{2E821B82-06C0-4F45-8E55-CEDAC49928E4}"/>
              </a:ext>
            </a:extLst>
          </p:cNvPr>
          <p:cNvSpPr txBox="1"/>
          <p:nvPr/>
        </p:nvSpPr>
        <p:spPr>
          <a:xfrm>
            <a:off x="565657" y="1196837"/>
            <a:ext cx="1143903" cy="369332"/>
          </a:xfrm>
          <a:prstGeom prst="rect">
            <a:avLst/>
          </a:prstGeom>
          <a:noFill/>
        </p:spPr>
        <p:txBody>
          <a:bodyPr wrap="none" rtlCol="0">
            <a:spAutoFit/>
          </a:bodyPr>
          <a:lstStyle/>
          <a:p>
            <a:r>
              <a:rPr lang="en-US" dirty="0"/>
              <a:t>Single-cell</a:t>
            </a:r>
          </a:p>
        </p:txBody>
      </p:sp>
      <p:grpSp>
        <p:nvGrpSpPr>
          <p:cNvPr id="72" name="Group 71">
            <a:extLst>
              <a:ext uri="{FF2B5EF4-FFF2-40B4-BE49-F238E27FC236}">
                <a16:creationId xmlns:a16="http://schemas.microsoft.com/office/drawing/2014/main" id="{83BBCB36-4974-4A49-894B-136CC1F58960}"/>
              </a:ext>
            </a:extLst>
          </p:cNvPr>
          <p:cNvGrpSpPr/>
          <p:nvPr/>
        </p:nvGrpSpPr>
        <p:grpSpPr>
          <a:xfrm>
            <a:off x="2654407" y="1613910"/>
            <a:ext cx="2433792" cy="3346468"/>
            <a:chOff x="2875632" y="1672902"/>
            <a:chExt cx="2433792" cy="3346468"/>
          </a:xfrm>
        </p:grpSpPr>
        <p:grpSp>
          <p:nvGrpSpPr>
            <p:cNvPr id="68" name="Group 67">
              <a:extLst>
                <a:ext uri="{FF2B5EF4-FFF2-40B4-BE49-F238E27FC236}">
                  <a16:creationId xmlns:a16="http://schemas.microsoft.com/office/drawing/2014/main" id="{3B8BA407-3EE7-7E48-A890-6D8423141468}"/>
                </a:ext>
              </a:extLst>
            </p:cNvPr>
            <p:cNvGrpSpPr/>
            <p:nvPr/>
          </p:nvGrpSpPr>
          <p:grpSpPr>
            <a:xfrm>
              <a:off x="4700906" y="1672902"/>
              <a:ext cx="608518" cy="3346468"/>
              <a:chOff x="5158102" y="1672902"/>
              <a:chExt cx="608518" cy="3346468"/>
            </a:xfrm>
          </p:grpSpPr>
          <p:sp>
            <p:nvSpPr>
              <p:cNvPr id="59" name="Rectangle 58">
                <a:extLst>
                  <a:ext uri="{FF2B5EF4-FFF2-40B4-BE49-F238E27FC236}">
                    <a16:creationId xmlns:a16="http://schemas.microsoft.com/office/drawing/2014/main" id="{DE868E86-D116-A147-AB2A-4F7701658DE8}"/>
                  </a:ext>
                </a:extLst>
              </p:cNvPr>
              <p:cNvSpPr/>
              <p:nvPr/>
            </p:nvSpPr>
            <p:spPr>
              <a:xfrm>
                <a:off x="5158102" y="3459604"/>
                <a:ext cx="608518" cy="666415"/>
              </a:xfrm>
              <a:prstGeom prst="rect">
                <a:avLst/>
              </a:prstGeom>
              <a:solidFill>
                <a:srgbClr val="4BAFC8"/>
              </a:solidFill>
              <a:ln w="825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5DBB5C0A-365B-2C46-89A1-B4EB760643A6}"/>
                  </a:ext>
                </a:extLst>
              </p:cNvPr>
              <p:cNvSpPr/>
              <p:nvPr/>
            </p:nvSpPr>
            <p:spPr>
              <a:xfrm>
                <a:off x="5158102" y="2566253"/>
                <a:ext cx="608518" cy="666415"/>
              </a:xfrm>
              <a:prstGeom prst="rect">
                <a:avLst/>
              </a:prstGeom>
              <a:solidFill>
                <a:srgbClr val="8BEBC8"/>
              </a:solidFill>
              <a:ln w="825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6A98A1CE-895F-7F4E-A3C1-4F70414E9DCA}"/>
                  </a:ext>
                </a:extLst>
              </p:cNvPr>
              <p:cNvSpPr/>
              <p:nvPr/>
            </p:nvSpPr>
            <p:spPr>
              <a:xfrm>
                <a:off x="5158102" y="4352955"/>
                <a:ext cx="608518" cy="666415"/>
              </a:xfrm>
              <a:prstGeom prst="rect">
                <a:avLst/>
              </a:prstGeom>
              <a:solidFill>
                <a:srgbClr val="1DDFC8"/>
              </a:solidFill>
              <a:ln w="825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D81B89FA-4B23-0442-90E9-CA859694DD0F}"/>
                  </a:ext>
                </a:extLst>
              </p:cNvPr>
              <p:cNvSpPr/>
              <p:nvPr/>
            </p:nvSpPr>
            <p:spPr>
              <a:xfrm>
                <a:off x="5158102" y="1672902"/>
                <a:ext cx="608518" cy="666415"/>
              </a:xfrm>
              <a:prstGeom prst="rect">
                <a:avLst/>
              </a:prstGeom>
              <a:solidFill>
                <a:srgbClr val="A6B129"/>
              </a:solidFill>
              <a:ln w="82550">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9" name="Group 68">
              <a:extLst>
                <a:ext uri="{FF2B5EF4-FFF2-40B4-BE49-F238E27FC236}">
                  <a16:creationId xmlns:a16="http://schemas.microsoft.com/office/drawing/2014/main" id="{08E0262D-4CBE-0F44-B1CE-F16488F41E14}"/>
                </a:ext>
              </a:extLst>
            </p:cNvPr>
            <p:cNvGrpSpPr/>
            <p:nvPr/>
          </p:nvGrpSpPr>
          <p:grpSpPr>
            <a:xfrm>
              <a:off x="3788269" y="1672902"/>
              <a:ext cx="608518" cy="3346468"/>
              <a:chOff x="4003124" y="1672902"/>
              <a:chExt cx="608518" cy="3346468"/>
            </a:xfrm>
          </p:grpSpPr>
          <p:sp>
            <p:nvSpPr>
              <p:cNvPr id="55" name="Rectangle 54">
                <a:extLst>
                  <a:ext uri="{FF2B5EF4-FFF2-40B4-BE49-F238E27FC236}">
                    <a16:creationId xmlns:a16="http://schemas.microsoft.com/office/drawing/2014/main" id="{3B35A433-1F14-C04F-936A-A4820AEED59E}"/>
                  </a:ext>
                </a:extLst>
              </p:cNvPr>
              <p:cNvSpPr/>
              <p:nvPr/>
            </p:nvSpPr>
            <p:spPr>
              <a:xfrm>
                <a:off x="4003124" y="4352955"/>
                <a:ext cx="608518" cy="666415"/>
              </a:xfrm>
              <a:prstGeom prst="rect">
                <a:avLst/>
              </a:prstGeom>
              <a:solidFill>
                <a:srgbClr val="4BAF9B"/>
              </a:solidFill>
              <a:ln w="82550">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8773AAD8-913C-1048-85EC-01146099F03F}"/>
                  </a:ext>
                </a:extLst>
              </p:cNvPr>
              <p:cNvSpPr/>
              <p:nvPr/>
            </p:nvSpPr>
            <p:spPr>
              <a:xfrm>
                <a:off x="4003124" y="3459604"/>
                <a:ext cx="608518" cy="666415"/>
              </a:xfrm>
              <a:prstGeom prst="rect">
                <a:avLst/>
              </a:prstGeom>
              <a:solidFill>
                <a:srgbClr val="66C4C8"/>
              </a:solidFill>
              <a:ln w="82550">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BEB0C018-5551-1F41-AD7A-0924B3CBFEA1}"/>
                  </a:ext>
                </a:extLst>
              </p:cNvPr>
              <p:cNvSpPr/>
              <p:nvPr/>
            </p:nvSpPr>
            <p:spPr>
              <a:xfrm>
                <a:off x="4003124" y="2566253"/>
                <a:ext cx="608518" cy="666415"/>
              </a:xfrm>
              <a:prstGeom prst="rect">
                <a:avLst/>
              </a:prstGeom>
              <a:solidFill>
                <a:srgbClr val="D1CC56"/>
              </a:solidFill>
              <a:ln w="82550">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4401C5A9-BABE-D14F-9FF3-FBBE34AFC3E9}"/>
                  </a:ext>
                </a:extLst>
              </p:cNvPr>
              <p:cNvSpPr/>
              <p:nvPr/>
            </p:nvSpPr>
            <p:spPr>
              <a:xfrm>
                <a:off x="4003124" y="1672902"/>
                <a:ext cx="608518" cy="666415"/>
              </a:xfrm>
              <a:prstGeom prst="rect">
                <a:avLst/>
              </a:prstGeom>
              <a:solidFill>
                <a:srgbClr val="97DEA6"/>
              </a:solidFill>
              <a:ln w="825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0" name="Group 69">
              <a:extLst>
                <a:ext uri="{FF2B5EF4-FFF2-40B4-BE49-F238E27FC236}">
                  <a16:creationId xmlns:a16="http://schemas.microsoft.com/office/drawing/2014/main" id="{F7E258C6-316A-C946-A066-00AABEEB815E}"/>
                </a:ext>
              </a:extLst>
            </p:cNvPr>
            <p:cNvGrpSpPr/>
            <p:nvPr/>
          </p:nvGrpSpPr>
          <p:grpSpPr>
            <a:xfrm>
              <a:off x="2875632" y="1672902"/>
              <a:ext cx="608518" cy="3346468"/>
              <a:chOff x="2875632" y="1672902"/>
              <a:chExt cx="608518" cy="3346468"/>
            </a:xfrm>
          </p:grpSpPr>
          <p:sp>
            <p:nvSpPr>
              <p:cNvPr id="54" name="Rectangle 53">
                <a:extLst>
                  <a:ext uri="{FF2B5EF4-FFF2-40B4-BE49-F238E27FC236}">
                    <a16:creationId xmlns:a16="http://schemas.microsoft.com/office/drawing/2014/main" id="{ABD9E9E8-B47D-1F49-8F53-4511D823BCC8}"/>
                  </a:ext>
                </a:extLst>
              </p:cNvPr>
              <p:cNvSpPr/>
              <p:nvPr/>
            </p:nvSpPr>
            <p:spPr>
              <a:xfrm>
                <a:off x="2875632" y="2566253"/>
                <a:ext cx="608518" cy="666415"/>
              </a:xfrm>
              <a:prstGeom prst="rect">
                <a:avLst/>
              </a:prstGeom>
              <a:solidFill>
                <a:srgbClr val="4BFCFF"/>
              </a:solidFill>
              <a:ln w="825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794AAE8C-4F39-0B4E-A4FF-6246F5EEBD26}"/>
                  </a:ext>
                </a:extLst>
              </p:cNvPr>
              <p:cNvSpPr/>
              <p:nvPr/>
            </p:nvSpPr>
            <p:spPr>
              <a:xfrm>
                <a:off x="2875632" y="4352955"/>
                <a:ext cx="608518" cy="666415"/>
              </a:xfrm>
              <a:prstGeom prst="rect">
                <a:avLst/>
              </a:prstGeom>
              <a:solidFill>
                <a:srgbClr val="4BAFC8"/>
              </a:solidFill>
              <a:ln w="82550">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1" name="Rectangle 60">
                <a:extLst>
                  <a:ext uri="{FF2B5EF4-FFF2-40B4-BE49-F238E27FC236}">
                    <a16:creationId xmlns:a16="http://schemas.microsoft.com/office/drawing/2014/main" id="{2C06168D-E307-F540-8616-9D9D1E18696C}"/>
                  </a:ext>
                </a:extLst>
              </p:cNvPr>
              <p:cNvSpPr/>
              <p:nvPr/>
            </p:nvSpPr>
            <p:spPr>
              <a:xfrm>
                <a:off x="2875632" y="3459604"/>
                <a:ext cx="608518" cy="666415"/>
              </a:xfrm>
              <a:prstGeom prst="rect">
                <a:avLst/>
              </a:prstGeom>
              <a:solidFill>
                <a:srgbClr val="4B33D0"/>
              </a:solidFill>
              <a:ln w="825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AA311296-78B1-8545-9841-9CD9DCE9974D}"/>
                  </a:ext>
                </a:extLst>
              </p:cNvPr>
              <p:cNvSpPr/>
              <p:nvPr/>
            </p:nvSpPr>
            <p:spPr>
              <a:xfrm>
                <a:off x="2875632" y="1672902"/>
                <a:ext cx="608518" cy="666415"/>
              </a:xfrm>
              <a:prstGeom prst="rect">
                <a:avLst/>
              </a:prstGeom>
              <a:solidFill>
                <a:srgbClr val="4BAFF6"/>
              </a:solidFill>
              <a:ln w="825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
        <p:nvSpPr>
          <p:cNvPr id="71" name="TextBox 70">
            <a:extLst>
              <a:ext uri="{FF2B5EF4-FFF2-40B4-BE49-F238E27FC236}">
                <a16:creationId xmlns:a16="http://schemas.microsoft.com/office/drawing/2014/main" id="{70638FC9-4638-3B4F-9307-12BC9E0354F6}"/>
              </a:ext>
            </a:extLst>
          </p:cNvPr>
          <p:cNvSpPr txBox="1"/>
          <p:nvPr/>
        </p:nvSpPr>
        <p:spPr>
          <a:xfrm>
            <a:off x="3173644" y="1196837"/>
            <a:ext cx="1395318" cy="369332"/>
          </a:xfrm>
          <a:prstGeom prst="rect">
            <a:avLst/>
          </a:prstGeom>
          <a:noFill/>
        </p:spPr>
        <p:txBody>
          <a:bodyPr wrap="none" rtlCol="0">
            <a:spAutoFit/>
          </a:bodyPr>
          <a:lstStyle/>
          <a:p>
            <a:r>
              <a:rPr lang="en-US" dirty="0"/>
              <a:t>Bulk-profiled</a:t>
            </a:r>
          </a:p>
        </p:txBody>
      </p:sp>
      <p:grpSp>
        <p:nvGrpSpPr>
          <p:cNvPr id="89" name="Group 88">
            <a:extLst>
              <a:ext uri="{FF2B5EF4-FFF2-40B4-BE49-F238E27FC236}">
                <a16:creationId xmlns:a16="http://schemas.microsoft.com/office/drawing/2014/main" id="{92E29879-DEA7-1344-96D2-532D99C87076}"/>
              </a:ext>
            </a:extLst>
          </p:cNvPr>
          <p:cNvGrpSpPr/>
          <p:nvPr/>
        </p:nvGrpSpPr>
        <p:grpSpPr>
          <a:xfrm>
            <a:off x="5856512" y="2060351"/>
            <a:ext cx="3323927" cy="2526056"/>
            <a:chOff x="4673177" y="1339870"/>
            <a:chExt cx="6161533" cy="4682529"/>
          </a:xfrm>
        </p:grpSpPr>
        <p:cxnSp>
          <p:nvCxnSpPr>
            <p:cNvPr id="73" name="Straight Connector 72">
              <a:extLst>
                <a:ext uri="{FF2B5EF4-FFF2-40B4-BE49-F238E27FC236}">
                  <a16:creationId xmlns:a16="http://schemas.microsoft.com/office/drawing/2014/main" id="{10AF3E29-6763-1043-A3DE-499904C2C5A4}"/>
                </a:ext>
              </a:extLst>
            </p:cNvPr>
            <p:cNvCxnSpPr>
              <a:cxnSpLocks/>
            </p:cNvCxnSpPr>
            <p:nvPr/>
          </p:nvCxnSpPr>
          <p:spPr>
            <a:xfrm>
              <a:off x="4689404" y="1339870"/>
              <a:ext cx="0" cy="3947683"/>
            </a:xfrm>
            <a:prstGeom prst="line">
              <a:avLst/>
            </a:prstGeom>
            <a:ln w="50800">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952B35D1-FE60-DE49-84E9-1B48656AE101}"/>
                </a:ext>
              </a:extLst>
            </p:cNvPr>
            <p:cNvCxnSpPr>
              <a:cxnSpLocks/>
            </p:cNvCxnSpPr>
            <p:nvPr/>
          </p:nvCxnSpPr>
          <p:spPr>
            <a:xfrm flipH="1" flipV="1">
              <a:off x="4673177" y="5287554"/>
              <a:ext cx="5625962" cy="2"/>
            </a:xfrm>
            <a:prstGeom prst="line">
              <a:avLst/>
            </a:prstGeom>
            <a:ln w="50800">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sp>
          <p:nvSpPr>
            <p:cNvPr id="75" name="TextBox 74">
              <a:extLst>
                <a:ext uri="{FF2B5EF4-FFF2-40B4-BE49-F238E27FC236}">
                  <a16:creationId xmlns:a16="http://schemas.microsoft.com/office/drawing/2014/main" id="{AA69ADF0-37C7-8F49-8887-EC23150CF2FC}"/>
                </a:ext>
              </a:extLst>
            </p:cNvPr>
            <p:cNvSpPr txBox="1"/>
            <p:nvPr/>
          </p:nvSpPr>
          <p:spPr>
            <a:xfrm>
              <a:off x="4887375" y="5337771"/>
              <a:ext cx="2600742" cy="622596"/>
            </a:xfrm>
            <a:prstGeom prst="rect">
              <a:avLst/>
            </a:prstGeom>
            <a:noFill/>
          </p:spPr>
          <p:txBody>
            <a:bodyPr wrap="none" rtlCol="0">
              <a:spAutoFit/>
            </a:bodyPr>
            <a:lstStyle/>
            <a:p>
              <a:r>
                <a:rPr lang="en-US" dirty="0"/>
                <a:t>Drug Sensitive</a:t>
              </a:r>
            </a:p>
          </p:txBody>
        </p:sp>
        <p:sp>
          <p:nvSpPr>
            <p:cNvPr id="76" name="TextBox 75">
              <a:extLst>
                <a:ext uri="{FF2B5EF4-FFF2-40B4-BE49-F238E27FC236}">
                  <a16:creationId xmlns:a16="http://schemas.microsoft.com/office/drawing/2014/main" id="{04EFA1B4-8B67-2641-8294-54EE400F9C8E}"/>
                </a:ext>
              </a:extLst>
            </p:cNvPr>
            <p:cNvSpPr txBox="1"/>
            <p:nvPr/>
          </p:nvSpPr>
          <p:spPr>
            <a:xfrm>
              <a:off x="7926827" y="5337771"/>
              <a:ext cx="2907883" cy="684628"/>
            </a:xfrm>
            <a:prstGeom prst="rect">
              <a:avLst/>
            </a:prstGeom>
            <a:noFill/>
          </p:spPr>
          <p:txBody>
            <a:bodyPr wrap="none" rtlCol="0">
              <a:spAutoFit/>
            </a:bodyPr>
            <a:lstStyle/>
            <a:p>
              <a:r>
                <a:rPr lang="en-US" dirty="0">
                  <a:solidFill>
                    <a:srgbClr val="FFFF00"/>
                  </a:solidFill>
                </a:rPr>
                <a:t>Drug Resistant</a:t>
              </a:r>
            </a:p>
          </p:txBody>
        </p:sp>
        <p:sp>
          <p:nvSpPr>
            <p:cNvPr id="77" name="Rectangle 76">
              <a:extLst>
                <a:ext uri="{FF2B5EF4-FFF2-40B4-BE49-F238E27FC236}">
                  <a16:creationId xmlns:a16="http://schemas.microsoft.com/office/drawing/2014/main" id="{8A8457FB-69E3-0344-95F9-C2BC0619CFB9}"/>
                </a:ext>
              </a:extLst>
            </p:cNvPr>
            <p:cNvSpPr/>
            <p:nvPr/>
          </p:nvSpPr>
          <p:spPr>
            <a:xfrm>
              <a:off x="5323145" y="3169616"/>
              <a:ext cx="568798" cy="2116158"/>
            </a:xfrm>
            <a:prstGeom prst="rect">
              <a:avLst/>
            </a:prstGeom>
            <a:solidFill>
              <a:schemeClr val="accent3"/>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8" name="Rectangle 77">
              <a:extLst>
                <a:ext uri="{FF2B5EF4-FFF2-40B4-BE49-F238E27FC236}">
                  <a16:creationId xmlns:a16="http://schemas.microsoft.com/office/drawing/2014/main" id="{970F2344-8D21-1A4F-8B1D-0790BFEF01A5}"/>
                </a:ext>
              </a:extLst>
            </p:cNvPr>
            <p:cNvSpPr/>
            <p:nvPr/>
          </p:nvSpPr>
          <p:spPr>
            <a:xfrm>
              <a:off x="5906504" y="4716976"/>
              <a:ext cx="568798" cy="568798"/>
            </a:xfrm>
            <a:prstGeom prst="rect">
              <a:avLst/>
            </a:prstGeom>
            <a:solidFill>
              <a:schemeClr val="accent6"/>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A6C8A608-34C0-384C-AB0B-6FFC08CE4635}"/>
                </a:ext>
              </a:extLst>
            </p:cNvPr>
            <p:cNvSpPr/>
            <p:nvPr/>
          </p:nvSpPr>
          <p:spPr>
            <a:xfrm>
              <a:off x="6489863" y="1841858"/>
              <a:ext cx="568798" cy="3443916"/>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D069FEBF-D52D-1E46-8CD2-831647CDC344}"/>
                </a:ext>
              </a:extLst>
            </p:cNvPr>
            <p:cNvSpPr/>
            <p:nvPr/>
          </p:nvSpPr>
          <p:spPr>
            <a:xfrm>
              <a:off x="8325524" y="3420136"/>
              <a:ext cx="568798" cy="1865637"/>
            </a:xfrm>
            <a:prstGeom prst="rect">
              <a:avLst/>
            </a:prstGeom>
            <a:solidFill>
              <a:schemeClr val="accent3"/>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AC5342AA-2A88-C34E-BABC-5C51316E7765}"/>
                </a:ext>
              </a:extLst>
            </p:cNvPr>
            <p:cNvSpPr/>
            <p:nvPr/>
          </p:nvSpPr>
          <p:spPr>
            <a:xfrm>
              <a:off x="8908883" y="2595822"/>
              <a:ext cx="568798" cy="2689952"/>
            </a:xfrm>
            <a:prstGeom prst="rect">
              <a:avLst/>
            </a:prstGeom>
            <a:solidFill>
              <a:schemeClr val="accent6"/>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6CEB83E4-9696-6541-A83A-043019F4272B}"/>
                </a:ext>
              </a:extLst>
            </p:cNvPr>
            <p:cNvSpPr/>
            <p:nvPr/>
          </p:nvSpPr>
          <p:spPr>
            <a:xfrm>
              <a:off x="9492242" y="4277512"/>
              <a:ext cx="568798" cy="1008262"/>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3" name="Straight Connector 82">
              <a:extLst>
                <a:ext uri="{FF2B5EF4-FFF2-40B4-BE49-F238E27FC236}">
                  <a16:creationId xmlns:a16="http://schemas.microsoft.com/office/drawing/2014/main" id="{04276E99-00B8-1F4E-9CBD-6D087F899DCB}"/>
                </a:ext>
              </a:extLst>
            </p:cNvPr>
            <p:cNvCxnSpPr>
              <a:cxnSpLocks/>
            </p:cNvCxnSpPr>
            <p:nvPr/>
          </p:nvCxnSpPr>
          <p:spPr>
            <a:xfrm>
              <a:off x="5607544" y="2821343"/>
              <a:ext cx="0" cy="701598"/>
            </a:xfrm>
            <a:prstGeom prst="line">
              <a:avLst/>
            </a:prstGeom>
            <a:ln w="50800">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1F1BC7F1-278E-9C4B-90A7-80658D67AE5F}"/>
                </a:ext>
              </a:extLst>
            </p:cNvPr>
            <p:cNvCxnSpPr>
              <a:cxnSpLocks/>
            </p:cNvCxnSpPr>
            <p:nvPr/>
          </p:nvCxnSpPr>
          <p:spPr>
            <a:xfrm>
              <a:off x="6190903" y="4452599"/>
              <a:ext cx="0" cy="528754"/>
            </a:xfrm>
            <a:prstGeom prst="line">
              <a:avLst/>
            </a:prstGeom>
            <a:ln w="50800">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85" name="Straight Connector 84">
              <a:extLst>
                <a:ext uri="{FF2B5EF4-FFF2-40B4-BE49-F238E27FC236}">
                  <a16:creationId xmlns:a16="http://schemas.microsoft.com/office/drawing/2014/main" id="{F00CFCEB-C020-3D4A-A419-834C40440227}"/>
                </a:ext>
              </a:extLst>
            </p:cNvPr>
            <p:cNvCxnSpPr>
              <a:cxnSpLocks/>
            </p:cNvCxnSpPr>
            <p:nvPr/>
          </p:nvCxnSpPr>
          <p:spPr>
            <a:xfrm>
              <a:off x="6774262" y="1577481"/>
              <a:ext cx="0" cy="528754"/>
            </a:xfrm>
            <a:prstGeom prst="line">
              <a:avLst/>
            </a:prstGeom>
            <a:ln w="50800">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857FD6FB-2788-3C42-8B13-F03DAAC0CB51}"/>
                </a:ext>
              </a:extLst>
            </p:cNvPr>
            <p:cNvCxnSpPr>
              <a:cxnSpLocks/>
            </p:cNvCxnSpPr>
            <p:nvPr/>
          </p:nvCxnSpPr>
          <p:spPr>
            <a:xfrm>
              <a:off x="8609923" y="3073682"/>
              <a:ext cx="0" cy="665767"/>
            </a:xfrm>
            <a:prstGeom prst="line">
              <a:avLst/>
            </a:prstGeom>
            <a:ln w="50800">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87" name="Straight Connector 86">
              <a:extLst>
                <a:ext uri="{FF2B5EF4-FFF2-40B4-BE49-F238E27FC236}">
                  <a16:creationId xmlns:a16="http://schemas.microsoft.com/office/drawing/2014/main" id="{E2F5253E-21CB-194F-98AF-58558EC46FF0}"/>
                </a:ext>
              </a:extLst>
            </p:cNvPr>
            <p:cNvCxnSpPr>
              <a:cxnSpLocks/>
            </p:cNvCxnSpPr>
            <p:nvPr/>
          </p:nvCxnSpPr>
          <p:spPr>
            <a:xfrm>
              <a:off x="9193282" y="2262938"/>
              <a:ext cx="0" cy="665767"/>
            </a:xfrm>
            <a:prstGeom prst="line">
              <a:avLst/>
            </a:prstGeom>
            <a:ln w="50800">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88" name="Straight Connector 87">
              <a:extLst>
                <a:ext uri="{FF2B5EF4-FFF2-40B4-BE49-F238E27FC236}">
                  <a16:creationId xmlns:a16="http://schemas.microsoft.com/office/drawing/2014/main" id="{C6D9CD71-DF26-C745-B754-89C61991444E}"/>
                </a:ext>
              </a:extLst>
            </p:cNvPr>
            <p:cNvCxnSpPr>
              <a:cxnSpLocks/>
            </p:cNvCxnSpPr>
            <p:nvPr/>
          </p:nvCxnSpPr>
          <p:spPr>
            <a:xfrm>
              <a:off x="9776641" y="3944628"/>
              <a:ext cx="0" cy="665767"/>
            </a:xfrm>
            <a:prstGeom prst="line">
              <a:avLst/>
            </a:prstGeom>
            <a:ln w="50800">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90" name="TextBox 89">
            <a:extLst>
              <a:ext uri="{FF2B5EF4-FFF2-40B4-BE49-F238E27FC236}">
                <a16:creationId xmlns:a16="http://schemas.microsoft.com/office/drawing/2014/main" id="{AE3586C6-C7D9-8341-AD6E-93A7039CA7FB}"/>
              </a:ext>
            </a:extLst>
          </p:cNvPr>
          <p:cNvSpPr txBox="1"/>
          <p:nvPr/>
        </p:nvSpPr>
        <p:spPr>
          <a:xfrm>
            <a:off x="1978619" y="2859552"/>
            <a:ext cx="561372" cy="769441"/>
          </a:xfrm>
          <a:prstGeom prst="rect">
            <a:avLst/>
          </a:prstGeom>
          <a:noFill/>
        </p:spPr>
        <p:txBody>
          <a:bodyPr wrap="none" rtlCol="0">
            <a:spAutoFit/>
          </a:bodyPr>
          <a:lstStyle/>
          <a:p>
            <a:r>
              <a:rPr lang="en-US" sz="4400" dirty="0"/>
              <a:t>+</a:t>
            </a:r>
          </a:p>
        </p:txBody>
      </p:sp>
      <p:sp>
        <p:nvSpPr>
          <p:cNvPr id="91" name="TextBox 90">
            <a:extLst>
              <a:ext uri="{FF2B5EF4-FFF2-40B4-BE49-F238E27FC236}">
                <a16:creationId xmlns:a16="http://schemas.microsoft.com/office/drawing/2014/main" id="{74975C1C-D3C2-6744-BB80-92A199311F0F}"/>
              </a:ext>
            </a:extLst>
          </p:cNvPr>
          <p:cNvSpPr txBox="1"/>
          <p:nvPr/>
        </p:nvSpPr>
        <p:spPr>
          <a:xfrm>
            <a:off x="5199388" y="2864399"/>
            <a:ext cx="561372" cy="769441"/>
          </a:xfrm>
          <a:prstGeom prst="rect">
            <a:avLst/>
          </a:prstGeom>
          <a:noFill/>
        </p:spPr>
        <p:txBody>
          <a:bodyPr wrap="none" rtlCol="0">
            <a:spAutoFit/>
          </a:bodyPr>
          <a:lstStyle/>
          <a:p>
            <a:r>
              <a:rPr lang="en-US" sz="4400" dirty="0"/>
              <a:t>=</a:t>
            </a:r>
          </a:p>
        </p:txBody>
      </p:sp>
    </p:spTree>
    <p:extLst>
      <p:ext uri="{BB962C8B-B14F-4D97-AF65-F5344CB8AC3E}">
        <p14:creationId xmlns:p14="http://schemas.microsoft.com/office/powerpoint/2010/main" val="342750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5ACE9-585C-944B-AAFD-B8C5BE884399}"/>
              </a:ext>
            </a:extLst>
          </p:cNvPr>
          <p:cNvSpPr>
            <a:spLocks noGrp="1"/>
          </p:cNvSpPr>
          <p:nvPr>
            <p:ph type="title"/>
          </p:nvPr>
        </p:nvSpPr>
        <p:spPr/>
        <p:txBody>
          <a:bodyPr/>
          <a:lstStyle/>
          <a:p>
            <a:r>
              <a:rPr lang="en-US" dirty="0"/>
              <a:t>Why? Many reasons.</a:t>
            </a:r>
          </a:p>
        </p:txBody>
      </p:sp>
      <p:sp>
        <p:nvSpPr>
          <p:cNvPr id="4" name="TextBox 3">
            <a:extLst>
              <a:ext uri="{FF2B5EF4-FFF2-40B4-BE49-F238E27FC236}">
                <a16:creationId xmlns:a16="http://schemas.microsoft.com/office/drawing/2014/main" id="{726CD6B8-9326-804C-BC2C-028BAE39B78E}"/>
              </a:ext>
            </a:extLst>
          </p:cNvPr>
          <p:cNvSpPr txBox="1"/>
          <p:nvPr/>
        </p:nvSpPr>
        <p:spPr>
          <a:xfrm>
            <a:off x="537543" y="1663347"/>
            <a:ext cx="1785810" cy="369332"/>
          </a:xfrm>
          <a:prstGeom prst="rect">
            <a:avLst/>
          </a:prstGeom>
          <a:noFill/>
        </p:spPr>
        <p:txBody>
          <a:bodyPr wrap="none" rtlCol="0">
            <a:spAutoFit/>
          </a:bodyPr>
          <a:lstStyle/>
          <a:p>
            <a:r>
              <a:rPr lang="en-US" dirty="0"/>
              <a:t>Predict Prognosis</a:t>
            </a:r>
          </a:p>
        </p:txBody>
      </p:sp>
      <p:sp>
        <p:nvSpPr>
          <p:cNvPr id="5" name="TextBox 4">
            <a:extLst>
              <a:ext uri="{FF2B5EF4-FFF2-40B4-BE49-F238E27FC236}">
                <a16:creationId xmlns:a16="http://schemas.microsoft.com/office/drawing/2014/main" id="{C820F091-0E93-834D-A7EC-207E771D59AD}"/>
              </a:ext>
            </a:extLst>
          </p:cNvPr>
          <p:cNvSpPr txBox="1"/>
          <p:nvPr/>
        </p:nvSpPr>
        <p:spPr>
          <a:xfrm>
            <a:off x="3668869" y="1386348"/>
            <a:ext cx="2153474" cy="646331"/>
          </a:xfrm>
          <a:prstGeom prst="rect">
            <a:avLst/>
          </a:prstGeom>
          <a:noFill/>
        </p:spPr>
        <p:txBody>
          <a:bodyPr wrap="none" rtlCol="0">
            <a:spAutoFit/>
          </a:bodyPr>
          <a:lstStyle/>
          <a:p>
            <a:pPr algn="ctr"/>
            <a:r>
              <a:rPr lang="en-US" dirty="0"/>
              <a:t>More clearly identify</a:t>
            </a:r>
          </a:p>
          <a:p>
            <a:pPr algn="ctr"/>
            <a:r>
              <a:rPr lang="en-US" dirty="0"/>
              <a:t>signaling pathways</a:t>
            </a:r>
          </a:p>
        </p:txBody>
      </p:sp>
      <p:sp>
        <p:nvSpPr>
          <p:cNvPr id="6" name="TextBox 5">
            <a:extLst>
              <a:ext uri="{FF2B5EF4-FFF2-40B4-BE49-F238E27FC236}">
                <a16:creationId xmlns:a16="http://schemas.microsoft.com/office/drawing/2014/main" id="{071B6CB8-2B4B-BF4A-8387-5AC2FD4A7400}"/>
              </a:ext>
            </a:extLst>
          </p:cNvPr>
          <p:cNvSpPr txBox="1"/>
          <p:nvPr/>
        </p:nvSpPr>
        <p:spPr>
          <a:xfrm>
            <a:off x="7167858" y="1386348"/>
            <a:ext cx="1438599" cy="646331"/>
          </a:xfrm>
          <a:prstGeom prst="rect">
            <a:avLst/>
          </a:prstGeom>
          <a:noFill/>
        </p:spPr>
        <p:txBody>
          <a:bodyPr wrap="none" rtlCol="0">
            <a:spAutoFit/>
          </a:bodyPr>
          <a:lstStyle/>
          <a:p>
            <a:pPr algn="ctr"/>
            <a:r>
              <a:rPr lang="en-US" dirty="0"/>
              <a:t>Measure</a:t>
            </a:r>
          </a:p>
          <a:p>
            <a:pPr algn="ctr"/>
            <a:r>
              <a:rPr lang="en-US" dirty="0"/>
              <a:t>heterogeneity</a:t>
            </a:r>
          </a:p>
        </p:txBody>
      </p:sp>
      <p:cxnSp>
        <p:nvCxnSpPr>
          <p:cNvPr id="9" name="Straight Connector 8">
            <a:extLst>
              <a:ext uri="{FF2B5EF4-FFF2-40B4-BE49-F238E27FC236}">
                <a16:creationId xmlns:a16="http://schemas.microsoft.com/office/drawing/2014/main" id="{51318760-7A7B-D24B-BDA1-98AF3818A45A}"/>
              </a:ext>
            </a:extLst>
          </p:cNvPr>
          <p:cNvCxnSpPr/>
          <p:nvPr/>
        </p:nvCxnSpPr>
        <p:spPr>
          <a:xfrm>
            <a:off x="2996111" y="2344994"/>
            <a:ext cx="0" cy="256621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3E907C7-B0F3-A143-8271-605AC8B4A8A6}"/>
              </a:ext>
            </a:extLst>
          </p:cNvPr>
          <p:cNvCxnSpPr/>
          <p:nvPr/>
        </p:nvCxnSpPr>
        <p:spPr>
          <a:xfrm>
            <a:off x="6495101" y="2344994"/>
            <a:ext cx="0" cy="256621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5B83146-1958-704E-9C93-F53B32663084}"/>
              </a:ext>
            </a:extLst>
          </p:cNvPr>
          <p:cNvSpPr/>
          <p:nvPr/>
        </p:nvSpPr>
        <p:spPr>
          <a:xfrm>
            <a:off x="4458934" y="2399378"/>
            <a:ext cx="573344" cy="57334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9B47285-4E20-5447-9CBF-C28FEE354A53}"/>
              </a:ext>
            </a:extLst>
          </p:cNvPr>
          <p:cNvSpPr/>
          <p:nvPr/>
        </p:nvSpPr>
        <p:spPr>
          <a:xfrm>
            <a:off x="4079589" y="3361476"/>
            <a:ext cx="573344" cy="57334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0F400203-053D-FF48-8A46-607D44AFA4EF}"/>
              </a:ext>
            </a:extLst>
          </p:cNvPr>
          <p:cNvSpPr/>
          <p:nvPr/>
        </p:nvSpPr>
        <p:spPr>
          <a:xfrm>
            <a:off x="4838279" y="3361476"/>
            <a:ext cx="573344" cy="573344"/>
          </a:xfrm>
          <a:prstGeom prst="ellipse">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A942FA5-F146-D647-9D4A-40BABE189C76}"/>
              </a:ext>
            </a:extLst>
          </p:cNvPr>
          <p:cNvSpPr/>
          <p:nvPr/>
        </p:nvSpPr>
        <p:spPr>
          <a:xfrm>
            <a:off x="4079589" y="4295172"/>
            <a:ext cx="573344" cy="57334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FF983023-C4B9-BF49-8113-66BFA58199F6}"/>
              </a:ext>
            </a:extLst>
          </p:cNvPr>
          <p:cNvSpPr/>
          <p:nvPr/>
        </p:nvSpPr>
        <p:spPr>
          <a:xfrm>
            <a:off x="4838279" y="4295172"/>
            <a:ext cx="573344" cy="573344"/>
          </a:xfrm>
          <a:prstGeom prst="ellipse">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A5A44CD4-5207-BC4E-B39F-882AEC89576E}"/>
              </a:ext>
            </a:extLst>
          </p:cNvPr>
          <p:cNvCxnSpPr>
            <a:cxnSpLocks/>
            <a:stCxn id="14" idx="5"/>
            <a:endCxn id="16" idx="0"/>
          </p:cNvCxnSpPr>
          <p:nvPr/>
        </p:nvCxnSpPr>
        <p:spPr>
          <a:xfrm>
            <a:off x="4948314" y="2888758"/>
            <a:ext cx="176637" cy="472718"/>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1900FED-D5A2-0941-8BBE-C32C40AD66B3}"/>
              </a:ext>
            </a:extLst>
          </p:cNvPr>
          <p:cNvCxnSpPr>
            <a:cxnSpLocks/>
            <a:stCxn id="14" idx="3"/>
            <a:endCxn id="15" idx="0"/>
          </p:cNvCxnSpPr>
          <p:nvPr/>
        </p:nvCxnSpPr>
        <p:spPr>
          <a:xfrm flipH="1">
            <a:off x="4366261" y="2888758"/>
            <a:ext cx="176637" cy="47271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D0D30FE-4FB4-284E-97CE-6FA16E26BFA0}"/>
              </a:ext>
            </a:extLst>
          </p:cNvPr>
          <p:cNvCxnSpPr>
            <a:cxnSpLocks/>
            <a:stCxn id="16" idx="4"/>
            <a:endCxn id="18" idx="0"/>
          </p:cNvCxnSpPr>
          <p:nvPr/>
        </p:nvCxnSpPr>
        <p:spPr>
          <a:xfrm>
            <a:off x="5124951" y="3934820"/>
            <a:ext cx="0" cy="360352"/>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916B7E4-7997-6649-AEE4-D19CD0EA0001}"/>
              </a:ext>
            </a:extLst>
          </p:cNvPr>
          <p:cNvCxnSpPr>
            <a:cxnSpLocks/>
            <a:stCxn id="15" idx="4"/>
            <a:endCxn id="17" idx="0"/>
          </p:cNvCxnSpPr>
          <p:nvPr/>
        </p:nvCxnSpPr>
        <p:spPr>
          <a:xfrm>
            <a:off x="4366261" y="3934820"/>
            <a:ext cx="0" cy="36035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6DF5EF08-C53A-EF4C-A28F-66FA6741F40B}"/>
              </a:ext>
            </a:extLst>
          </p:cNvPr>
          <p:cNvSpPr/>
          <p:nvPr/>
        </p:nvSpPr>
        <p:spPr>
          <a:xfrm>
            <a:off x="7166595" y="2785917"/>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0D4497F5-3642-904C-B0B1-163AC6A7305F}"/>
              </a:ext>
            </a:extLst>
          </p:cNvPr>
          <p:cNvSpPr/>
          <p:nvPr/>
        </p:nvSpPr>
        <p:spPr>
          <a:xfrm>
            <a:off x="7547066" y="2785917"/>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CA621845-F6C7-7A46-81D9-33C393C5E80E}"/>
              </a:ext>
            </a:extLst>
          </p:cNvPr>
          <p:cNvSpPr/>
          <p:nvPr/>
        </p:nvSpPr>
        <p:spPr>
          <a:xfrm>
            <a:off x="7942168" y="2785917"/>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70960A81-A072-6041-82F5-7FF29FED235D}"/>
              </a:ext>
            </a:extLst>
          </p:cNvPr>
          <p:cNvSpPr/>
          <p:nvPr/>
        </p:nvSpPr>
        <p:spPr>
          <a:xfrm>
            <a:off x="8337270" y="2785917"/>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EBC6E85E-2A2B-9D45-9D61-8407CEC02373}"/>
              </a:ext>
            </a:extLst>
          </p:cNvPr>
          <p:cNvSpPr/>
          <p:nvPr/>
        </p:nvSpPr>
        <p:spPr>
          <a:xfrm>
            <a:off x="7166595" y="3183396"/>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7B277081-8969-7743-99A4-3EF06B776653}"/>
              </a:ext>
            </a:extLst>
          </p:cNvPr>
          <p:cNvSpPr/>
          <p:nvPr/>
        </p:nvSpPr>
        <p:spPr>
          <a:xfrm>
            <a:off x="7547066" y="3183396"/>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11D5C3C0-69A4-1B4E-9F04-E6573262C72C}"/>
              </a:ext>
            </a:extLst>
          </p:cNvPr>
          <p:cNvSpPr/>
          <p:nvPr/>
        </p:nvSpPr>
        <p:spPr>
          <a:xfrm>
            <a:off x="8337270" y="3183396"/>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FDEDADD5-81C1-9D41-8A3B-50620C2C976C}"/>
              </a:ext>
            </a:extLst>
          </p:cNvPr>
          <p:cNvSpPr/>
          <p:nvPr/>
        </p:nvSpPr>
        <p:spPr>
          <a:xfrm>
            <a:off x="7942168" y="3183395"/>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DDBCB2B2-1130-3A41-969E-6ECC52582BDA}"/>
              </a:ext>
            </a:extLst>
          </p:cNvPr>
          <p:cNvSpPr/>
          <p:nvPr/>
        </p:nvSpPr>
        <p:spPr>
          <a:xfrm>
            <a:off x="7166595" y="3951900"/>
            <a:ext cx="316819" cy="316819"/>
          </a:xfrm>
          <a:prstGeom prst="rect">
            <a:avLst/>
          </a:prstGeom>
          <a:solidFill>
            <a:schemeClr val="accent5"/>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4253B04C-3372-B247-9A8A-612E1AE4C416}"/>
              </a:ext>
            </a:extLst>
          </p:cNvPr>
          <p:cNvSpPr/>
          <p:nvPr/>
        </p:nvSpPr>
        <p:spPr>
          <a:xfrm>
            <a:off x="7547066" y="3951900"/>
            <a:ext cx="316819" cy="316819"/>
          </a:xfrm>
          <a:prstGeom prst="rect">
            <a:avLst/>
          </a:prstGeom>
          <a:solidFill>
            <a:schemeClr val="tx2">
              <a:lumMod val="40000"/>
              <a:lumOff val="6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1D026705-793B-2748-BF81-573570FF9ABA}"/>
              </a:ext>
            </a:extLst>
          </p:cNvPr>
          <p:cNvSpPr/>
          <p:nvPr/>
        </p:nvSpPr>
        <p:spPr>
          <a:xfrm>
            <a:off x="7942168" y="3951900"/>
            <a:ext cx="316819" cy="316819"/>
          </a:xfrm>
          <a:prstGeom prst="rect">
            <a:avLst/>
          </a:prstGeom>
          <a:solidFill>
            <a:schemeClr val="accent1">
              <a:lumMod val="75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E93C099F-3DCD-A347-97C0-2E7EC03087B2}"/>
              </a:ext>
            </a:extLst>
          </p:cNvPr>
          <p:cNvSpPr/>
          <p:nvPr/>
        </p:nvSpPr>
        <p:spPr>
          <a:xfrm>
            <a:off x="8337270" y="3951900"/>
            <a:ext cx="316819" cy="316819"/>
          </a:xfrm>
          <a:prstGeom prst="rect">
            <a:avLst/>
          </a:prstGeom>
          <a:solidFill>
            <a:schemeClr val="accent1">
              <a:lumMod val="20000"/>
              <a:lumOff val="8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ABB7D8D9-E1F3-4846-A3F6-8EB000678ADB}"/>
              </a:ext>
            </a:extLst>
          </p:cNvPr>
          <p:cNvSpPr/>
          <p:nvPr/>
        </p:nvSpPr>
        <p:spPr>
          <a:xfrm>
            <a:off x="7166595" y="4349379"/>
            <a:ext cx="316819" cy="316819"/>
          </a:xfrm>
          <a:prstGeom prst="rect">
            <a:avLst/>
          </a:prstGeom>
          <a:solidFill>
            <a:schemeClr val="tx2">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19D42782-251E-3143-B6EE-1BF5EB977C8C}"/>
              </a:ext>
            </a:extLst>
          </p:cNvPr>
          <p:cNvSpPr/>
          <p:nvPr/>
        </p:nvSpPr>
        <p:spPr>
          <a:xfrm>
            <a:off x="7547066" y="4349379"/>
            <a:ext cx="316819" cy="316819"/>
          </a:xfrm>
          <a:prstGeom prst="rect">
            <a:avLst/>
          </a:prstGeom>
          <a:solidFill>
            <a:schemeClr val="tx2">
              <a:lumMod val="20000"/>
              <a:lumOff val="8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7193808D-FDCD-444E-B8F3-E5561DF9E5CE}"/>
              </a:ext>
            </a:extLst>
          </p:cNvPr>
          <p:cNvSpPr/>
          <p:nvPr/>
        </p:nvSpPr>
        <p:spPr>
          <a:xfrm>
            <a:off x="8337270" y="4349379"/>
            <a:ext cx="316819" cy="316819"/>
          </a:xfrm>
          <a:prstGeom prst="rect">
            <a:avLst/>
          </a:prstGeom>
          <a:solidFill>
            <a:schemeClr val="accent5"/>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9AC6EBD4-92F8-D941-9D18-1FEEECF8D706}"/>
              </a:ext>
            </a:extLst>
          </p:cNvPr>
          <p:cNvSpPr/>
          <p:nvPr/>
        </p:nvSpPr>
        <p:spPr>
          <a:xfrm>
            <a:off x="7942168" y="4349378"/>
            <a:ext cx="316819" cy="316819"/>
          </a:xfrm>
          <a:prstGeom prst="rect">
            <a:avLst/>
          </a:prstGeom>
          <a:solidFill>
            <a:srgbClr val="00B0F0"/>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7" name="Group 96">
            <a:extLst>
              <a:ext uri="{FF2B5EF4-FFF2-40B4-BE49-F238E27FC236}">
                <a16:creationId xmlns:a16="http://schemas.microsoft.com/office/drawing/2014/main" id="{0E5A2DF1-5ED1-604C-9B31-02F81466BE22}"/>
              </a:ext>
            </a:extLst>
          </p:cNvPr>
          <p:cNvGrpSpPr/>
          <p:nvPr/>
        </p:nvGrpSpPr>
        <p:grpSpPr>
          <a:xfrm>
            <a:off x="490308" y="2683485"/>
            <a:ext cx="1880280" cy="1880280"/>
            <a:chOff x="480557" y="2785917"/>
            <a:chExt cx="1880280" cy="1880280"/>
          </a:xfrm>
        </p:grpSpPr>
        <p:cxnSp>
          <p:nvCxnSpPr>
            <p:cNvPr id="89" name="Straight Connector 88">
              <a:extLst>
                <a:ext uri="{FF2B5EF4-FFF2-40B4-BE49-F238E27FC236}">
                  <a16:creationId xmlns:a16="http://schemas.microsoft.com/office/drawing/2014/main" id="{EC2FF2E9-70EE-C747-87DB-2FAFF0AEBE4A}"/>
                </a:ext>
              </a:extLst>
            </p:cNvPr>
            <p:cNvCxnSpPr>
              <a:cxnSpLocks/>
            </p:cNvCxnSpPr>
            <p:nvPr/>
          </p:nvCxnSpPr>
          <p:spPr>
            <a:xfrm rot="5400000">
              <a:off x="467295" y="3232799"/>
              <a:ext cx="467035" cy="0"/>
            </a:xfrm>
            <a:prstGeom prst="line">
              <a:avLst/>
            </a:prstGeom>
            <a:ln w="31750" cap="sq">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77" name="Group 76">
              <a:extLst>
                <a:ext uri="{FF2B5EF4-FFF2-40B4-BE49-F238E27FC236}">
                  <a16:creationId xmlns:a16="http://schemas.microsoft.com/office/drawing/2014/main" id="{C2C27F33-10BB-8C40-ADAF-C6130E0F3295}"/>
                </a:ext>
              </a:extLst>
            </p:cNvPr>
            <p:cNvGrpSpPr/>
            <p:nvPr/>
          </p:nvGrpSpPr>
          <p:grpSpPr>
            <a:xfrm>
              <a:off x="480557" y="2785917"/>
              <a:ext cx="1880280" cy="1880280"/>
              <a:chOff x="393791" y="2785917"/>
              <a:chExt cx="1880280" cy="1880280"/>
            </a:xfrm>
          </p:grpSpPr>
          <p:cxnSp>
            <p:nvCxnSpPr>
              <p:cNvPr id="75" name="Straight Connector 74">
                <a:extLst>
                  <a:ext uri="{FF2B5EF4-FFF2-40B4-BE49-F238E27FC236}">
                    <a16:creationId xmlns:a16="http://schemas.microsoft.com/office/drawing/2014/main" id="{5B49FABD-2EB3-D145-A6D2-A24899088198}"/>
                  </a:ext>
                </a:extLst>
              </p:cNvPr>
              <p:cNvCxnSpPr/>
              <p:nvPr/>
            </p:nvCxnSpPr>
            <p:spPr>
              <a:xfrm>
                <a:off x="407139" y="2785917"/>
                <a:ext cx="0" cy="18802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F5C38463-5A78-FA48-90F2-D4F0A64B642C}"/>
                  </a:ext>
                </a:extLst>
              </p:cNvPr>
              <p:cNvCxnSpPr>
                <a:cxnSpLocks/>
              </p:cNvCxnSpPr>
              <p:nvPr/>
            </p:nvCxnSpPr>
            <p:spPr>
              <a:xfrm rot="16200000">
                <a:off x="1333931" y="3726057"/>
                <a:ext cx="0" cy="18802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9" name="Straight Connector 78">
              <a:extLst>
                <a:ext uri="{FF2B5EF4-FFF2-40B4-BE49-F238E27FC236}">
                  <a16:creationId xmlns:a16="http://schemas.microsoft.com/office/drawing/2014/main" id="{3A2FD733-7D98-024E-9660-7AFC63E1C315}"/>
                </a:ext>
              </a:extLst>
            </p:cNvPr>
            <p:cNvCxnSpPr>
              <a:cxnSpLocks/>
            </p:cNvCxnSpPr>
            <p:nvPr/>
          </p:nvCxnSpPr>
          <p:spPr>
            <a:xfrm>
              <a:off x="493905" y="2795182"/>
              <a:ext cx="206908" cy="0"/>
            </a:xfrm>
            <a:prstGeom prst="line">
              <a:avLst/>
            </a:prstGeom>
            <a:ln w="31750" cap="sq"/>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9E3B143-A4FC-4D48-A241-94449D45F242}"/>
                </a:ext>
              </a:extLst>
            </p:cNvPr>
            <p:cNvCxnSpPr>
              <a:cxnSpLocks/>
            </p:cNvCxnSpPr>
            <p:nvPr/>
          </p:nvCxnSpPr>
          <p:spPr>
            <a:xfrm rot="16200000">
              <a:off x="597359" y="2898636"/>
              <a:ext cx="206908" cy="0"/>
            </a:xfrm>
            <a:prstGeom prst="line">
              <a:avLst/>
            </a:prstGeom>
            <a:ln w="31750" cap="sq"/>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CD3ABA4-CC45-2348-AF97-7D23C1F37D3F}"/>
                </a:ext>
              </a:extLst>
            </p:cNvPr>
            <p:cNvCxnSpPr>
              <a:cxnSpLocks/>
            </p:cNvCxnSpPr>
            <p:nvPr/>
          </p:nvCxnSpPr>
          <p:spPr>
            <a:xfrm rot="16200000">
              <a:off x="1062842" y="3102736"/>
              <a:ext cx="206908" cy="0"/>
            </a:xfrm>
            <a:prstGeom prst="line">
              <a:avLst/>
            </a:prstGeom>
            <a:ln w="31750" cap="sq"/>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5499E5B-9080-C44F-8803-1D86324EB077}"/>
                </a:ext>
              </a:extLst>
            </p:cNvPr>
            <p:cNvCxnSpPr>
              <a:cxnSpLocks/>
            </p:cNvCxnSpPr>
            <p:nvPr/>
          </p:nvCxnSpPr>
          <p:spPr>
            <a:xfrm>
              <a:off x="700813" y="2999282"/>
              <a:ext cx="467035" cy="0"/>
            </a:xfrm>
            <a:prstGeom prst="line">
              <a:avLst/>
            </a:prstGeom>
            <a:ln w="31750" cap="sq"/>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970812F-2787-5B44-BA17-6E43EAC9ABBC}"/>
                </a:ext>
              </a:extLst>
            </p:cNvPr>
            <p:cNvCxnSpPr>
              <a:cxnSpLocks/>
            </p:cNvCxnSpPr>
            <p:nvPr/>
          </p:nvCxnSpPr>
          <p:spPr>
            <a:xfrm>
              <a:off x="1166295" y="3206190"/>
              <a:ext cx="467035" cy="0"/>
            </a:xfrm>
            <a:prstGeom prst="line">
              <a:avLst/>
            </a:prstGeom>
            <a:ln w="31750" cap="sq"/>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F4CC0F81-3466-BF4D-B4E5-03AAFA38FBB8}"/>
                </a:ext>
              </a:extLst>
            </p:cNvPr>
            <p:cNvCxnSpPr>
              <a:cxnSpLocks/>
            </p:cNvCxnSpPr>
            <p:nvPr/>
          </p:nvCxnSpPr>
          <p:spPr>
            <a:xfrm>
              <a:off x="1633330" y="3206190"/>
              <a:ext cx="467035" cy="0"/>
            </a:xfrm>
            <a:prstGeom prst="line">
              <a:avLst/>
            </a:prstGeom>
            <a:ln w="31750" cap="sq"/>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7B39E0CB-61A0-B74A-BB59-459ADEFA6EB7}"/>
                </a:ext>
              </a:extLst>
            </p:cNvPr>
            <p:cNvCxnSpPr>
              <a:cxnSpLocks/>
            </p:cNvCxnSpPr>
            <p:nvPr/>
          </p:nvCxnSpPr>
          <p:spPr>
            <a:xfrm rot="16200000">
              <a:off x="2003642" y="3309644"/>
              <a:ext cx="206908" cy="0"/>
            </a:xfrm>
            <a:prstGeom prst="line">
              <a:avLst/>
            </a:prstGeom>
            <a:ln w="31750" cap="sq"/>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42A0836E-1876-A24C-9F13-EF3ED8F7FBE8}"/>
                </a:ext>
              </a:extLst>
            </p:cNvPr>
            <p:cNvCxnSpPr>
              <a:cxnSpLocks/>
            </p:cNvCxnSpPr>
            <p:nvPr/>
          </p:nvCxnSpPr>
          <p:spPr>
            <a:xfrm>
              <a:off x="2107096" y="3417936"/>
              <a:ext cx="206908" cy="0"/>
            </a:xfrm>
            <a:prstGeom prst="line">
              <a:avLst/>
            </a:prstGeom>
            <a:ln w="31750" cap="sq"/>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CA713E0-4CD1-264C-B8D8-3702A9EDCE70}"/>
                </a:ext>
              </a:extLst>
            </p:cNvPr>
            <p:cNvCxnSpPr>
              <a:cxnSpLocks/>
            </p:cNvCxnSpPr>
            <p:nvPr/>
          </p:nvCxnSpPr>
          <p:spPr>
            <a:xfrm rot="5400000">
              <a:off x="674202" y="3701303"/>
              <a:ext cx="467035" cy="0"/>
            </a:xfrm>
            <a:prstGeom prst="line">
              <a:avLst/>
            </a:prstGeom>
            <a:ln w="31750" cap="sq">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B8B0B143-6EC4-8148-995D-69AEE630A245}"/>
                </a:ext>
              </a:extLst>
            </p:cNvPr>
            <p:cNvCxnSpPr>
              <a:cxnSpLocks/>
            </p:cNvCxnSpPr>
            <p:nvPr/>
          </p:nvCxnSpPr>
          <p:spPr>
            <a:xfrm>
              <a:off x="700812" y="3471155"/>
              <a:ext cx="206908" cy="0"/>
            </a:xfrm>
            <a:prstGeom prst="line">
              <a:avLst/>
            </a:prstGeom>
            <a:ln w="31750" cap="sq">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88ACABA8-75E8-4542-AF01-112F9AC41F78}"/>
                </a:ext>
              </a:extLst>
            </p:cNvPr>
            <p:cNvCxnSpPr>
              <a:cxnSpLocks/>
            </p:cNvCxnSpPr>
            <p:nvPr/>
          </p:nvCxnSpPr>
          <p:spPr>
            <a:xfrm>
              <a:off x="907719" y="3939658"/>
              <a:ext cx="467035" cy="0"/>
            </a:xfrm>
            <a:prstGeom prst="line">
              <a:avLst/>
            </a:prstGeom>
            <a:ln w="31750" cap="sq">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3F52494-4C11-DB4B-853C-EC01B5F28BFF}"/>
                </a:ext>
              </a:extLst>
            </p:cNvPr>
            <p:cNvCxnSpPr>
              <a:cxnSpLocks/>
            </p:cNvCxnSpPr>
            <p:nvPr/>
          </p:nvCxnSpPr>
          <p:spPr>
            <a:xfrm>
              <a:off x="1379592" y="4300010"/>
              <a:ext cx="467035" cy="0"/>
            </a:xfrm>
            <a:prstGeom prst="line">
              <a:avLst/>
            </a:prstGeom>
            <a:ln w="31750" cap="sq">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7675C8C-4E0F-274C-B10C-C17F238DA27E}"/>
                </a:ext>
              </a:extLst>
            </p:cNvPr>
            <p:cNvCxnSpPr>
              <a:cxnSpLocks/>
            </p:cNvCxnSpPr>
            <p:nvPr/>
          </p:nvCxnSpPr>
          <p:spPr>
            <a:xfrm flipV="1">
              <a:off x="1379592" y="3939658"/>
              <a:ext cx="0" cy="360352"/>
            </a:xfrm>
            <a:prstGeom prst="line">
              <a:avLst/>
            </a:prstGeom>
            <a:ln w="31750" cap="sq">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405F0ECA-DFEB-4345-B23D-A42E7D4F27C0}"/>
                </a:ext>
              </a:extLst>
            </p:cNvPr>
            <p:cNvCxnSpPr>
              <a:cxnSpLocks/>
            </p:cNvCxnSpPr>
            <p:nvPr/>
          </p:nvCxnSpPr>
          <p:spPr>
            <a:xfrm>
              <a:off x="1846627" y="4300010"/>
              <a:ext cx="467035" cy="0"/>
            </a:xfrm>
            <a:prstGeom prst="line">
              <a:avLst/>
            </a:prstGeom>
            <a:ln w="31750" cap="sq">
              <a:solidFill>
                <a:schemeClr val="accent6"/>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88662012"/>
      </p:ext>
    </p:extLst>
  </p:cSld>
  <p:clrMapOvr>
    <a:masterClrMapping/>
  </p:clrMapOvr>
</p:sld>
</file>

<file path=ppt/theme/theme1.xml><?xml version="1.0" encoding="utf-8"?>
<a:theme xmlns:a="http://schemas.openxmlformats.org/drawingml/2006/main" name="Dartmouth">
  <a:themeElements>
    <a:clrScheme name="Custom 1">
      <a:dk1>
        <a:srgbClr val="FFFFFF"/>
      </a:dk1>
      <a:lt1>
        <a:srgbClr val="00000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askerville">
      <a:majorFont>
        <a:latin typeface="Baskerville SemiBold"/>
        <a:ea typeface=""/>
        <a:cs typeface=""/>
      </a:majorFont>
      <a:minorFont>
        <a:latin typeface="Baskervil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44021</TotalTime>
  <Words>506</Words>
  <Application>Microsoft Macintosh PowerPoint</Application>
  <PresentationFormat>On-screen Show (16:9)</PresentationFormat>
  <Paragraphs>75</Paragraphs>
  <Slides>17</Slides>
  <Notes>4</Notes>
  <HiddenSlides>4</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apple color emoji</vt:lpstr>
      <vt:lpstr>Arial</vt:lpstr>
      <vt:lpstr>Baskerville</vt:lpstr>
      <vt:lpstr>Baskerville SemiBold</vt:lpstr>
      <vt:lpstr>Calibri</vt:lpstr>
      <vt:lpstr>Franklin Gothic Book</vt:lpstr>
      <vt:lpstr>helvetica neue</vt:lpstr>
      <vt:lpstr>Wingdings</vt:lpstr>
      <vt:lpstr>Dartmouth</vt:lpstr>
      <vt:lpstr>PowerPoint Presentation</vt:lpstr>
      <vt:lpstr>PowerPoint Presentation</vt:lpstr>
      <vt:lpstr>It’s now possible to measure what’s happening in individual cells.</vt:lpstr>
      <vt:lpstr>Childhood cancers are collectively deadly…</vt:lpstr>
      <vt:lpstr>What we’ve got!</vt:lpstr>
      <vt:lpstr>What we’ve got:</vt:lpstr>
      <vt:lpstr>What we want:</vt:lpstr>
      <vt:lpstr>This looks a lot like deconvolution</vt:lpstr>
      <vt:lpstr>Why? Many reasons.</vt:lpstr>
      <vt:lpstr>Why do we want it?</vt:lpstr>
      <vt:lpstr>End of intro.</vt:lpstr>
      <vt:lpstr>Anti-hint 1: cell types may be missing.</vt:lpstr>
      <vt:lpstr>Anti-hint 1: cell types may be missing.</vt:lpstr>
      <vt:lpstr>Anti-hint 2: cancer cells may differ between people.</vt:lpstr>
      <vt:lpstr>End of anti-hints.</vt:lpstr>
      <vt:lpstr>SCDC: Bulk Gene Expression Deconvolution by Multiple Single-Cell RNA Sequencing References</vt:lpstr>
      <vt:lpstr>Potentially helpful: differences in bulk data may illuminate range of possibilities.</vt:lpstr>
    </vt:vector>
  </TitlesOfParts>
  <Company>No Name</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Princeton University</dc:creator>
  <cp:lastModifiedBy>Microsoft Office User</cp:lastModifiedBy>
  <cp:revision>1303</cp:revision>
  <dcterms:created xsi:type="dcterms:W3CDTF">2011-10-11T19:30:34Z</dcterms:created>
  <dcterms:modified xsi:type="dcterms:W3CDTF">2019-12-13T05:12:04Z</dcterms:modified>
</cp:coreProperties>
</file>