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7"/>
  </p:normalViewPr>
  <p:slideViewPr>
    <p:cSldViewPr snapToGrid="0">
      <p:cViewPr>
        <p:scale>
          <a:sx n="125" d="100"/>
          <a:sy n="125" d="100"/>
        </p:scale>
        <p:origin x="-64" y="472"/>
      </p:cViewPr>
      <p:guideLst>
        <p:guide orient="horz" pos="1620"/>
        <p:guide pos="2880"/>
        <p:guide pos="4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831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27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fe2b0926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fe2b0926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shared structure might be an opportunity to address some limitations of the one-phenotype at a time GWAS.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4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5935799b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5935799b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fe2b092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fe2b092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0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fe2b092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fe2b092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01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fe2b092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fe2b0926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8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fe2b0926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fe2b0926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05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fe2b0926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fe2b0926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4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fe2b0926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fe2b0926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https://ukbb-rg.hail.is/correlation_plots_agglo.html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8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fe2b0926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fe2b0926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https://ukbb-rg.hail.is/correlation_plots_agglo.html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472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fe2b0926_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fe2b0926_2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kbb-rg.hail.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alibri"/>
                <a:ea typeface="Calibri"/>
                <a:cs typeface="Calibri"/>
                <a:sym typeface="Calibri"/>
              </a:rPr>
              <a:t>Learning latent phenotypes from biobanks</a:t>
            </a:r>
            <a:endParaRPr sz="5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Dylan </a:t>
            </a:r>
            <a:r>
              <a:rPr lang="en" sz="28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Kotliar</a:t>
            </a:r>
            <a:endParaRPr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Harvard/MIT MD-PhD Program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Broad Institute</a:t>
            </a:r>
            <a:endParaRPr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Phenotypes taken individually seem sub-optimal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Reflective of smaller set of underlying traits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2"/>
          </p:nvPr>
        </p:nvSpPr>
        <p:spPr>
          <a:xfrm>
            <a:off x="5533440" y="1152475"/>
            <a:ext cx="237104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Overly coarse on their own</a:t>
            </a:r>
            <a:endParaRPr dirty="0"/>
          </a:p>
        </p:txBody>
      </p:sp>
      <p:sp>
        <p:nvSpPr>
          <p:cNvPr id="195" name="Google Shape;195;p23"/>
          <p:cNvSpPr/>
          <p:nvPr/>
        </p:nvSpPr>
        <p:spPr>
          <a:xfrm>
            <a:off x="305975" y="4411775"/>
            <a:ext cx="2105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genotype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2515775" y="4411775"/>
            <a:ext cx="1367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13725" y="2932250"/>
            <a:ext cx="119235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cholesterol</a:t>
            </a:r>
            <a:endParaRPr dirty="0"/>
          </a:p>
        </p:txBody>
      </p:sp>
      <p:sp>
        <p:nvSpPr>
          <p:cNvPr id="198" name="Google Shape;198;p23"/>
          <p:cNvSpPr/>
          <p:nvPr/>
        </p:nvSpPr>
        <p:spPr>
          <a:xfrm>
            <a:off x="1448975" y="2932250"/>
            <a:ext cx="1421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pressure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912375" y="2932250"/>
            <a:ext cx="12477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inflammation</a:t>
            </a:r>
            <a:endParaRPr/>
          </a:p>
        </p:txBody>
      </p:sp>
      <p:cxnSp>
        <p:nvCxnSpPr>
          <p:cNvPr id="200" name="Google Shape;200;p23"/>
          <p:cNvCxnSpPr>
            <a:cxnSpLocks/>
            <a:endCxn id="197" idx="2"/>
          </p:cNvCxnSpPr>
          <p:nvPr/>
        </p:nvCxnSpPr>
        <p:spPr>
          <a:xfrm flipV="1">
            <a:off x="560825" y="3289250"/>
            <a:ext cx="249075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3"/>
          <p:cNvCxnSpPr>
            <a:cxnSpLocks/>
            <a:endCxn id="197" idx="2"/>
          </p:cNvCxnSpPr>
          <p:nvPr/>
        </p:nvCxnSpPr>
        <p:spPr>
          <a:xfrm flipH="1" flipV="1">
            <a:off x="809900" y="3289250"/>
            <a:ext cx="284626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3"/>
          <p:cNvCxnSpPr>
            <a:cxnSpLocks/>
            <a:endCxn id="197" idx="2"/>
          </p:cNvCxnSpPr>
          <p:nvPr/>
        </p:nvCxnSpPr>
        <p:spPr>
          <a:xfrm flipH="1" flipV="1">
            <a:off x="809900" y="3289250"/>
            <a:ext cx="818026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3"/>
          <p:cNvCxnSpPr>
            <a:cxnSpLocks/>
            <a:endCxn id="197" idx="2"/>
          </p:cNvCxnSpPr>
          <p:nvPr/>
        </p:nvCxnSpPr>
        <p:spPr>
          <a:xfrm flipH="1" flipV="1">
            <a:off x="809900" y="3289250"/>
            <a:ext cx="1275226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3"/>
          <p:cNvCxnSpPr>
            <a:endCxn id="198" idx="2"/>
          </p:cNvCxnSpPr>
          <p:nvPr/>
        </p:nvCxnSpPr>
        <p:spPr>
          <a:xfrm rot="10800000" flipH="1">
            <a:off x="560675" y="3289250"/>
            <a:ext cx="15990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3"/>
          <p:cNvCxnSpPr>
            <a:endCxn id="198" idx="2"/>
          </p:cNvCxnSpPr>
          <p:nvPr/>
        </p:nvCxnSpPr>
        <p:spPr>
          <a:xfrm rot="10800000" flipH="1">
            <a:off x="1094375" y="3289250"/>
            <a:ext cx="10653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3"/>
          <p:cNvCxnSpPr>
            <a:endCxn id="198" idx="2"/>
          </p:cNvCxnSpPr>
          <p:nvPr/>
        </p:nvCxnSpPr>
        <p:spPr>
          <a:xfrm rot="10800000" flipH="1">
            <a:off x="1627775" y="3289250"/>
            <a:ext cx="5319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3"/>
          <p:cNvCxnSpPr>
            <a:endCxn id="198" idx="2"/>
          </p:cNvCxnSpPr>
          <p:nvPr/>
        </p:nvCxnSpPr>
        <p:spPr>
          <a:xfrm rot="10800000" flipH="1">
            <a:off x="2084975" y="3289250"/>
            <a:ext cx="747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3"/>
          <p:cNvCxnSpPr>
            <a:endCxn id="199" idx="2"/>
          </p:cNvCxnSpPr>
          <p:nvPr/>
        </p:nvCxnSpPr>
        <p:spPr>
          <a:xfrm rot="10800000" flipH="1">
            <a:off x="560525" y="3289250"/>
            <a:ext cx="29757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3"/>
          <p:cNvCxnSpPr>
            <a:endCxn id="199" idx="2"/>
          </p:cNvCxnSpPr>
          <p:nvPr/>
        </p:nvCxnSpPr>
        <p:spPr>
          <a:xfrm rot="10800000" flipH="1">
            <a:off x="1094225" y="3289250"/>
            <a:ext cx="24420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3"/>
          <p:cNvCxnSpPr>
            <a:endCxn id="199" idx="2"/>
          </p:cNvCxnSpPr>
          <p:nvPr/>
        </p:nvCxnSpPr>
        <p:spPr>
          <a:xfrm rot="10800000" flipH="1">
            <a:off x="1627925" y="3289250"/>
            <a:ext cx="19083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3"/>
          <p:cNvCxnSpPr>
            <a:endCxn id="199" idx="2"/>
          </p:cNvCxnSpPr>
          <p:nvPr/>
        </p:nvCxnSpPr>
        <p:spPr>
          <a:xfrm rot="10800000" flipH="1">
            <a:off x="2084825" y="3289250"/>
            <a:ext cx="14514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3"/>
          <p:cNvCxnSpPr>
            <a:cxnSpLocks/>
            <a:stCxn id="196" idx="0"/>
            <a:endCxn id="197" idx="2"/>
          </p:cNvCxnSpPr>
          <p:nvPr/>
        </p:nvCxnSpPr>
        <p:spPr>
          <a:xfrm flipH="1" flipV="1">
            <a:off x="809900" y="3289250"/>
            <a:ext cx="2389575" cy="1122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3"/>
          <p:cNvCxnSpPr>
            <a:stCxn id="196" idx="0"/>
            <a:endCxn id="198" idx="2"/>
          </p:cNvCxnSpPr>
          <p:nvPr/>
        </p:nvCxnSpPr>
        <p:spPr>
          <a:xfrm rot="10800000">
            <a:off x="2159675" y="3289175"/>
            <a:ext cx="10398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3"/>
          <p:cNvCxnSpPr>
            <a:stCxn id="196" idx="0"/>
            <a:endCxn id="199" idx="2"/>
          </p:cNvCxnSpPr>
          <p:nvPr/>
        </p:nvCxnSpPr>
        <p:spPr>
          <a:xfrm rot="10800000" flipH="1">
            <a:off x="3199475" y="3289175"/>
            <a:ext cx="3369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3"/>
          <p:cNvSpPr/>
          <p:nvPr/>
        </p:nvSpPr>
        <p:spPr>
          <a:xfrm>
            <a:off x="51755" y="1758725"/>
            <a:ext cx="1172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1286215" y="1758725"/>
            <a:ext cx="5466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911034" y="1758725"/>
            <a:ext cx="888823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arthritis</a:t>
            </a:r>
            <a:endParaRPr dirty="0"/>
          </a:p>
        </p:txBody>
      </p:sp>
      <p:sp>
        <p:nvSpPr>
          <p:cNvPr id="218" name="Google Shape;218;p23"/>
          <p:cNvSpPr/>
          <p:nvPr/>
        </p:nvSpPr>
        <p:spPr>
          <a:xfrm>
            <a:off x="2871824" y="1758725"/>
            <a:ext cx="8919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</a:t>
            </a:r>
            <a:endParaRPr/>
          </a:p>
        </p:txBody>
      </p:sp>
      <p:cxnSp>
        <p:nvCxnSpPr>
          <p:cNvPr id="219" name="Google Shape;219;p23"/>
          <p:cNvCxnSpPr>
            <a:cxnSpLocks/>
            <a:stCxn id="197" idx="0"/>
            <a:endCxn id="215" idx="2"/>
          </p:cNvCxnSpPr>
          <p:nvPr/>
        </p:nvCxnSpPr>
        <p:spPr>
          <a:xfrm flipH="1" flipV="1">
            <a:off x="637955" y="2115725"/>
            <a:ext cx="171945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3"/>
          <p:cNvCxnSpPr>
            <a:stCxn id="198" idx="0"/>
            <a:endCxn id="215" idx="2"/>
          </p:cNvCxnSpPr>
          <p:nvPr/>
        </p:nvCxnSpPr>
        <p:spPr>
          <a:xfrm flipH="1" flipV="1">
            <a:off x="637955" y="2115725"/>
            <a:ext cx="1521720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3"/>
          <p:cNvCxnSpPr>
            <a:stCxn id="199" idx="0"/>
            <a:endCxn id="215" idx="2"/>
          </p:cNvCxnSpPr>
          <p:nvPr/>
        </p:nvCxnSpPr>
        <p:spPr>
          <a:xfrm flipH="1" flipV="1">
            <a:off x="637955" y="2115725"/>
            <a:ext cx="2898270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3"/>
          <p:cNvCxnSpPr>
            <a:cxnSpLocks/>
            <a:stCxn id="197" idx="0"/>
            <a:endCxn id="216" idx="2"/>
          </p:cNvCxnSpPr>
          <p:nvPr/>
        </p:nvCxnSpPr>
        <p:spPr>
          <a:xfrm flipV="1">
            <a:off x="809900" y="2115725"/>
            <a:ext cx="749615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3"/>
          <p:cNvCxnSpPr>
            <a:stCxn id="198" idx="0"/>
            <a:endCxn id="216" idx="2"/>
          </p:cNvCxnSpPr>
          <p:nvPr/>
        </p:nvCxnSpPr>
        <p:spPr>
          <a:xfrm flipH="1" flipV="1">
            <a:off x="1559515" y="2115725"/>
            <a:ext cx="600160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3"/>
          <p:cNvCxnSpPr>
            <a:stCxn id="199" idx="0"/>
            <a:endCxn id="216" idx="2"/>
          </p:cNvCxnSpPr>
          <p:nvPr/>
        </p:nvCxnSpPr>
        <p:spPr>
          <a:xfrm flipH="1" flipV="1">
            <a:off x="1559515" y="2115725"/>
            <a:ext cx="1976710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3"/>
          <p:cNvCxnSpPr>
            <a:cxnSpLocks/>
            <a:stCxn id="197" idx="0"/>
            <a:endCxn id="217" idx="2"/>
          </p:cNvCxnSpPr>
          <p:nvPr/>
        </p:nvCxnSpPr>
        <p:spPr>
          <a:xfrm flipV="1">
            <a:off x="809900" y="2115725"/>
            <a:ext cx="1545546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3"/>
          <p:cNvCxnSpPr>
            <a:cxnSpLocks/>
            <a:stCxn id="198" idx="0"/>
            <a:endCxn id="217" idx="2"/>
          </p:cNvCxnSpPr>
          <p:nvPr/>
        </p:nvCxnSpPr>
        <p:spPr>
          <a:xfrm flipV="1">
            <a:off x="2159675" y="2115725"/>
            <a:ext cx="195771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3"/>
          <p:cNvCxnSpPr>
            <a:cxnSpLocks/>
            <a:stCxn id="199" idx="0"/>
            <a:endCxn id="217" idx="2"/>
          </p:cNvCxnSpPr>
          <p:nvPr/>
        </p:nvCxnSpPr>
        <p:spPr>
          <a:xfrm flipH="1" flipV="1">
            <a:off x="2355446" y="2115725"/>
            <a:ext cx="1180779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3"/>
          <p:cNvCxnSpPr>
            <a:cxnSpLocks/>
            <a:stCxn id="197" idx="0"/>
            <a:endCxn id="218" idx="2"/>
          </p:cNvCxnSpPr>
          <p:nvPr/>
        </p:nvCxnSpPr>
        <p:spPr>
          <a:xfrm flipV="1">
            <a:off x="809900" y="2115725"/>
            <a:ext cx="2507874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3"/>
          <p:cNvCxnSpPr>
            <a:stCxn id="198" idx="0"/>
            <a:endCxn id="218" idx="2"/>
          </p:cNvCxnSpPr>
          <p:nvPr/>
        </p:nvCxnSpPr>
        <p:spPr>
          <a:xfrm flipV="1">
            <a:off x="2159675" y="2115725"/>
            <a:ext cx="1158099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3"/>
          <p:cNvCxnSpPr>
            <a:stCxn id="199" idx="0"/>
            <a:endCxn id="218" idx="2"/>
          </p:cNvCxnSpPr>
          <p:nvPr/>
        </p:nvCxnSpPr>
        <p:spPr>
          <a:xfrm flipH="1" flipV="1">
            <a:off x="3317774" y="2115725"/>
            <a:ext cx="218451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3"/>
          <p:cNvSpPr/>
          <p:nvPr/>
        </p:nvSpPr>
        <p:spPr>
          <a:xfrm>
            <a:off x="3845850" y="1758725"/>
            <a:ext cx="7206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</a:t>
            </a:r>
            <a:endParaRPr/>
          </a:p>
        </p:txBody>
      </p:sp>
      <p:cxnSp>
        <p:nvCxnSpPr>
          <p:cNvPr id="232" name="Google Shape;232;p23"/>
          <p:cNvCxnSpPr>
            <a:cxnSpLocks/>
            <a:stCxn id="197" idx="0"/>
            <a:endCxn id="231" idx="2"/>
          </p:cNvCxnSpPr>
          <p:nvPr/>
        </p:nvCxnSpPr>
        <p:spPr>
          <a:xfrm flipV="1">
            <a:off x="809900" y="2115725"/>
            <a:ext cx="3396250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3"/>
          <p:cNvCxnSpPr>
            <a:stCxn id="198" idx="0"/>
            <a:endCxn id="231" idx="2"/>
          </p:cNvCxnSpPr>
          <p:nvPr/>
        </p:nvCxnSpPr>
        <p:spPr>
          <a:xfrm flipV="1">
            <a:off x="2159675" y="2115725"/>
            <a:ext cx="2046475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3"/>
          <p:cNvCxnSpPr>
            <a:stCxn id="199" idx="0"/>
            <a:endCxn id="231" idx="2"/>
          </p:cNvCxnSpPr>
          <p:nvPr/>
        </p:nvCxnSpPr>
        <p:spPr>
          <a:xfrm flipV="1">
            <a:off x="3536225" y="2115725"/>
            <a:ext cx="669925" cy="816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3"/>
          <p:cNvSpPr/>
          <p:nvPr/>
        </p:nvSpPr>
        <p:spPr>
          <a:xfrm>
            <a:off x="4877975" y="4411775"/>
            <a:ext cx="2105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genotype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7087775" y="4411775"/>
            <a:ext cx="1367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877975" y="2932250"/>
            <a:ext cx="11001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anxiety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6020975" y="2932250"/>
            <a:ext cx="1421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pain</a:t>
            </a:r>
            <a:endParaRPr dirty="0"/>
          </a:p>
        </p:txBody>
      </p:sp>
      <p:sp>
        <p:nvSpPr>
          <p:cNvPr id="239" name="Google Shape;239;p23"/>
          <p:cNvSpPr/>
          <p:nvPr/>
        </p:nvSpPr>
        <p:spPr>
          <a:xfrm>
            <a:off x="7484375" y="2932250"/>
            <a:ext cx="12477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depression</a:t>
            </a:r>
            <a:endParaRPr/>
          </a:p>
        </p:txBody>
      </p:sp>
      <p:cxnSp>
        <p:nvCxnSpPr>
          <p:cNvPr id="240" name="Google Shape;240;p23"/>
          <p:cNvCxnSpPr>
            <a:endCxn id="237" idx="2"/>
          </p:cNvCxnSpPr>
          <p:nvPr/>
        </p:nvCxnSpPr>
        <p:spPr>
          <a:xfrm rot="10800000" flipH="1">
            <a:off x="5132825" y="3289250"/>
            <a:ext cx="2952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3"/>
          <p:cNvCxnSpPr>
            <a:endCxn id="237" idx="2"/>
          </p:cNvCxnSpPr>
          <p:nvPr/>
        </p:nvCxnSpPr>
        <p:spPr>
          <a:xfrm rot="10800000">
            <a:off x="5428025" y="3289250"/>
            <a:ext cx="2385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3"/>
          <p:cNvCxnSpPr>
            <a:endCxn id="237" idx="2"/>
          </p:cNvCxnSpPr>
          <p:nvPr/>
        </p:nvCxnSpPr>
        <p:spPr>
          <a:xfrm rot="10800000">
            <a:off x="5428025" y="3289250"/>
            <a:ext cx="7719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3"/>
          <p:cNvCxnSpPr>
            <a:endCxn id="237" idx="2"/>
          </p:cNvCxnSpPr>
          <p:nvPr/>
        </p:nvCxnSpPr>
        <p:spPr>
          <a:xfrm rot="10800000">
            <a:off x="5428025" y="3289250"/>
            <a:ext cx="12291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3"/>
          <p:cNvCxnSpPr>
            <a:endCxn id="238" idx="2"/>
          </p:cNvCxnSpPr>
          <p:nvPr/>
        </p:nvCxnSpPr>
        <p:spPr>
          <a:xfrm rot="10800000" flipH="1">
            <a:off x="5132675" y="3289250"/>
            <a:ext cx="15990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3"/>
          <p:cNvCxnSpPr>
            <a:endCxn id="238" idx="2"/>
          </p:cNvCxnSpPr>
          <p:nvPr/>
        </p:nvCxnSpPr>
        <p:spPr>
          <a:xfrm rot="10800000" flipH="1">
            <a:off x="5666375" y="3289250"/>
            <a:ext cx="10653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3"/>
          <p:cNvCxnSpPr>
            <a:endCxn id="238" idx="2"/>
          </p:cNvCxnSpPr>
          <p:nvPr/>
        </p:nvCxnSpPr>
        <p:spPr>
          <a:xfrm rot="10800000" flipH="1">
            <a:off x="6199775" y="3289250"/>
            <a:ext cx="5319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3"/>
          <p:cNvCxnSpPr>
            <a:endCxn id="238" idx="2"/>
          </p:cNvCxnSpPr>
          <p:nvPr/>
        </p:nvCxnSpPr>
        <p:spPr>
          <a:xfrm rot="10800000" flipH="1">
            <a:off x="6656975" y="3289250"/>
            <a:ext cx="747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3"/>
          <p:cNvCxnSpPr>
            <a:endCxn id="239" idx="2"/>
          </p:cNvCxnSpPr>
          <p:nvPr/>
        </p:nvCxnSpPr>
        <p:spPr>
          <a:xfrm rot="10800000" flipH="1">
            <a:off x="5132525" y="3289250"/>
            <a:ext cx="29757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3"/>
          <p:cNvCxnSpPr>
            <a:endCxn id="239" idx="2"/>
          </p:cNvCxnSpPr>
          <p:nvPr/>
        </p:nvCxnSpPr>
        <p:spPr>
          <a:xfrm rot="10800000" flipH="1">
            <a:off x="5666225" y="3289250"/>
            <a:ext cx="24420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3"/>
          <p:cNvCxnSpPr>
            <a:endCxn id="239" idx="2"/>
          </p:cNvCxnSpPr>
          <p:nvPr/>
        </p:nvCxnSpPr>
        <p:spPr>
          <a:xfrm rot="10800000" flipH="1">
            <a:off x="6199925" y="3289250"/>
            <a:ext cx="19083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3"/>
          <p:cNvCxnSpPr>
            <a:endCxn id="239" idx="2"/>
          </p:cNvCxnSpPr>
          <p:nvPr/>
        </p:nvCxnSpPr>
        <p:spPr>
          <a:xfrm rot="10800000" flipH="1">
            <a:off x="6656825" y="3289250"/>
            <a:ext cx="14514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3"/>
          <p:cNvCxnSpPr>
            <a:stCxn id="236" idx="0"/>
            <a:endCxn id="237" idx="2"/>
          </p:cNvCxnSpPr>
          <p:nvPr/>
        </p:nvCxnSpPr>
        <p:spPr>
          <a:xfrm rot="10800000">
            <a:off x="5428175" y="3289175"/>
            <a:ext cx="23433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3"/>
          <p:cNvCxnSpPr>
            <a:stCxn id="236" idx="0"/>
            <a:endCxn id="238" idx="2"/>
          </p:cNvCxnSpPr>
          <p:nvPr/>
        </p:nvCxnSpPr>
        <p:spPr>
          <a:xfrm rot="10800000">
            <a:off x="6731675" y="3289175"/>
            <a:ext cx="10398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3"/>
          <p:cNvCxnSpPr>
            <a:stCxn id="236" idx="0"/>
            <a:endCxn id="239" idx="2"/>
          </p:cNvCxnSpPr>
          <p:nvPr/>
        </p:nvCxnSpPr>
        <p:spPr>
          <a:xfrm rot="10800000" flipH="1">
            <a:off x="7771475" y="3289175"/>
            <a:ext cx="3369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3"/>
          <p:cNvSpPr/>
          <p:nvPr/>
        </p:nvSpPr>
        <p:spPr>
          <a:xfrm>
            <a:off x="5477698" y="1758725"/>
            <a:ext cx="25077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“How happy are you?”</a:t>
            </a:r>
            <a:endParaRPr/>
          </a:p>
        </p:txBody>
      </p:sp>
      <p:cxnSp>
        <p:nvCxnSpPr>
          <p:cNvPr id="256" name="Google Shape;256;p23"/>
          <p:cNvCxnSpPr/>
          <p:nvPr/>
        </p:nvCxnSpPr>
        <p:spPr>
          <a:xfrm rot="10800000" flipH="1">
            <a:off x="5428025" y="2575250"/>
            <a:ext cx="13035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3"/>
          <p:cNvCxnSpPr/>
          <p:nvPr/>
        </p:nvCxnSpPr>
        <p:spPr>
          <a:xfrm rot="10800000">
            <a:off x="6731675" y="2575250"/>
            <a:ext cx="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>
            <a:off x="6731525" y="2575250"/>
            <a:ext cx="13767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3"/>
          <p:cNvSpPr/>
          <p:nvPr/>
        </p:nvSpPr>
        <p:spPr>
          <a:xfrm>
            <a:off x="6468300" y="2368325"/>
            <a:ext cx="531900" cy="35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cxnSp>
        <p:nvCxnSpPr>
          <p:cNvPr id="260" name="Google Shape;260;p23"/>
          <p:cNvCxnSpPr>
            <a:stCxn id="259" idx="0"/>
          </p:cNvCxnSpPr>
          <p:nvPr/>
        </p:nvCxnSpPr>
        <p:spPr>
          <a:xfrm rot="10800000">
            <a:off x="6734250" y="2127425"/>
            <a:ext cx="0" cy="2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build="p"/>
      <p:bldP spid="235" grpId="0" animBg="1"/>
      <p:bldP spid="236" grpId="0" animBg="1"/>
      <p:bldP spid="237" grpId="0" animBg="1"/>
      <p:bldP spid="238" grpId="0" animBg="1"/>
      <p:bldP spid="239" grpId="0" animBg="1"/>
      <p:bldP spid="255" grpId="0" animBg="1"/>
      <p:bldP spid="2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questions</a:t>
            </a:r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" sz="2400" dirty="0">
                <a:solidFill>
                  <a:srgbClr val="000000"/>
                </a:solidFill>
              </a:rPr>
              <a:t>How can we refine the phenotypes in this data set?</a:t>
            </a:r>
            <a:endParaRPr sz="24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 sz="1800" dirty="0">
                <a:solidFill>
                  <a:srgbClr val="000000"/>
                </a:solidFill>
              </a:rPr>
              <a:t>By finding latent axes of phenotypic variation, or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 sz="1800" dirty="0">
                <a:solidFill>
                  <a:srgbClr val="000000"/>
                </a:solidFill>
              </a:rPr>
              <a:t>By finding sub-phenotypes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AutoNum type="arabicParenR"/>
            </a:pPr>
            <a:r>
              <a:rPr lang="en" sz="2400" dirty="0">
                <a:solidFill>
                  <a:srgbClr val="000000"/>
                </a:solidFill>
              </a:rPr>
              <a:t>How would we know if we’re doing a good job?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biobank?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90850" y="1541975"/>
            <a:ext cx="3083700" cy="1578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5"/>
          <p:cNvSpPr txBox="1"/>
          <p:nvPr/>
        </p:nvSpPr>
        <p:spPr>
          <a:xfrm rot="-5400000">
            <a:off x="-66150" y="2163274"/>
            <a:ext cx="1578299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People (10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</p:txBody>
      </p:sp>
      <p:sp>
        <p:nvSpPr>
          <p:cNvPr id="77" name="Google Shape;77;p15"/>
          <p:cNvSpPr txBox="1"/>
          <p:nvPr/>
        </p:nvSpPr>
        <p:spPr>
          <a:xfrm>
            <a:off x="4258950" y="1160475"/>
            <a:ext cx="3132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79" name="Google Shape;79;p15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80" name="Google Shape;80;p15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4258800" y="1541975"/>
            <a:ext cx="313200" cy="1578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64;p14">
            <a:extLst>
              <a:ext uri="{FF2B5EF4-FFF2-40B4-BE49-F238E27FC236}">
                <a16:creationId xmlns:a16="http://schemas.microsoft.com/office/drawing/2014/main" id="{82340729-61D9-F243-BFE9-627CBDF2CFDC}"/>
              </a:ext>
            </a:extLst>
          </p:cNvPr>
          <p:cNvSpPr txBox="1"/>
          <p:nvPr/>
        </p:nvSpPr>
        <p:spPr>
          <a:xfrm>
            <a:off x="1327726" y="1160475"/>
            <a:ext cx="2209948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variants (10</a:t>
            </a:r>
            <a:r>
              <a:rPr lang="en" baseline="30000" dirty="0"/>
              <a:t>6</a:t>
            </a:r>
            <a:r>
              <a:rPr lang="en" dirty="0"/>
              <a:t>)</a:t>
            </a:r>
            <a:endParaRPr dirty="0"/>
          </a:p>
        </p:txBody>
      </p:sp>
      <p:sp>
        <p:nvSpPr>
          <p:cNvPr id="15" name="Google Shape;64;p14">
            <a:extLst>
              <a:ext uri="{FF2B5EF4-FFF2-40B4-BE49-F238E27FC236}">
                <a16:creationId xmlns:a16="http://schemas.microsoft.com/office/drawing/2014/main" id="{5317013F-6168-574F-8435-4250CA172AAA}"/>
              </a:ext>
            </a:extLst>
          </p:cNvPr>
          <p:cNvSpPr txBox="1"/>
          <p:nvPr/>
        </p:nvSpPr>
        <p:spPr>
          <a:xfrm>
            <a:off x="5939990" y="3396467"/>
            <a:ext cx="2502963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Variant position in genome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C9F65-004F-9F46-AB4A-F35ABB7F6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" b="10439"/>
          <a:stretch/>
        </p:blipFill>
        <p:spPr>
          <a:xfrm>
            <a:off x="4957123" y="1094605"/>
            <a:ext cx="4336907" cy="2354715"/>
          </a:xfrm>
          <a:prstGeom prst="rect">
            <a:avLst/>
          </a:prstGeom>
        </p:spPr>
      </p:pic>
      <p:sp>
        <p:nvSpPr>
          <p:cNvPr id="17" name="Google Shape;64;p14">
            <a:extLst>
              <a:ext uri="{FF2B5EF4-FFF2-40B4-BE49-F238E27FC236}">
                <a16:creationId xmlns:a16="http://schemas.microsoft.com/office/drawing/2014/main" id="{A789CF02-9FB3-AD43-AE67-D0B7EBB614CF}"/>
              </a:ext>
            </a:extLst>
          </p:cNvPr>
          <p:cNvSpPr txBox="1"/>
          <p:nvPr/>
        </p:nvSpPr>
        <p:spPr>
          <a:xfrm rot="16200000">
            <a:off x="3696270" y="2176496"/>
            <a:ext cx="2209948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Association strength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biobank?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6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6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People (10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Phenotypes (10</a:t>
            </a:r>
            <a:r>
              <a:rPr lang="en" baseline="30000" dirty="0"/>
              <a:t>4</a:t>
            </a:r>
            <a:r>
              <a:rPr lang="en" dirty="0"/>
              <a:t>)</a:t>
            </a:r>
            <a:endParaRPr baseline="30000" dirty="0"/>
          </a:p>
        </p:txBody>
      </p:sp>
      <p:sp>
        <p:nvSpPr>
          <p:cNvPr id="92" name="Google Shape;92;p16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93" name="Google Shape;93;p16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Google Shape;64;p14">
            <a:extLst>
              <a:ext uri="{FF2B5EF4-FFF2-40B4-BE49-F238E27FC236}">
                <a16:creationId xmlns:a16="http://schemas.microsoft.com/office/drawing/2014/main" id="{1B7CC244-F8D6-DE4E-970D-AB9BA0D3EC6C}"/>
              </a:ext>
            </a:extLst>
          </p:cNvPr>
          <p:cNvSpPr txBox="1"/>
          <p:nvPr/>
        </p:nvSpPr>
        <p:spPr>
          <a:xfrm>
            <a:off x="1327726" y="1160475"/>
            <a:ext cx="2209948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variants (10</a:t>
            </a:r>
            <a:r>
              <a:rPr lang="en" baseline="30000" dirty="0"/>
              <a:t>6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biobank?</a:t>
            </a:r>
            <a:endParaRPr dirty="0"/>
          </a:p>
        </p:txBody>
      </p:sp>
      <p:sp>
        <p:nvSpPr>
          <p:cNvPr id="100" name="Google Shape;100;p17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17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People (10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</p:txBody>
      </p:sp>
      <p:sp>
        <p:nvSpPr>
          <p:cNvPr id="105" name="Google Shape;105;p17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06" name="Google Shape;106;p17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07" name="Google Shape;107;p17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8" name="Google Shape;108;p17"/>
          <p:cNvSpPr txBox="1"/>
          <p:nvPr/>
        </p:nvSpPr>
        <p:spPr>
          <a:xfrm>
            <a:off x="4276950" y="1538850"/>
            <a:ext cx="2004296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/>
            </a:b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B18EE-2EE7-9348-9BDC-9C354BA8E685}"/>
              </a:ext>
            </a:extLst>
          </p:cNvPr>
          <p:cNvSpPr txBox="1"/>
          <p:nvPr/>
        </p:nvSpPr>
        <p:spPr>
          <a:xfrm>
            <a:off x="4290622" y="1724912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/>
              <a:t>Diagnoses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F4F08-9514-114B-A1A6-77ED8BD958E7}"/>
              </a:ext>
            </a:extLst>
          </p:cNvPr>
          <p:cNvSpPr txBox="1"/>
          <p:nvPr/>
        </p:nvSpPr>
        <p:spPr>
          <a:xfrm>
            <a:off x="4290622" y="26395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/>
              <a:t>Clinical labs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45D8E-6CA1-CB43-BCD2-4E46319746AB}"/>
              </a:ext>
            </a:extLst>
          </p:cNvPr>
          <p:cNvSpPr txBox="1"/>
          <p:nvPr/>
        </p:nvSpPr>
        <p:spPr>
          <a:xfrm>
            <a:off x="4290622" y="30608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/>
              <a:t>Imaging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EA061-F200-D64A-93AA-4A84FED491FA}"/>
              </a:ext>
            </a:extLst>
          </p:cNvPr>
          <p:cNvSpPr txBox="1"/>
          <p:nvPr/>
        </p:nvSpPr>
        <p:spPr>
          <a:xfrm>
            <a:off x="4290622" y="3499773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/>
              <a:t>Medical records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7BC71-60A1-3243-ACE7-F79385237BEF}"/>
              </a:ext>
            </a:extLst>
          </p:cNvPr>
          <p:cNvSpPr txBox="1"/>
          <p:nvPr/>
        </p:nvSpPr>
        <p:spPr>
          <a:xfrm>
            <a:off x="4290622" y="2200663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/>
              <a:t>Survey questions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5EA4A-6F9A-8B4C-9957-C662FA74C6D7}"/>
              </a:ext>
            </a:extLst>
          </p:cNvPr>
          <p:cNvSpPr txBox="1"/>
          <p:nvPr/>
        </p:nvSpPr>
        <p:spPr>
          <a:xfrm>
            <a:off x="6290006" y="172372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/>
              <a:t>Diagnosed w/ diabetes?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02C2C5-DF4C-FD47-919E-1B48B69B4DC8}"/>
              </a:ext>
            </a:extLst>
          </p:cNvPr>
          <p:cNvSpPr txBox="1"/>
          <p:nvPr/>
        </p:nvSpPr>
        <p:spPr>
          <a:xfrm>
            <a:off x="6290006" y="2638382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/>
              <a:t>Total cholesterol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09555-0BB6-6344-8DE5-D7C48978D342}"/>
              </a:ext>
            </a:extLst>
          </p:cNvPr>
          <p:cNvSpPr txBox="1"/>
          <p:nvPr/>
        </p:nvSpPr>
        <p:spPr>
          <a:xfrm>
            <a:off x="6290006" y="30596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/>
              <a:t>Brain MRI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989652-1694-2741-8746-0E8D8746412E}"/>
              </a:ext>
            </a:extLst>
          </p:cNvPr>
          <p:cNvSpPr txBox="1"/>
          <p:nvPr/>
        </p:nvSpPr>
        <p:spPr>
          <a:xfrm>
            <a:off x="6290006" y="2199479"/>
            <a:ext cx="3044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/>
              <a:t>Are you a morning person?</a:t>
            </a:r>
          </a:p>
          <a:p>
            <a:endParaRPr lang="en-US" dirty="0"/>
          </a:p>
        </p:txBody>
      </p:sp>
      <p:sp>
        <p:nvSpPr>
          <p:cNvPr id="23" name="Google Shape;64;p14">
            <a:extLst>
              <a:ext uri="{FF2B5EF4-FFF2-40B4-BE49-F238E27FC236}">
                <a16:creationId xmlns:a16="http://schemas.microsoft.com/office/drawing/2014/main" id="{61098E71-9CF0-C346-8222-E4C711919573}"/>
              </a:ext>
            </a:extLst>
          </p:cNvPr>
          <p:cNvSpPr txBox="1"/>
          <p:nvPr/>
        </p:nvSpPr>
        <p:spPr>
          <a:xfrm>
            <a:off x="1327726" y="1160475"/>
            <a:ext cx="2209948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variants (10</a:t>
            </a:r>
            <a:r>
              <a:rPr lang="en" baseline="30000" dirty="0"/>
              <a:t>6</a:t>
            </a:r>
            <a:r>
              <a:rPr lang="en" dirty="0"/>
              <a:t>)</a:t>
            </a:r>
            <a:endParaRPr dirty="0"/>
          </a:p>
        </p:txBody>
      </p:sp>
      <p:sp>
        <p:nvSpPr>
          <p:cNvPr id="25" name="Google Shape;91;p16">
            <a:extLst>
              <a:ext uri="{FF2B5EF4-FFF2-40B4-BE49-F238E27FC236}">
                <a16:creationId xmlns:a16="http://schemas.microsoft.com/office/drawing/2014/main" id="{8817D96D-2EA5-054A-A10D-F5B26855A116}"/>
              </a:ext>
            </a:extLst>
          </p:cNvPr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Phenotypes (10</a:t>
            </a:r>
            <a:r>
              <a:rPr lang="en" baseline="30000" dirty="0"/>
              <a:t>4</a:t>
            </a:r>
            <a:r>
              <a:rPr lang="en" dirty="0"/>
              <a:t>)</a:t>
            </a:r>
            <a:endParaRPr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biobanks used?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8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6" name="Google Shape;116;p18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People (10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</p:txBody>
      </p:sp>
      <p:sp>
        <p:nvSpPr>
          <p:cNvPr id="119" name="Google Shape;119;p18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20" name="Google Shape;120;p18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21" name="Google Shape;121;p18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6457950" y="1538850"/>
            <a:ext cx="2557200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attack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18"/>
          <p:cNvSpPr/>
          <p:nvPr/>
        </p:nvSpPr>
        <p:spPr>
          <a:xfrm>
            <a:off x="4258839" y="1538975"/>
            <a:ext cx="242700" cy="281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;p14">
            <a:extLst>
              <a:ext uri="{FF2B5EF4-FFF2-40B4-BE49-F238E27FC236}">
                <a16:creationId xmlns:a16="http://schemas.microsoft.com/office/drawing/2014/main" id="{E28E3ED3-B243-044F-BC39-ECC4F781ACAB}"/>
              </a:ext>
            </a:extLst>
          </p:cNvPr>
          <p:cNvSpPr txBox="1"/>
          <p:nvPr/>
        </p:nvSpPr>
        <p:spPr>
          <a:xfrm>
            <a:off x="1327726" y="1160475"/>
            <a:ext cx="2209948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variants (10</a:t>
            </a:r>
            <a:r>
              <a:rPr lang="en" baseline="30000" dirty="0"/>
              <a:t>6</a:t>
            </a:r>
            <a:r>
              <a:rPr lang="en" dirty="0"/>
              <a:t>)</a:t>
            </a:r>
            <a:endParaRPr dirty="0"/>
          </a:p>
        </p:txBody>
      </p:sp>
      <p:sp>
        <p:nvSpPr>
          <p:cNvPr id="16" name="Google Shape;91;p16">
            <a:extLst>
              <a:ext uri="{FF2B5EF4-FFF2-40B4-BE49-F238E27FC236}">
                <a16:creationId xmlns:a16="http://schemas.microsoft.com/office/drawing/2014/main" id="{20EAFD24-654F-5A40-994F-D98AF3E8B45C}"/>
              </a:ext>
            </a:extLst>
          </p:cNvPr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Phenotypes (10</a:t>
            </a:r>
            <a:r>
              <a:rPr lang="en" baseline="30000" dirty="0"/>
              <a:t>4</a:t>
            </a:r>
            <a:r>
              <a:rPr lang="en" dirty="0"/>
              <a:t>)</a:t>
            </a:r>
            <a:endParaRPr baseline="30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biobanks used?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9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9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People (10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</p:txBody>
      </p:sp>
      <p:sp>
        <p:nvSpPr>
          <p:cNvPr id="135" name="Google Shape;135;p19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36" name="Google Shape;136;p19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37" name="Google Shape;137;p19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8" name="Google Shape;138;p19"/>
          <p:cNvSpPr txBox="1"/>
          <p:nvPr/>
        </p:nvSpPr>
        <p:spPr>
          <a:xfrm>
            <a:off x="6457950" y="1538850"/>
            <a:ext cx="2557200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attack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Diabetes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9" name="Google Shape;139;p19"/>
          <p:cNvSpPr/>
          <p:nvPr/>
        </p:nvSpPr>
        <p:spPr>
          <a:xfrm>
            <a:off x="4563639" y="1538975"/>
            <a:ext cx="242700" cy="281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;p14">
            <a:extLst>
              <a:ext uri="{FF2B5EF4-FFF2-40B4-BE49-F238E27FC236}">
                <a16:creationId xmlns:a16="http://schemas.microsoft.com/office/drawing/2014/main" id="{23DC184E-398C-7749-ACCD-9E31C1ED8167}"/>
              </a:ext>
            </a:extLst>
          </p:cNvPr>
          <p:cNvSpPr txBox="1"/>
          <p:nvPr/>
        </p:nvSpPr>
        <p:spPr>
          <a:xfrm>
            <a:off x="1327726" y="1160475"/>
            <a:ext cx="2209948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variants (10</a:t>
            </a:r>
            <a:r>
              <a:rPr lang="en" baseline="30000" dirty="0"/>
              <a:t>6</a:t>
            </a:r>
            <a:r>
              <a:rPr lang="en" dirty="0"/>
              <a:t>)</a:t>
            </a:r>
            <a:endParaRPr dirty="0"/>
          </a:p>
        </p:txBody>
      </p:sp>
      <p:sp>
        <p:nvSpPr>
          <p:cNvPr id="16" name="Google Shape;91;p16">
            <a:extLst>
              <a:ext uri="{FF2B5EF4-FFF2-40B4-BE49-F238E27FC236}">
                <a16:creationId xmlns:a16="http://schemas.microsoft.com/office/drawing/2014/main" id="{37FDD6D3-A394-C74B-868B-05BB1F659F97}"/>
              </a:ext>
            </a:extLst>
          </p:cNvPr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Phenotypes (10</a:t>
            </a:r>
            <a:r>
              <a:rPr lang="en" baseline="30000" dirty="0"/>
              <a:t>4</a:t>
            </a:r>
            <a:r>
              <a:rPr lang="en" dirty="0"/>
              <a:t>)</a:t>
            </a:r>
            <a:endParaRPr baseline="3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biobanks used?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0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20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People (10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</p:txBody>
      </p:sp>
      <p:sp>
        <p:nvSpPr>
          <p:cNvPr id="151" name="Google Shape;151;p20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52" name="Google Shape;152;p20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53" name="Google Shape;153;p20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20"/>
          <p:cNvSpPr txBox="1"/>
          <p:nvPr/>
        </p:nvSpPr>
        <p:spPr>
          <a:xfrm>
            <a:off x="6457950" y="1538850"/>
            <a:ext cx="2557200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attack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Diabetes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Stroke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20"/>
          <p:cNvSpPr/>
          <p:nvPr/>
        </p:nvSpPr>
        <p:spPr>
          <a:xfrm>
            <a:off x="4868439" y="1538975"/>
            <a:ext cx="242700" cy="281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/>
          <p:nvPr/>
        </p:nvSpPr>
        <p:spPr>
          <a:xfrm rot="5400000">
            <a:off x="7204950" y="2707175"/>
            <a:ext cx="69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57" name="Google Shape;157;p20"/>
          <p:cNvSpPr txBox="1"/>
          <p:nvPr/>
        </p:nvSpPr>
        <p:spPr>
          <a:xfrm>
            <a:off x="5165228" y="2600735"/>
            <a:ext cx="69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6" name="Google Shape;64;p14">
            <a:extLst>
              <a:ext uri="{FF2B5EF4-FFF2-40B4-BE49-F238E27FC236}">
                <a16:creationId xmlns:a16="http://schemas.microsoft.com/office/drawing/2014/main" id="{33DB9648-3D7C-EB4B-A925-B597E7E3CC0B}"/>
              </a:ext>
            </a:extLst>
          </p:cNvPr>
          <p:cNvSpPr txBox="1"/>
          <p:nvPr/>
        </p:nvSpPr>
        <p:spPr>
          <a:xfrm>
            <a:off x="1327726" y="1160475"/>
            <a:ext cx="2209948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variants (10</a:t>
            </a:r>
            <a:r>
              <a:rPr lang="en" baseline="30000" dirty="0"/>
              <a:t>6</a:t>
            </a:r>
            <a:r>
              <a:rPr lang="en" dirty="0"/>
              <a:t>)</a:t>
            </a:r>
            <a:endParaRPr dirty="0"/>
          </a:p>
        </p:txBody>
      </p:sp>
      <p:sp>
        <p:nvSpPr>
          <p:cNvPr id="18" name="Google Shape;91;p16">
            <a:extLst>
              <a:ext uri="{FF2B5EF4-FFF2-40B4-BE49-F238E27FC236}">
                <a16:creationId xmlns:a16="http://schemas.microsoft.com/office/drawing/2014/main" id="{24A94EBB-7352-B745-A26A-B99C63A908B9}"/>
              </a:ext>
            </a:extLst>
          </p:cNvPr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Phenotypes (10</a:t>
            </a:r>
            <a:r>
              <a:rPr lang="en" baseline="30000" dirty="0"/>
              <a:t>4</a:t>
            </a:r>
            <a:r>
              <a:rPr lang="en" dirty="0"/>
              <a:t>)</a:t>
            </a:r>
            <a:endParaRPr baseline="30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biobanks used?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21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6" name="Google Shape;166;p21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People (10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</p:txBody>
      </p:sp>
      <p:sp>
        <p:nvSpPr>
          <p:cNvPr id="169" name="Google Shape;169;p21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70" name="Google Shape;170;p21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71" name="Google Shape;171;p21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2" name="Google Shape;172;p21"/>
          <p:cNvSpPr txBox="1"/>
          <p:nvPr/>
        </p:nvSpPr>
        <p:spPr>
          <a:xfrm>
            <a:off x="6457950" y="1538850"/>
            <a:ext cx="2557200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attack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Diabetes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Stroke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21"/>
          <p:cNvSpPr/>
          <p:nvPr/>
        </p:nvSpPr>
        <p:spPr>
          <a:xfrm>
            <a:off x="4868439" y="1538975"/>
            <a:ext cx="242700" cy="281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/>
          <p:nvPr/>
        </p:nvSpPr>
        <p:spPr>
          <a:xfrm rot="5400000">
            <a:off x="7204950" y="2707175"/>
            <a:ext cx="69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75" name="Google Shape;175;p21"/>
          <p:cNvSpPr txBox="1"/>
          <p:nvPr/>
        </p:nvSpPr>
        <p:spPr>
          <a:xfrm>
            <a:off x="5165228" y="2600735"/>
            <a:ext cx="69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76" name="Google Shape;176;p21"/>
          <p:cNvSpPr txBox="1"/>
          <p:nvPr/>
        </p:nvSpPr>
        <p:spPr>
          <a:xfrm>
            <a:off x="6396150" y="3635600"/>
            <a:ext cx="274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High-effect genetic variants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7" name="Google Shape;177;p21"/>
          <p:cNvCxnSpPr>
            <a:cxnSpLocks/>
            <a:endCxn id="178" idx="0"/>
          </p:cNvCxnSpPr>
          <p:nvPr/>
        </p:nvCxnSpPr>
        <p:spPr>
          <a:xfrm>
            <a:off x="7597430" y="4208300"/>
            <a:ext cx="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1"/>
          <p:cNvSpPr txBox="1"/>
          <p:nvPr/>
        </p:nvSpPr>
        <p:spPr>
          <a:xfrm>
            <a:off x="6223430" y="4473800"/>
            <a:ext cx="2748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biology</a:t>
            </a:r>
            <a:endParaRPr sz="2200"/>
          </a:p>
        </p:txBody>
      </p:sp>
      <p:sp>
        <p:nvSpPr>
          <p:cNvPr id="18" name="Google Shape;64;p14">
            <a:extLst>
              <a:ext uri="{FF2B5EF4-FFF2-40B4-BE49-F238E27FC236}">
                <a16:creationId xmlns:a16="http://schemas.microsoft.com/office/drawing/2014/main" id="{79208EF6-EA8E-A643-8C6C-FDED785524E3}"/>
              </a:ext>
            </a:extLst>
          </p:cNvPr>
          <p:cNvSpPr txBox="1"/>
          <p:nvPr/>
        </p:nvSpPr>
        <p:spPr>
          <a:xfrm>
            <a:off x="1327726" y="1160475"/>
            <a:ext cx="2209948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Genetic variants (10</a:t>
            </a:r>
            <a:r>
              <a:rPr lang="en" baseline="30000" dirty="0"/>
              <a:t>6</a:t>
            </a:r>
            <a:r>
              <a:rPr lang="en" dirty="0"/>
              <a:t>)</a:t>
            </a:r>
            <a:endParaRPr dirty="0"/>
          </a:p>
        </p:txBody>
      </p:sp>
      <p:sp>
        <p:nvSpPr>
          <p:cNvPr id="20" name="Google Shape;91;p16">
            <a:extLst>
              <a:ext uri="{FF2B5EF4-FFF2-40B4-BE49-F238E27FC236}">
                <a16:creationId xmlns:a16="http://schemas.microsoft.com/office/drawing/2014/main" id="{6D6DFDC2-48EC-AB40-95F3-8675F76224E4}"/>
              </a:ext>
            </a:extLst>
          </p:cNvPr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Phenotypes (10</a:t>
            </a:r>
            <a:r>
              <a:rPr lang="en" baseline="30000" dirty="0"/>
              <a:t>4</a:t>
            </a:r>
            <a:r>
              <a:rPr lang="en" dirty="0"/>
              <a:t>)</a:t>
            </a:r>
            <a:endParaRPr baseline="30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phenotypes have shared structure!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688" y="1177375"/>
            <a:ext cx="3932625" cy="35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2710175" y="4619875"/>
            <a:ext cx="3278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~4k phenotypes</a:t>
            </a:r>
            <a:endParaRPr sz="2000"/>
          </a:p>
        </p:txBody>
      </p:sp>
      <p:sp>
        <p:nvSpPr>
          <p:cNvPr id="186" name="Google Shape;186;p22"/>
          <p:cNvSpPr txBox="1"/>
          <p:nvPr/>
        </p:nvSpPr>
        <p:spPr>
          <a:xfrm rot="-5400000">
            <a:off x="794900" y="2775825"/>
            <a:ext cx="3285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~4k phenotypes</a:t>
            </a:r>
            <a:endParaRPr sz="2000"/>
          </a:p>
        </p:txBody>
      </p:sp>
      <p:sp>
        <p:nvSpPr>
          <p:cNvPr id="187" name="Google Shape;187;p22"/>
          <p:cNvSpPr txBox="1"/>
          <p:nvPr/>
        </p:nvSpPr>
        <p:spPr>
          <a:xfrm>
            <a:off x="7132498" y="4822950"/>
            <a:ext cx="20625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https://ukbb-rg.hail.is/</a:t>
            </a:r>
            <a:r>
              <a:rPr lang="en" sz="1200"/>
              <a:t>]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349</Words>
  <Application>Microsoft Macintosh PowerPoint</Application>
  <PresentationFormat>On-screen Show (16:9)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PowerPoint Presentation</vt:lpstr>
      <vt:lpstr>What is a biobank?</vt:lpstr>
      <vt:lpstr>What is a biobank?</vt:lpstr>
      <vt:lpstr>What is a biobank?</vt:lpstr>
      <vt:lpstr>How are biobanks used?</vt:lpstr>
      <vt:lpstr>How are biobanks used?</vt:lpstr>
      <vt:lpstr>How are biobanks used?</vt:lpstr>
      <vt:lpstr>How are biobanks used?</vt:lpstr>
      <vt:lpstr>Observed phenotypes have shared structure!</vt:lpstr>
      <vt:lpstr>Phenotypes taken individually seem sub-optimal</vt:lpstr>
      <vt:lpstr>Specific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Dylan A Kotliar</cp:lastModifiedBy>
  <cp:revision>13</cp:revision>
  <dcterms:modified xsi:type="dcterms:W3CDTF">2019-12-13T07:46:54Z</dcterms:modified>
</cp:coreProperties>
</file>