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4647"/>
  </p:normalViewPr>
  <p:slideViewPr>
    <p:cSldViewPr snapToGrid="0" snapToObjects="1">
      <p:cViewPr>
        <p:scale>
          <a:sx n="125" d="100"/>
          <a:sy n="125" d="100"/>
        </p:scale>
        <p:origin x="6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8001-798B-8044-8B21-AE361A03FF48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08D64-A2C8-3C47-B63D-E760F43A7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1097"/>
            <a:ext cx="9144000" cy="2387600"/>
          </a:xfrm>
        </p:spPr>
        <p:txBody>
          <a:bodyPr/>
          <a:lstStyle/>
          <a:p>
            <a:r>
              <a:rPr lang="en-US" dirty="0" smtClean="0"/>
              <a:t>Phenotypic data:</a:t>
            </a:r>
            <a:br>
              <a:rPr lang="en-US" dirty="0" smtClean="0"/>
            </a:br>
            <a:r>
              <a:rPr lang="en-US" dirty="0" smtClean="0"/>
              <a:t>a crash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0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Individuals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chemeClr val="accent1"/>
                </a:solidFill>
              </a:rPr>
              <a:t>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rgbClr val="660066"/>
                </a:solidFill>
              </a:rPr>
              <a:t>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1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2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558ED5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2957" y="2957980"/>
            <a:ext cx="29322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Most 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Single nucleotide polymorphism (SNP):</a:t>
            </a:r>
          </a:p>
          <a:p>
            <a:pPr algn="ctr"/>
            <a:r>
              <a:rPr lang="en-US" sz="2200" dirty="0" smtClean="0"/>
              <a:t>spot with variation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Can code as 0/1/2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#common SNPs </a:t>
            </a:r>
            <a:r>
              <a:rPr lang="en-US" sz="2400" dirty="0" smtClean="0"/>
              <a:t>≈ 10</a:t>
            </a:r>
            <a:r>
              <a:rPr lang="en-US" sz="2400" baseline="30000" dirty="0" smtClean="0"/>
              <a:t>7</a:t>
            </a:r>
            <a:endParaRPr lang="en-US" sz="2200" baseline="30000" dirty="0"/>
          </a:p>
        </p:txBody>
      </p:sp>
    </p:spTree>
    <p:extLst>
      <p:ext uri="{BB962C8B-B14F-4D97-AF65-F5344CB8AC3E}">
        <p14:creationId xmlns:p14="http://schemas.microsoft.com/office/powerpoint/2010/main" val="9158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7626" y="4291928"/>
            <a:ext cx="2666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i</a:t>
            </a:r>
            <a:r>
              <a:rPr lang="en-US" sz="2200" dirty="0" smtClean="0"/>
              <a:t>ndividuals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SNPs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306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47626" y="4291928"/>
            <a:ext cx="2666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i</a:t>
            </a:r>
            <a:r>
              <a:rPr lang="en-US" sz="2200" dirty="0" smtClean="0"/>
              <a:t>ndividuals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SNPs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037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Genome-wide association study (GWAS)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26473" y="3103122"/>
            <a:ext cx="409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endParaRPr lang="en-US" sz="3600" dirty="0"/>
          </a:p>
        </p:txBody>
      </p:sp>
      <p:sp>
        <p:nvSpPr>
          <p:cNvPr id="21" name="Rectangle 20"/>
          <p:cNvSpPr/>
          <p:nvPr/>
        </p:nvSpPr>
        <p:spPr>
          <a:xfrm>
            <a:off x="5618658" y="3440218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/>
              <a:t>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63424" y="4184205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≈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7144885" y="4319918"/>
            <a:ext cx="3482967" cy="3749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/>
              <a:t>α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144885" y="5070988"/>
            <a:ext cx="3482967" cy="769441"/>
            <a:chOff x="6597642" y="5525310"/>
            <a:chExt cx="351912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7081737" y="5525310"/>
              <a:ext cx="30350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marginal correlation of SNP </a:t>
              </a:r>
              <a:r>
                <a:rPr lang="en-US" sz="2200" dirty="0" err="1" smtClean="0"/>
                <a:t>i</a:t>
              </a:r>
              <a:r>
                <a:rPr lang="en-US" sz="2200" dirty="0" smtClean="0"/>
                <a:t> to phenotype</a:t>
              </a:r>
              <a:endParaRPr lang="en-US" sz="22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97642" y="5540752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200" dirty="0" smtClean="0"/>
                <a:t>α</a:t>
              </a:r>
              <a:r>
                <a:rPr lang="en-US" sz="2200" baseline="-25000" dirty="0" err="1" smtClean="0"/>
                <a:t>i</a:t>
              </a:r>
              <a:r>
                <a:rPr lang="en-US" sz="2200" dirty="0" smtClean="0"/>
                <a:t> = </a:t>
              </a:r>
              <a:endParaRPr lang="en-US" sz="2200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614908" y="3440218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47626" y="4291928"/>
            <a:ext cx="2666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i</a:t>
            </a:r>
            <a:r>
              <a:rPr lang="en-US" sz="2200" dirty="0" smtClean="0"/>
              <a:t>ndividuals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28" name="TextBox 27"/>
          <p:cNvSpPr txBox="1"/>
          <p:nvPr/>
        </p:nvSpPr>
        <p:spPr>
          <a:xfrm>
            <a:off x="1614909" y="3023821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SNPs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2478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40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Gene expression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3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Bulk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individuals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1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0</a:t>
            </a:r>
            <a:endParaRPr lang="en-US" sz="3000" dirty="0"/>
          </a:p>
          <a:p>
            <a:r>
              <a:rPr lang="en-US" sz="3000" dirty="0" smtClean="0"/>
              <a:t>	3		     6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6		     7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  <a:p>
            <a:r>
              <a:rPr lang="en-US" sz="3000" dirty="0" smtClean="0"/>
              <a:t>	3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9</a:t>
            </a:r>
          </a:p>
        </p:txBody>
      </p:sp>
      <p:pic>
        <p:nvPicPr>
          <p:cNvPr id="1026" name="Picture 2" descr="mage result for smoothi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15" b="91188" l="19375" r="88333">
                        <a14:foregroundMark x1="30625" y1="6641" x2="40000" y2="27203"/>
                        <a14:foregroundMark x1="32917" y1="80971" x2="65208" y2="81226"/>
                        <a14:foregroundMark x1="33333" y1="84802" x2="65000" y2="84930"/>
                        <a14:foregroundMark x1="39167" y1="87484" x2="60208" y2="87739"/>
                        <a14:foregroundMark x1="41875" y1="88378" x2="52917" y2="88889"/>
                        <a14:foregroundMark x1="39167" y1="87867" x2="41250" y2="88506"/>
                        <a14:foregroundMark x1="65208" y1="84291" x2="65208" y2="84291"/>
                        <a14:foregroundMark x1="37292" y1="87484" x2="37292" y2="87484"/>
                        <a14:foregroundMark x1="64583" y1="85568" x2="64583" y2="85568"/>
                        <a14:foregroundMark x1="28333" y1="30907" x2="31458" y2="28863"/>
                        <a14:foregroundMark x1="28333" y1="29885" x2="28333" y2="29885"/>
                        <a14:foregroundMark x1="32500" y1="5875" x2="42292" y2="28480"/>
                        <a14:foregroundMark x1="28750" y1="6641" x2="39375" y2="29757"/>
                        <a14:foregroundMark x1="33333" y1="28480" x2="48333" y2="28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51" y="2920130"/>
            <a:ext cx="1457816" cy="2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992957" y="5233836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cheap</a:t>
            </a:r>
          </a:p>
          <a:p>
            <a:pPr algn="ctr"/>
            <a:r>
              <a:rPr lang="en-US" sz="2200" dirty="0" smtClean="0"/>
              <a:t>many individuals</a:t>
            </a:r>
          </a:p>
          <a:p>
            <a:pPr algn="ctr"/>
            <a:r>
              <a:rPr lang="en-US" sz="2200" dirty="0" smtClean="0"/>
              <a:t>but: only averages</a:t>
            </a:r>
          </a:p>
        </p:txBody>
      </p:sp>
    </p:spTree>
    <p:extLst>
      <p:ext uri="{BB962C8B-B14F-4D97-AF65-F5344CB8AC3E}">
        <p14:creationId xmlns:p14="http://schemas.microsoft.com/office/powerpoint/2010/main" val="154587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Single-cell RNA sequencing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920130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</a:t>
            </a:r>
            <a:endParaRPr lang="en-US" sz="30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8517" y="3532496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352533" y="3529249"/>
            <a:ext cx="1399032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ene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643991" y="3503299"/>
            <a:ext cx="1400793" cy="2515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</a:t>
            </a:r>
            <a:r>
              <a:rPr lang="en-US" smtClean="0"/>
              <a:t>ene 20,000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71098" y="3406019"/>
            <a:ext cx="496111" cy="27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3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cells</a:t>
            </a:r>
            <a:endParaRPr lang="en-US" sz="3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 	4		     8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  <a:endParaRPr lang="en-US" sz="3000" dirty="0"/>
          </a:p>
          <a:p>
            <a:r>
              <a:rPr lang="en-US" sz="3000" dirty="0" smtClean="0"/>
              <a:t>	2		     2		  </a:t>
            </a:r>
            <a:r>
              <a:rPr lang="mr-IN" sz="3000" dirty="0" smtClean="0"/>
              <a:t>…</a:t>
            </a:r>
            <a:r>
              <a:rPr lang="en-US" sz="3000" dirty="0" smtClean="0"/>
              <a:t>		2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⋮</a:t>
            </a:r>
            <a:r>
              <a:rPr lang="en-US" sz="3000" dirty="0"/>
              <a:t>	</a:t>
            </a:r>
            <a:r>
              <a:rPr lang="en-US" sz="3000" dirty="0" smtClean="0"/>
              <a:t>	     ⋮</a:t>
            </a:r>
            <a:r>
              <a:rPr lang="en-US" sz="3000" dirty="0"/>
              <a:t>	</a:t>
            </a:r>
            <a:r>
              <a:rPr lang="en-US" sz="3000" dirty="0" smtClean="0"/>
              <a:t>			⋮</a:t>
            </a:r>
          </a:p>
          <a:p>
            <a:r>
              <a:rPr lang="en-US" sz="3000" dirty="0" smtClean="0"/>
              <a:t>	7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1</a:t>
            </a:r>
          </a:p>
          <a:p>
            <a:r>
              <a:rPr lang="en-US" sz="3000" dirty="0" smtClean="0"/>
              <a:t>	1		     1		  </a:t>
            </a:r>
            <a:r>
              <a:rPr lang="mr-IN" sz="3000" dirty="0" smtClean="0"/>
              <a:t>…</a:t>
            </a:r>
            <a:r>
              <a:rPr lang="en-US" sz="3000" dirty="0" smtClean="0"/>
              <a:t>		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92120" y="5233836"/>
            <a:ext cx="3099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expensive</a:t>
            </a:r>
          </a:p>
          <a:p>
            <a:pPr algn="ctr"/>
            <a:r>
              <a:rPr lang="en-US" sz="2200" dirty="0" smtClean="0"/>
              <a:t>few individuals</a:t>
            </a:r>
          </a:p>
          <a:p>
            <a:pPr algn="ctr"/>
            <a:r>
              <a:rPr lang="en-US" sz="2200" dirty="0" smtClean="0"/>
              <a:t>but: single-cell resolution</a:t>
            </a:r>
          </a:p>
        </p:txBody>
      </p:sp>
      <p:pic>
        <p:nvPicPr>
          <p:cNvPr id="2050" name="Picture 2" descr="mage result for fruit sala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9194" l="3148" r="97337">
                        <a14:foregroundMark x1="66586" y1="9032" x2="92131" y2="25161"/>
                        <a14:foregroundMark x1="70823" y1="9839" x2="76755" y2="11774"/>
                        <a14:foregroundMark x1="77240" y1="11774" x2="86320" y2="17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508" y="3197129"/>
            <a:ext cx="2445294" cy="183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35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26063" y="3694861"/>
            <a:ext cx="377201" cy="2181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992768" y="3694861"/>
            <a:ext cx="3482967" cy="218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genotype matrix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425486" y="4546571"/>
            <a:ext cx="2666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i</a:t>
            </a:r>
            <a:r>
              <a:rPr lang="en-US" sz="2200" dirty="0" smtClean="0"/>
              <a:t>ndividuals (10</a:t>
            </a:r>
            <a:r>
              <a:rPr lang="en-US" sz="2200" baseline="30000" dirty="0" smtClean="0"/>
              <a:t>4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1992769" y="3278464"/>
            <a:ext cx="3482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SNPs (10</a:t>
            </a:r>
            <a:r>
              <a:rPr lang="en-US" sz="2200" baseline="30000" dirty="0" smtClean="0"/>
              <a:t>6</a:t>
            </a:r>
            <a:r>
              <a:rPr lang="en-US" sz="2200" dirty="0" smtClean="0"/>
              <a:t> </a:t>
            </a:r>
            <a:r>
              <a:rPr lang="mr-IN" sz="2200" dirty="0" smtClean="0"/>
              <a:t>–</a:t>
            </a:r>
            <a:r>
              <a:rPr lang="en-US" sz="2200" dirty="0" smtClean="0"/>
              <a:t> 10</a:t>
            </a:r>
            <a:r>
              <a:rPr lang="en-US" sz="2200" baseline="30000" dirty="0" smtClean="0"/>
              <a:t>7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0" name="Rectangle 39"/>
          <p:cNvSpPr/>
          <p:nvPr/>
        </p:nvSpPr>
        <p:spPr>
          <a:xfrm>
            <a:off x="7437239" y="3311768"/>
            <a:ext cx="2609586" cy="9590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bulk RNA sequencing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7937930" y="2880880"/>
            <a:ext cx="1469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genes </a:t>
            </a:r>
            <a:r>
              <a:rPr lang="en-US" sz="2200" smtClean="0"/>
              <a:t>(10</a:t>
            </a:r>
            <a:r>
              <a:rPr lang="en-US" sz="2200" baseline="30000" smtClean="0"/>
              <a:t>3</a:t>
            </a:r>
            <a:r>
              <a:rPr lang="en-US" sz="2200" smtClean="0"/>
              <a:t>)</a:t>
            </a:r>
            <a:endParaRPr lang="en-US" sz="22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160397" y="3596894"/>
            <a:ext cx="2016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i</a:t>
            </a:r>
            <a:r>
              <a:rPr lang="en-US" sz="2200" dirty="0" smtClean="0"/>
              <a:t>ndividuals </a:t>
            </a:r>
            <a:r>
              <a:rPr lang="en-US" sz="2200" smtClean="0"/>
              <a:t>(10</a:t>
            </a:r>
            <a:r>
              <a:rPr lang="en-US" sz="2200" baseline="30000" smtClean="0"/>
              <a:t>2</a:t>
            </a:r>
            <a:r>
              <a:rPr lang="en-US" sz="2200" smtClean="0"/>
              <a:t>)</a:t>
            </a:r>
            <a:endParaRPr lang="en-US" sz="2200" dirty="0"/>
          </a:p>
        </p:txBody>
      </p:sp>
      <p:sp>
        <p:nvSpPr>
          <p:cNvPr id="43" name="Rectangle 42"/>
          <p:cNvSpPr/>
          <p:nvPr/>
        </p:nvSpPr>
        <p:spPr>
          <a:xfrm>
            <a:off x="7437239" y="4982832"/>
            <a:ext cx="2609586" cy="16147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single-cell RNA sequencing</a:t>
            </a:r>
          </a:p>
          <a:p>
            <a:pPr algn="ctr"/>
            <a:r>
              <a:rPr lang="en-US" sz="2800" dirty="0" smtClean="0"/>
              <a:t>(per individual)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520272" y="5623680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cells (10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6" name="Rectangle 45"/>
          <p:cNvSpPr/>
          <p:nvPr/>
        </p:nvSpPr>
        <p:spPr>
          <a:xfrm>
            <a:off x="10266550" y="3311767"/>
            <a:ext cx="377201" cy="959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497105"/>
            <a:ext cx="6705601" cy="573741"/>
            <a:chOff x="1326778" y="1497105"/>
            <a:chExt cx="6705601" cy="573741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913571" y="2766349"/>
            <a:ext cx="3494226" cy="3496504"/>
            <a:chOff x="3913571" y="2766349"/>
            <a:chExt cx="3494226" cy="3496504"/>
          </a:xfrm>
        </p:grpSpPr>
        <p:sp>
          <p:nvSpPr>
            <p:cNvPr id="3" name="Oval 2"/>
            <p:cNvSpPr/>
            <p:nvPr/>
          </p:nvSpPr>
          <p:spPr>
            <a:xfrm>
              <a:off x="3913571" y="2766349"/>
              <a:ext cx="3494226" cy="349650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488134" y="5441291"/>
              <a:ext cx="2455065" cy="24965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169973" y="4779125"/>
              <a:ext cx="803058" cy="26613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0800000" flipV="1">
              <a:off x="5284079" y="4822193"/>
              <a:ext cx="767984" cy="249086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18587" y="4411788"/>
              <a:ext cx="758105" cy="20525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0800000">
              <a:off x="4410272" y="4312429"/>
              <a:ext cx="1068702" cy="2898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6244303" y="496721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6515123" y="4729874"/>
              <a:ext cx="524306" cy="120602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695347" y="3213196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8492322">
              <a:off x="5208142" y="3400663"/>
              <a:ext cx="427729" cy="5161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5544410" y="304885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59136" y="3448588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6426325" y="3473573"/>
              <a:ext cx="359959" cy="613370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9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326778" y="1290916"/>
            <a:ext cx="9430872" cy="1098277"/>
            <a:chOff x="1326778" y="1290916"/>
            <a:chExt cx="9430872" cy="1098277"/>
          </a:xfrm>
        </p:grpSpPr>
        <p:sp>
          <p:nvSpPr>
            <p:cNvPr id="30" name="Rounded Rectangle 29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944051" y="2868208"/>
            <a:ext cx="1845098" cy="1846301"/>
            <a:chOff x="3913571" y="4416551"/>
            <a:chExt cx="1845098" cy="1846301"/>
          </a:xfrm>
        </p:grpSpPr>
        <p:sp>
          <p:nvSpPr>
            <p:cNvPr id="56" name="Oval 55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0800000" flipV="1">
              <a:off x="4637257" y="5502123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4866695" y="5285412"/>
              <a:ext cx="400311" cy="10838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0800000">
              <a:off x="5287300" y="5453375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flipH="1">
              <a:off x="4774722" y="456572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4993715" y="4776802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flipH="1">
              <a:off x="5240411" y="478999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81283" y="2868208"/>
            <a:ext cx="1845098" cy="1846301"/>
            <a:chOff x="3913571" y="4416551"/>
            <a:chExt cx="1845098" cy="1846301"/>
          </a:xfrm>
        </p:grpSpPr>
        <p:sp>
          <p:nvSpPr>
            <p:cNvPr id="70" name="Oval 69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048962" y="5479381"/>
              <a:ext cx="424048" cy="14053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rot="10800000">
              <a:off x="4175850" y="5232946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5287300" y="5453375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4326382" y="465250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993715" y="4776802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 flipH="1">
              <a:off x="5240411" y="478999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662096" y="2868208"/>
            <a:ext cx="1845098" cy="1846301"/>
            <a:chOff x="3913571" y="4416551"/>
            <a:chExt cx="1845098" cy="1846301"/>
          </a:xfrm>
        </p:grpSpPr>
        <p:sp>
          <p:nvSpPr>
            <p:cNvPr id="84" name="Oval 83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10800000" flipV="1">
              <a:off x="4637257" y="5502123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4866695" y="5285412"/>
              <a:ext cx="400311" cy="10838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 rot="10800000">
              <a:off x="4175850" y="5232946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4326382" y="465250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18492322">
              <a:off x="4597159" y="4751495"/>
              <a:ext cx="225859" cy="272567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70571" y="4718303"/>
            <a:ext cx="1845098" cy="1846301"/>
            <a:chOff x="3913571" y="4416551"/>
            <a:chExt cx="1845098" cy="1846301"/>
          </a:xfrm>
        </p:grpSpPr>
        <p:sp>
          <p:nvSpPr>
            <p:cNvPr id="16" name="Oval 15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048962" y="5479381"/>
              <a:ext cx="424048" cy="14053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0800000" flipV="1">
              <a:off x="4637257" y="5502123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866695" y="5285412"/>
              <a:ext cx="400311" cy="10838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0800000">
              <a:off x="4080847" y="5120130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10800000">
              <a:off x="5287300" y="5453375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50133" y="459906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8492322">
              <a:off x="4597159" y="4751495"/>
              <a:ext cx="225859" cy="272567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4774722" y="456572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993715" y="4776802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flipH="1">
              <a:off x="5240411" y="478999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 rot="10800000">
              <a:off x="4025427" y="5343781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 rot="10800000">
              <a:off x="5439700" y="526139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0800000">
              <a:off x="5253652" y="5770048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0800000" flipV="1">
              <a:off x="4653090" y="5678274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 rot="18492322">
              <a:off x="5064256" y="4500131"/>
              <a:ext cx="225859" cy="272567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677038" y="5059833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4128461" y="4763339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988969" y="4718303"/>
            <a:ext cx="1845098" cy="1846301"/>
            <a:chOff x="3913571" y="4416551"/>
            <a:chExt cx="1845098" cy="1846301"/>
          </a:xfrm>
        </p:grpSpPr>
        <p:sp>
          <p:nvSpPr>
            <p:cNvPr id="105" name="Oval 104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4048962" y="5479381"/>
              <a:ext cx="424048" cy="14053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0800000" flipV="1">
              <a:off x="4637257" y="5502123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rot="10800000">
              <a:off x="4080847" y="5120130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 rot="10800000">
              <a:off x="5287300" y="5453375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4350133" y="459906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4993715" y="4776802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flipH="1">
              <a:off x="5240411" y="478999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rot="10800000">
              <a:off x="5439700" y="526139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>
              <a:off x="5253652" y="5770048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 rot="10800000" flipV="1">
              <a:off x="4653090" y="5678274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 rot="18492322">
              <a:off x="5064256" y="4500131"/>
              <a:ext cx="225859" cy="272567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677038" y="5059833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4128461" y="4763339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289304" y="2734056"/>
            <a:ext cx="7141464" cy="39684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9774936" y="4123062"/>
            <a:ext cx="896112" cy="936439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8348439" y="3066706"/>
            <a:ext cx="1426497" cy="1524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6" idx="2"/>
          </p:cNvCxnSpPr>
          <p:nvPr/>
        </p:nvCxnSpPr>
        <p:spPr>
          <a:xfrm flipV="1">
            <a:off x="8292321" y="4591282"/>
            <a:ext cx="1482615" cy="1855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8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The central dogma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17" name="Rounded Rectangle 16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3"/>
              <a:endCxn id="19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3"/>
              <a:endCxn id="20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897298" y="2230433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#individuals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944051" y="2868208"/>
            <a:ext cx="914400" cy="914400"/>
            <a:chOff x="3913571" y="4416551"/>
            <a:chExt cx="1845098" cy="1846301"/>
          </a:xfrm>
        </p:grpSpPr>
        <p:sp>
          <p:nvSpPr>
            <p:cNvPr id="31" name="Oval 30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0800000" flipV="1">
              <a:off x="4637257" y="5502123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66695" y="5285412"/>
              <a:ext cx="400311" cy="10838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5287300" y="5453375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4774722" y="456572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993715" y="4776802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5240411" y="478999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81283" y="2868208"/>
            <a:ext cx="914400" cy="914400"/>
            <a:chOff x="3913571" y="4416551"/>
            <a:chExt cx="1845098" cy="1846301"/>
          </a:xfrm>
        </p:grpSpPr>
        <p:sp>
          <p:nvSpPr>
            <p:cNvPr id="41" name="Oval 40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4048962" y="5479381"/>
              <a:ext cx="424048" cy="14053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4175850" y="5232946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10800000">
              <a:off x="5287300" y="5453375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4326382" y="465250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4993715" y="4776802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240411" y="478999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62096" y="2868208"/>
            <a:ext cx="914400" cy="914400"/>
            <a:chOff x="3913571" y="4416551"/>
            <a:chExt cx="1845098" cy="1846301"/>
          </a:xfrm>
        </p:grpSpPr>
        <p:sp>
          <p:nvSpPr>
            <p:cNvPr id="51" name="Oval 50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 flipV="1">
              <a:off x="4637257" y="5502123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866695" y="5285412"/>
              <a:ext cx="400311" cy="10838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4175850" y="5232946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4326382" y="465250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492322">
              <a:off x="4597159" y="4751495"/>
              <a:ext cx="225859" cy="272567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812775" y="2868208"/>
            <a:ext cx="914400" cy="914400"/>
            <a:chOff x="3913571" y="4416551"/>
            <a:chExt cx="1845098" cy="1846301"/>
          </a:xfrm>
        </p:grpSpPr>
        <p:sp>
          <p:nvSpPr>
            <p:cNvPr id="60" name="Oval 59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048962" y="5479381"/>
              <a:ext cx="424048" cy="14053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0800000" flipV="1">
              <a:off x="4637257" y="5502123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4866695" y="5285412"/>
              <a:ext cx="400311" cy="10838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10800000">
              <a:off x="4080847" y="5120130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rot="10800000">
              <a:off x="5287300" y="5453375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4350133" y="459906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492322">
              <a:off x="4597159" y="4751495"/>
              <a:ext cx="225859" cy="272567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4774722" y="456572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4993715" y="4776802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 flipH="1">
              <a:off x="5240411" y="478999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0800000">
              <a:off x="4025427" y="5343781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0800000">
              <a:off x="5439700" y="526139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rot="10800000">
              <a:off x="5253652" y="5770048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10800000" flipV="1">
              <a:off x="4653090" y="5678274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8492322">
              <a:off x="5064256" y="4500131"/>
              <a:ext cx="225859" cy="272567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4677038" y="5059833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128461" y="4763339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76842" y="2868208"/>
            <a:ext cx="914400" cy="914400"/>
            <a:chOff x="3913571" y="4416551"/>
            <a:chExt cx="1845098" cy="1846301"/>
          </a:xfrm>
        </p:grpSpPr>
        <p:sp>
          <p:nvSpPr>
            <p:cNvPr id="81" name="Oval 80"/>
            <p:cNvSpPr/>
            <p:nvPr/>
          </p:nvSpPr>
          <p:spPr>
            <a:xfrm>
              <a:off x="3913571" y="4416551"/>
              <a:ext cx="1845098" cy="184630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216964" y="5829033"/>
              <a:ext cx="1296377" cy="131827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4048962" y="5479381"/>
              <a:ext cx="424048" cy="14053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rot="10800000" flipV="1">
              <a:off x="4637257" y="5502123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rot="10800000">
              <a:off x="4080847" y="5120130"/>
              <a:ext cx="564320" cy="153041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rot="10800000">
              <a:off x="5144295" y="557870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rot="10800000">
              <a:off x="5287300" y="5453375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4350133" y="459906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4993715" y="4776802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flipH="1">
              <a:off x="5240411" y="4789995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 rot="10800000">
              <a:off x="5439700" y="5261390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 rot="10800000">
              <a:off x="5253652" y="5770048"/>
              <a:ext cx="276856" cy="63683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10800000" flipV="1">
              <a:off x="4653090" y="5678274"/>
              <a:ext cx="405528" cy="131528"/>
            </a:xfrm>
            <a:custGeom>
              <a:avLst/>
              <a:gdLst>
                <a:gd name="connsiteX0" fmla="*/ 0 w 960698"/>
                <a:gd name="connsiteY0" fmla="*/ 81267 h 104733"/>
                <a:gd name="connsiteX1" fmla="*/ 300941 w 960698"/>
                <a:gd name="connsiteY1" fmla="*/ 244 h 104733"/>
                <a:gd name="connsiteX2" fmla="*/ 590308 w 960698"/>
                <a:gd name="connsiteY2" fmla="*/ 104416 h 104733"/>
                <a:gd name="connsiteX3" fmla="*/ 960698 w 960698"/>
                <a:gd name="connsiteY3" fmla="*/ 34968 h 10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698" h="104733">
                  <a:moveTo>
                    <a:pt x="0" y="81267"/>
                  </a:moveTo>
                  <a:cubicBezTo>
                    <a:pt x="101278" y="38826"/>
                    <a:pt x="202556" y="-3614"/>
                    <a:pt x="300941" y="244"/>
                  </a:cubicBezTo>
                  <a:cubicBezTo>
                    <a:pt x="399326" y="4102"/>
                    <a:pt x="480349" y="98629"/>
                    <a:pt x="590308" y="104416"/>
                  </a:cubicBezTo>
                  <a:cubicBezTo>
                    <a:pt x="700267" y="110203"/>
                    <a:pt x="960698" y="34968"/>
                    <a:pt x="960698" y="34968"/>
                  </a:cubicBezTo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 rot="18492322">
              <a:off x="5064256" y="4500131"/>
              <a:ext cx="225859" cy="272567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4677038" y="5059833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4128461" y="4763339"/>
              <a:ext cx="190073" cy="323885"/>
            </a:xfrm>
            <a:custGeom>
              <a:avLst/>
              <a:gdLst>
                <a:gd name="connsiteX0" fmla="*/ 76359 w 292698"/>
                <a:gd name="connsiteY0" fmla="*/ 82579 h 429847"/>
                <a:gd name="connsiteX1" fmla="*/ 196280 w 292698"/>
                <a:gd name="connsiteY1" fmla="*/ 90074 h 429847"/>
                <a:gd name="connsiteX2" fmla="*/ 188785 w 292698"/>
                <a:gd name="connsiteY2" fmla="*/ 187510 h 429847"/>
                <a:gd name="connsiteX3" fmla="*/ 76359 w 292698"/>
                <a:gd name="connsiteY3" fmla="*/ 187510 h 429847"/>
                <a:gd name="connsiteX4" fmla="*/ 76359 w 292698"/>
                <a:gd name="connsiteY4" fmla="*/ 299937 h 429847"/>
                <a:gd name="connsiteX5" fmla="*/ 188785 w 292698"/>
                <a:gd name="connsiteY5" fmla="*/ 299937 h 429847"/>
                <a:gd name="connsiteX6" fmla="*/ 196280 w 292698"/>
                <a:gd name="connsiteY6" fmla="*/ 412363 h 429847"/>
                <a:gd name="connsiteX7" fmla="*/ 61369 w 292698"/>
                <a:gd name="connsiteY7" fmla="*/ 412363 h 429847"/>
                <a:gd name="connsiteX8" fmla="*/ 8903 w 292698"/>
                <a:gd name="connsiteY8" fmla="*/ 247471 h 429847"/>
                <a:gd name="connsiteX9" fmla="*/ 23893 w 292698"/>
                <a:gd name="connsiteY9" fmla="*/ 30114 h 429847"/>
                <a:gd name="connsiteX10" fmla="*/ 233756 w 292698"/>
                <a:gd name="connsiteY10" fmla="*/ 22619 h 429847"/>
                <a:gd name="connsiteX11" fmla="*/ 286221 w 292698"/>
                <a:gd name="connsiteY11" fmla="*/ 224986 h 429847"/>
                <a:gd name="connsiteX12" fmla="*/ 113834 w 292698"/>
                <a:gd name="connsiteY12" fmla="*/ 254966 h 42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698" h="429847">
                  <a:moveTo>
                    <a:pt x="76359" y="82579"/>
                  </a:moveTo>
                  <a:cubicBezTo>
                    <a:pt x="126950" y="77582"/>
                    <a:pt x="177542" y="72586"/>
                    <a:pt x="196280" y="90074"/>
                  </a:cubicBezTo>
                  <a:cubicBezTo>
                    <a:pt x="215018" y="107562"/>
                    <a:pt x="208772" y="171271"/>
                    <a:pt x="188785" y="187510"/>
                  </a:cubicBezTo>
                  <a:cubicBezTo>
                    <a:pt x="168798" y="203749"/>
                    <a:pt x="95097" y="168772"/>
                    <a:pt x="76359" y="187510"/>
                  </a:cubicBezTo>
                  <a:cubicBezTo>
                    <a:pt x="57621" y="206248"/>
                    <a:pt x="57621" y="281199"/>
                    <a:pt x="76359" y="299937"/>
                  </a:cubicBezTo>
                  <a:cubicBezTo>
                    <a:pt x="95097" y="318675"/>
                    <a:pt x="168798" y="281199"/>
                    <a:pt x="188785" y="299937"/>
                  </a:cubicBezTo>
                  <a:cubicBezTo>
                    <a:pt x="208772" y="318675"/>
                    <a:pt x="217516" y="393625"/>
                    <a:pt x="196280" y="412363"/>
                  </a:cubicBezTo>
                  <a:cubicBezTo>
                    <a:pt x="175044" y="431101"/>
                    <a:pt x="92598" y="439845"/>
                    <a:pt x="61369" y="412363"/>
                  </a:cubicBezTo>
                  <a:cubicBezTo>
                    <a:pt x="30140" y="384881"/>
                    <a:pt x="15149" y="311179"/>
                    <a:pt x="8903" y="247471"/>
                  </a:cubicBezTo>
                  <a:cubicBezTo>
                    <a:pt x="2657" y="183763"/>
                    <a:pt x="-13582" y="67589"/>
                    <a:pt x="23893" y="30114"/>
                  </a:cubicBezTo>
                  <a:cubicBezTo>
                    <a:pt x="61368" y="-7361"/>
                    <a:pt x="190035" y="-9860"/>
                    <a:pt x="233756" y="22619"/>
                  </a:cubicBezTo>
                  <a:cubicBezTo>
                    <a:pt x="277477" y="55098"/>
                    <a:pt x="306208" y="186262"/>
                    <a:pt x="286221" y="224986"/>
                  </a:cubicBezTo>
                  <a:cubicBezTo>
                    <a:pt x="266234" y="263710"/>
                    <a:pt x="113834" y="254966"/>
                    <a:pt x="113834" y="254966"/>
                  </a:cubicBezTo>
                </a:path>
              </a:pathLst>
            </a:cu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1289304" y="2734056"/>
            <a:ext cx="7141464" cy="1179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Smiley Face 97"/>
          <p:cNvSpPr/>
          <p:nvPr/>
        </p:nvSpPr>
        <p:spPr>
          <a:xfrm>
            <a:off x="9774936" y="2850775"/>
            <a:ext cx="896112" cy="936439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>
            <a:off x="8322637" y="2734056"/>
            <a:ext cx="1452299" cy="584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8" idx="2"/>
          </p:cNvCxnSpPr>
          <p:nvPr/>
        </p:nvCxnSpPr>
        <p:spPr>
          <a:xfrm flipV="1">
            <a:off x="8357003" y="3318995"/>
            <a:ext cx="1417933" cy="584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2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8517" y="1147481"/>
            <a:ext cx="10062343" cy="1452284"/>
            <a:chOff x="1138517" y="1147481"/>
            <a:chExt cx="10062343" cy="1452284"/>
          </a:xfrm>
        </p:grpSpPr>
        <p:sp>
          <p:nvSpPr>
            <p:cNvPr id="4" name="Rounded Rectangle 3"/>
            <p:cNvSpPr/>
            <p:nvPr/>
          </p:nvSpPr>
          <p:spPr>
            <a:xfrm>
              <a:off x="1326778" y="1497105"/>
              <a:ext cx="1255059" cy="5737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DNA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52049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RNA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77320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protein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581837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5307108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9502591" y="1497105"/>
              <a:ext cx="1255059" cy="57374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2379" y="1783976"/>
              <a:ext cx="1470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38517" y="1147481"/>
              <a:ext cx="10022541" cy="141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97298" y="2230433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#individuals</a:t>
              </a:r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92072" y="1290916"/>
              <a:ext cx="4709769" cy="1098277"/>
              <a:chOff x="3792072" y="1828802"/>
              <a:chExt cx="4709769" cy="142378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792072" y="1828802"/>
                <a:ext cx="4652682" cy="13984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1366" y="2773795"/>
                <a:ext cx="720475" cy="4787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dirty="0" smtClean="0"/>
                  <a:t>#cells</a:t>
                </a:r>
                <a:endParaRPr lang="en-US" dirty="0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(~10</a:t>
            </a:r>
            <a:r>
              <a:rPr lang="en-US" sz="3000" baseline="30000" dirty="0" smtClean="0">
                <a:latin typeface="+mj-lt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Individuals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242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human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Individuals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T/A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  <a:p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T/T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accent1"/>
                </a:solidFill>
              </a:rPr>
              <a:t>C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chemeClr val="accent1"/>
                </a:solidFill>
              </a:rPr>
              <a:t>C 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2957" y="2957980"/>
            <a:ext cx="2932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Most 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9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Individuals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2957" y="2957980"/>
            <a:ext cx="29322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Most 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Single nucleotide polymorphism (SNP):</a:t>
            </a:r>
          </a:p>
          <a:p>
            <a:pPr algn="ctr"/>
            <a:r>
              <a:rPr lang="en-US" sz="2200" dirty="0" smtClean="0"/>
              <a:t>spot with variation</a:t>
            </a:r>
          </a:p>
        </p:txBody>
      </p:sp>
    </p:spTree>
    <p:extLst>
      <p:ext uri="{BB962C8B-B14F-4D97-AF65-F5344CB8AC3E}">
        <p14:creationId xmlns:p14="http://schemas.microsoft.com/office/powerpoint/2010/main" val="158474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~10</a:t>
            </a:r>
            <a:r>
              <a:rPr lang="en-US" sz="3000" baseline="30000" dirty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latin typeface="+mj-lt"/>
              </a:rPr>
              <a:t> 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Individuals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accent1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G</a:t>
            </a:r>
            <a:r>
              <a:rPr lang="en-US" sz="3000" dirty="0" smtClean="0">
                <a:solidFill>
                  <a:srgbClr val="BFBFBF"/>
                </a:solidFill>
              </a:rPr>
              <a:t>/</a:t>
            </a:r>
            <a:r>
              <a:rPr lang="en-US" sz="3000" dirty="0" smtClean="0">
                <a:solidFill>
                  <a:srgbClr val="7030A0"/>
                </a:solidFill>
              </a:rPr>
              <a:t>G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660066"/>
                </a:solidFill>
              </a:rPr>
              <a:t>G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  <a:p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A/A	C/C	A/A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558ED5"/>
                </a:solidFill>
              </a:rPr>
              <a:t>C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G/G	G/G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008000"/>
                </a:solidFill>
              </a:rPr>
              <a:t>T</a:t>
            </a:r>
            <a:r>
              <a:rPr lang="en-US" sz="3000" dirty="0"/>
              <a:t>	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C/C</a:t>
            </a:r>
            <a:r>
              <a:rPr lang="en-US" sz="3000" dirty="0"/>
              <a:t>	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  <a:r>
              <a:rPr lang="en-US" sz="3000" dirty="0">
                <a:solidFill>
                  <a:srgbClr val="BFBFBF"/>
                </a:solidFill>
              </a:rPr>
              <a:t>/</a:t>
            </a:r>
            <a:r>
              <a:rPr lang="en-US" sz="3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2957" y="2957980"/>
            <a:ext cx="29322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Most 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Single nucleotide polymorphism (SNP):</a:t>
            </a:r>
          </a:p>
          <a:p>
            <a:pPr algn="ctr"/>
            <a:r>
              <a:rPr lang="en-US" sz="2200" dirty="0" smtClean="0"/>
              <a:t>spot with variation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Can code as 0/1/2</a:t>
            </a:r>
          </a:p>
        </p:txBody>
      </p:sp>
    </p:spTree>
    <p:extLst>
      <p:ext uri="{BB962C8B-B14F-4D97-AF65-F5344CB8AC3E}">
        <p14:creationId xmlns:p14="http://schemas.microsoft.com/office/powerpoint/2010/main" val="714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en-US" dirty="0" smtClean="0"/>
              <a:t>Genotype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6778" y="1497105"/>
            <a:ext cx="1255059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DNA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52049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RNA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77320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581837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307108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502591" y="1497105"/>
            <a:ext cx="1255059" cy="57374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32379" y="1783976"/>
            <a:ext cx="1470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38517" y="1147481"/>
            <a:ext cx="10022541" cy="1416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897298" y="223043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#individuals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2072" y="1290916"/>
            <a:ext cx="4709769" cy="1098277"/>
            <a:chOff x="3792072" y="1828802"/>
            <a:chExt cx="4709769" cy="1423789"/>
          </a:xfrm>
        </p:grpSpPr>
        <p:sp>
          <p:nvSpPr>
            <p:cNvPr id="3" name="Rectangle 2"/>
            <p:cNvSpPr/>
            <p:nvPr/>
          </p:nvSpPr>
          <p:spPr>
            <a:xfrm>
              <a:off x="3792072" y="1828802"/>
              <a:ext cx="4652682" cy="1398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1366" y="2773795"/>
              <a:ext cx="720475" cy="478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#cells</a:t>
              </a:r>
              <a:endParaRPr lang="en-US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826720" y="3639301"/>
            <a:ext cx="7894846" cy="214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2978498"/>
            <a:ext cx="7883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h</a:t>
            </a:r>
            <a:r>
              <a:rPr lang="en-US" sz="3000" dirty="0" smtClean="0">
                <a:latin typeface="+mj-lt"/>
              </a:rPr>
              <a:t>uman genome (</a:t>
            </a:r>
            <a:r>
              <a:rPr lang="en-US" sz="3000" dirty="0">
                <a:solidFill>
                  <a:prstClr val="black"/>
                </a:solidFill>
                <a:latin typeface="Calibri Light" panose="020F0302020204030204"/>
              </a:rPr>
              <a:t>~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10</a:t>
            </a:r>
            <a:r>
              <a:rPr lang="en-US" sz="3000" baseline="30000" dirty="0" smtClean="0">
                <a:solidFill>
                  <a:prstClr val="black"/>
                </a:solidFill>
                <a:latin typeface="Calibri Light" panose="020F0302020204030204"/>
              </a:rPr>
              <a:t>9</a:t>
            </a:r>
            <a:r>
              <a:rPr lang="en-US" sz="3000" dirty="0" smtClean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3000" dirty="0" smtClean="0">
                <a:latin typeface="+mj-lt"/>
              </a:rPr>
              <a:t>base pairs)</a:t>
            </a:r>
            <a:endParaRPr lang="en-US" sz="3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911717" y="4662807"/>
            <a:ext cx="2558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Individuals</a:t>
            </a:r>
            <a:endParaRPr lang="en-US" sz="30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69" y="3818199"/>
            <a:ext cx="8146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chemeClr val="accent1"/>
                </a:solidFill>
              </a:rPr>
              <a:t>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dirty="0" smtClean="0">
                <a:solidFill>
                  <a:srgbClr val="660066"/>
                </a:solidFill>
              </a:rPr>
              <a:t>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1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⋮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⋮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  ⋮</a:t>
            </a: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2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660066"/>
                </a:solidFill>
              </a:rPr>
              <a:t>  1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  <a:p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558ED5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>
                <a:solidFill>
                  <a:srgbClr val="000000"/>
                </a:solidFill>
              </a:rPr>
              <a:t>	</a:t>
            </a:r>
            <a:r>
              <a:rPr lang="en-US" sz="3000" dirty="0" smtClean="0">
                <a:solidFill>
                  <a:srgbClr val="008000"/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chemeClr val="bg1">
                    <a:lumMod val="85000"/>
                  </a:schemeClr>
                </a:solidFill>
              </a:rPr>
              <a:t>  0</a:t>
            </a:r>
            <a:r>
              <a:rPr lang="en-US" sz="3000" dirty="0"/>
              <a:t>	</a:t>
            </a:r>
            <a:r>
              <a:rPr lang="en-US" sz="3000" dirty="0" smtClean="0">
                <a:solidFill>
                  <a:srgbClr val="FF0000"/>
                </a:solidFill>
              </a:rPr>
              <a:t>  0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92957" y="2957980"/>
            <a:ext cx="2932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Most spots:</a:t>
            </a:r>
          </a:p>
          <a:p>
            <a:pPr algn="ctr"/>
            <a:r>
              <a:rPr lang="en-US" sz="2200" dirty="0" smtClean="0"/>
              <a:t>no variation observed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Single nucleotide polymorphism (SNP):</a:t>
            </a:r>
          </a:p>
          <a:p>
            <a:pPr algn="ctr"/>
            <a:r>
              <a:rPr lang="en-US" sz="2200" dirty="0" smtClean="0"/>
              <a:t>spot with variation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Can code as 0/1/2</a:t>
            </a:r>
          </a:p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41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458</Words>
  <Application>Microsoft Macintosh PowerPoint</Application>
  <PresentationFormat>Widescreen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Phenotypic data: a crash course</vt:lpstr>
      <vt:lpstr>The central dogma</vt:lpstr>
      <vt:lpstr>The central dogma</vt:lpstr>
      <vt:lpstr>The central dogma</vt:lpstr>
      <vt:lpstr>Genotype data</vt:lpstr>
      <vt:lpstr>Genotype data</vt:lpstr>
      <vt:lpstr>Genotype data</vt:lpstr>
      <vt:lpstr>Genotype data</vt:lpstr>
      <vt:lpstr>Genotype data</vt:lpstr>
      <vt:lpstr>Genotype data</vt:lpstr>
      <vt:lpstr>Genome-wide association study (GWAS)</vt:lpstr>
      <vt:lpstr>Genome-wide association study (GWAS)</vt:lpstr>
      <vt:lpstr>Genome-wide association study (GWAS)</vt:lpstr>
      <vt:lpstr>Gene expression</vt:lpstr>
      <vt:lpstr>Gene expression</vt:lpstr>
      <vt:lpstr>Bulk RNA sequencing</vt:lpstr>
      <vt:lpstr>Single-cell RNA sequencing</vt:lpstr>
      <vt:lpstr>Summary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Phenotypic data: a crash course</dc:title>
  <dc:creator>Microsoft Office User</dc:creator>
  <cp:lastModifiedBy>Microsoft Office User</cp:lastModifiedBy>
  <cp:revision>26</cp:revision>
  <dcterms:created xsi:type="dcterms:W3CDTF">2019-12-06T02:53:46Z</dcterms:created>
  <dcterms:modified xsi:type="dcterms:W3CDTF">2019-12-11T04:44:07Z</dcterms:modified>
</cp:coreProperties>
</file>