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63" r:id="rId4"/>
    <p:sldId id="264" r:id="rId5"/>
    <p:sldId id="265" r:id="rId6"/>
    <p:sldId id="282" r:id="rId7"/>
    <p:sldId id="266" r:id="rId8"/>
    <p:sldId id="268" r:id="rId9"/>
    <p:sldId id="269" r:id="rId10"/>
    <p:sldId id="273" r:id="rId11"/>
    <p:sldId id="274" r:id="rId12"/>
    <p:sldId id="275" r:id="rId13"/>
    <p:sldId id="276" r:id="rId14"/>
    <p:sldId id="277" r:id="rId15"/>
    <p:sldId id="279" r:id="rId16"/>
    <p:sldId id="281" r:id="rId17"/>
    <p:sldId id="278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5"/>
    <p:restoredTop sz="94647"/>
  </p:normalViewPr>
  <p:slideViewPr>
    <p:cSldViewPr snapToGrid="0" snapToObjects="1">
      <p:cViewPr>
        <p:scale>
          <a:sx n="125" d="100"/>
          <a:sy n="125" d="100"/>
        </p:scale>
        <p:origin x="24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E8A69-5D3E-DD41-8251-40808EDD37D6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35B50-DED4-E64E-8520-72772006D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change cell outlines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35B50-DED4-E64E-8520-72772006DC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4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2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5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0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8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9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3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01097"/>
            <a:ext cx="9144000" cy="2387600"/>
          </a:xfrm>
        </p:spPr>
        <p:txBody>
          <a:bodyPr/>
          <a:lstStyle/>
          <a:p>
            <a:r>
              <a:rPr lang="en-US" dirty="0" smtClean="0"/>
              <a:t>Biological data:</a:t>
            </a:r>
            <a:br>
              <a:rPr lang="en-US" dirty="0" smtClean="0"/>
            </a:br>
            <a:r>
              <a:rPr lang="en-US" dirty="0" smtClean="0"/>
              <a:t>a crash course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40739" y="4378960"/>
            <a:ext cx="1910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Yakir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Reshef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120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Genotype data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1561" y="22304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#people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1614908" y="3440218"/>
            <a:ext cx="3482967" cy="218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261627" y="4291928"/>
            <a:ext cx="22381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p</a:t>
            </a:r>
            <a:r>
              <a:rPr lang="en-US" sz="2200" dirty="0" smtClean="0"/>
              <a:t>eople (10</a:t>
            </a:r>
            <a:r>
              <a:rPr lang="en-US" sz="2200" baseline="30000" dirty="0" smtClean="0"/>
              <a:t>4</a:t>
            </a:r>
            <a:r>
              <a:rPr lang="en-US" sz="2200" dirty="0" smtClean="0"/>
              <a:t> </a:t>
            </a:r>
            <a:r>
              <a:rPr lang="mr-IN" sz="2200" dirty="0" smtClean="0"/>
              <a:t>–</a:t>
            </a:r>
            <a:r>
              <a:rPr lang="en-US" sz="2200" dirty="0" smtClean="0"/>
              <a:t> 10</a:t>
            </a:r>
            <a:r>
              <a:rPr lang="en-US" sz="2200" baseline="30000" dirty="0" smtClean="0"/>
              <a:t>5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23" name="TextBox 22"/>
          <p:cNvSpPr txBox="1"/>
          <p:nvPr/>
        </p:nvSpPr>
        <p:spPr>
          <a:xfrm>
            <a:off x="1614909" y="3023821"/>
            <a:ext cx="3482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genetic variants (10</a:t>
            </a:r>
            <a:r>
              <a:rPr lang="en-US" sz="2200" baseline="30000" dirty="0" smtClean="0"/>
              <a:t>6</a:t>
            </a:r>
            <a:r>
              <a:rPr lang="en-US" sz="2200" dirty="0" smtClean="0"/>
              <a:t> </a:t>
            </a:r>
            <a:r>
              <a:rPr lang="mr-IN" sz="2200" dirty="0" smtClean="0"/>
              <a:t>–</a:t>
            </a:r>
            <a:r>
              <a:rPr lang="en-US" sz="2200" dirty="0" smtClean="0"/>
              <a:t> 10</a:t>
            </a:r>
            <a:r>
              <a:rPr lang="en-US" sz="2200" baseline="30000" dirty="0" smtClean="0"/>
              <a:t>7</a:t>
            </a:r>
            <a:r>
              <a:rPr lang="en-US" sz="2200" dirty="0" smtClean="0"/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1306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Genome-wide association study (GWAS)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1561" y="22304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#people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5618658" y="3440218"/>
            <a:ext cx="377201" cy="21814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/>
              <a:t>Y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614908" y="3440218"/>
            <a:ext cx="3482967" cy="218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X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261627" y="4291928"/>
            <a:ext cx="22381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p</a:t>
            </a:r>
            <a:r>
              <a:rPr lang="en-US" sz="2200" dirty="0" smtClean="0"/>
              <a:t>eople (10</a:t>
            </a:r>
            <a:r>
              <a:rPr lang="en-US" sz="2200" baseline="30000" dirty="0" smtClean="0"/>
              <a:t>4</a:t>
            </a:r>
            <a:r>
              <a:rPr lang="en-US" sz="2200" dirty="0" smtClean="0"/>
              <a:t> </a:t>
            </a:r>
            <a:r>
              <a:rPr lang="mr-IN" sz="2200" dirty="0" smtClean="0"/>
              <a:t>–</a:t>
            </a:r>
            <a:r>
              <a:rPr lang="en-US" sz="2200" dirty="0" smtClean="0"/>
              <a:t> 10</a:t>
            </a:r>
            <a:r>
              <a:rPr lang="en-US" sz="2200" baseline="30000" dirty="0" smtClean="0"/>
              <a:t>5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27" name="TextBox 26"/>
          <p:cNvSpPr txBox="1"/>
          <p:nvPr/>
        </p:nvSpPr>
        <p:spPr>
          <a:xfrm>
            <a:off x="1614909" y="3023821"/>
            <a:ext cx="3482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geneti</a:t>
            </a:r>
            <a:r>
              <a:rPr lang="en-US" sz="2200" dirty="0" smtClean="0"/>
              <a:t>c variants </a:t>
            </a:r>
            <a:r>
              <a:rPr lang="en-US" sz="2200" dirty="0" smtClean="0"/>
              <a:t>(10</a:t>
            </a:r>
            <a:r>
              <a:rPr lang="en-US" sz="2200" baseline="30000" dirty="0" smtClean="0"/>
              <a:t>6</a:t>
            </a:r>
            <a:r>
              <a:rPr lang="en-US" sz="2200" dirty="0" smtClean="0"/>
              <a:t> </a:t>
            </a:r>
            <a:r>
              <a:rPr lang="mr-IN" sz="2200" dirty="0" smtClean="0"/>
              <a:t>–</a:t>
            </a:r>
            <a:r>
              <a:rPr lang="en-US" sz="2200" dirty="0" smtClean="0"/>
              <a:t> 10</a:t>
            </a:r>
            <a:r>
              <a:rPr lang="en-US" sz="2200" baseline="30000" dirty="0" smtClean="0"/>
              <a:t>7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7230189" y="3650543"/>
            <a:ext cx="3380656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400" dirty="0" smtClean="0"/>
              <a:t>Heart attack</a:t>
            </a:r>
          </a:p>
          <a:p>
            <a:pPr lvl="0">
              <a:lnSpc>
                <a:spcPct val="115000"/>
              </a:lnSpc>
            </a:pPr>
            <a:r>
              <a:rPr lang="en-US" sz="2400" dirty="0" smtClean="0"/>
              <a:t>Schizophrenia</a:t>
            </a:r>
          </a:p>
          <a:p>
            <a:pPr lvl="0">
              <a:lnSpc>
                <a:spcPct val="115000"/>
              </a:lnSpc>
            </a:pPr>
            <a:r>
              <a:rPr lang="en-US" sz="2400" dirty="0" smtClean="0"/>
              <a:t>Rheumatoid arthritis</a:t>
            </a:r>
          </a:p>
          <a:p>
            <a:pPr lvl="0">
              <a:lnSpc>
                <a:spcPct val="115000"/>
              </a:lnSpc>
            </a:pPr>
            <a:r>
              <a:rPr lang="en-US" sz="2400" dirty="0" smtClean="0"/>
              <a:t>Height/BMI/</a:t>
            </a:r>
            <a:r>
              <a:rPr lang="mr-IN" sz="2400" dirty="0" smtClean="0"/>
              <a:t>…</a:t>
            </a:r>
            <a:endParaRPr lang="en-US" sz="2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456302" y="4276538"/>
            <a:ext cx="716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037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Genome-wide association study (GWAS)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1561" y="22304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#people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26473" y="3103122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</a:t>
            </a:r>
            <a:endParaRPr lang="en-US" sz="3600" dirty="0"/>
          </a:p>
        </p:txBody>
      </p:sp>
      <p:sp>
        <p:nvSpPr>
          <p:cNvPr id="21" name="Rectangle 20"/>
          <p:cNvSpPr/>
          <p:nvPr/>
        </p:nvSpPr>
        <p:spPr>
          <a:xfrm>
            <a:off x="5618658" y="3440218"/>
            <a:ext cx="377201" cy="21814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/>
              <a:t>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363424" y="4184205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≈</a:t>
            </a:r>
            <a:endParaRPr lang="en-US" sz="3600" dirty="0"/>
          </a:p>
        </p:txBody>
      </p:sp>
      <p:sp>
        <p:nvSpPr>
          <p:cNvPr id="22" name="Rectangle 21"/>
          <p:cNvSpPr/>
          <p:nvPr/>
        </p:nvSpPr>
        <p:spPr>
          <a:xfrm>
            <a:off x="7144885" y="4319918"/>
            <a:ext cx="3482967" cy="3749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200" dirty="0"/>
              <a:t>α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144885" y="5070988"/>
            <a:ext cx="3482967" cy="769441"/>
            <a:chOff x="6597642" y="5525310"/>
            <a:chExt cx="3519125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7081737" y="5525310"/>
              <a:ext cx="303503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marginal correlation of SNP </a:t>
              </a:r>
              <a:r>
                <a:rPr lang="en-US" sz="2200" dirty="0" err="1" smtClean="0"/>
                <a:t>i</a:t>
              </a:r>
              <a:r>
                <a:rPr lang="en-US" sz="2200" dirty="0" smtClean="0"/>
                <a:t> to phenotype</a:t>
              </a:r>
              <a:endParaRPr lang="en-US" sz="2200" baseline="-250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97642" y="5540752"/>
              <a:ext cx="65755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200" dirty="0" smtClean="0"/>
                <a:t>α</a:t>
              </a:r>
              <a:r>
                <a:rPr lang="en-US" sz="2200" baseline="-25000" dirty="0" err="1" smtClean="0"/>
                <a:t>i</a:t>
              </a:r>
              <a:r>
                <a:rPr lang="en-US" sz="2200" dirty="0" smtClean="0"/>
                <a:t> = </a:t>
              </a:r>
              <a:endParaRPr lang="en-US" sz="2200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1614908" y="3440218"/>
            <a:ext cx="3482967" cy="218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261627" y="4291928"/>
            <a:ext cx="22381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p</a:t>
            </a:r>
            <a:r>
              <a:rPr lang="en-US" sz="2200" dirty="0" smtClean="0"/>
              <a:t>eople (10</a:t>
            </a:r>
            <a:r>
              <a:rPr lang="en-US" sz="2200" baseline="30000" dirty="0" smtClean="0"/>
              <a:t>4</a:t>
            </a:r>
            <a:r>
              <a:rPr lang="en-US" sz="2200" dirty="0" smtClean="0"/>
              <a:t> </a:t>
            </a:r>
            <a:r>
              <a:rPr lang="mr-IN" sz="2200" dirty="0" smtClean="0"/>
              <a:t>–</a:t>
            </a:r>
            <a:r>
              <a:rPr lang="en-US" sz="2200" dirty="0" smtClean="0"/>
              <a:t> 10</a:t>
            </a:r>
            <a:r>
              <a:rPr lang="en-US" sz="2200" baseline="30000" dirty="0" smtClean="0"/>
              <a:t>5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28" name="TextBox 27"/>
          <p:cNvSpPr txBox="1"/>
          <p:nvPr/>
        </p:nvSpPr>
        <p:spPr>
          <a:xfrm>
            <a:off x="1614909" y="3023821"/>
            <a:ext cx="3482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genetic variants (10</a:t>
            </a:r>
            <a:r>
              <a:rPr lang="en-US" sz="2200" baseline="30000" dirty="0"/>
              <a:t>6</a:t>
            </a:r>
            <a:r>
              <a:rPr lang="en-US" sz="2200" dirty="0"/>
              <a:t> </a:t>
            </a:r>
            <a:r>
              <a:rPr lang="mr-IN" sz="2200" dirty="0"/>
              <a:t>–</a:t>
            </a:r>
            <a:r>
              <a:rPr lang="en-US" sz="2200" dirty="0"/>
              <a:t> 10</a:t>
            </a:r>
            <a:r>
              <a:rPr lang="en-US" sz="2200" baseline="30000" dirty="0"/>
              <a:t>7</a:t>
            </a:r>
            <a:r>
              <a:rPr lang="en-US" sz="2200" dirty="0"/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4247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Gene expression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1561" y="22304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#people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cxnSp>
        <p:nvCxnSpPr>
          <p:cNvPr id="29" name="Straight Connector 28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8200" y="2920130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</a:t>
            </a:r>
            <a:r>
              <a:rPr lang="en-US" sz="3000" dirty="0" smtClean="0">
                <a:latin typeface="+mj-lt"/>
              </a:rPr>
              <a:t>uman genome</a:t>
            </a: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940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Gene expression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1561" y="22304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#people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cxnSp>
        <p:nvCxnSpPr>
          <p:cNvPr id="29" name="Straight Connector 28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8200" y="2920130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</a:t>
            </a:r>
            <a:r>
              <a:rPr lang="en-US" sz="3000" dirty="0" smtClean="0">
                <a:latin typeface="+mj-lt"/>
              </a:rPr>
              <a:t>uman genome</a:t>
            </a:r>
            <a:endParaRPr lang="en-US" sz="30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8517" y="3532496"/>
            <a:ext cx="1399032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 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352533" y="3529249"/>
            <a:ext cx="1399032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ene 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643991" y="3503299"/>
            <a:ext cx="1400793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</a:t>
            </a:r>
            <a:r>
              <a:rPr lang="en-US" smtClean="0"/>
              <a:t>ene 20,000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471098" y="3406019"/>
            <a:ext cx="496111" cy="277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3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sz="3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83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Single-cell RNA sequencing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1561" y="22304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#people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cxnSp>
        <p:nvCxnSpPr>
          <p:cNvPr id="29" name="Straight Connector 28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8200" y="2920130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</a:t>
            </a:r>
            <a:r>
              <a:rPr lang="en-US" sz="3000" dirty="0" smtClean="0">
                <a:latin typeface="+mj-lt"/>
              </a:rPr>
              <a:t>uman genome</a:t>
            </a:r>
            <a:endParaRPr lang="en-US" sz="30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8517" y="3532496"/>
            <a:ext cx="1399032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ene 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352533" y="3529249"/>
            <a:ext cx="1399032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ene 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643991" y="3503299"/>
            <a:ext cx="1400793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</a:t>
            </a:r>
            <a:r>
              <a:rPr lang="en-US" smtClean="0"/>
              <a:t>ene 20,000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71098" y="3406019"/>
            <a:ext cx="496111" cy="277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3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sz="3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-911717" y="4662807"/>
            <a:ext cx="2558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cells</a:t>
            </a:r>
            <a:endParaRPr lang="en-US" sz="30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5169" y="3818199"/>
            <a:ext cx="81469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 	4		     8		  </a:t>
            </a:r>
            <a:r>
              <a:rPr lang="mr-IN" sz="3000" dirty="0" smtClean="0"/>
              <a:t>…</a:t>
            </a:r>
            <a:r>
              <a:rPr lang="en-US" sz="3000" dirty="0" smtClean="0"/>
              <a:t>		2</a:t>
            </a:r>
            <a:endParaRPr lang="en-US" sz="3000" dirty="0"/>
          </a:p>
          <a:p>
            <a:r>
              <a:rPr lang="en-US" sz="3000" dirty="0" smtClean="0"/>
              <a:t>	2		     2		  </a:t>
            </a:r>
            <a:r>
              <a:rPr lang="mr-IN" sz="3000" dirty="0" smtClean="0"/>
              <a:t>…</a:t>
            </a:r>
            <a:r>
              <a:rPr lang="en-US" sz="3000" dirty="0" smtClean="0"/>
              <a:t>		2</a:t>
            </a:r>
          </a:p>
          <a:p>
            <a:r>
              <a:rPr lang="en-US" sz="3000" dirty="0"/>
              <a:t>	</a:t>
            </a:r>
            <a:r>
              <a:rPr lang="en-US" sz="3000" dirty="0" smtClean="0"/>
              <a:t>⋮</a:t>
            </a:r>
            <a:r>
              <a:rPr lang="en-US" sz="3000" dirty="0"/>
              <a:t>	</a:t>
            </a:r>
            <a:r>
              <a:rPr lang="en-US" sz="3000" dirty="0" smtClean="0"/>
              <a:t>	     ⋮</a:t>
            </a:r>
            <a:r>
              <a:rPr lang="en-US" sz="3000" dirty="0"/>
              <a:t>	</a:t>
            </a:r>
            <a:r>
              <a:rPr lang="en-US" sz="3000" dirty="0" smtClean="0"/>
              <a:t>			⋮</a:t>
            </a:r>
          </a:p>
          <a:p>
            <a:r>
              <a:rPr lang="en-US" sz="3000" dirty="0" smtClean="0"/>
              <a:t>	7		     1		  </a:t>
            </a:r>
            <a:r>
              <a:rPr lang="mr-IN" sz="3000" dirty="0" smtClean="0"/>
              <a:t>…</a:t>
            </a:r>
            <a:r>
              <a:rPr lang="en-US" sz="3000" dirty="0" smtClean="0"/>
              <a:t>		1</a:t>
            </a:r>
          </a:p>
          <a:p>
            <a:r>
              <a:rPr lang="en-US" sz="3000" dirty="0" smtClean="0"/>
              <a:t>	1		     1		  </a:t>
            </a:r>
            <a:r>
              <a:rPr lang="mr-IN" sz="3000" dirty="0" smtClean="0"/>
              <a:t>…</a:t>
            </a:r>
            <a:r>
              <a:rPr lang="en-US" sz="3000" dirty="0" smtClean="0"/>
              <a:t>		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892120" y="5233836"/>
            <a:ext cx="30992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expensive</a:t>
            </a:r>
          </a:p>
          <a:p>
            <a:pPr algn="ctr"/>
            <a:r>
              <a:rPr lang="en-US" sz="2200" dirty="0" smtClean="0"/>
              <a:t>few individuals</a:t>
            </a:r>
          </a:p>
          <a:p>
            <a:pPr algn="ctr"/>
            <a:r>
              <a:rPr lang="en-US" sz="2200" dirty="0" smtClean="0"/>
              <a:t>but: single-cell resolution</a:t>
            </a:r>
          </a:p>
        </p:txBody>
      </p:sp>
      <p:pic>
        <p:nvPicPr>
          <p:cNvPr id="2050" name="Picture 2" descr="mage result for fruit salad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" b="99194" l="3148" r="97337">
                        <a14:foregroundMark x1="66586" y1="9032" x2="92131" y2="25161"/>
                        <a14:foregroundMark x1="70823" y1="9839" x2="76755" y2="11774"/>
                        <a14:foregroundMark x1="77240" y1="11774" x2="86320" y2="177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508" y="3197129"/>
            <a:ext cx="2445294" cy="183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miley Face 24"/>
          <p:cNvSpPr/>
          <p:nvPr/>
        </p:nvSpPr>
        <p:spPr>
          <a:xfrm>
            <a:off x="47994" y="3406019"/>
            <a:ext cx="654835" cy="677068"/>
          </a:xfrm>
          <a:prstGeom prst="smileyFac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5"/>
          </p:cNvCxnSpPr>
          <p:nvPr/>
        </p:nvCxnSpPr>
        <p:spPr>
          <a:xfrm>
            <a:off x="606931" y="3983933"/>
            <a:ext cx="682373" cy="18686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5" idx="5"/>
          </p:cNvCxnSpPr>
          <p:nvPr/>
        </p:nvCxnSpPr>
        <p:spPr>
          <a:xfrm flipV="1">
            <a:off x="606931" y="3897778"/>
            <a:ext cx="988189" cy="86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289304" y="3897778"/>
            <a:ext cx="6625336" cy="22490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Bulk RNA sequencing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1561" y="22304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#people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cxnSp>
        <p:nvCxnSpPr>
          <p:cNvPr id="29" name="Straight Connector 28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8200" y="2920130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</a:t>
            </a:r>
            <a:r>
              <a:rPr lang="en-US" sz="3000" dirty="0" smtClean="0">
                <a:latin typeface="+mj-lt"/>
              </a:rPr>
              <a:t>uman genome</a:t>
            </a:r>
            <a:endParaRPr lang="en-US" sz="30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8517" y="3532496"/>
            <a:ext cx="1399032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ene 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352533" y="3529249"/>
            <a:ext cx="1399032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ene 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643991" y="3503299"/>
            <a:ext cx="1400793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</a:t>
            </a:r>
            <a:r>
              <a:rPr lang="en-US" smtClean="0"/>
              <a:t>ene 20,000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71098" y="3406019"/>
            <a:ext cx="496111" cy="277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3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sz="3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-911717" y="4662807"/>
            <a:ext cx="2558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people</a:t>
            </a:r>
            <a:endParaRPr lang="en-US" sz="30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5169" y="3818199"/>
            <a:ext cx="8146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 	1		     2		  </a:t>
            </a:r>
            <a:r>
              <a:rPr lang="mr-IN" sz="3000" dirty="0" smtClean="0"/>
              <a:t>…</a:t>
            </a:r>
            <a:r>
              <a:rPr lang="en-US" sz="3000" dirty="0" smtClean="0"/>
              <a:t>		0</a:t>
            </a:r>
            <a:endParaRPr lang="en-US" sz="3000" dirty="0"/>
          </a:p>
          <a:p>
            <a:r>
              <a:rPr lang="en-US" sz="3000" dirty="0" smtClean="0"/>
              <a:t>	</a:t>
            </a:r>
          </a:p>
        </p:txBody>
      </p:sp>
      <p:pic>
        <p:nvPicPr>
          <p:cNvPr id="1026" name="Picture 2" descr="mage result for smoothi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15" b="91188" l="19375" r="88333">
                        <a14:foregroundMark x1="30625" y1="6641" x2="40000" y2="27203"/>
                        <a14:foregroundMark x1="32917" y1="80971" x2="65208" y2="81226"/>
                        <a14:foregroundMark x1="33333" y1="84802" x2="65000" y2="84930"/>
                        <a14:foregroundMark x1="39167" y1="87484" x2="60208" y2="87739"/>
                        <a14:foregroundMark x1="41875" y1="88378" x2="52917" y2="88889"/>
                        <a14:foregroundMark x1="39167" y1="87867" x2="41250" y2="88506"/>
                        <a14:foregroundMark x1="65208" y1="84291" x2="65208" y2="84291"/>
                        <a14:foregroundMark x1="37292" y1="87484" x2="37292" y2="87484"/>
                        <a14:foregroundMark x1="64583" y1="85568" x2="64583" y2="85568"/>
                        <a14:foregroundMark x1="28333" y1="30907" x2="31458" y2="28863"/>
                        <a14:foregroundMark x1="28333" y1="29885" x2="28333" y2="29885"/>
                        <a14:foregroundMark x1="32500" y1="5875" x2="42292" y2="28480"/>
                        <a14:foregroundMark x1="28750" y1="6641" x2="39375" y2="29757"/>
                        <a14:foregroundMark x1="33333" y1="28480" x2="48333" y2="280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151" y="2920130"/>
            <a:ext cx="1457816" cy="237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8992957" y="5233836"/>
            <a:ext cx="29322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cheap</a:t>
            </a:r>
          </a:p>
          <a:p>
            <a:pPr algn="ctr"/>
            <a:r>
              <a:rPr lang="en-US" sz="2200" dirty="0" smtClean="0"/>
              <a:t>many individuals</a:t>
            </a:r>
          </a:p>
          <a:p>
            <a:pPr algn="ctr"/>
            <a:r>
              <a:rPr lang="en-US" sz="2200" dirty="0" smtClean="0"/>
              <a:t>but: only averages</a:t>
            </a:r>
          </a:p>
        </p:txBody>
      </p:sp>
      <p:sp>
        <p:nvSpPr>
          <p:cNvPr id="28" name="Smiley Face 27"/>
          <p:cNvSpPr/>
          <p:nvPr/>
        </p:nvSpPr>
        <p:spPr>
          <a:xfrm>
            <a:off x="659150" y="3913847"/>
            <a:ext cx="365760" cy="365760"/>
          </a:xfrm>
          <a:prstGeom prst="smileyFace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289304" y="3897778"/>
            <a:ext cx="6625336" cy="3919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Bulk RNA sequencing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1561" y="22304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#people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cxnSp>
        <p:nvCxnSpPr>
          <p:cNvPr id="29" name="Straight Connector 28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8200" y="2920130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</a:t>
            </a:r>
            <a:r>
              <a:rPr lang="en-US" sz="3000" dirty="0" smtClean="0">
                <a:latin typeface="+mj-lt"/>
              </a:rPr>
              <a:t>uman genome</a:t>
            </a:r>
            <a:endParaRPr lang="en-US" sz="30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8517" y="3532496"/>
            <a:ext cx="1399032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ene 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352533" y="3529249"/>
            <a:ext cx="1399032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ene 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643991" y="3503299"/>
            <a:ext cx="1400793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</a:t>
            </a:r>
            <a:r>
              <a:rPr lang="en-US" smtClean="0"/>
              <a:t>ene 20,000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71098" y="3406019"/>
            <a:ext cx="496111" cy="277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3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sz="3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-911717" y="4662807"/>
            <a:ext cx="2558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people</a:t>
            </a:r>
            <a:endParaRPr lang="en-US" sz="30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5169" y="3818199"/>
            <a:ext cx="81469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 	1		     2		  </a:t>
            </a:r>
            <a:r>
              <a:rPr lang="mr-IN" sz="3000" dirty="0" smtClean="0"/>
              <a:t>…</a:t>
            </a:r>
            <a:r>
              <a:rPr lang="en-US" sz="3000" dirty="0" smtClean="0"/>
              <a:t>		0</a:t>
            </a:r>
            <a:endParaRPr lang="en-US" sz="3000" dirty="0"/>
          </a:p>
          <a:p>
            <a:r>
              <a:rPr lang="en-US" sz="3000" dirty="0" smtClean="0"/>
              <a:t>	3		     6		  </a:t>
            </a:r>
            <a:r>
              <a:rPr lang="mr-IN" sz="3000" dirty="0" smtClean="0"/>
              <a:t>…</a:t>
            </a:r>
            <a:r>
              <a:rPr lang="en-US" sz="3000" dirty="0" smtClean="0"/>
              <a:t>		2</a:t>
            </a:r>
          </a:p>
          <a:p>
            <a:r>
              <a:rPr lang="en-US" sz="3000" dirty="0"/>
              <a:t>	</a:t>
            </a:r>
            <a:r>
              <a:rPr lang="en-US" sz="3000" dirty="0" smtClean="0"/>
              <a:t>⋮</a:t>
            </a:r>
            <a:r>
              <a:rPr lang="en-US" sz="3000" dirty="0"/>
              <a:t>	</a:t>
            </a:r>
            <a:r>
              <a:rPr lang="en-US" sz="3000" dirty="0" smtClean="0"/>
              <a:t>	     ⋮</a:t>
            </a:r>
            <a:r>
              <a:rPr lang="en-US" sz="3000" dirty="0"/>
              <a:t>	</a:t>
            </a:r>
            <a:r>
              <a:rPr lang="en-US" sz="3000" dirty="0" smtClean="0"/>
              <a:t>			⋮</a:t>
            </a:r>
          </a:p>
          <a:p>
            <a:r>
              <a:rPr lang="en-US" sz="3000" dirty="0" smtClean="0"/>
              <a:t>	6		     7		  </a:t>
            </a:r>
            <a:r>
              <a:rPr lang="mr-IN" sz="3000" dirty="0" smtClean="0"/>
              <a:t>…</a:t>
            </a:r>
            <a:r>
              <a:rPr lang="en-US" sz="3000" dirty="0" smtClean="0"/>
              <a:t>		6</a:t>
            </a:r>
          </a:p>
          <a:p>
            <a:r>
              <a:rPr lang="en-US" sz="3000" dirty="0" smtClean="0"/>
              <a:t>	3		     2		  </a:t>
            </a:r>
            <a:r>
              <a:rPr lang="mr-IN" sz="3000" dirty="0" smtClean="0"/>
              <a:t>…</a:t>
            </a:r>
            <a:r>
              <a:rPr lang="en-US" sz="3000" dirty="0" smtClean="0"/>
              <a:t>		9</a:t>
            </a:r>
          </a:p>
        </p:txBody>
      </p:sp>
      <p:pic>
        <p:nvPicPr>
          <p:cNvPr id="1026" name="Picture 2" descr="mage result for smoothi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15" b="91188" l="19375" r="88333">
                        <a14:foregroundMark x1="30625" y1="6641" x2="40000" y2="27203"/>
                        <a14:foregroundMark x1="32917" y1="80971" x2="65208" y2="81226"/>
                        <a14:foregroundMark x1="33333" y1="84802" x2="65000" y2="84930"/>
                        <a14:foregroundMark x1="39167" y1="87484" x2="60208" y2="87739"/>
                        <a14:foregroundMark x1="41875" y1="88378" x2="52917" y2="88889"/>
                        <a14:foregroundMark x1="39167" y1="87867" x2="41250" y2="88506"/>
                        <a14:foregroundMark x1="65208" y1="84291" x2="65208" y2="84291"/>
                        <a14:foregroundMark x1="37292" y1="87484" x2="37292" y2="87484"/>
                        <a14:foregroundMark x1="64583" y1="85568" x2="64583" y2="85568"/>
                        <a14:foregroundMark x1="28333" y1="30907" x2="31458" y2="28863"/>
                        <a14:foregroundMark x1="28333" y1="29885" x2="28333" y2="29885"/>
                        <a14:foregroundMark x1="32500" y1="5875" x2="42292" y2="28480"/>
                        <a14:foregroundMark x1="28750" y1="6641" x2="39375" y2="29757"/>
                        <a14:foregroundMark x1="33333" y1="28480" x2="48333" y2="280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151" y="2920130"/>
            <a:ext cx="1457816" cy="237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8992957" y="5233836"/>
            <a:ext cx="29322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cheap</a:t>
            </a:r>
          </a:p>
          <a:p>
            <a:pPr algn="ctr"/>
            <a:r>
              <a:rPr lang="en-US" sz="2200" dirty="0" smtClean="0"/>
              <a:t>many individuals</a:t>
            </a:r>
          </a:p>
          <a:p>
            <a:pPr algn="ctr"/>
            <a:r>
              <a:rPr lang="en-US" sz="2200" dirty="0" smtClean="0"/>
              <a:t>but: only averages</a:t>
            </a:r>
          </a:p>
        </p:txBody>
      </p:sp>
      <p:sp>
        <p:nvSpPr>
          <p:cNvPr id="28" name="Smiley Face 27"/>
          <p:cNvSpPr/>
          <p:nvPr/>
        </p:nvSpPr>
        <p:spPr>
          <a:xfrm>
            <a:off x="659150" y="3913847"/>
            <a:ext cx="365760" cy="365760"/>
          </a:xfrm>
          <a:prstGeom prst="smileyFace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miley Face 31"/>
          <p:cNvSpPr/>
          <p:nvPr/>
        </p:nvSpPr>
        <p:spPr>
          <a:xfrm>
            <a:off x="656102" y="4389708"/>
            <a:ext cx="365760" cy="365760"/>
          </a:xfrm>
          <a:prstGeom prst="smileyFace">
            <a:avLst>
              <a:gd name="adj" fmla="val -4653"/>
            </a:avLst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iley Face 34"/>
          <p:cNvSpPr/>
          <p:nvPr/>
        </p:nvSpPr>
        <p:spPr>
          <a:xfrm>
            <a:off x="650006" y="5302482"/>
            <a:ext cx="365760" cy="365760"/>
          </a:xfrm>
          <a:prstGeom prst="smileyFace">
            <a:avLst>
              <a:gd name="adj" fmla="val -4653"/>
            </a:avLst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miley Face 35"/>
          <p:cNvSpPr/>
          <p:nvPr/>
        </p:nvSpPr>
        <p:spPr>
          <a:xfrm>
            <a:off x="646958" y="5754433"/>
            <a:ext cx="365760" cy="365760"/>
          </a:xfrm>
          <a:prstGeom prst="smileyFace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289304" y="3897778"/>
            <a:ext cx="6625336" cy="3919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289304" y="4354978"/>
            <a:ext cx="6625336" cy="3919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1289304" y="5269378"/>
            <a:ext cx="6625336" cy="3919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1289304" y="5726578"/>
            <a:ext cx="6625336" cy="3919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7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1561" y="22304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#people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5726063" y="3694861"/>
            <a:ext cx="377201" cy="21814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992768" y="3694861"/>
            <a:ext cx="3482967" cy="218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genotype matrix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639487" y="4546571"/>
            <a:ext cx="22381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p</a:t>
            </a:r>
            <a:r>
              <a:rPr lang="en-US" sz="2200" dirty="0" smtClean="0"/>
              <a:t>eople (10</a:t>
            </a:r>
            <a:r>
              <a:rPr lang="en-US" sz="2200" baseline="30000" dirty="0" smtClean="0"/>
              <a:t>4</a:t>
            </a:r>
            <a:r>
              <a:rPr lang="en-US" sz="2200" dirty="0" smtClean="0"/>
              <a:t> </a:t>
            </a:r>
            <a:r>
              <a:rPr lang="mr-IN" sz="2200" dirty="0" smtClean="0"/>
              <a:t>–</a:t>
            </a:r>
            <a:r>
              <a:rPr lang="en-US" sz="2200" dirty="0" smtClean="0"/>
              <a:t> 10</a:t>
            </a:r>
            <a:r>
              <a:rPr lang="en-US" sz="2200" baseline="30000" dirty="0" smtClean="0"/>
              <a:t>5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32" name="TextBox 31"/>
          <p:cNvSpPr txBox="1"/>
          <p:nvPr/>
        </p:nvSpPr>
        <p:spPr>
          <a:xfrm>
            <a:off x="1992769" y="3278464"/>
            <a:ext cx="3482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SNPs (10</a:t>
            </a:r>
            <a:r>
              <a:rPr lang="en-US" sz="2200" baseline="30000" dirty="0" smtClean="0"/>
              <a:t>6</a:t>
            </a:r>
            <a:r>
              <a:rPr lang="en-US" sz="2200" dirty="0" smtClean="0"/>
              <a:t> </a:t>
            </a:r>
            <a:r>
              <a:rPr lang="mr-IN" sz="2200" dirty="0" smtClean="0"/>
              <a:t>–</a:t>
            </a:r>
            <a:r>
              <a:rPr lang="en-US" sz="2200" dirty="0" smtClean="0"/>
              <a:t> 10</a:t>
            </a:r>
            <a:r>
              <a:rPr lang="en-US" sz="2200" baseline="30000" dirty="0" smtClean="0"/>
              <a:t>7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40" name="Rectangle 39"/>
          <p:cNvSpPr/>
          <p:nvPr/>
        </p:nvSpPr>
        <p:spPr>
          <a:xfrm>
            <a:off x="7437239" y="3311768"/>
            <a:ext cx="2609586" cy="9590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bulk RNA sequencing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7937930" y="2880880"/>
            <a:ext cx="1469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genes (</a:t>
            </a:r>
            <a:r>
              <a:rPr lang="en-US" sz="2200" dirty="0" smtClean="0"/>
              <a:t>10</a:t>
            </a:r>
            <a:r>
              <a:rPr lang="en-US" sz="2200" baseline="30000" dirty="0"/>
              <a:t>4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6374399" y="3596894"/>
            <a:ext cx="15888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p</a:t>
            </a:r>
            <a:r>
              <a:rPr lang="en-US" sz="2200" dirty="0" smtClean="0"/>
              <a:t>eople (10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43" name="Rectangle 42"/>
          <p:cNvSpPr/>
          <p:nvPr/>
        </p:nvSpPr>
        <p:spPr>
          <a:xfrm>
            <a:off x="7437239" y="4982832"/>
            <a:ext cx="2609586" cy="16147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single-cell RNA sequencing</a:t>
            </a:r>
          </a:p>
          <a:p>
            <a:pPr algn="ctr"/>
            <a:r>
              <a:rPr lang="en-US" sz="2800" dirty="0" smtClean="0"/>
              <a:t>(per individual)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6520272" y="5623680"/>
            <a:ext cx="12971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cells (10</a:t>
            </a:r>
            <a:r>
              <a:rPr lang="en-US" sz="2200" baseline="30000" dirty="0" smtClean="0"/>
              <a:t>3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46" name="Rectangle 45"/>
          <p:cNvSpPr/>
          <p:nvPr/>
        </p:nvSpPr>
        <p:spPr>
          <a:xfrm>
            <a:off x="10266550" y="3311767"/>
            <a:ext cx="377201" cy="9590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3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The central dogma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326778" y="1497105"/>
            <a:ext cx="6705601" cy="573741"/>
            <a:chOff x="1326778" y="1497105"/>
            <a:chExt cx="6705601" cy="573741"/>
          </a:xfrm>
        </p:grpSpPr>
        <p:sp>
          <p:nvSpPr>
            <p:cNvPr id="30" name="Rounded Rectangle 29"/>
            <p:cNvSpPr/>
            <p:nvPr/>
          </p:nvSpPr>
          <p:spPr>
            <a:xfrm>
              <a:off x="1326778" y="1497105"/>
              <a:ext cx="1255059" cy="5737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DNA</a:t>
              </a:r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052049" y="1497105"/>
              <a:ext cx="1255059" cy="573741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RNA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777320" y="1497105"/>
              <a:ext cx="1255059" cy="57374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protein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581837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5307108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913571" y="2766349"/>
            <a:ext cx="3494226" cy="3496504"/>
            <a:chOff x="3913571" y="2766349"/>
            <a:chExt cx="3494226" cy="3496504"/>
          </a:xfrm>
        </p:grpSpPr>
        <p:sp>
          <p:nvSpPr>
            <p:cNvPr id="3" name="Oval 2"/>
            <p:cNvSpPr/>
            <p:nvPr/>
          </p:nvSpPr>
          <p:spPr>
            <a:xfrm>
              <a:off x="3913571" y="2766349"/>
              <a:ext cx="3494226" cy="349650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4488134" y="5441291"/>
              <a:ext cx="2455065" cy="249652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169973" y="4779125"/>
              <a:ext cx="803058" cy="266136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 rot="10800000" flipV="1">
              <a:off x="5284079" y="4822193"/>
              <a:ext cx="767984" cy="249086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718587" y="4411788"/>
              <a:ext cx="758105" cy="205251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10800000">
              <a:off x="4410272" y="4312429"/>
              <a:ext cx="1068702" cy="289828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 rot="10800000">
              <a:off x="6244303" y="4967214"/>
              <a:ext cx="524306" cy="120602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 rot="10800000">
              <a:off x="6515123" y="4729874"/>
              <a:ext cx="524306" cy="120602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4695347" y="3213196"/>
              <a:ext cx="359959" cy="613370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 rot="18492322">
              <a:off x="5208142" y="3400663"/>
              <a:ext cx="427729" cy="516185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 flipH="1">
              <a:off x="5544410" y="3048853"/>
              <a:ext cx="359959" cy="613370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5959136" y="3448588"/>
              <a:ext cx="359959" cy="613370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flipH="1">
              <a:off x="6426325" y="3473573"/>
              <a:ext cx="359959" cy="613370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796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hord 130"/>
          <p:cNvSpPr/>
          <p:nvPr/>
        </p:nvSpPr>
        <p:spPr>
          <a:xfrm>
            <a:off x="4936472" y="4641610"/>
            <a:ext cx="2329297" cy="1890995"/>
          </a:xfrm>
          <a:prstGeom prst="chord">
            <a:avLst>
              <a:gd name="adj1" fmla="val 1094998"/>
              <a:gd name="adj2" fmla="val 1679308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gular Pentagon 129"/>
          <p:cNvSpPr/>
          <p:nvPr/>
        </p:nvSpPr>
        <p:spPr>
          <a:xfrm>
            <a:off x="2651266" y="4516798"/>
            <a:ext cx="2105865" cy="1850095"/>
          </a:xfrm>
          <a:prstGeom prst="pentag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144299" y="2940908"/>
            <a:ext cx="1568355" cy="16503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The central dogma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326778" y="1290916"/>
            <a:ext cx="9430872" cy="1098277"/>
            <a:chOff x="1326778" y="1290916"/>
            <a:chExt cx="9430872" cy="1098277"/>
          </a:xfrm>
        </p:grpSpPr>
        <p:sp>
          <p:nvSpPr>
            <p:cNvPr id="30" name="Rounded Rectangle 29"/>
            <p:cNvSpPr/>
            <p:nvPr/>
          </p:nvSpPr>
          <p:spPr>
            <a:xfrm>
              <a:off x="1326778" y="1497105"/>
              <a:ext cx="1255059" cy="5737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DNA</a:t>
              </a:r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052049" y="1497105"/>
              <a:ext cx="1255059" cy="573741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RNA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777320" y="1497105"/>
              <a:ext cx="1255059" cy="57374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protein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581837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5307108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9502591" y="1497105"/>
              <a:ext cx="1255059" cy="57374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phenotype</a:t>
              </a:r>
              <a:endParaRPr lang="en-US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8032379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3792072" y="1290916"/>
              <a:ext cx="4709769" cy="1098277"/>
              <a:chOff x="3792072" y="1828802"/>
              <a:chExt cx="4709769" cy="142378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792072" y="1828802"/>
                <a:ext cx="4652682" cy="13984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781366" y="2773795"/>
                <a:ext cx="720475" cy="4787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dirty="0" smtClean="0"/>
                  <a:t>#cells</a:t>
                </a:r>
                <a:endParaRPr lang="en-US" dirty="0"/>
              </a:p>
            </p:txBody>
          </p:sp>
        </p:grpSp>
      </p:grpSp>
      <p:sp>
        <p:nvSpPr>
          <p:cNvPr id="57" name="Freeform 56"/>
          <p:cNvSpPr/>
          <p:nvPr/>
        </p:nvSpPr>
        <p:spPr>
          <a:xfrm>
            <a:off x="4247444" y="4280690"/>
            <a:ext cx="1296377" cy="131827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 rot="10800000" flipV="1">
            <a:off x="4667737" y="3953780"/>
            <a:ext cx="405528" cy="131528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4897175" y="3737069"/>
            <a:ext cx="400311" cy="10838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 rot="10800000">
            <a:off x="5174775" y="4030357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 rot="10800000">
            <a:off x="5317780" y="3905032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 flipH="1">
            <a:off x="4805202" y="3017382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5024195" y="3228459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 flipH="1">
            <a:off x="5270891" y="3241652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181283" y="2868208"/>
            <a:ext cx="1845098" cy="184630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6484676" y="4280690"/>
            <a:ext cx="1296377" cy="131827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6316674" y="3931038"/>
            <a:ext cx="424048" cy="14053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 rot="10800000">
            <a:off x="6443562" y="3684603"/>
            <a:ext cx="564320" cy="1530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 rot="10800000">
            <a:off x="7412007" y="4030357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 rot="10800000">
            <a:off x="7555012" y="3905032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6594094" y="3104162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7261427" y="3228459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 flipH="1">
            <a:off x="7508123" y="3241652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662096" y="2868208"/>
            <a:ext cx="1845098" cy="184630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1965489" y="4239440"/>
            <a:ext cx="1296377" cy="131827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 rot="10800000" flipV="1">
            <a:off x="2385782" y="3953780"/>
            <a:ext cx="405528" cy="131528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2615220" y="3737069"/>
            <a:ext cx="400311" cy="10838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 rot="10800000">
            <a:off x="1924375" y="3684603"/>
            <a:ext cx="564320" cy="1530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 rot="10800000">
            <a:off x="2892820" y="4030357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1"/>
          <p:cNvSpPr/>
          <p:nvPr/>
        </p:nvSpPr>
        <p:spPr>
          <a:xfrm>
            <a:off x="2074907" y="3104162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 rot="18492322">
            <a:off x="2345684" y="3203152"/>
            <a:ext cx="225859" cy="27256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3108340" y="6170937"/>
            <a:ext cx="1213520" cy="119175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2905962" y="5781133"/>
            <a:ext cx="424048" cy="14053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rot="10800000" flipV="1">
            <a:off x="3494257" y="5803875"/>
            <a:ext cx="405528" cy="131528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723695" y="5587164"/>
            <a:ext cx="400311" cy="10838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rot="10800000">
            <a:off x="2937847" y="5421882"/>
            <a:ext cx="564320" cy="1530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rot="10800000">
            <a:off x="4001295" y="5880452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rot="10800000">
            <a:off x="4144300" y="5755127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3207133" y="4900817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rot="18492322">
            <a:off x="3454159" y="5053247"/>
            <a:ext cx="225859" cy="27256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flipH="1">
            <a:off x="3631722" y="4867477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850715" y="5078554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 flipH="1">
            <a:off x="4097411" y="5091747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/>
          <p:cNvSpPr/>
          <p:nvPr/>
        </p:nvSpPr>
        <p:spPr>
          <a:xfrm rot="10800000">
            <a:off x="2882427" y="5645533"/>
            <a:ext cx="564320" cy="1530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 rot="10800000">
            <a:off x="4296700" y="5563142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 rot="10800000">
            <a:off x="4110652" y="6071800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/>
          <p:cNvSpPr/>
          <p:nvPr/>
        </p:nvSpPr>
        <p:spPr>
          <a:xfrm rot="10800000" flipV="1">
            <a:off x="3510090" y="5980026"/>
            <a:ext cx="405528" cy="131528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/>
          <p:cNvSpPr/>
          <p:nvPr/>
        </p:nvSpPr>
        <p:spPr>
          <a:xfrm rot="18492322">
            <a:off x="3921256" y="4801883"/>
            <a:ext cx="225859" cy="27256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/>
          <p:cNvSpPr/>
          <p:nvPr/>
        </p:nvSpPr>
        <p:spPr>
          <a:xfrm>
            <a:off x="3534038" y="5361585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2"/>
          <p:cNvSpPr/>
          <p:nvPr/>
        </p:nvSpPr>
        <p:spPr>
          <a:xfrm>
            <a:off x="2985461" y="5065091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>
            <a:off x="5402364" y="6192661"/>
            <a:ext cx="1296377" cy="131827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6"/>
          <p:cNvSpPr/>
          <p:nvPr/>
        </p:nvSpPr>
        <p:spPr>
          <a:xfrm>
            <a:off x="5124360" y="5781133"/>
            <a:ext cx="424048" cy="14053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/>
          <p:cNvSpPr/>
          <p:nvPr/>
        </p:nvSpPr>
        <p:spPr>
          <a:xfrm rot="10800000" flipV="1">
            <a:off x="5712655" y="5803875"/>
            <a:ext cx="405528" cy="131528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 rot="10800000">
            <a:off x="5156245" y="5421882"/>
            <a:ext cx="564320" cy="1530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0"/>
          <p:cNvSpPr/>
          <p:nvPr/>
        </p:nvSpPr>
        <p:spPr>
          <a:xfrm rot="10800000">
            <a:off x="6219693" y="5880452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1"/>
          <p:cNvSpPr/>
          <p:nvPr/>
        </p:nvSpPr>
        <p:spPr>
          <a:xfrm rot="10800000">
            <a:off x="6362698" y="5755127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2"/>
          <p:cNvSpPr/>
          <p:nvPr/>
        </p:nvSpPr>
        <p:spPr>
          <a:xfrm>
            <a:off x="5425531" y="4900817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6069113" y="5078554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116"/>
          <p:cNvSpPr/>
          <p:nvPr/>
        </p:nvSpPr>
        <p:spPr>
          <a:xfrm flipH="1">
            <a:off x="6315809" y="5091747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8"/>
          <p:cNvSpPr/>
          <p:nvPr/>
        </p:nvSpPr>
        <p:spPr>
          <a:xfrm rot="10800000">
            <a:off x="6515098" y="5563142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 119"/>
          <p:cNvSpPr/>
          <p:nvPr/>
        </p:nvSpPr>
        <p:spPr>
          <a:xfrm rot="10800000">
            <a:off x="6329050" y="6071800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 120"/>
          <p:cNvSpPr/>
          <p:nvPr/>
        </p:nvSpPr>
        <p:spPr>
          <a:xfrm rot="10800000" flipV="1">
            <a:off x="5728488" y="5980026"/>
            <a:ext cx="405528" cy="131528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/>
          <p:cNvSpPr/>
          <p:nvPr/>
        </p:nvSpPr>
        <p:spPr>
          <a:xfrm rot="18492322">
            <a:off x="6139654" y="4801883"/>
            <a:ext cx="225859" cy="27256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/>
          <p:cNvSpPr/>
          <p:nvPr/>
        </p:nvSpPr>
        <p:spPr>
          <a:xfrm>
            <a:off x="5752436" y="5361585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/>
          <p:cNvSpPr/>
          <p:nvPr/>
        </p:nvSpPr>
        <p:spPr>
          <a:xfrm>
            <a:off x="5203859" y="5065091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89304" y="2734056"/>
            <a:ext cx="7141464" cy="39684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9774936" y="4123062"/>
            <a:ext cx="896112" cy="936439"/>
          </a:xfrm>
          <a:prstGeom prst="smileyFac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6" idx="2"/>
          </p:cNvCxnSpPr>
          <p:nvPr/>
        </p:nvCxnSpPr>
        <p:spPr>
          <a:xfrm>
            <a:off x="8348439" y="3066706"/>
            <a:ext cx="1426497" cy="1524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endCxn id="6" idx="2"/>
          </p:cNvCxnSpPr>
          <p:nvPr/>
        </p:nvCxnSpPr>
        <p:spPr>
          <a:xfrm flipV="1">
            <a:off x="8292321" y="4591282"/>
            <a:ext cx="1482615" cy="18557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58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Oval 286"/>
          <p:cNvSpPr/>
          <p:nvPr/>
        </p:nvSpPr>
        <p:spPr>
          <a:xfrm>
            <a:off x="3016168" y="5125815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Chord 264"/>
          <p:cNvSpPr/>
          <p:nvPr/>
        </p:nvSpPr>
        <p:spPr>
          <a:xfrm>
            <a:off x="7043171" y="5070615"/>
            <a:ext cx="1013881" cy="1018241"/>
          </a:xfrm>
          <a:prstGeom prst="chord">
            <a:avLst>
              <a:gd name="adj1" fmla="val 1094998"/>
              <a:gd name="adj2" fmla="val 1679308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>
            <a:spLocks noChangeAspect="1"/>
          </p:cNvSpPr>
          <p:nvPr/>
        </p:nvSpPr>
        <p:spPr>
          <a:xfrm>
            <a:off x="4481033" y="5136472"/>
            <a:ext cx="862741" cy="9078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Chord 257"/>
          <p:cNvSpPr/>
          <p:nvPr/>
        </p:nvSpPr>
        <p:spPr>
          <a:xfrm>
            <a:off x="7045085" y="3251964"/>
            <a:ext cx="1013881" cy="1018241"/>
          </a:xfrm>
          <a:prstGeom prst="chord">
            <a:avLst>
              <a:gd name="adj1" fmla="val 1094998"/>
              <a:gd name="adj2" fmla="val 1679308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gular Pentagon 256"/>
          <p:cNvSpPr/>
          <p:nvPr/>
        </p:nvSpPr>
        <p:spPr>
          <a:xfrm>
            <a:off x="5633384" y="3244268"/>
            <a:ext cx="1117678" cy="981261"/>
          </a:xfrm>
          <a:prstGeom prst="pentag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>
            <a:spLocks noChangeAspect="1"/>
          </p:cNvSpPr>
          <p:nvPr/>
        </p:nvSpPr>
        <p:spPr>
          <a:xfrm>
            <a:off x="4481033" y="3308412"/>
            <a:ext cx="862741" cy="9078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/>
          <p:cNvSpPr/>
          <p:nvPr/>
        </p:nvSpPr>
        <p:spPr>
          <a:xfrm>
            <a:off x="3112298" y="5656158"/>
            <a:ext cx="210151" cy="69599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0"/>
          <p:cNvSpPr/>
          <p:nvPr/>
        </p:nvSpPr>
        <p:spPr>
          <a:xfrm>
            <a:off x="3175452" y="5776655"/>
            <a:ext cx="198387" cy="53677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/>
          <p:cNvSpPr/>
          <p:nvPr/>
        </p:nvSpPr>
        <p:spPr>
          <a:xfrm rot="10800000">
            <a:off x="3128099" y="5550427"/>
            <a:ext cx="279668" cy="75795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4"/>
          <p:cNvSpPr/>
          <p:nvPr/>
        </p:nvSpPr>
        <p:spPr>
          <a:xfrm>
            <a:off x="3125149" y="5334400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5"/>
          <p:cNvSpPr/>
          <p:nvPr/>
        </p:nvSpPr>
        <p:spPr>
          <a:xfrm rot="18492322">
            <a:off x="4717582" y="5209373"/>
            <a:ext cx="111859" cy="135080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37"/>
          <p:cNvSpPr/>
          <p:nvPr/>
        </p:nvSpPr>
        <p:spPr>
          <a:xfrm>
            <a:off x="3546811" y="5216756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138"/>
          <p:cNvSpPr/>
          <p:nvPr/>
        </p:nvSpPr>
        <p:spPr>
          <a:xfrm flipH="1">
            <a:off x="3750887" y="5314732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0"/>
          <p:cNvSpPr/>
          <p:nvPr/>
        </p:nvSpPr>
        <p:spPr>
          <a:xfrm rot="10800000">
            <a:off x="3533393" y="5575696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 141"/>
          <p:cNvSpPr/>
          <p:nvPr/>
        </p:nvSpPr>
        <p:spPr>
          <a:xfrm rot="10800000">
            <a:off x="3709322" y="5800114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2"/>
          <p:cNvSpPr/>
          <p:nvPr/>
        </p:nvSpPr>
        <p:spPr>
          <a:xfrm rot="10800000" flipV="1">
            <a:off x="3411693" y="5754662"/>
            <a:ext cx="200973" cy="651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3"/>
          <p:cNvSpPr/>
          <p:nvPr/>
        </p:nvSpPr>
        <p:spPr>
          <a:xfrm rot="18492322">
            <a:off x="3365796" y="5315511"/>
            <a:ext cx="111859" cy="135080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The central dogma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138517" y="1147481"/>
            <a:ext cx="10062343" cy="1452284"/>
            <a:chOff x="1138517" y="1147481"/>
            <a:chExt cx="10062343" cy="1452284"/>
          </a:xfrm>
        </p:grpSpPr>
        <p:sp>
          <p:nvSpPr>
            <p:cNvPr id="17" name="Rounded Rectangle 16"/>
            <p:cNvSpPr/>
            <p:nvPr/>
          </p:nvSpPr>
          <p:spPr>
            <a:xfrm>
              <a:off x="1326778" y="1497105"/>
              <a:ext cx="1255059" cy="5737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DNA</a:t>
              </a:r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049" y="1497105"/>
              <a:ext cx="1255059" cy="573741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RNA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777320" y="1497105"/>
              <a:ext cx="1255059" cy="57374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protein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3"/>
              <a:endCxn id="19" idx="1"/>
            </p:cNvCxnSpPr>
            <p:nvPr/>
          </p:nvCxnSpPr>
          <p:spPr>
            <a:xfrm>
              <a:off x="2581837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9" idx="3"/>
              <a:endCxn id="20" idx="1"/>
            </p:cNvCxnSpPr>
            <p:nvPr/>
          </p:nvCxnSpPr>
          <p:spPr>
            <a:xfrm>
              <a:off x="5307108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9502591" y="1497105"/>
              <a:ext cx="1255059" cy="57374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phenotype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8032379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1138517" y="1147481"/>
              <a:ext cx="10022541" cy="14164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251561" y="2230433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#people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792072" y="1290916"/>
              <a:ext cx="4709769" cy="1098277"/>
              <a:chOff x="3792072" y="1828802"/>
              <a:chExt cx="4709769" cy="1423789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3792072" y="1828802"/>
                <a:ext cx="4652682" cy="13984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781366" y="2773795"/>
                <a:ext cx="720475" cy="4787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dirty="0" smtClean="0"/>
                  <a:t>#cells</a:t>
                </a:r>
                <a:endParaRPr lang="en-US" dirty="0"/>
              </a:p>
            </p:txBody>
          </p:sp>
        </p:grpSp>
      </p:grpSp>
      <p:sp>
        <p:nvSpPr>
          <p:cNvPr id="32" name="Freeform 31"/>
          <p:cNvSpPr/>
          <p:nvPr/>
        </p:nvSpPr>
        <p:spPr>
          <a:xfrm>
            <a:off x="4606221" y="4038176"/>
            <a:ext cx="642463" cy="65289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 rot="10800000" flipV="1">
            <a:off x="4745761" y="3848770"/>
            <a:ext cx="200973" cy="651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4859466" y="3741442"/>
            <a:ext cx="198387" cy="53677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 rot="10800000">
            <a:off x="4997040" y="3886696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rot="10800000">
            <a:off x="5067911" y="3824627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 flipH="1">
            <a:off x="4813886" y="3385009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4922415" y="3489547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 flipH="1">
            <a:off x="5044674" y="3496081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7235047" y="4031301"/>
            <a:ext cx="642463" cy="65289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7138038" y="3837507"/>
            <a:ext cx="210151" cy="69599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 rot="10800000">
            <a:off x="7200921" y="3715457"/>
            <a:ext cx="279668" cy="75795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 rot="10800000">
            <a:off x="7680866" y="3886696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 rot="10800000">
            <a:off x="7751737" y="3824627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7275522" y="3427988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7606241" y="3489547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 flipH="1">
            <a:off x="7431938" y="3496081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703286" y="3311129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1853643" y="3996926"/>
            <a:ext cx="642463" cy="65289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 rot="10800000" flipV="1">
            <a:off x="2061933" y="3848770"/>
            <a:ext cx="200973" cy="651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2175638" y="3741442"/>
            <a:ext cx="198387" cy="53677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 rot="10800000">
            <a:off x="1833267" y="3715457"/>
            <a:ext cx="279668" cy="75795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10800000">
            <a:off x="2313212" y="3886696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1907868" y="3427988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18492322">
            <a:off x="2042097" y="3476970"/>
            <a:ext cx="111859" cy="135080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045200" y="3311129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3223057" y="4048134"/>
            <a:ext cx="570409" cy="69082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3112298" y="3837507"/>
            <a:ext cx="210151" cy="69599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 rot="10800000" flipV="1">
            <a:off x="3403847" y="3848770"/>
            <a:ext cx="200973" cy="651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3517552" y="3741442"/>
            <a:ext cx="198387" cy="53677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10800000">
            <a:off x="3128099" y="3659584"/>
            <a:ext cx="279668" cy="75795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 rot="10800000">
            <a:off x="3655126" y="3886696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 rot="10800000">
            <a:off x="3725997" y="3824627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3261553" y="3401521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 rot="18492322">
            <a:off x="3384011" y="3476970"/>
            <a:ext cx="111859" cy="135080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 flipH="1">
            <a:off x="3471972" y="3385009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3587376" y="3523922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 flipH="1">
            <a:off x="3702760" y="3530456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 rot="10800000">
            <a:off x="3100634" y="3770349"/>
            <a:ext cx="279668" cy="75795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 rot="10800000">
            <a:off x="3801524" y="3729544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 rot="10800000">
            <a:off x="3654322" y="3960838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 rot="10800000" flipV="1">
            <a:off x="3411693" y="3936011"/>
            <a:ext cx="200973" cy="651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 rot="18492322">
            <a:off x="3615497" y="3373104"/>
            <a:ext cx="111859" cy="135080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3423562" y="3629721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>
            <a:off x="3151696" y="3482879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5879385" y="4121919"/>
            <a:ext cx="642463" cy="65289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5796126" y="3928125"/>
            <a:ext cx="210151" cy="69599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/>
          <p:cNvSpPr/>
          <p:nvPr/>
        </p:nvSpPr>
        <p:spPr>
          <a:xfrm rot="10800000" flipV="1">
            <a:off x="6087675" y="3939388"/>
            <a:ext cx="200973" cy="651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 rot="10800000">
            <a:off x="5811927" y="3750202"/>
            <a:ext cx="279668" cy="75795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 rot="10800000">
            <a:off x="6338954" y="3977314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 rot="10800000">
            <a:off x="6409825" y="3915245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5945381" y="3492139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>
            <a:off x="6264329" y="3580165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 flipH="1">
            <a:off x="6386588" y="3586699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 rot="10800000">
            <a:off x="6485352" y="3820162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1"/>
          <p:cNvSpPr/>
          <p:nvPr/>
        </p:nvSpPr>
        <p:spPr>
          <a:xfrm rot="10800000">
            <a:off x="6393150" y="4044581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 rot="10800000" flipV="1">
            <a:off x="6095521" y="4026629"/>
            <a:ext cx="200973" cy="651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 rot="18492322">
            <a:off x="6299325" y="3443097"/>
            <a:ext cx="111859" cy="135080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>
            <a:off x="6107390" y="3720339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5"/>
          <p:cNvSpPr/>
          <p:nvPr/>
        </p:nvSpPr>
        <p:spPr>
          <a:xfrm>
            <a:off x="5835524" y="3573497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1289304" y="3176977"/>
            <a:ext cx="7141464" cy="11797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Smiley Face 97"/>
          <p:cNvSpPr/>
          <p:nvPr/>
        </p:nvSpPr>
        <p:spPr>
          <a:xfrm>
            <a:off x="9774936" y="3293696"/>
            <a:ext cx="896112" cy="936439"/>
          </a:xfrm>
          <a:prstGeom prst="smileyFac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>
            <a:endCxn id="98" idx="2"/>
          </p:cNvCxnSpPr>
          <p:nvPr/>
        </p:nvCxnSpPr>
        <p:spPr>
          <a:xfrm>
            <a:off x="8267700" y="3176977"/>
            <a:ext cx="1507236" cy="5849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98" idx="2"/>
          </p:cNvCxnSpPr>
          <p:nvPr/>
        </p:nvCxnSpPr>
        <p:spPr>
          <a:xfrm flipV="1">
            <a:off x="8267700" y="3761916"/>
            <a:ext cx="1507236" cy="5947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reeform 147"/>
          <p:cNvSpPr/>
          <p:nvPr/>
        </p:nvSpPr>
        <p:spPr>
          <a:xfrm flipV="1">
            <a:off x="4754901" y="5894614"/>
            <a:ext cx="321995" cy="5350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 148"/>
          <p:cNvSpPr/>
          <p:nvPr/>
        </p:nvSpPr>
        <p:spPr>
          <a:xfrm rot="10800000" flipV="1">
            <a:off x="4611929" y="5780235"/>
            <a:ext cx="200973" cy="651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49"/>
          <p:cNvSpPr/>
          <p:nvPr/>
        </p:nvSpPr>
        <p:spPr>
          <a:xfrm>
            <a:off x="4612128" y="5675595"/>
            <a:ext cx="198388" cy="53677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/>
          <p:cNvSpPr/>
          <p:nvPr/>
        </p:nvSpPr>
        <p:spPr>
          <a:xfrm rot="10800000">
            <a:off x="4597020" y="5534106"/>
            <a:ext cx="279668" cy="75795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151"/>
          <p:cNvSpPr/>
          <p:nvPr/>
        </p:nvSpPr>
        <p:spPr>
          <a:xfrm rot="10800000">
            <a:off x="5076966" y="5705345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2"/>
          <p:cNvSpPr/>
          <p:nvPr/>
        </p:nvSpPr>
        <p:spPr>
          <a:xfrm>
            <a:off x="4541678" y="5169634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 153"/>
          <p:cNvSpPr/>
          <p:nvPr/>
        </p:nvSpPr>
        <p:spPr>
          <a:xfrm rot="18492322">
            <a:off x="5184051" y="5180114"/>
            <a:ext cx="111859" cy="135080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reeform 245"/>
          <p:cNvSpPr/>
          <p:nvPr/>
        </p:nvSpPr>
        <p:spPr>
          <a:xfrm flipV="1">
            <a:off x="3347882" y="5894614"/>
            <a:ext cx="321995" cy="5350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3"/>
          <p:cNvSpPr/>
          <p:nvPr/>
        </p:nvSpPr>
        <p:spPr>
          <a:xfrm rot="10800000" flipV="1">
            <a:off x="7377033" y="5758862"/>
            <a:ext cx="200973" cy="651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 rot="10800000">
            <a:off x="7628312" y="5705347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116"/>
          <p:cNvSpPr/>
          <p:nvPr/>
        </p:nvSpPr>
        <p:spPr>
          <a:xfrm rot="10800000">
            <a:off x="7203479" y="5628839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8"/>
          <p:cNvSpPr/>
          <p:nvPr/>
        </p:nvSpPr>
        <p:spPr>
          <a:xfrm>
            <a:off x="7553687" y="5308198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 120"/>
          <p:cNvSpPr/>
          <p:nvPr/>
        </p:nvSpPr>
        <p:spPr>
          <a:xfrm rot="10800000">
            <a:off x="7726585" y="5575695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/>
          <p:cNvSpPr/>
          <p:nvPr/>
        </p:nvSpPr>
        <p:spPr>
          <a:xfrm rot="10800000">
            <a:off x="7682508" y="5800114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/>
          <p:cNvSpPr/>
          <p:nvPr/>
        </p:nvSpPr>
        <p:spPr>
          <a:xfrm rot="10800000" flipV="1">
            <a:off x="7793954" y="5716161"/>
            <a:ext cx="200973" cy="651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/>
          <p:cNvSpPr/>
          <p:nvPr/>
        </p:nvSpPr>
        <p:spPr>
          <a:xfrm rot="18492322">
            <a:off x="7588683" y="5171130"/>
            <a:ext cx="111859" cy="135080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/>
          <p:cNvSpPr/>
          <p:nvPr/>
        </p:nvSpPr>
        <p:spPr>
          <a:xfrm>
            <a:off x="7396748" y="5448372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/>
          <p:cNvSpPr/>
          <p:nvPr/>
        </p:nvSpPr>
        <p:spPr>
          <a:xfrm>
            <a:off x="1289304" y="4995628"/>
            <a:ext cx="7141464" cy="11797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Smiley Face 107"/>
          <p:cNvSpPr/>
          <p:nvPr/>
        </p:nvSpPr>
        <p:spPr>
          <a:xfrm>
            <a:off x="9774936" y="5112347"/>
            <a:ext cx="896112" cy="936439"/>
          </a:xfrm>
          <a:prstGeom prst="smileyFace">
            <a:avLst>
              <a:gd name="adj" fmla="val -4653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>
            <a:endCxn id="108" idx="2"/>
          </p:cNvCxnSpPr>
          <p:nvPr/>
        </p:nvCxnSpPr>
        <p:spPr>
          <a:xfrm>
            <a:off x="8267700" y="4995628"/>
            <a:ext cx="1507236" cy="5849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endCxn id="108" idx="2"/>
          </p:cNvCxnSpPr>
          <p:nvPr/>
        </p:nvCxnSpPr>
        <p:spPr>
          <a:xfrm flipV="1">
            <a:off x="8267700" y="5580567"/>
            <a:ext cx="1507236" cy="5947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Freeform 246"/>
          <p:cNvSpPr/>
          <p:nvPr/>
        </p:nvSpPr>
        <p:spPr>
          <a:xfrm flipV="1">
            <a:off x="7392584" y="5908735"/>
            <a:ext cx="321995" cy="5350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Freeform 265"/>
          <p:cNvSpPr/>
          <p:nvPr/>
        </p:nvSpPr>
        <p:spPr>
          <a:xfrm>
            <a:off x="7549148" y="5509330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Freeform 266"/>
          <p:cNvSpPr/>
          <p:nvPr/>
        </p:nvSpPr>
        <p:spPr>
          <a:xfrm>
            <a:off x="7682297" y="5348906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Freeform 267"/>
          <p:cNvSpPr/>
          <p:nvPr/>
        </p:nvSpPr>
        <p:spPr>
          <a:xfrm>
            <a:off x="7372687" y="5255862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Freeform 268"/>
          <p:cNvSpPr/>
          <p:nvPr/>
        </p:nvSpPr>
        <p:spPr>
          <a:xfrm>
            <a:off x="7463212" y="5104378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Freeform 269"/>
          <p:cNvSpPr/>
          <p:nvPr/>
        </p:nvSpPr>
        <p:spPr>
          <a:xfrm rot="18492322">
            <a:off x="5177633" y="5346953"/>
            <a:ext cx="111859" cy="135080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1702337" y="5129780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Freeform 271"/>
          <p:cNvSpPr/>
          <p:nvPr/>
        </p:nvSpPr>
        <p:spPr>
          <a:xfrm rot="10800000">
            <a:off x="2312263" y="5705347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Freeform 272"/>
          <p:cNvSpPr/>
          <p:nvPr/>
        </p:nvSpPr>
        <p:spPr>
          <a:xfrm flipH="1">
            <a:off x="2359897" y="5314732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Freeform 273"/>
          <p:cNvSpPr/>
          <p:nvPr/>
        </p:nvSpPr>
        <p:spPr>
          <a:xfrm flipV="1">
            <a:off x="1991085" y="5897687"/>
            <a:ext cx="321995" cy="5350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gular Pentagon 274"/>
          <p:cNvSpPr/>
          <p:nvPr/>
        </p:nvSpPr>
        <p:spPr>
          <a:xfrm>
            <a:off x="5628021" y="5058954"/>
            <a:ext cx="1117678" cy="981261"/>
          </a:xfrm>
          <a:prstGeom prst="pentag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Freeform 275"/>
          <p:cNvSpPr/>
          <p:nvPr/>
        </p:nvSpPr>
        <p:spPr>
          <a:xfrm rot="10800000" flipV="1">
            <a:off x="5882802" y="5729986"/>
            <a:ext cx="200973" cy="651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Freeform 276"/>
          <p:cNvSpPr/>
          <p:nvPr/>
        </p:nvSpPr>
        <p:spPr>
          <a:xfrm rot="18914252">
            <a:off x="6198643" y="5569719"/>
            <a:ext cx="198387" cy="53677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Freeform 277"/>
          <p:cNvSpPr/>
          <p:nvPr/>
        </p:nvSpPr>
        <p:spPr>
          <a:xfrm rot="12996532">
            <a:off x="6249587" y="5753474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reeform 278"/>
          <p:cNvSpPr/>
          <p:nvPr/>
        </p:nvSpPr>
        <p:spPr>
          <a:xfrm rot="10800000">
            <a:off x="6320458" y="5643278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Freeform 279"/>
          <p:cNvSpPr/>
          <p:nvPr/>
        </p:nvSpPr>
        <p:spPr>
          <a:xfrm flipH="1">
            <a:off x="5719918" y="5415417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Freeform 280"/>
          <p:cNvSpPr/>
          <p:nvPr/>
        </p:nvSpPr>
        <p:spPr>
          <a:xfrm flipV="1">
            <a:off x="5939141" y="5457391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Freeform 281"/>
          <p:cNvSpPr/>
          <p:nvPr/>
        </p:nvSpPr>
        <p:spPr>
          <a:xfrm flipH="1">
            <a:off x="5945898" y="5256980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Freeform 282"/>
          <p:cNvSpPr/>
          <p:nvPr/>
        </p:nvSpPr>
        <p:spPr>
          <a:xfrm flipV="1">
            <a:off x="6026688" y="5894614"/>
            <a:ext cx="321995" cy="5350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Freeform 283"/>
          <p:cNvSpPr/>
          <p:nvPr/>
        </p:nvSpPr>
        <p:spPr>
          <a:xfrm flipH="1">
            <a:off x="5824193" y="5317560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Freeform 284"/>
          <p:cNvSpPr/>
          <p:nvPr/>
        </p:nvSpPr>
        <p:spPr>
          <a:xfrm rot="12708201" flipV="1">
            <a:off x="6035202" y="5675442"/>
            <a:ext cx="200973" cy="651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Freeform 285"/>
          <p:cNvSpPr/>
          <p:nvPr/>
        </p:nvSpPr>
        <p:spPr>
          <a:xfrm rot="10800000">
            <a:off x="5818341" y="5660923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2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Genotype data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138517" y="1147481"/>
            <a:ext cx="10062343" cy="1452284"/>
            <a:chOff x="1138517" y="1147481"/>
            <a:chExt cx="10062343" cy="1452284"/>
          </a:xfrm>
        </p:grpSpPr>
        <p:sp>
          <p:nvSpPr>
            <p:cNvPr id="4" name="Rounded Rectangle 3"/>
            <p:cNvSpPr/>
            <p:nvPr/>
          </p:nvSpPr>
          <p:spPr>
            <a:xfrm>
              <a:off x="1326778" y="1497105"/>
              <a:ext cx="1255059" cy="5737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DNA</a:t>
              </a:r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052049" y="1497105"/>
              <a:ext cx="1255059" cy="57374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RNA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777320" y="1497105"/>
              <a:ext cx="1255059" cy="57374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protein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4" idx="3"/>
              <a:endCxn id="5" idx="1"/>
            </p:cNvCxnSpPr>
            <p:nvPr/>
          </p:nvCxnSpPr>
          <p:spPr>
            <a:xfrm>
              <a:off x="2581837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3"/>
              <a:endCxn id="6" idx="1"/>
            </p:cNvCxnSpPr>
            <p:nvPr/>
          </p:nvCxnSpPr>
          <p:spPr>
            <a:xfrm>
              <a:off x="5307108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9502591" y="1497105"/>
              <a:ext cx="1255059" cy="57374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phenotype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8032379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138517" y="1147481"/>
              <a:ext cx="10022541" cy="14164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51561" y="2230433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#people</a:t>
              </a:r>
              <a:endParaRPr lang="en-US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792072" y="1290916"/>
              <a:ext cx="4709769" cy="1098277"/>
              <a:chOff x="3792072" y="1828802"/>
              <a:chExt cx="4709769" cy="1423789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792072" y="1828802"/>
                <a:ext cx="4652682" cy="13984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781366" y="2773795"/>
                <a:ext cx="720475" cy="4787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dirty="0" smtClean="0"/>
                  <a:t>#cells</a:t>
                </a:r>
                <a:endParaRPr lang="en-US" dirty="0"/>
              </a:p>
            </p:txBody>
          </p:sp>
        </p:grpSp>
      </p:grpSp>
      <p:cxnSp>
        <p:nvCxnSpPr>
          <p:cNvPr id="16" name="Straight Connector 15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2978498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</a:t>
            </a:r>
            <a:r>
              <a:rPr lang="en-US" sz="3000" dirty="0" smtClean="0">
                <a:latin typeface="+mj-lt"/>
              </a:rPr>
              <a:t>uman genome (~10</a:t>
            </a:r>
            <a:r>
              <a:rPr lang="en-US" sz="3000" baseline="30000" dirty="0" smtClean="0">
                <a:latin typeface="+mj-lt"/>
              </a:rPr>
              <a:t>9</a:t>
            </a:r>
            <a:r>
              <a:rPr lang="en-US" sz="3000" dirty="0" smtClean="0">
                <a:latin typeface="+mj-lt"/>
              </a:rPr>
              <a:t> base pairs)</a:t>
            </a:r>
            <a:endParaRPr lang="en-US" sz="30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911717" y="4662807"/>
            <a:ext cx="2558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people</a:t>
            </a:r>
            <a:endParaRPr lang="en-US" sz="300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5169" y="3818199"/>
            <a:ext cx="81469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  ⋮</a:t>
            </a:r>
          </a:p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660066"/>
                </a:solidFill>
              </a:rPr>
              <a:t>G</a:t>
            </a:r>
            <a:r>
              <a:rPr lang="en-US" sz="3000" dirty="0" smtClean="0">
                <a:solidFill>
                  <a:srgbClr val="BFBFBF"/>
                </a:solidFill>
              </a:rPr>
              <a:t>/</a:t>
            </a:r>
            <a:r>
              <a:rPr lang="en-US" sz="3000" dirty="0" smtClean="0">
                <a:solidFill>
                  <a:srgbClr val="7030A0"/>
                </a:solidFill>
              </a:rPr>
              <a:t>G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558ED5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0242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Genotype data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138517" y="1147481"/>
            <a:ext cx="10062343" cy="1452284"/>
            <a:chOff x="1138517" y="1147481"/>
            <a:chExt cx="10062343" cy="1452284"/>
          </a:xfrm>
        </p:grpSpPr>
        <p:sp>
          <p:nvSpPr>
            <p:cNvPr id="4" name="Rounded Rectangle 3"/>
            <p:cNvSpPr/>
            <p:nvPr/>
          </p:nvSpPr>
          <p:spPr>
            <a:xfrm>
              <a:off x="1326778" y="1497105"/>
              <a:ext cx="1255059" cy="5737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DNA</a:t>
              </a:r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052049" y="1497105"/>
              <a:ext cx="1255059" cy="57374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RNA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777320" y="1497105"/>
              <a:ext cx="1255059" cy="57374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protein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4" idx="3"/>
              <a:endCxn id="5" idx="1"/>
            </p:cNvCxnSpPr>
            <p:nvPr/>
          </p:nvCxnSpPr>
          <p:spPr>
            <a:xfrm>
              <a:off x="2581837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3"/>
              <a:endCxn id="6" idx="1"/>
            </p:cNvCxnSpPr>
            <p:nvPr/>
          </p:nvCxnSpPr>
          <p:spPr>
            <a:xfrm>
              <a:off x="5307108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9502591" y="1497105"/>
              <a:ext cx="1255059" cy="57374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phenotype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8032379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138517" y="1147481"/>
              <a:ext cx="10022541" cy="14164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51561" y="2230433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#people</a:t>
              </a:r>
              <a:endParaRPr lang="en-US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792072" y="1290916"/>
              <a:ext cx="4709769" cy="1098277"/>
              <a:chOff x="3792072" y="1828802"/>
              <a:chExt cx="4709769" cy="1423789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792072" y="1828802"/>
                <a:ext cx="4652682" cy="13984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781366" y="2773795"/>
                <a:ext cx="720475" cy="4787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dirty="0" smtClean="0"/>
                  <a:t>#cells</a:t>
                </a:r>
                <a:endParaRPr lang="en-US" dirty="0"/>
              </a:p>
            </p:txBody>
          </p:sp>
        </p:grpSp>
      </p:grpSp>
      <p:cxnSp>
        <p:nvCxnSpPr>
          <p:cNvPr id="16" name="Straight Connector 15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2978498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</a:t>
            </a:r>
            <a:r>
              <a:rPr lang="en-US" sz="3000" dirty="0" smtClean="0">
                <a:latin typeface="+mj-lt"/>
              </a:rPr>
              <a:t>uman genome (~10</a:t>
            </a:r>
            <a:r>
              <a:rPr lang="en-US" sz="3000" baseline="30000" dirty="0" smtClean="0">
                <a:latin typeface="+mj-lt"/>
              </a:rPr>
              <a:t>9</a:t>
            </a:r>
            <a:r>
              <a:rPr lang="en-US" sz="3000" dirty="0" smtClean="0">
                <a:latin typeface="+mj-lt"/>
              </a:rPr>
              <a:t> base pairs)</a:t>
            </a:r>
            <a:endParaRPr lang="en-US" sz="30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911717" y="4662807"/>
            <a:ext cx="2558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people</a:t>
            </a:r>
            <a:endParaRPr lang="en-US" sz="300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5169" y="3818199"/>
            <a:ext cx="81469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  ⋮</a:t>
            </a:r>
          </a:p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660066"/>
                </a:solidFill>
              </a:rPr>
              <a:t>G</a:t>
            </a:r>
            <a:r>
              <a:rPr lang="en-US" sz="3000" dirty="0" smtClean="0">
                <a:solidFill>
                  <a:srgbClr val="BFBFBF"/>
                </a:solidFill>
              </a:rPr>
              <a:t>/</a:t>
            </a:r>
            <a:r>
              <a:rPr lang="en-US" sz="3000" dirty="0" smtClean="0">
                <a:solidFill>
                  <a:srgbClr val="7030A0"/>
                </a:solidFill>
              </a:rPr>
              <a:t>G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558ED5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92957" y="2957980"/>
            <a:ext cx="2932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Two alleles at each spot</a:t>
            </a:r>
          </a:p>
        </p:txBody>
      </p:sp>
    </p:spTree>
    <p:extLst>
      <p:ext uri="{BB962C8B-B14F-4D97-AF65-F5344CB8AC3E}">
        <p14:creationId xmlns:p14="http://schemas.microsoft.com/office/powerpoint/2010/main" val="11549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Genotype data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1561" y="22304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#people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2978498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human genome (</a:t>
            </a:r>
            <a:r>
              <a:rPr lang="en-US" sz="3000" dirty="0">
                <a:solidFill>
                  <a:prstClr val="black"/>
                </a:solidFill>
                <a:latin typeface="Calibri Light" panose="020F0302020204030204"/>
              </a:rPr>
              <a:t>~10</a:t>
            </a:r>
            <a:r>
              <a:rPr lang="en-US" sz="3000" baseline="30000" dirty="0">
                <a:solidFill>
                  <a:prstClr val="black"/>
                </a:solidFill>
                <a:latin typeface="Calibri Light" panose="020F0302020204030204"/>
              </a:rPr>
              <a:t>9</a:t>
            </a:r>
            <a:r>
              <a:rPr lang="en-US" sz="3000" dirty="0" smtClean="0">
                <a:latin typeface="+mj-lt"/>
              </a:rPr>
              <a:t> base pairs)</a:t>
            </a:r>
            <a:endParaRPr lang="en-US" sz="30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911717" y="4662807"/>
            <a:ext cx="2558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people</a:t>
            </a:r>
            <a:endParaRPr lang="en-US" sz="300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5169" y="3818199"/>
            <a:ext cx="81469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C/C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T/T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accent1"/>
                </a:solidFill>
              </a:rPr>
              <a:t>C</a:t>
            </a:r>
            <a:r>
              <a:rPr lang="en-US" sz="3000" dirty="0" smtClean="0">
                <a:solidFill>
                  <a:srgbClr val="BFBFBF"/>
                </a:solidFill>
              </a:rPr>
              <a:t>/</a:t>
            </a:r>
            <a:r>
              <a:rPr lang="en-US" sz="3000" dirty="0" smtClean="0">
                <a:solidFill>
                  <a:schemeClr val="accent1"/>
                </a:solidFill>
              </a:rPr>
              <a:t>C 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A/A</a:t>
            </a:r>
          </a:p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 smtClean="0">
                <a:solidFill>
                  <a:schemeClr val="accent1"/>
                </a:solidFill>
              </a:rPr>
              <a:t>C</a:t>
            </a:r>
            <a:r>
              <a:rPr lang="en-US" sz="3000" dirty="0" smtClean="0">
                <a:solidFill>
                  <a:srgbClr val="BFBFBF"/>
                </a:solidFill>
              </a:rPr>
              <a:t>/</a:t>
            </a:r>
            <a:r>
              <a:rPr lang="en-US" sz="3000" dirty="0" smtClean="0">
                <a:solidFill>
                  <a:schemeClr val="accent1"/>
                </a:solidFill>
              </a:rPr>
              <a:t>C 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G/C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T/T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accent1"/>
                </a:solidFill>
              </a:rPr>
              <a:t>C</a:t>
            </a:r>
            <a:r>
              <a:rPr lang="en-US" sz="3000" dirty="0" smtClean="0">
                <a:solidFill>
                  <a:srgbClr val="BFBFBF"/>
                </a:solidFill>
              </a:rPr>
              <a:t>/</a:t>
            </a:r>
            <a:r>
              <a:rPr lang="en-US" sz="3000" dirty="0" smtClean="0">
                <a:solidFill>
                  <a:schemeClr val="accent1"/>
                </a:solidFill>
              </a:rPr>
              <a:t>C 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T/A</a:t>
            </a:r>
          </a:p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  ⋮</a:t>
            </a:r>
          </a:p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 smtClean="0">
                <a:solidFill>
                  <a:schemeClr val="accent1"/>
                </a:solidFill>
              </a:rPr>
              <a:t>C</a:t>
            </a:r>
            <a:r>
              <a:rPr lang="en-US" sz="3000" dirty="0" smtClean="0">
                <a:solidFill>
                  <a:srgbClr val="BFBFBF"/>
                </a:solidFill>
              </a:rPr>
              <a:t>/</a:t>
            </a:r>
            <a:r>
              <a:rPr lang="en-US" sz="3000" dirty="0" smtClean="0">
                <a:solidFill>
                  <a:schemeClr val="accent1"/>
                </a:solidFill>
              </a:rPr>
              <a:t>C 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G/G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G/T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accent1"/>
                </a:solidFill>
              </a:rPr>
              <a:t>C</a:t>
            </a:r>
            <a:r>
              <a:rPr lang="en-US" sz="3000" dirty="0" smtClean="0">
                <a:solidFill>
                  <a:srgbClr val="BFBFBF"/>
                </a:solidFill>
              </a:rPr>
              <a:t>/</a:t>
            </a:r>
            <a:r>
              <a:rPr lang="en-US" sz="3000" dirty="0" smtClean="0">
                <a:solidFill>
                  <a:schemeClr val="accent1"/>
                </a:solidFill>
              </a:rPr>
              <a:t>C 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A/A</a:t>
            </a:r>
          </a:p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 smtClean="0">
                <a:solidFill>
                  <a:schemeClr val="accent1"/>
                </a:solidFill>
              </a:rPr>
              <a:t>C</a:t>
            </a:r>
            <a:r>
              <a:rPr lang="en-US" sz="3000" dirty="0" smtClean="0">
                <a:solidFill>
                  <a:srgbClr val="BFBFBF"/>
                </a:solidFill>
              </a:rPr>
              <a:t>/</a:t>
            </a:r>
            <a:r>
              <a:rPr lang="en-US" sz="3000" dirty="0" smtClean="0">
                <a:solidFill>
                  <a:schemeClr val="accent1"/>
                </a:solidFill>
              </a:rPr>
              <a:t>C 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C/C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T/T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accent1"/>
                </a:solidFill>
              </a:rPr>
              <a:t>C</a:t>
            </a:r>
            <a:r>
              <a:rPr lang="en-US" sz="3000" dirty="0" smtClean="0">
                <a:solidFill>
                  <a:srgbClr val="BFBFBF"/>
                </a:solidFill>
              </a:rPr>
              <a:t>/</a:t>
            </a:r>
            <a:r>
              <a:rPr lang="en-US" sz="3000" dirty="0" smtClean="0">
                <a:solidFill>
                  <a:schemeClr val="accent1"/>
                </a:solidFill>
              </a:rPr>
              <a:t>C 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A/A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92957" y="2957980"/>
            <a:ext cx="29322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Two alleles at each spot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 smtClean="0"/>
              <a:t>Most </a:t>
            </a:r>
            <a:r>
              <a:rPr lang="en-US" sz="2200" dirty="0" smtClean="0"/>
              <a:t>spots:</a:t>
            </a:r>
          </a:p>
          <a:p>
            <a:pPr algn="ctr"/>
            <a:r>
              <a:rPr lang="en-US" sz="2200" dirty="0" smtClean="0"/>
              <a:t>no variation observed</a:t>
            </a:r>
          </a:p>
          <a:p>
            <a:pPr algn="ctr"/>
            <a:endParaRPr lang="en-US" sz="2200" dirty="0"/>
          </a:p>
          <a:p>
            <a:pPr algn="ctr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4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Genotype data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1561" y="22304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#people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2978498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</a:t>
            </a:r>
            <a:r>
              <a:rPr lang="en-US" sz="3000" dirty="0" smtClean="0">
                <a:latin typeface="+mj-lt"/>
              </a:rPr>
              <a:t>uman genome (</a:t>
            </a:r>
            <a:r>
              <a:rPr lang="en-US" sz="3000" dirty="0">
                <a:solidFill>
                  <a:prstClr val="black"/>
                </a:solidFill>
                <a:latin typeface="Calibri Light" panose="020F0302020204030204"/>
              </a:rPr>
              <a:t>~10</a:t>
            </a:r>
            <a:r>
              <a:rPr lang="en-US" sz="3000" baseline="30000" dirty="0">
                <a:solidFill>
                  <a:prstClr val="black"/>
                </a:solidFill>
                <a:latin typeface="Calibri Light" panose="020F0302020204030204"/>
              </a:rPr>
              <a:t>9</a:t>
            </a:r>
            <a:r>
              <a:rPr lang="en-US" sz="3000" dirty="0" smtClean="0">
                <a:latin typeface="+mj-lt"/>
              </a:rPr>
              <a:t> base pairs)</a:t>
            </a:r>
            <a:endParaRPr lang="en-US" sz="30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911717" y="4662807"/>
            <a:ext cx="2558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people</a:t>
            </a:r>
            <a:endParaRPr lang="en-US" sz="300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5169" y="3818199"/>
            <a:ext cx="81469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A/A	C/C	A/A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558ED5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G/G	G/G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C/C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  <a:p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A/A	C/C	A/A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558ED5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G/G	G/G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C/C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  ⋮</a:t>
            </a:r>
          </a:p>
          <a:p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A/A	C/C	A/A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660066"/>
                </a:solidFill>
              </a:rPr>
              <a:t>G</a:t>
            </a:r>
            <a:r>
              <a:rPr lang="en-US" sz="3000" dirty="0" smtClean="0">
                <a:solidFill>
                  <a:srgbClr val="BFBFBF"/>
                </a:solidFill>
              </a:rPr>
              <a:t>/</a:t>
            </a:r>
            <a:r>
              <a:rPr lang="en-US" sz="3000" dirty="0" smtClean="0">
                <a:solidFill>
                  <a:srgbClr val="7030A0"/>
                </a:solidFill>
              </a:rPr>
              <a:t>G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G/G	G/G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C/C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  <a:p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A/A	C/C	A/A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558ED5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558ED5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G/G	G/G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C/C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92957" y="2957980"/>
            <a:ext cx="29322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Two alleles at each spot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 smtClean="0"/>
              <a:t>Most </a:t>
            </a:r>
            <a:r>
              <a:rPr lang="en-US" sz="2200" dirty="0" smtClean="0"/>
              <a:t>spots:</a:t>
            </a:r>
          </a:p>
          <a:p>
            <a:pPr algn="ctr"/>
            <a:r>
              <a:rPr lang="en-US" sz="2200" dirty="0" smtClean="0"/>
              <a:t>no variation observed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Genetic </a:t>
            </a:r>
            <a:r>
              <a:rPr lang="en-US" sz="2200" dirty="0" smtClean="0"/>
              <a:t>variants</a:t>
            </a:r>
            <a:endParaRPr lang="en-US" sz="2200" dirty="0"/>
          </a:p>
          <a:p>
            <a:pPr algn="ctr"/>
            <a:r>
              <a:rPr lang="en-US" sz="2200" dirty="0" smtClean="0"/>
              <a:t>can be coded </a:t>
            </a:r>
            <a:r>
              <a:rPr lang="en-US" sz="2200" dirty="0" smtClean="0"/>
              <a:t>as 0/1/2</a:t>
            </a:r>
          </a:p>
          <a:p>
            <a:pPr algn="ctr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Genotype data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1561" y="22304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#people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2978498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</a:t>
            </a:r>
            <a:r>
              <a:rPr lang="en-US" sz="3000" dirty="0" smtClean="0">
                <a:latin typeface="+mj-lt"/>
              </a:rPr>
              <a:t>uman genome (</a:t>
            </a:r>
            <a:r>
              <a:rPr lang="en-US" sz="3000" dirty="0">
                <a:solidFill>
                  <a:prstClr val="black"/>
                </a:solidFill>
                <a:latin typeface="Calibri Light" panose="020F0302020204030204"/>
              </a:rPr>
              <a:t>~</a:t>
            </a:r>
            <a:r>
              <a:rPr lang="en-US" sz="3000" dirty="0" smtClean="0">
                <a:solidFill>
                  <a:prstClr val="black"/>
                </a:solidFill>
                <a:latin typeface="Calibri Light" panose="020F0302020204030204"/>
              </a:rPr>
              <a:t>10</a:t>
            </a:r>
            <a:r>
              <a:rPr lang="en-US" sz="3000" baseline="30000" dirty="0" smtClean="0">
                <a:solidFill>
                  <a:prstClr val="black"/>
                </a:solidFill>
                <a:latin typeface="Calibri Light" panose="020F0302020204030204"/>
              </a:rPr>
              <a:t>9</a:t>
            </a:r>
            <a:r>
              <a:rPr lang="en-US" sz="3000" dirty="0" smtClean="0">
                <a:solidFill>
                  <a:prstClr val="black"/>
                </a:solidFill>
                <a:latin typeface="Calibri Light" panose="020F0302020204030204"/>
              </a:rPr>
              <a:t> </a:t>
            </a:r>
            <a:r>
              <a:rPr lang="en-US" sz="3000" dirty="0" smtClean="0">
                <a:latin typeface="+mj-lt"/>
              </a:rPr>
              <a:t>base pairs)</a:t>
            </a:r>
            <a:endParaRPr lang="en-US" sz="30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911717" y="4662807"/>
            <a:ext cx="2558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people</a:t>
            </a:r>
            <a:endParaRPr lang="en-US" sz="300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5169" y="3818199"/>
            <a:ext cx="81469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/>
              <a:t>  </a:t>
            </a:r>
            <a:r>
              <a:rPr lang="en-US" sz="3000" dirty="0" smtClean="0">
                <a:solidFill>
                  <a:schemeClr val="accent1"/>
                </a:solidFill>
              </a:rPr>
              <a:t>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008000"/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FF0000"/>
                </a:solidFill>
              </a:rPr>
              <a:t>  0</a:t>
            </a:r>
            <a:endParaRPr lang="en-US" sz="3000" dirty="0">
              <a:solidFill>
                <a:srgbClr val="FF0000"/>
              </a:solidFill>
            </a:endParaRPr>
          </a:p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/>
              <a:t>  </a:t>
            </a:r>
            <a:r>
              <a:rPr lang="en-US" sz="3000" dirty="0" smtClean="0">
                <a:solidFill>
                  <a:srgbClr val="660066"/>
                </a:solidFill>
              </a:rPr>
              <a:t>1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008000"/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008000"/>
                </a:solidFill>
              </a:rPr>
              <a:t>  1</a:t>
            </a:r>
            <a:endParaRPr lang="en-US" sz="3000" dirty="0">
              <a:solidFill>
                <a:srgbClr val="FF0000"/>
              </a:solidFill>
            </a:endParaRPr>
          </a:p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  ⋮</a:t>
            </a:r>
          </a:p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660066"/>
                </a:solidFill>
              </a:rPr>
              <a:t>  2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 smtClean="0">
                <a:solidFill>
                  <a:srgbClr val="660066"/>
                </a:solidFill>
              </a:rPr>
              <a:t>  1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FF0000"/>
                </a:solidFill>
              </a:rPr>
              <a:t>  0</a:t>
            </a:r>
            <a:endParaRPr lang="en-US" sz="3000" dirty="0">
              <a:solidFill>
                <a:srgbClr val="FF0000"/>
              </a:solidFill>
            </a:endParaRPr>
          </a:p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558ED5"/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 smtClean="0">
                <a:solidFill>
                  <a:srgbClr val="008000"/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FF0000"/>
                </a:solidFill>
              </a:rPr>
              <a:t>  0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92957" y="2957980"/>
            <a:ext cx="29322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Two alleles at each spot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 smtClean="0"/>
              <a:t>Most </a:t>
            </a:r>
            <a:r>
              <a:rPr lang="en-US" sz="2200" dirty="0" smtClean="0"/>
              <a:t>spots:</a:t>
            </a:r>
          </a:p>
          <a:p>
            <a:pPr algn="ctr"/>
            <a:r>
              <a:rPr lang="en-US" sz="2200" dirty="0" smtClean="0"/>
              <a:t>no variation observed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Genetic </a:t>
            </a:r>
            <a:r>
              <a:rPr lang="en-US" sz="2200" dirty="0" smtClean="0"/>
              <a:t>variants</a:t>
            </a:r>
            <a:endParaRPr lang="en-US" sz="2200" dirty="0"/>
          </a:p>
          <a:p>
            <a:pPr algn="ctr"/>
            <a:r>
              <a:rPr lang="en-US" sz="2200" dirty="0" smtClean="0"/>
              <a:t>can be coded </a:t>
            </a:r>
            <a:r>
              <a:rPr lang="en-US" sz="2200" dirty="0" smtClean="0"/>
              <a:t>as 0/1/2</a:t>
            </a:r>
          </a:p>
          <a:p>
            <a:pPr algn="ctr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341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7324</TotalTime>
  <Words>453</Words>
  <Application>Microsoft Macintosh PowerPoint</Application>
  <PresentationFormat>Widescreen</PresentationFormat>
  <Paragraphs>248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Mangal</vt:lpstr>
      <vt:lpstr>Arial</vt:lpstr>
      <vt:lpstr>Office Theme</vt:lpstr>
      <vt:lpstr>Biological data: a crash course</vt:lpstr>
      <vt:lpstr>The central dogma</vt:lpstr>
      <vt:lpstr>The central dogma</vt:lpstr>
      <vt:lpstr>The central dogma</vt:lpstr>
      <vt:lpstr>Genotype data</vt:lpstr>
      <vt:lpstr>Genotype data</vt:lpstr>
      <vt:lpstr>Genotype data</vt:lpstr>
      <vt:lpstr>Genotype data</vt:lpstr>
      <vt:lpstr>Genotype data</vt:lpstr>
      <vt:lpstr>Genotype data</vt:lpstr>
      <vt:lpstr>Genome-wide association study (GWAS)</vt:lpstr>
      <vt:lpstr>Genome-wide association study (GWAS)</vt:lpstr>
      <vt:lpstr>Gene expression</vt:lpstr>
      <vt:lpstr>Gene expression</vt:lpstr>
      <vt:lpstr>Single-cell RNA sequencing</vt:lpstr>
      <vt:lpstr>Bulk RNA sequencing</vt:lpstr>
      <vt:lpstr>Bulk RNA sequencing</vt:lpstr>
      <vt:lpstr>Summary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Phenotypic data: a crash course</dc:title>
  <dc:creator>Microsoft Office User</dc:creator>
  <cp:lastModifiedBy>Microsoft Office User</cp:lastModifiedBy>
  <cp:revision>53</cp:revision>
  <dcterms:created xsi:type="dcterms:W3CDTF">2019-12-06T02:53:46Z</dcterms:created>
  <dcterms:modified xsi:type="dcterms:W3CDTF">2019-12-13T08:16:12Z</dcterms:modified>
</cp:coreProperties>
</file>