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82" r:id="rId7"/>
    <p:sldId id="266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9" r:id="rId16"/>
    <p:sldId id="283" r:id="rId17"/>
    <p:sldId id="281" r:id="rId18"/>
    <p:sldId id="278" r:id="rId19"/>
    <p:sldId id="28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5"/>
    <p:restoredTop sz="94647"/>
  </p:normalViewPr>
  <p:slideViewPr>
    <p:cSldViewPr snapToGrid="0" snapToObjects="1">
      <p:cViewPr>
        <p:scale>
          <a:sx n="125" d="100"/>
          <a:sy n="125" d="100"/>
        </p:scale>
        <p:origin x="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A69-5D3E-DD41-8251-40808EDD37D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5B50-DED4-E64E-8520-72772006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change cell outlines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35B50-DED4-E64E-8520-72772006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1097"/>
            <a:ext cx="9144000" cy="2387600"/>
          </a:xfrm>
        </p:spPr>
        <p:txBody>
          <a:bodyPr/>
          <a:lstStyle/>
          <a:p>
            <a:r>
              <a:rPr lang="en-US" dirty="0" smtClean="0"/>
              <a:t>Biological data:</a:t>
            </a:r>
            <a:br>
              <a:rPr lang="en-US" dirty="0" smtClean="0"/>
            </a:br>
            <a:r>
              <a:rPr lang="en-US" dirty="0" smtClean="0"/>
              <a:t>a crash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0739" y="4378960"/>
            <a:ext cx="191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Yakir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Reshef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genetic variants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</a:t>
            </a:r>
            <a:r>
              <a:rPr lang="en-US" sz="2200" dirty="0" smtClean="0"/>
              <a:t>c variants </a:t>
            </a:r>
            <a:r>
              <a:rPr lang="en-US" sz="2200" dirty="0" smtClean="0"/>
              <a:t>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0189" y="3650543"/>
            <a:ext cx="3380656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smtClean="0"/>
              <a:t>Heart attack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Schizophrenia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Rheumatoid arthritis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Height/BMI/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56302" y="4276538"/>
            <a:ext cx="71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26473" y="3103122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3424" y="41842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≈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7144885" y="4319918"/>
            <a:ext cx="3482967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α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44885" y="5070988"/>
            <a:ext cx="3482967" cy="769441"/>
            <a:chOff x="6597642" y="5525310"/>
            <a:chExt cx="351912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081737" y="5525310"/>
              <a:ext cx="3035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marginal correlation of SNP </a:t>
              </a:r>
              <a:r>
                <a:rPr lang="en-US" sz="2200" dirty="0" err="1" smtClean="0"/>
                <a:t>i</a:t>
              </a:r>
              <a:r>
                <a:rPr lang="en-US" sz="2200" dirty="0" smtClean="0"/>
                <a:t> to phenotype</a:t>
              </a:r>
              <a:endParaRPr lang="en-US" sz="22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97642" y="5540752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200" dirty="0" smtClean="0"/>
                <a:t>α</a:t>
              </a:r>
              <a:r>
                <a:rPr lang="en-US" sz="2200" baseline="-25000" dirty="0" err="1" smtClean="0"/>
                <a:t>i</a:t>
              </a:r>
              <a:r>
                <a:rPr lang="en-US" sz="2200" dirty="0" smtClean="0"/>
                <a:t> = </a:t>
              </a:r>
              <a:endParaRPr lang="en-US" sz="2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genetic variants (10</a:t>
            </a:r>
            <a:r>
              <a:rPr lang="en-US" sz="2200" baseline="30000" dirty="0"/>
              <a:t>6</a:t>
            </a:r>
            <a:r>
              <a:rPr lang="en-US" sz="2200" dirty="0"/>
              <a:t> </a:t>
            </a:r>
            <a:r>
              <a:rPr lang="mr-IN" sz="2200" dirty="0"/>
              <a:t>–</a:t>
            </a:r>
            <a:r>
              <a:rPr lang="en-US" sz="2200" dirty="0"/>
              <a:t> 10</a:t>
            </a:r>
            <a:r>
              <a:rPr lang="en-US" sz="2200" baseline="30000" dirty="0"/>
              <a:t>7</a:t>
            </a:r>
            <a:r>
              <a:rPr lang="en-US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5" name="Smiley Face 24"/>
          <p:cNvSpPr/>
          <p:nvPr/>
        </p:nvSpPr>
        <p:spPr>
          <a:xfrm>
            <a:off x="47994" y="3406019"/>
            <a:ext cx="654835" cy="677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606931" y="3983933"/>
            <a:ext cx="682373" cy="186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</p:cNvCxnSpPr>
          <p:nvPr/>
        </p:nvCxnSpPr>
        <p:spPr>
          <a:xfrm flipV="1">
            <a:off x="606931" y="3897778"/>
            <a:ext cx="988189" cy="86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89304" y="3897778"/>
            <a:ext cx="6625336" cy="224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2120" y="5233836"/>
            <a:ext cx="309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expensive</a:t>
            </a:r>
          </a:p>
          <a:p>
            <a:pPr algn="ctr"/>
            <a:r>
              <a:rPr lang="en-US" sz="2200" dirty="0" smtClean="0"/>
              <a:t>few individuals</a:t>
            </a:r>
          </a:p>
          <a:p>
            <a:pPr algn="ctr"/>
            <a:r>
              <a:rPr lang="en-US" sz="2200" dirty="0" smtClean="0"/>
              <a:t>but: single-cell resolution</a:t>
            </a:r>
          </a:p>
        </p:txBody>
      </p:sp>
      <p:sp>
        <p:nvSpPr>
          <p:cNvPr id="25" name="Smiley Face 24"/>
          <p:cNvSpPr/>
          <p:nvPr/>
        </p:nvSpPr>
        <p:spPr>
          <a:xfrm>
            <a:off x="47994" y="3406019"/>
            <a:ext cx="654835" cy="677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606931" y="3983933"/>
            <a:ext cx="682373" cy="186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</p:cNvCxnSpPr>
          <p:nvPr/>
        </p:nvCxnSpPr>
        <p:spPr>
          <a:xfrm flipV="1">
            <a:off x="606931" y="3897778"/>
            <a:ext cx="988189" cy="86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89304" y="3897778"/>
            <a:ext cx="6625336" cy="224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mage result for fruit sal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9194" l="3148" r="97337">
                        <a14:foregroundMark x1="66586" y1="9032" x2="92131" y2="25161"/>
                        <a14:foregroundMark x1="70823" y1="9839" x2="76755" y2="11774"/>
                        <a14:foregroundMark x1="77240" y1="11774" x2="86320" y2="1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08" y="3197129"/>
            <a:ext cx="2445294" cy="1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56102" y="4389708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50006" y="5302482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646958" y="5754433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89304" y="43549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9304" y="52693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89304" y="57265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56102" y="4389708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50006" y="5302482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646958" y="5754433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89304" y="43549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9304" y="52693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89304" y="57265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497105"/>
            <a:ext cx="6705601" cy="573741"/>
            <a:chOff x="1326778" y="1497105"/>
            <a:chExt cx="6705601" cy="573741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13571" y="2766349"/>
            <a:ext cx="3494226" cy="3496504"/>
            <a:chOff x="3913571" y="2766349"/>
            <a:chExt cx="3494226" cy="3496504"/>
          </a:xfrm>
        </p:grpSpPr>
        <p:sp>
          <p:nvSpPr>
            <p:cNvPr id="3" name="Oval 2"/>
            <p:cNvSpPr/>
            <p:nvPr/>
          </p:nvSpPr>
          <p:spPr>
            <a:xfrm>
              <a:off x="3913571" y="2766349"/>
              <a:ext cx="3494226" cy="34965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488134" y="5441291"/>
              <a:ext cx="2455065" cy="24965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69973" y="4779125"/>
              <a:ext cx="803058" cy="26613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800000" flipV="1">
              <a:off x="5284079" y="4822193"/>
              <a:ext cx="767984" cy="24908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8587" y="4411788"/>
              <a:ext cx="758105" cy="20525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4410272" y="4312429"/>
              <a:ext cx="1068702" cy="2898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6244303" y="496721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515123" y="472987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95347" y="3213196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8492322">
              <a:off x="5208142" y="3400663"/>
              <a:ext cx="427729" cy="5161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5544410" y="304885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59136" y="3448588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6426325" y="347357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26063" y="3694861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92768" y="3694861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genotype matrix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39487" y="4546571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2769" y="3278464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7437239" y="3311768"/>
            <a:ext cx="2609586" cy="959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bulk RNA sequencing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7930" y="2880880"/>
            <a:ext cx="146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genes (</a:t>
            </a:r>
            <a:r>
              <a:rPr lang="en-US" sz="2200" dirty="0" smtClean="0"/>
              <a:t>10</a:t>
            </a:r>
            <a:r>
              <a:rPr lang="en-US" sz="2200" baseline="30000" dirty="0"/>
              <a:t>4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74399" y="3596894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437239" y="4982832"/>
            <a:ext cx="2609586" cy="1614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single-cell RNA sequencing</a:t>
            </a:r>
          </a:p>
          <a:p>
            <a:pPr algn="ctr"/>
            <a:r>
              <a:rPr lang="en-US" sz="2800" dirty="0" smtClean="0"/>
              <a:t>(per individual)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20272" y="5623680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cells (10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10266550" y="3311767"/>
            <a:ext cx="377201" cy="95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ord 130"/>
          <p:cNvSpPr/>
          <p:nvPr/>
        </p:nvSpPr>
        <p:spPr>
          <a:xfrm>
            <a:off x="4936472" y="4641610"/>
            <a:ext cx="2329297" cy="1890995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gular Pentagon 129"/>
          <p:cNvSpPr/>
          <p:nvPr/>
        </p:nvSpPr>
        <p:spPr>
          <a:xfrm>
            <a:off x="2651266" y="4516798"/>
            <a:ext cx="2105865" cy="1850095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44299" y="2940908"/>
            <a:ext cx="1568355" cy="165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290916"/>
            <a:ext cx="9430872" cy="1098277"/>
            <a:chOff x="1326778" y="1290916"/>
            <a:chExt cx="9430872" cy="1098277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57" name="Freeform 56"/>
          <p:cNvSpPr/>
          <p:nvPr/>
        </p:nvSpPr>
        <p:spPr>
          <a:xfrm>
            <a:off x="4247444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10800000" flipV="1">
            <a:off x="4667737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897175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0800000">
            <a:off x="5174775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317780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4805202" y="301738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024195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>
            <a:off x="5270891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81283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484676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316674" y="3931038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6443562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>
            <a:off x="7412007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0800000">
            <a:off x="7555012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594094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261427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7508123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62096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965489" y="423944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 flipV="1">
            <a:off x="2385782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615220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1924375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0800000">
            <a:off x="2892820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074907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8492322">
            <a:off x="2345684" y="3203152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08340" y="6170937"/>
            <a:ext cx="1213520" cy="11917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05962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 flipV="1">
            <a:off x="3494257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723695" y="5587164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2937847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800000">
            <a:off x="4001295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4144300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07133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8492322">
            <a:off x="3454159" y="5053247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H="1">
            <a:off x="3631722" y="486747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850715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097411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rot="10800000">
            <a:off x="2882427" y="564553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10800000">
            <a:off x="4296700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4110652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 flipV="1">
            <a:off x="3510090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8492322">
            <a:off x="3921256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534038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985461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02364" y="6192661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124360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 flipV="1">
            <a:off x="5712655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5156245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800000">
            <a:off x="6219693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10800000">
            <a:off x="6362698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425531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069113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H="1">
            <a:off x="6315809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0800000">
            <a:off x="6515098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10800000">
            <a:off x="6329050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 flipV="1">
            <a:off x="5728488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8492322">
            <a:off x="6139654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752436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203859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9304" y="2734056"/>
            <a:ext cx="7141464" cy="3968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9774936" y="4123062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8348439" y="3066706"/>
            <a:ext cx="1426497" cy="1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6" idx="2"/>
          </p:cNvCxnSpPr>
          <p:nvPr/>
        </p:nvCxnSpPr>
        <p:spPr>
          <a:xfrm flipV="1">
            <a:off x="8292321" y="4591282"/>
            <a:ext cx="1482615" cy="1855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val 286"/>
          <p:cNvSpPr/>
          <p:nvPr/>
        </p:nvSpPr>
        <p:spPr>
          <a:xfrm>
            <a:off x="3016168" y="512581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hord 264"/>
          <p:cNvSpPr/>
          <p:nvPr/>
        </p:nvSpPr>
        <p:spPr>
          <a:xfrm>
            <a:off x="7043171" y="5070615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4481033" y="513647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hord 257"/>
          <p:cNvSpPr/>
          <p:nvPr/>
        </p:nvSpPr>
        <p:spPr>
          <a:xfrm>
            <a:off x="7045085" y="3251964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gular Pentagon 256"/>
          <p:cNvSpPr/>
          <p:nvPr/>
        </p:nvSpPr>
        <p:spPr>
          <a:xfrm>
            <a:off x="5633384" y="3244268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4481033" y="330841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112298" y="5656158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175452" y="5776655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0800000">
            <a:off x="3128099" y="555042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3125149" y="533440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8492322">
            <a:off x="4717582" y="520937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3546811" y="52167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flipH="1">
            <a:off x="375088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0800000">
            <a:off x="3533393" y="5575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0800000">
            <a:off x="3709322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0800000" flipV="1">
            <a:off x="3411693" y="57546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8492322">
            <a:off x="3365796" y="5315511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17" name="Rounded Rectangle 16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4606221" y="403817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800000" flipV="1">
            <a:off x="4745761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859466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997040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5067911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4813886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922415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5044674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235047" y="4031301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13803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0800000">
            <a:off x="7200921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0800000">
            <a:off x="768086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0800000">
            <a:off x="775173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275522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606241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7431938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03286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853643" y="399692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10800000" flipV="1">
            <a:off x="2061933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175638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1833267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0800000">
            <a:off x="2313212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907868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8492322">
            <a:off x="2042097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45200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223057" y="4048134"/>
            <a:ext cx="570409" cy="69082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11229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 flipV="1">
            <a:off x="3403847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517552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0800000">
            <a:off x="3128099" y="3659584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365512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10800000">
            <a:off x="372599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261553" y="34015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8492322">
            <a:off x="3384011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3471972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587376" y="352392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3702760" y="35304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10800000">
            <a:off x="3100634" y="3770349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3801524" y="372954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654322" y="396083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 flipV="1">
            <a:off x="3411693" y="393601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8492322">
            <a:off x="3615497" y="337310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423562" y="36297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151696" y="348287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879385" y="4121919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796126" y="3928125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 flipV="1">
            <a:off x="6087675" y="3939388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0800000">
            <a:off x="5811927" y="3750202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0800000">
            <a:off x="6338954" y="39773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>
            <a:off x="6409825" y="39152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945381" y="34921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264329" y="3580165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H="1">
            <a:off x="6386588" y="358669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10800000">
            <a:off x="6485352" y="3820162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10800000">
            <a:off x="6393150" y="4044581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0800000" flipV="1">
            <a:off x="6095521" y="4026629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18492322">
            <a:off x="6299325" y="3443097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107390" y="37203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835524" y="357349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89304" y="3176977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9774936" y="3293696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>
            <a:off x="8267700" y="3176977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8267700" y="3761916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 flipV="1">
            <a:off x="4754901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 rot="10800000" flipV="1">
            <a:off x="4611929" y="5780235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4612128" y="5675595"/>
            <a:ext cx="198388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rot="10800000">
            <a:off x="4597020" y="5534106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10800000">
            <a:off x="5076966" y="57053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541678" y="5169634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rot="18492322">
            <a:off x="5184051" y="518011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 flipV="1">
            <a:off x="3347882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10800000" flipV="1">
            <a:off x="7377033" y="57588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0800000">
            <a:off x="7628312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rot="10800000">
            <a:off x="7203479" y="5628839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553687" y="530819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>
            <a:off x="7726585" y="557569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0800000">
            <a:off x="7682508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10800000" flipV="1">
            <a:off x="7793954" y="571616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18492322">
            <a:off x="7588683" y="517113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7396748" y="544837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289304" y="4995628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9774936" y="5112347"/>
            <a:ext cx="896112" cy="936439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>
            <a:off x="8267700" y="4995628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8" idx="2"/>
          </p:cNvCxnSpPr>
          <p:nvPr/>
        </p:nvCxnSpPr>
        <p:spPr>
          <a:xfrm flipV="1">
            <a:off x="8267700" y="5580567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 246"/>
          <p:cNvSpPr/>
          <p:nvPr/>
        </p:nvSpPr>
        <p:spPr>
          <a:xfrm flipV="1">
            <a:off x="7392584" y="5908735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>
            <a:off x="7549148" y="550933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/>
          <p:cNvSpPr/>
          <p:nvPr/>
        </p:nvSpPr>
        <p:spPr>
          <a:xfrm>
            <a:off x="7682297" y="534890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>
            <a:off x="7372687" y="525586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7463212" y="510437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69"/>
          <p:cNvSpPr/>
          <p:nvPr/>
        </p:nvSpPr>
        <p:spPr>
          <a:xfrm rot="18492322">
            <a:off x="5177633" y="534695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702337" y="512978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 rot="10800000">
            <a:off x="2312263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 flipH="1">
            <a:off x="235989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 flipV="1">
            <a:off x="1991085" y="5897687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gular Pentagon 274"/>
          <p:cNvSpPr/>
          <p:nvPr/>
        </p:nvSpPr>
        <p:spPr>
          <a:xfrm>
            <a:off x="5628021" y="5058954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/>
          <p:cNvSpPr/>
          <p:nvPr/>
        </p:nvSpPr>
        <p:spPr>
          <a:xfrm rot="10800000" flipV="1">
            <a:off x="5882802" y="5729986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/>
          <p:cNvSpPr/>
          <p:nvPr/>
        </p:nvSpPr>
        <p:spPr>
          <a:xfrm rot="18914252">
            <a:off x="6198643" y="5569719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7"/>
          <p:cNvSpPr/>
          <p:nvPr/>
        </p:nvSpPr>
        <p:spPr>
          <a:xfrm rot="12996532">
            <a:off x="6249587" y="575347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 rot="10800000">
            <a:off x="6320458" y="564327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79"/>
          <p:cNvSpPr/>
          <p:nvPr/>
        </p:nvSpPr>
        <p:spPr>
          <a:xfrm flipH="1">
            <a:off x="5719918" y="541541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 flipV="1">
            <a:off x="5939141" y="545739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 flipH="1">
            <a:off x="5945898" y="525698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 flipV="1">
            <a:off x="6026688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 flipH="1">
            <a:off x="5824193" y="531756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 rot="12708201" flipV="1">
            <a:off x="6035202" y="567544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 rot="10800000">
            <a:off x="5818341" y="5660923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</p:txBody>
      </p:sp>
    </p:spTree>
    <p:extLst>
      <p:ext uri="{BB962C8B-B14F-4D97-AF65-F5344CB8AC3E}">
        <p14:creationId xmlns:p14="http://schemas.microsoft.com/office/powerpoint/2010/main" val="1154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10</a:t>
            </a:r>
            <a:r>
              <a:rPr lang="en-US" sz="3000" baseline="30000" dirty="0" smtClean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000" dirty="0" smtClean="0">
                <a:latin typeface="+mj-lt"/>
              </a:rPr>
              <a:t>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490</Words>
  <Application>Microsoft Macintosh PowerPoint</Application>
  <PresentationFormat>Widescreen</PresentationFormat>
  <Paragraphs>281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Biological data: a crash course</vt:lpstr>
      <vt:lpstr>The central dogma</vt:lpstr>
      <vt:lpstr>The central dogma</vt:lpstr>
      <vt:lpstr>The central dogma</vt:lpstr>
      <vt:lpstr>Genotype data</vt:lpstr>
      <vt:lpstr>Genotype data</vt:lpstr>
      <vt:lpstr>Genotype data</vt:lpstr>
      <vt:lpstr>Genotype data</vt:lpstr>
      <vt:lpstr>Genotype data</vt:lpstr>
      <vt:lpstr>Genotype data</vt:lpstr>
      <vt:lpstr>Genome-wide association study (GWAS)</vt:lpstr>
      <vt:lpstr>Genome-wide association study (GWAS)</vt:lpstr>
      <vt:lpstr>Gene expression</vt:lpstr>
      <vt:lpstr>Gene expression</vt:lpstr>
      <vt:lpstr>Single-cell RNA sequencing</vt:lpstr>
      <vt:lpstr>Single-cell RNA sequencing</vt:lpstr>
      <vt:lpstr>Bulk RNA sequencing</vt:lpstr>
      <vt:lpstr>Bulk RNA sequencing</vt:lpstr>
      <vt:lpstr>Bulk RNA sequencing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data: a crash course</dc:title>
  <dc:creator>Microsoft Office User</dc:creator>
  <cp:lastModifiedBy>Microsoft Office User</cp:lastModifiedBy>
  <cp:revision>55</cp:revision>
  <cp:lastPrinted>2019-12-13T08:54:52Z</cp:lastPrinted>
  <dcterms:created xsi:type="dcterms:W3CDTF">2019-12-06T02:53:46Z</dcterms:created>
  <dcterms:modified xsi:type="dcterms:W3CDTF">2019-12-13T08:56:21Z</dcterms:modified>
</cp:coreProperties>
</file>