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82" r:id="rId7"/>
    <p:sldId id="266" r:id="rId8"/>
    <p:sldId id="268" r:id="rId9"/>
    <p:sldId id="269" r:id="rId10"/>
    <p:sldId id="273" r:id="rId11"/>
    <p:sldId id="274" r:id="rId12"/>
    <p:sldId id="275" r:id="rId13"/>
    <p:sldId id="276" r:id="rId14"/>
    <p:sldId id="277" r:id="rId15"/>
    <p:sldId id="279" r:id="rId16"/>
    <p:sldId id="281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5"/>
    <p:restoredTop sz="94647"/>
  </p:normalViewPr>
  <p:slideViewPr>
    <p:cSldViewPr snapToGrid="0" snapToObjects="1">
      <p:cViewPr>
        <p:scale>
          <a:sx n="125" d="100"/>
          <a:sy n="125" d="100"/>
        </p:scale>
        <p:origin x="2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E8A69-5D3E-DD41-8251-40808EDD37D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35B50-DED4-E64E-8520-72772006D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change cell outlines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35B50-DED4-E64E-8520-72772006D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1097"/>
            <a:ext cx="9144000" cy="2387600"/>
          </a:xfrm>
        </p:spPr>
        <p:txBody>
          <a:bodyPr/>
          <a:lstStyle/>
          <a:p>
            <a:r>
              <a:rPr lang="en-US" dirty="0" smtClean="0"/>
              <a:t>Biological data:</a:t>
            </a:r>
            <a:br>
              <a:rPr lang="en-US" dirty="0" smtClean="0"/>
            </a:br>
            <a:r>
              <a:rPr lang="en-US" dirty="0" smtClean="0"/>
              <a:t>a crash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0739" y="4378960"/>
            <a:ext cx="1910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Yakir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Reshef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2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genetic variants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30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geneti</a:t>
            </a:r>
            <a:r>
              <a:rPr lang="en-US" sz="2200" dirty="0" smtClean="0"/>
              <a:t>c variants </a:t>
            </a:r>
            <a:r>
              <a:rPr lang="en-US" sz="2200" dirty="0" smtClean="0"/>
              <a:t>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30189" y="3650543"/>
            <a:ext cx="3380656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 smtClean="0"/>
              <a:t>Heart attack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Schizophrenia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Rheumatoid arthritis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/>
              <a:t>Height/BMI/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456302" y="4276538"/>
            <a:ext cx="71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3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26473" y="3103122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63424" y="418420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≈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7144885" y="4319918"/>
            <a:ext cx="3482967" cy="374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α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144885" y="5070988"/>
            <a:ext cx="3482967" cy="769441"/>
            <a:chOff x="6597642" y="5525310"/>
            <a:chExt cx="351912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7081737" y="5525310"/>
              <a:ext cx="30350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marginal correlation of SNP </a:t>
              </a:r>
              <a:r>
                <a:rPr lang="en-US" sz="2200" dirty="0" err="1" smtClean="0"/>
                <a:t>i</a:t>
              </a:r>
              <a:r>
                <a:rPr lang="en-US" sz="2200" dirty="0" smtClean="0"/>
                <a:t> to phenotype</a:t>
              </a:r>
              <a:endParaRPr lang="en-US" sz="22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97642" y="5540752"/>
              <a:ext cx="6575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200" dirty="0" smtClean="0"/>
                <a:t>α</a:t>
              </a:r>
              <a:r>
                <a:rPr lang="en-US" sz="2200" baseline="-25000" dirty="0" err="1" smtClean="0"/>
                <a:t>i</a:t>
              </a:r>
              <a:r>
                <a:rPr lang="en-US" sz="2200" dirty="0" smtClean="0"/>
                <a:t> = </a:t>
              </a:r>
              <a:endParaRPr lang="en-US" sz="22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261627" y="429192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genetic variants (10</a:t>
            </a:r>
            <a:r>
              <a:rPr lang="en-US" sz="2200" baseline="30000" dirty="0"/>
              <a:t>6</a:t>
            </a:r>
            <a:r>
              <a:rPr lang="en-US" sz="2200" dirty="0"/>
              <a:t> </a:t>
            </a:r>
            <a:r>
              <a:rPr lang="mr-IN" sz="2200" dirty="0"/>
              <a:t>–</a:t>
            </a:r>
            <a:r>
              <a:rPr lang="en-US" sz="2200" dirty="0"/>
              <a:t> 10</a:t>
            </a:r>
            <a:r>
              <a:rPr lang="en-US" sz="2200" baseline="30000" dirty="0"/>
              <a:t>7</a:t>
            </a:r>
            <a:r>
              <a:rPr lang="en-US" sz="2200" dirty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24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4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Single-cell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cells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4		     8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  <a:endParaRPr lang="en-US" sz="3000" dirty="0"/>
          </a:p>
          <a:p>
            <a:r>
              <a:rPr lang="en-US" sz="3000" dirty="0" smtClean="0"/>
              <a:t>	2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7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1</a:t>
            </a:r>
          </a:p>
          <a:p>
            <a:r>
              <a:rPr lang="en-US" sz="3000" dirty="0" smtClean="0"/>
              <a:t>	1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92120" y="5233836"/>
            <a:ext cx="3099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expensive</a:t>
            </a:r>
          </a:p>
          <a:p>
            <a:pPr algn="ctr"/>
            <a:r>
              <a:rPr lang="en-US" sz="2200" dirty="0" smtClean="0"/>
              <a:t>few individuals</a:t>
            </a:r>
          </a:p>
          <a:p>
            <a:pPr algn="ctr"/>
            <a:r>
              <a:rPr lang="en-US" sz="2200" dirty="0" smtClean="0"/>
              <a:t>but: single-cell resolution</a:t>
            </a:r>
          </a:p>
        </p:txBody>
      </p:sp>
      <p:sp>
        <p:nvSpPr>
          <p:cNvPr id="25" name="Smiley Face 24"/>
          <p:cNvSpPr/>
          <p:nvPr/>
        </p:nvSpPr>
        <p:spPr>
          <a:xfrm>
            <a:off x="47994" y="3406019"/>
            <a:ext cx="654835" cy="677068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5"/>
          </p:cNvCxnSpPr>
          <p:nvPr/>
        </p:nvCxnSpPr>
        <p:spPr>
          <a:xfrm>
            <a:off x="606931" y="3983933"/>
            <a:ext cx="682373" cy="1868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5"/>
          </p:cNvCxnSpPr>
          <p:nvPr/>
        </p:nvCxnSpPr>
        <p:spPr>
          <a:xfrm flipV="1">
            <a:off x="606931" y="3897778"/>
            <a:ext cx="988189" cy="86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289304" y="3897778"/>
            <a:ext cx="6625336" cy="2249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 descr="mage result for fruit sal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9194" l="3148" r="97337">
                        <a14:foregroundMark x1="66586" y1="9032" x2="92131" y2="25161"/>
                        <a14:foregroundMark x1="70823" y1="9839" x2="76755" y2="11774"/>
                        <a14:foregroundMark x1="77240" y1="11774" x2="86320" y2="17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508" y="3197129"/>
            <a:ext cx="2445294" cy="18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2957" y="5233836"/>
            <a:ext cx="293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cheap</a:t>
            </a:r>
          </a:p>
          <a:p>
            <a:pPr algn="ctr"/>
            <a:r>
              <a:rPr lang="en-US" sz="2200" dirty="0" smtClean="0"/>
              <a:t>many individuals</a:t>
            </a:r>
          </a:p>
          <a:p>
            <a:pPr algn="ctr"/>
            <a:r>
              <a:rPr lang="en-US" sz="2200" dirty="0" smtClean="0"/>
              <a:t>but: only averages</a:t>
            </a:r>
          </a:p>
        </p:txBody>
      </p:sp>
      <p:sp>
        <p:nvSpPr>
          <p:cNvPr id="28" name="Smiley Face 27"/>
          <p:cNvSpPr/>
          <p:nvPr/>
        </p:nvSpPr>
        <p:spPr>
          <a:xfrm>
            <a:off x="659150" y="3913847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89304" y="38977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3		     6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6		     7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  <a:p>
            <a:r>
              <a:rPr lang="en-US" sz="3000" dirty="0" smtClean="0"/>
              <a:t>	3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2957" y="5233836"/>
            <a:ext cx="293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cheap</a:t>
            </a:r>
          </a:p>
          <a:p>
            <a:pPr algn="ctr"/>
            <a:r>
              <a:rPr lang="en-US" sz="2200" dirty="0" smtClean="0"/>
              <a:t>many individuals</a:t>
            </a:r>
          </a:p>
          <a:p>
            <a:pPr algn="ctr"/>
            <a:r>
              <a:rPr lang="en-US" sz="2200" dirty="0" smtClean="0"/>
              <a:t>but: only averages</a:t>
            </a:r>
          </a:p>
        </p:txBody>
      </p:sp>
      <p:sp>
        <p:nvSpPr>
          <p:cNvPr id="28" name="Smiley Face 27"/>
          <p:cNvSpPr/>
          <p:nvPr/>
        </p:nvSpPr>
        <p:spPr>
          <a:xfrm>
            <a:off x="659150" y="3913847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656102" y="4389708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50006" y="5302482"/>
            <a:ext cx="365760" cy="365760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646958" y="5754433"/>
            <a:ext cx="365760" cy="365760"/>
          </a:xfrm>
          <a:prstGeom prst="smileyFac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89304" y="38977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289304" y="43549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289304" y="52693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289304" y="5726578"/>
            <a:ext cx="6625336" cy="3919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26063" y="3694861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92768" y="3694861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genotype matrix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639487" y="4546571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92769" y="3278464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SNPs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0" name="Rectangle 39"/>
          <p:cNvSpPr/>
          <p:nvPr/>
        </p:nvSpPr>
        <p:spPr>
          <a:xfrm>
            <a:off x="7437239" y="3311768"/>
            <a:ext cx="2609586" cy="959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bulk RNA sequencing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7937930" y="2880880"/>
            <a:ext cx="1469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genes (</a:t>
            </a:r>
            <a:r>
              <a:rPr lang="en-US" sz="2200" dirty="0" smtClean="0"/>
              <a:t>10</a:t>
            </a:r>
            <a:r>
              <a:rPr lang="en-US" sz="2200" baseline="30000" dirty="0"/>
              <a:t>4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74399" y="3596894"/>
            <a:ext cx="1588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p</a:t>
            </a:r>
            <a:r>
              <a:rPr lang="en-US" sz="2200" dirty="0" smtClean="0"/>
              <a:t>eople (10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3" name="Rectangle 42"/>
          <p:cNvSpPr/>
          <p:nvPr/>
        </p:nvSpPr>
        <p:spPr>
          <a:xfrm>
            <a:off x="7437239" y="4982832"/>
            <a:ext cx="2609586" cy="16147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single-cell RNA sequencing</a:t>
            </a:r>
          </a:p>
          <a:p>
            <a:pPr algn="ctr"/>
            <a:r>
              <a:rPr lang="en-US" sz="2800" dirty="0" smtClean="0"/>
              <a:t>(per individual)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520272" y="5623680"/>
            <a:ext cx="1297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cells (10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6" name="Rectangle 45"/>
          <p:cNvSpPr/>
          <p:nvPr/>
        </p:nvSpPr>
        <p:spPr>
          <a:xfrm>
            <a:off x="10266550" y="3311767"/>
            <a:ext cx="377201" cy="959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497105"/>
            <a:ext cx="6705601" cy="573741"/>
            <a:chOff x="1326778" y="1497105"/>
            <a:chExt cx="6705601" cy="573741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913571" y="2766349"/>
            <a:ext cx="3494226" cy="3496504"/>
            <a:chOff x="3913571" y="2766349"/>
            <a:chExt cx="3494226" cy="3496504"/>
          </a:xfrm>
        </p:grpSpPr>
        <p:sp>
          <p:nvSpPr>
            <p:cNvPr id="3" name="Oval 2"/>
            <p:cNvSpPr/>
            <p:nvPr/>
          </p:nvSpPr>
          <p:spPr>
            <a:xfrm>
              <a:off x="3913571" y="2766349"/>
              <a:ext cx="3494226" cy="34965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4488134" y="5441291"/>
              <a:ext cx="2455065" cy="24965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69973" y="4779125"/>
              <a:ext cx="803058" cy="26613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0800000" flipV="1">
              <a:off x="5284079" y="4822193"/>
              <a:ext cx="767984" cy="24908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18587" y="4411788"/>
              <a:ext cx="758105" cy="20525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4410272" y="4312429"/>
              <a:ext cx="1068702" cy="2898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6244303" y="496721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6515123" y="472987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695347" y="3213196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8492322">
              <a:off x="5208142" y="3400663"/>
              <a:ext cx="427729" cy="5161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5544410" y="304885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959136" y="3448588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6426325" y="347357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9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hord 130"/>
          <p:cNvSpPr/>
          <p:nvPr/>
        </p:nvSpPr>
        <p:spPr>
          <a:xfrm>
            <a:off x="4936472" y="4641610"/>
            <a:ext cx="2329297" cy="1890995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gular Pentagon 129"/>
          <p:cNvSpPr/>
          <p:nvPr/>
        </p:nvSpPr>
        <p:spPr>
          <a:xfrm>
            <a:off x="2651266" y="4516798"/>
            <a:ext cx="2105865" cy="1850095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144299" y="2940908"/>
            <a:ext cx="1568355" cy="1650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290916"/>
            <a:ext cx="9430872" cy="1098277"/>
            <a:chOff x="1326778" y="1290916"/>
            <a:chExt cx="9430872" cy="1098277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sp>
        <p:nvSpPr>
          <p:cNvPr id="57" name="Freeform 56"/>
          <p:cNvSpPr/>
          <p:nvPr/>
        </p:nvSpPr>
        <p:spPr>
          <a:xfrm>
            <a:off x="4247444" y="428069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rot="10800000" flipV="1">
            <a:off x="4667737" y="3953780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897175" y="3737069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0800000">
            <a:off x="5174775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>
            <a:off x="5317780" y="390503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>
            <a:off x="4805202" y="301738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5024195" y="3228459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>
            <a:off x="5270891" y="324165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81283" y="2868208"/>
            <a:ext cx="1845098" cy="18463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6484676" y="428069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6316674" y="3931038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6443562" y="368460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0800000">
            <a:off x="7412007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0800000">
            <a:off x="7555012" y="390503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594094" y="310416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7261427" y="3228459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flipH="1">
            <a:off x="7508123" y="324165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662096" y="2868208"/>
            <a:ext cx="1845098" cy="18463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965489" y="4239440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0800000" flipV="1">
            <a:off x="2385782" y="3953780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615220" y="3737069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10800000">
            <a:off x="1924375" y="368460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10800000">
            <a:off x="2892820" y="403035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2074907" y="3104162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 rot="18492322">
            <a:off x="2345684" y="3203152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08340" y="6170937"/>
            <a:ext cx="1213520" cy="11917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905962" y="5781133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0800000" flipV="1">
            <a:off x="3494257" y="5803875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723695" y="5587164"/>
            <a:ext cx="400311" cy="10838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0800000">
            <a:off x="2937847" y="5421882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0800000">
            <a:off x="4001295" y="588045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0800000">
            <a:off x="4144300" y="575512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07133" y="490081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8492322">
            <a:off x="3454159" y="5053247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flipH="1">
            <a:off x="3631722" y="486747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850715" y="5078554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4097411" y="509174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 rot="10800000">
            <a:off x="2882427" y="5645533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 rot="10800000">
            <a:off x="4296700" y="556314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 rot="10800000">
            <a:off x="4110652" y="6071800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 rot="10800000" flipV="1">
            <a:off x="3510090" y="5980026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 rot="18492322">
            <a:off x="3921256" y="4801883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534038" y="5361585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2985461" y="5065091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402364" y="6192661"/>
            <a:ext cx="1296377" cy="13182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124360" y="5781133"/>
            <a:ext cx="424048" cy="14053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rot="10800000" flipV="1">
            <a:off x="5712655" y="5803875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rot="10800000">
            <a:off x="5156245" y="5421882"/>
            <a:ext cx="564320" cy="1530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10800000">
            <a:off x="6219693" y="588045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 rot="10800000">
            <a:off x="6362698" y="5755127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5425531" y="490081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6069113" y="5078554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flipH="1">
            <a:off x="6315809" y="5091747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rot="10800000">
            <a:off x="6515098" y="5563142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 rot="10800000">
            <a:off x="6329050" y="6071800"/>
            <a:ext cx="276856" cy="6368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0800000" flipV="1">
            <a:off x="5728488" y="5980026"/>
            <a:ext cx="405528" cy="131528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18492322">
            <a:off x="6139654" y="4801883"/>
            <a:ext cx="225859" cy="27256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752436" y="5361585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5203859" y="5065091"/>
            <a:ext cx="190073" cy="323885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89304" y="2734056"/>
            <a:ext cx="7141464" cy="3968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9774936" y="4123062"/>
            <a:ext cx="896112" cy="936439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8348439" y="3066706"/>
            <a:ext cx="1426497" cy="1524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6" idx="2"/>
          </p:cNvCxnSpPr>
          <p:nvPr/>
        </p:nvCxnSpPr>
        <p:spPr>
          <a:xfrm flipV="1">
            <a:off x="8292321" y="4591282"/>
            <a:ext cx="1482615" cy="1855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Oval 286"/>
          <p:cNvSpPr/>
          <p:nvPr/>
        </p:nvSpPr>
        <p:spPr>
          <a:xfrm>
            <a:off x="3016168" y="5125815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hord 264"/>
          <p:cNvSpPr/>
          <p:nvPr/>
        </p:nvSpPr>
        <p:spPr>
          <a:xfrm>
            <a:off x="7043171" y="5070615"/>
            <a:ext cx="1013881" cy="1018241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 noChangeAspect="1"/>
          </p:cNvSpPr>
          <p:nvPr/>
        </p:nvSpPr>
        <p:spPr>
          <a:xfrm>
            <a:off x="4481033" y="5136472"/>
            <a:ext cx="862741" cy="907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Chord 257"/>
          <p:cNvSpPr/>
          <p:nvPr/>
        </p:nvSpPr>
        <p:spPr>
          <a:xfrm>
            <a:off x="7045085" y="3251964"/>
            <a:ext cx="1013881" cy="1018241"/>
          </a:xfrm>
          <a:prstGeom prst="chord">
            <a:avLst>
              <a:gd name="adj1" fmla="val 1094998"/>
              <a:gd name="adj2" fmla="val 1679308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gular Pentagon 256"/>
          <p:cNvSpPr/>
          <p:nvPr/>
        </p:nvSpPr>
        <p:spPr>
          <a:xfrm>
            <a:off x="5633384" y="3244268"/>
            <a:ext cx="1117678" cy="9812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>
            <a:spLocks noChangeAspect="1"/>
          </p:cNvSpPr>
          <p:nvPr/>
        </p:nvSpPr>
        <p:spPr>
          <a:xfrm>
            <a:off x="4481033" y="3308412"/>
            <a:ext cx="862741" cy="907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3112298" y="5656158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175452" y="5776655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 rot="10800000">
            <a:off x="3128099" y="555042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3125149" y="533440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18492322">
            <a:off x="4717582" y="5209373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3546811" y="521675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flipH="1">
            <a:off x="3750887" y="531473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 rot="10800000">
            <a:off x="3533393" y="5575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 rot="10800000">
            <a:off x="3709322" y="58001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0800000" flipV="1">
            <a:off x="3411693" y="575466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rot="18492322">
            <a:off x="3365796" y="5315511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17" name="Rounded Rectangle 16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3"/>
              <a:endCxn id="19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3"/>
              <a:endCxn id="20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sp>
        <p:nvSpPr>
          <p:cNvPr id="32" name="Freeform 31"/>
          <p:cNvSpPr/>
          <p:nvPr/>
        </p:nvSpPr>
        <p:spPr>
          <a:xfrm>
            <a:off x="4606221" y="4038176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0800000" flipV="1">
            <a:off x="4745761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859466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0800000">
            <a:off x="4997040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0800000">
            <a:off x="5067911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H="1">
            <a:off x="4813886" y="338500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922415" y="348954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flipH="1">
            <a:off x="5044674" y="349608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235047" y="4031301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138038" y="3837507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10800000">
            <a:off x="7200921" y="371545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10800000">
            <a:off x="7680866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0800000">
            <a:off x="7751737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275522" y="342798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7606241" y="348954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flipH="1">
            <a:off x="7431938" y="349608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03286" y="3311129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853643" y="3996926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10800000" flipV="1">
            <a:off x="2061933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175638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1833267" y="3715457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10800000">
            <a:off x="2313212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907868" y="342798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18492322">
            <a:off x="2042097" y="347697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045200" y="3311129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223057" y="4048134"/>
            <a:ext cx="570409" cy="69082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112298" y="3837507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rot="10800000" flipV="1">
            <a:off x="3403847" y="3848770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3517552" y="3741442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0800000">
            <a:off x="3128099" y="3659584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10800000">
            <a:off x="3655126" y="3886696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10800000">
            <a:off x="3725997" y="382462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3261553" y="340152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8492322">
            <a:off x="3384011" y="347697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flipH="1">
            <a:off x="3471972" y="338500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587376" y="352392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flipH="1">
            <a:off x="3702760" y="353045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10800000">
            <a:off x="3100634" y="3770349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10800000">
            <a:off x="3801524" y="372954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0800000">
            <a:off x="3654322" y="3960838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0800000" flipV="1">
            <a:off x="3411693" y="3936011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8492322">
            <a:off x="3615497" y="3373104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423562" y="362972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151696" y="348287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5879385" y="4121919"/>
            <a:ext cx="642463" cy="6528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796126" y="3928125"/>
            <a:ext cx="210151" cy="69599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 rot="10800000" flipV="1">
            <a:off x="6087675" y="3939388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10800000">
            <a:off x="5811927" y="3750202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0800000">
            <a:off x="6338954" y="39773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0800000">
            <a:off x="6409825" y="391524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5945381" y="349213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6264329" y="3580165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flipH="1">
            <a:off x="6386588" y="358669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 rot="10800000">
            <a:off x="6485352" y="3820162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10800000">
            <a:off x="6393150" y="4044581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 rot="10800000" flipV="1">
            <a:off x="6095521" y="4026629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rot="18492322">
            <a:off x="6299325" y="3443097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6107390" y="3720339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5835524" y="357349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89304" y="3176977"/>
            <a:ext cx="7141464" cy="117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9774936" y="3293696"/>
            <a:ext cx="896112" cy="936439"/>
          </a:xfrm>
          <a:prstGeom prst="smileyFac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>
            <a:off x="8267700" y="3176977"/>
            <a:ext cx="1507236" cy="58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8" idx="2"/>
          </p:cNvCxnSpPr>
          <p:nvPr/>
        </p:nvCxnSpPr>
        <p:spPr>
          <a:xfrm flipV="1">
            <a:off x="8267700" y="3761916"/>
            <a:ext cx="1507236" cy="59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/>
          <p:cNvSpPr/>
          <p:nvPr/>
        </p:nvSpPr>
        <p:spPr>
          <a:xfrm flipV="1">
            <a:off x="4754901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 rot="10800000" flipV="1">
            <a:off x="4611929" y="5780235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4612128" y="5675595"/>
            <a:ext cx="198388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rot="10800000">
            <a:off x="4597020" y="5534106"/>
            <a:ext cx="279668" cy="75795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 rot="10800000">
            <a:off x="5076966" y="570534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4541678" y="5169634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rot="18492322">
            <a:off x="5184051" y="5180114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/>
          <p:cNvSpPr/>
          <p:nvPr/>
        </p:nvSpPr>
        <p:spPr>
          <a:xfrm flipV="1">
            <a:off x="3347882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 rot="10800000" flipV="1">
            <a:off x="7377033" y="575886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rot="10800000">
            <a:off x="7628312" y="570534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rot="10800000">
            <a:off x="7203479" y="5628839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7553687" y="530819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 rot="10800000">
            <a:off x="7726585" y="5575695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 rot="10800000">
            <a:off x="7682508" y="580011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 rot="10800000" flipV="1">
            <a:off x="7793954" y="5716161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 rot="18492322">
            <a:off x="7588683" y="5171130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7396748" y="544837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1289304" y="4995628"/>
            <a:ext cx="7141464" cy="117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9774936" y="5112347"/>
            <a:ext cx="896112" cy="936439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08" idx="2"/>
          </p:cNvCxnSpPr>
          <p:nvPr/>
        </p:nvCxnSpPr>
        <p:spPr>
          <a:xfrm>
            <a:off x="8267700" y="4995628"/>
            <a:ext cx="1507236" cy="58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8" idx="2"/>
          </p:cNvCxnSpPr>
          <p:nvPr/>
        </p:nvCxnSpPr>
        <p:spPr>
          <a:xfrm flipV="1">
            <a:off x="8267700" y="5580567"/>
            <a:ext cx="1507236" cy="59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reeform 246"/>
          <p:cNvSpPr/>
          <p:nvPr/>
        </p:nvSpPr>
        <p:spPr>
          <a:xfrm flipV="1">
            <a:off x="7392584" y="5908735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5"/>
          <p:cNvSpPr/>
          <p:nvPr/>
        </p:nvSpPr>
        <p:spPr>
          <a:xfrm>
            <a:off x="7549148" y="550933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6"/>
          <p:cNvSpPr/>
          <p:nvPr/>
        </p:nvSpPr>
        <p:spPr>
          <a:xfrm>
            <a:off x="7682297" y="5348906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7"/>
          <p:cNvSpPr/>
          <p:nvPr/>
        </p:nvSpPr>
        <p:spPr>
          <a:xfrm>
            <a:off x="7372687" y="525586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8"/>
          <p:cNvSpPr/>
          <p:nvPr/>
        </p:nvSpPr>
        <p:spPr>
          <a:xfrm>
            <a:off x="7463212" y="5104378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69"/>
          <p:cNvSpPr/>
          <p:nvPr/>
        </p:nvSpPr>
        <p:spPr>
          <a:xfrm rot="18492322">
            <a:off x="5177633" y="5346953"/>
            <a:ext cx="111859" cy="135080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702337" y="5129780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1"/>
          <p:cNvSpPr/>
          <p:nvPr/>
        </p:nvSpPr>
        <p:spPr>
          <a:xfrm rot="10800000">
            <a:off x="2312263" y="5705347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2"/>
          <p:cNvSpPr/>
          <p:nvPr/>
        </p:nvSpPr>
        <p:spPr>
          <a:xfrm flipH="1">
            <a:off x="2359897" y="5314732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 flipV="1">
            <a:off x="1991085" y="5897687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gular Pentagon 274"/>
          <p:cNvSpPr/>
          <p:nvPr/>
        </p:nvSpPr>
        <p:spPr>
          <a:xfrm>
            <a:off x="5628021" y="5058954"/>
            <a:ext cx="1117678" cy="9812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/>
          <p:cNvSpPr/>
          <p:nvPr/>
        </p:nvSpPr>
        <p:spPr>
          <a:xfrm rot="10800000" flipV="1">
            <a:off x="5882802" y="5729986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/>
          <p:cNvSpPr/>
          <p:nvPr/>
        </p:nvSpPr>
        <p:spPr>
          <a:xfrm rot="18914252">
            <a:off x="6198643" y="5569719"/>
            <a:ext cx="198387" cy="53677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7"/>
          <p:cNvSpPr/>
          <p:nvPr/>
        </p:nvSpPr>
        <p:spPr>
          <a:xfrm rot="12996532">
            <a:off x="6249587" y="5753474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 rot="10800000">
            <a:off x="6320458" y="5643278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79"/>
          <p:cNvSpPr/>
          <p:nvPr/>
        </p:nvSpPr>
        <p:spPr>
          <a:xfrm flipH="1">
            <a:off x="5719918" y="5415417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0"/>
          <p:cNvSpPr/>
          <p:nvPr/>
        </p:nvSpPr>
        <p:spPr>
          <a:xfrm flipV="1">
            <a:off x="5939141" y="5457391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1"/>
          <p:cNvSpPr/>
          <p:nvPr/>
        </p:nvSpPr>
        <p:spPr>
          <a:xfrm flipH="1">
            <a:off x="5945898" y="525698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2"/>
          <p:cNvSpPr/>
          <p:nvPr/>
        </p:nvSpPr>
        <p:spPr>
          <a:xfrm flipV="1">
            <a:off x="6026688" y="5894614"/>
            <a:ext cx="321995" cy="53503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3"/>
          <p:cNvSpPr/>
          <p:nvPr/>
        </p:nvSpPr>
        <p:spPr>
          <a:xfrm flipH="1">
            <a:off x="5824193" y="5317560"/>
            <a:ext cx="94197" cy="160407"/>
          </a:xfrm>
          <a:custGeom>
            <a:avLst/>
            <a:gdLst>
              <a:gd name="connsiteX0" fmla="*/ 76359 w 292698"/>
              <a:gd name="connsiteY0" fmla="*/ 82579 h 429847"/>
              <a:gd name="connsiteX1" fmla="*/ 196280 w 292698"/>
              <a:gd name="connsiteY1" fmla="*/ 90074 h 429847"/>
              <a:gd name="connsiteX2" fmla="*/ 188785 w 292698"/>
              <a:gd name="connsiteY2" fmla="*/ 187510 h 429847"/>
              <a:gd name="connsiteX3" fmla="*/ 76359 w 292698"/>
              <a:gd name="connsiteY3" fmla="*/ 187510 h 429847"/>
              <a:gd name="connsiteX4" fmla="*/ 76359 w 292698"/>
              <a:gd name="connsiteY4" fmla="*/ 299937 h 429847"/>
              <a:gd name="connsiteX5" fmla="*/ 188785 w 292698"/>
              <a:gd name="connsiteY5" fmla="*/ 299937 h 429847"/>
              <a:gd name="connsiteX6" fmla="*/ 196280 w 292698"/>
              <a:gd name="connsiteY6" fmla="*/ 412363 h 429847"/>
              <a:gd name="connsiteX7" fmla="*/ 61369 w 292698"/>
              <a:gd name="connsiteY7" fmla="*/ 412363 h 429847"/>
              <a:gd name="connsiteX8" fmla="*/ 8903 w 292698"/>
              <a:gd name="connsiteY8" fmla="*/ 247471 h 429847"/>
              <a:gd name="connsiteX9" fmla="*/ 23893 w 292698"/>
              <a:gd name="connsiteY9" fmla="*/ 30114 h 429847"/>
              <a:gd name="connsiteX10" fmla="*/ 233756 w 292698"/>
              <a:gd name="connsiteY10" fmla="*/ 22619 h 429847"/>
              <a:gd name="connsiteX11" fmla="*/ 286221 w 292698"/>
              <a:gd name="connsiteY11" fmla="*/ 224986 h 429847"/>
              <a:gd name="connsiteX12" fmla="*/ 113834 w 292698"/>
              <a:gd name="connsiteY12" fmla="*/ 254966 h 42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698" h="429847">
                <a:moveTo>
                  <a:pt x="76359" y="82579"/>
                </a:moveTo>
                <a:cubicBezTo>
                  <a:pt x="126950" y="77582"/>
                  <a:pt x="177542" y="72586"/>
                  <a:pt x="196280" y="90074"/>
                </a:cubicBezTo>
                <a:cubicBezTo>
                  <a:pt x="215018" y="107562"/>
                  <a:pt x="208772" y="171271"/>
                  <a:pt x="188785" y="187510"/>
                </a:cubicBezTo>
                <a:cubicBezTo>
                  <a:pt x="168798" y="203749"/>
                  <a:pt x="95097" y="168772"/>
                  <a:pt x="76359" y="187510"/>
                </a:cubicBezTo>
                <a:cubicBezTo>
                  <a:pt x="57621" y="206248"/>
                  <a:pt x="57621" y="281199"/>
                  <a:pt x="76359" y="299937"/>
                </a:cubicBezTo>
                <a:cubicBezTo>
                  <a:pt x="95097" y="318675"/>
                  <a:pt x="168798" y="281199"/>
                  <a:pt x="188785" y="299937"/>
                </a:cubicBezTo>
                <a:cubicBezTo>
                  <a:pt x="208772" y="318675"/>
                  <a:pt x="217516" y="393625"/>
                  <a:pt x="196280" y="412363"/>
                </a:cubicBezTo>
                <a:cubicBezTo>
                  <a:pt x="175044" y="431101"/>
                  <a:pt x="92598" y="439845"/>
                  <a:pt x="61369" y="412363"/>
                </a:cubicBezTo>
                <a:cubicBezTo>
                  <a:pt x="30140" y="384881"/>
                  <a:pt x="15149" y="311179"/>
                  <a:pt x="8903" y="247471"/>
                </a:cubicBezTo>
                <a:cubicBezTo>
                  <a:pt x="2657" y="183763"/>
                  <a:pt x="-13582" y="67589"/>
                  <a:pt x="23893" y="30114"/>
                </a:cubicBezTo>
                <a:cubicBezTo>
                  <a:pt x="61368" y="-7361"/>
                  <a:pt x="190035" y="-9860"/>
                  <a:pt x="233756" y="22619"/>
                </a:cubicBezTo>
                <a:cubicBezTo>
                  <a:pt x="277477" y="55098"/>
                  <a:pt x="306208" y="186262"/>
                  <a:pt x="286221" y="224986"/>
                </a:cubicBezTo>
                <a:cubicBezTo>
                  <a:pt x="266234" y="263710"/>
                  <a:pt x="113834" y="254966"/>
                  <a:pt x="113834" y="254966"/>
                </a:cubicBezTo>
              </a:path>
            </a:pathLst>
          </a:cu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4"/>
          <p:cNvSpPr/>
          <p:nvPr/>
        </p:nvSpPr>
        <p:spPr>
          <a:xfrm rot="12708201" flipV="1">
            <a:off x="6035202" y="5675442"/>
            <a:ext cx="200973" cy="65141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5"/>
          <p:cNvSpPr/>
          <p:nvPr/>
        </p:nvSpPr>
        <p:spPr>
          <a:xfrm rot="10800000">
            <a:off x="5818341" y="5660923"/>
            <a:ext cx="137205" cy="31540"/>
          </a:xfrm>
          <a:custGeom>
            <a:avLst/>
            <a:gdLst>
              <a:gd name="connsiteX0" fmla="*/ 0 w 960698"/>
              <a:gd name="connsiteY0" fmla="*/ 81267 h 104733"/>
              <a:gd name="connsiteX1" fmla="*/ 300941 w 960698"/>
              <a:gd name="connsiteY1" fmla="*/ 244 h 104733"/>
              <a:gd name="connsiteX2" fmla="*/ 590308 w 960698"/>
              <a:gd name="connsiteY2" fmla="*/ 104416 h 104733"/>
              <a:gd name="connsiteX3" fmla="*/ 960698 w 960698"/>
              <a:gd name="connsiteY3" fmla="*/ 34968 h 10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698" h="104733">
                <a:moveTo>
                  <a:pt x="0" y="81267"/>
                </a:moveTo>
                <a:cubicBezTo>
                  <a:pt x="101278" y="38826"/>
                  <a:pt x="202556" y="-3614"/>
                  <a:pt x="300941" y="244"/>
                </a:cubicBezTo>
                <a:cubicBezTo>
                  <a:pt x="399326" y="4102"/>
                  <a:pt x="480349" y="98629"/>
                  <a:pt x="590308" y="104416"/>
                </a:cubicBezTo>
                <a:cubicBezTo>
                  <a:pt x="700267" y="110203"/>
                  <a:pt x="960698" y="34968"/>
                  <a:pt x="960698" y="34968"/>
                </a:cubicBezTo>
              </a:path>
            </a:pathLst>
          </a:cu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4" name="Rounded Rectangle 3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(~10</a:t>
            </a:r>
            <a:r>
              <a:rPr lang="en-US" sz="3000" baseline="30000" dirty="0" smtClean="0">
                <a:latin typeface="+mj-lt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242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4" name="Rounded Rectangle 3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51561" y="2230433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#people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(~10</a:t>
            </a:r>
            <a:r>
              <a:rPr lang="en-US" sz="3000" baseline="30000" dirty="0" smtClean="0">
                <a:latin typeface="+mj-lt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957" y="2957980"/>
            <a:ext cx="2932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</p:txBody>
      </p:sp>
    </p:spTree>
    <p:extLst>
      <p:ext uri="{BB962C8B-B14F-4D97-AF65-F5344CB8AC3E}">
        <p14:creationId xmlns:p14="http://schemas.microsoft.com/office/powerpoint/2010/main" val="11549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2957" y="2957980"/>
            <a:ext cx="2932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2957" y="2957980"/>
            <a:ext cx="2932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Genetic </a:t>
            </a:r>
            <a:r>
              <a:rPr lang="en-US" sz="2200" dirty="0" smtClean="0"/>
              <a:t>variants</a:t>
            </a:r>
            <a:endParaRPr lang="en-US" sz="2200" dirty="0"/>
          </a:p>
          <a:p>
            <a:pPr algn="ctr"/>
            <a:r>
              <a:rPr lang="en-US" sz="2200" dirty="0" smtClean="0"/>
              <a:t>can be coded </a:t>
            </a:r>
            <a:r>
              <a:rPr lang="en-US" sz="2200" dirty="0" smtClean="0"/>
              <a:t>as 0/1/2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51561" y="22304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#people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10</a:t>
            </a:r>
            <a:r>
              <a:rPr lang="en-US" sz="3000" baseline="30000" dirty="0" smtClean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3000" dirty="0" smtClean="0">
                <a:latin typeface="+mj-lt"/>
              </a:rPr>
              <a:t>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people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chemeClr val="accent1"/>
                </a:solidFill>
              </a:rPr>
              <a:t>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rgbClr val="660066"/>
                </a:solidFill>
              </a:rPr>
              <a:t>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1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2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558ED5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2957" y="2957980"/>
            <a:ext cx="2932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Two alleles at each spot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Most </a:t>
            </a:r>
            <a:r>
              <a:rPr lang="en-US" sz="2200" dirty="0" smtClean="0"/>
              <a:t>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Genetic </a:t>
            </a:r>
            <a:r>
              <a:rPr lang="en-US" sz="2200" dirty="0" smtClean="0"/>
              <a:t>variants</a:t>
            </a:r>
            <a:endParaRPr lang="en-US" sz="2200" dirty="0"/>
          </a:p>
          <a:p>
            <a:pPr algn="ctr"/>
            <a:r>
              <a:rPr lang="en-US" sz="2200" dirty="0" smtClean="0"/>
              <a:t>can be coded </a:t>
            </a:r>
            <a:r>
              <a:rPr lang="en-US" sz="2200" dirty="0" smtClean="0"/>
              <a:t>as 0/1/2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4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7355</TotalTime>
  <Words>453</Words>
  <Application>Microsoft Macintosh PowerPoint</Application>
  <PresentationFormat>Widescreen</PresentationFormat>
  <Paragraphs>248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Biological data: a crash course</vt:lpstr>
      <vt:lpstr>The central dogma</vt:lpstr>
      <vt:lpstr>The central dogma</vt:lpstr>
      <vt:lpstr>The central dogma</vt:lpstr>
      <vt:lpstr>Genotype data</vt:lpstr>
      <vt:lpstr>Genotype data</vt:lpstr>
      <vt:lpstr>Genotype data</vt:lpstr>
      <vt:lpstr>Genotype data</vt:lpstr>
      <vt:lpstr>Genotype data</vt:lpstr>
      <vt:lpstr>Genotype data</vt:lpstr>
      <vt:lpstr>Genome-wide association study (GWAS)</vt:lpstr>
      <vt:lpstr>Genome-wide association study (GWAS)</vt:lpstr>
      <vt:lpstr>Gene expression</vt:lpstr>
      <vt:lpstr>Gene expression</vt:lpstr>
      <vt:lpstr>Single-cell RNA sequencing</vt:lpstr>
      <vt:lpstr>Bulk RNA sequencing</vt:lpstr>
      <vt:lpstr>Bulk RNA sequencing</vt:lpstr>
      <vt:lpstr>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Phenotypic data: a crash course</dc:title>
  <dc:creator>Microsoft Office User</dc:creator>
  <cp:lastModifiedBy>Microsoft Office User</cp:lastModifiedBy>
  <cp:revision>54</cp:revision>
  <dcterms:created xsi:type="dcterms:W3CDTF">2019-12-06T02:53:46Z</dcterms:created>
  <dcterms:modified xsi:type="dcterms:W3CDTF">2019-12-13T08:46:49Z</dcterms:modified>
</cp:coreProperties>
</file>