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2"/>
    <p:restoredTop sz="94647"/>
  </p:normalViewPr>
  <p:slideViewPr>
    <p:cSldViewPr snapToGrid="0">
      <p:cViewPr varScale="1">
        <p:scale>
          <a:sx n="190" d="100"/>
          <a:sy n="190" d="100"/>
        </p:scale>
        <p:origin x="208" y="264"/>
      </p:cViewPr>
      <p:guideLst>
        <p:guide orient="horz" pos="1620"/>
        <p:guide pos="2880"/>
        <p:guide pos="4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83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7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fe2b0926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fe2b0926_2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fe2b0926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fe2b0926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935799b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5935799b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e2b0926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e2b0926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0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fe2b092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fe2b092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0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fe2b092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fe2b092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1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fe2b092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fe2b092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8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fe2b0926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fe2b0926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05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fe2b0926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fe2b0926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fe2b0926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fe2b0926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https://ukbb-rg.hail.is/correlation_plots_agglo.html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8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e2b0926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fe2b0926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https://ukbb-rg.hail.is/correlation_plots_agglo.html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47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ukbb-rg.hail.i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alibri"/>
                <a:ea typeface="Calibri"/>
                <a:cs typeface="Calibri"/>
                <a:sym typeface="Calibri"/>
              </a:rPr>
              <a:t>Learning latent phenotypes from biobanks</a:t>
            </a:r>
            <a:endParaRPr sz="5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Dylan </a:t>
            </a:r>
            <a:r>
              <a:rPr lang="en" sz="28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Kotliar</a:t>
            </a:r>
            <a:endParaRPr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Harvard/MIT MD-PhD Program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Broad Institute</a:t>
            </a:r>
            <a:endParaRPr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phenotypes have shared structure!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88" y="1177375"/>
            <a:ext cx="3932625" cy="35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2710175" y="4619875"/>
            <a:ext cx="3278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~4k phenotypes</a:t>
            </a:r>
            <a:endParaRPr sz="2000"/>
          </a:p>
        </p:txBody>
      </p:sp>
      <p:sp>
        <p:nvSpPr>
          <p:cNvPr id="186" name="Google Shape;186;p22"/>
          <p:cNvSpPr txBox="1"/>
          <p:nvPr/>
        </p:nvSpPr>
        <p:spPr>
          <a:xfrm rot="-5400000">
            <a:off x="794900" y="2775825"/>
            <a:ext cx="3285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~4k phenotypes</a:t>
            </a:r>
            <a:endParaRPr sz="2000"/>
          </a:p>
        </p:txBody>
      </p:sp>
      <p:sp>
        <p:nvSpPr>
          <p:cNvPr id="187" name="Google Shape;187;p22"/>
          <p:cNvSpPr txBox="1"/>
          <p:nvPr/>
        </p:nvSpPr>
        <p:spPr>
          <a:xfrm>
            <a:off x="7132498" y="4822950"/>
            <a:ext cx="20625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https://ukbb-rg.hail.is/</a:t>
            </a:r>
            <a:r>
              <a:rPr lang="en" sz="1200"/>
              <a:t>]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Phenotypes taken individually seem sub-optimal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Reflective of smaller set of underlying traits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Overly coarse on their own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305975" y="4411775"/>
            <a:ext cx="2105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genotype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515775" y="4411775"/>
            <a:ext cx="1367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05975" y="2932250"/>
            <a:ext cx="11001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lipids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1448975" y="2932250"/>
            <a:ext cx="1421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pressure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912375" y="2932250"/>
            <a:ext cx="12477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inflammation</a:t>
            </a:r>
            <a:endParaRPr/>
          </a:p>
        </p:txBody>
      </p:sp>
      <p:cxnSp>
        <p:nvCxnSpPr>
          <p:cNvPr id="200" name="Google Shape;200;p23"/>
          <p:cNvCxnSpPr>
            <a:endCxn id="197" idx="2"/>
          </p:cNvCxnSpPr>
          <p:nvPr/>
        </p:nvCxnSpPr>
        <p:spPr>
          <a:xfrm rot="10800000" flipH="1">
            <a:off x="560825" y="3289250"/>
            <a:ext cx="2952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3"/>
          <p:cNvCxnSpPr>
            <a:endCxn id="197" idx="2"/>
          </p:cNvCxnSpPr>
          <p:nvPr/>
        </p:nvCxnSpPr>
        <p:spPr>
          <a:xfrm rot="10800000">
            <a:off x="856025" y="3289250"/>
            <a:ext cx="2385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3"/>
          <p:cNvCxnSpPr>
            <a:endCxn id="197" idx="2"/>
          </p:cNvCxnSpPr>
          <p:nvPr/>
        </p:nvCxnSpPr>
        <p:spPr>
          <a:xfrm rot="10800000">
            <a:off x="856025" y="3289250"/>
            <a:ext cx="77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3"/>
          <p:cNvCxnSpPr>
            <a:endCxn id="197" idx="2"/>
          </p:cNvCxnSpPr>
          <p:nvPr/>
        </p:nvCxnSpPr>
        <p:spPr>
          <a:xfrm rot="10800000">
            <a:off x="856025" y="3289250"/>
            <a:ext cx="12291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3"/>
          <p:cNvCxnSpPr>
            <a:endCxn id="198" idx="2"/>
          </p:cNvCxnSpPr>
          <p:nvPr/>
        </p:nvCxnSpPr>
        <p:spPr>
          <a:xfrm rot="10800000" flipH="1">
            <a:off x="560675" y="3289250"/>
            <a:ext cx="1599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3"/>
          <p:cNvCxnSpPr>
            <a:endCxn id="198" idx="2"/>
          </p:cNvCxnSpPr>
          <p:nvPr/>
        </p:nvCxnSpPr>
        <p:spPr>
          <a:xfrm rot="10800000" flipH="1">
            <a:off x="1094375" y="3289250"/>
            <a:ext cx="1065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3"/>
          <p:cNvCxnSpPr>
            <a:endCxn id="198" idx="2"/>
          </p:cNvCxnSpPr>
          <p:nvPr/>
        </p:nvCxnSpPr>
        <p:spPr>
          <a:xfrm rot="10800000" flipH="1">
            <a:off x="1627775" y="3289250"/>
            <a:ext cx="53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3"/>
          <p:cNvCxnSpPr>
            <a:endCxn id="198" idx="2"/>
          </p:cNvCxnSpPr>
          <p:nvPr/>
        </p:nvCxnSpPr>
        <p:spPr>
          <a:xfrm rot="10800000" flipH="1">
            <a:off x="2084975" y="3289250"/>
            <a:ext cx="74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3"/>
          <p:cNvCxnSpPr>
            <a:endCxn id="199" idx="2"/>
          </p:cNvCxnSpPr>
          <p:nvPr/>
        </p:nvCxnSpPr>
        <p:spPr>
          <a:xfrm rot="10800000" flipH="1">
            <a:off x="560525" y="3289250"/>
            <a:ext cx="2975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3"/>
          <p:cNvCxnSpPr>
            <a:endCxn id="199" idx="2"/>
          </p:cNvCxnSpPr>
          <p:nvPr/>
        </p:nvCxnSpPr>
        <p:spPr>
          <a:xfrm rot="10800000" flipH="1">
            <a:off x="1094225" y="3289250"/>
            <a:ext cx="2442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3"/>
          <p:cNvCxnSpPr>
            <a:endCxn id="199" idx="2"/>
          </p:cNvCxnSpPr>
          <p:nvPr/>
        </p:nvCxnSpPr>
        <p:spPr>
          <a:xfrm rot="10800000" flipH="1">
            <a:off x="1627925" y="3289250"/>
            <a:ext cx="1908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3"/>
          <p:cNvCxnSpPr>
            <a:endCxn id="199" idx="2"/>
          </p:cNvCxnSpPr>
          <p:nvPr/>
        </p:nvCxnSpPr>
        <p:spPr>
          <a:xfrm rot="10800000" flipH="1">
            <a:off x="2084825" y="3289250"/>
            <a:ext cx="14514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3"/>
          <p:cNvCxnSpPr>
            <a:stCxn id="196" idx="0"/>
            <a:endCxn id="197" idx="2"/>
          </p:cNvCxnSpPr>
          <p:nvPr/>
        </p:nvCxnSpPr>
        <p:spPr>
          <a:xfrm rot="10800000">
            <a:off x="856175" y="3289175"/>
            <a:ext cx="23433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>
            <a:stCxn id="196" idx="0"/>
            <a:endCxn id="198" idx="2"/>
          </p:cNvCxnSpPr>
          <p:nvPr/>
        </p:nvCxnSpPr>
        <p:spPr>
          <a:xfrm rot="10800000">
            <a:off x="2159675" y="3289175"/>
            <a:ext cx="10398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3"/>
          <p:cNvCxnSpPr>
            <a:stCxn id="196" idx="0"/>
            <a:endCxn id="199" idx="2"/>
          </p:cNvCxnSpPr>
          <p:nvPr/>
        </p:nvCxnSpPr>
        <p:spPr>
          <a:xfrm rot="10800000" flipH="1">
            <a:off x="3199475" y="3289175"/>
            <a:ext cx="3369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3"/>
          <p:cNvSpPr/>
          <p:nvPr/>
        </p:nvSpPr>
        <p:spPr>
          <a:xfrm>
            <a:off x="122875" y="1758725"/>
            <a:ext cx="1172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1347175" y="1758725"/>
            <a:ext cx="5466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951675" y="1758725"/>
            <a:ext cx="5466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LDL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2546704" y="1758725"/>
            <a:ext cx="8919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</a:t>
            </a:r>
            <a:endParaRPr/>
          </a:p>
        </p:txBody>
      </p:sp>
      <p:cxnSp>
        <p:nvCxnSpPr>
          <p:cNvPr id="219" name="Google Shape;219;p23"/>
          <p:cNvCxnSpPr>
            <a:stCxn id="197" idx="0"/>
            <a:endCxn id="215" idx="2"/>
          </p:cNvCxnSpPr>
          <p:nvPr/>
        </p:nvCxnSpPr>
        <p:spPr>
          <a:xfrm rot="10800000">
            <a:off x="709025" y="2115650"/>
            <a:ext cx="1470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3"/>
          <p:cNvCxnSpPr>
            <a:stCxn id="198" idx="0"/>
            <a:endCxn id="215" idx="2"/>
          </p:cNvCxnSpPr>
          <p:nvPr/>
        </p:nvCxnSpPr>
        <p:spPr>
          <a:xfrm rot="10800000">
            <a:off x="709175" y="2115650"/>
            <a:ext cx="14505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3"/>
          <p:cNvCxnSpPr>
            <a:stCxn id="199" idx="0"/>
            <a:endCxn id="215" idx="2"/>
          </p:cNvCxnSpPr>
          <p:nvPr/>
        </p:nvCxnSpPr>
        <p:spPr>
          <a:xfrm rot="10800000">
            <a:off x="709025" y="2115650"/>
            <a:ext cx="28272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3"/>
          <p:cNvCxnSpPr>
            <a:stCxn id="197" idx="0"/>
            <a:endCxn id="216" idx="2"/>
          </p:cNvCxnSpPr>
          <p:nvPr/>
        </p:nvCxnSpPr>
        <p:spPr>
          <a:xfrm rot="10800000" flipH="1">
            <a:off x="856025" y="2115650"/>
            <a:ext cx="7644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3"/>
          <p:cNvCxnSpPr>
            <a:stCxn id="198" idx="0"/>
            <a:endCxn id="216" idx="2"/>
          </p:cNvCxnSpPr>
          <p:nvPr/>
        </p:nvCxnSpPr>
        <p:spPr>
          <a:xfrm rot="10800000">
            <a:off x="1620575" y="2115650"/>
            <a:ext cx="5391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3"/>
          <p:cNvCxnSpPr>
            <a:stCxn id="199" idx="0"/>
            <a:endCxn id="216" idx="2"/>
          </p:cNvCxnSpPr>
          <p:nvPr/>
        </p:nvCxnSpPr>
        <p:spPr>
          <a:xfrm rot="10800000">
            <a:off x="1620425" y="2115650"/>
            <a:ext cx="19158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3"/>
          <p:cNvCxnSpPr>
            <a:stCxn id="197" idx="0"/>
            <a:endCxn id="217" idx="2"/>
          </p:cNvCxnSpPr>
          <p:nvPr/>
        </p:nvCxnSpPr>
        <p:spPr>
          <a:xfrm rot="10800000" flipH="1">
            <a:off x="856025" y="2115650"/>
            <a:ext cx="13689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3"/>
          <p:cNvCxnSpPr>
            <a:stCxn id="198" idx="0"/>
            <a:endCxn id="217" idx="2"/>
          </p:cNvCxnSpPr>
          <p:nvPr/>
        </p:nvCxnSpPr>
        <p:spPr>
          <a:xfrm rot="10800000" flipH="1">
            <a:off x="2159675" y="2115650"/>
            <a:ext cx="654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3"/>
          <p:cNvCxnSpPr>
            <a:stCxn id="199" idx="0"/>
            <a:endCxn id="217" idx="2"/>
          </p:cNvCxnSpPr>
          <p:nvPr/>
        </p:nvCxnSpPr>
        <p:spPr>
          <a:xfrm rot="10800000">
            <a:off x="2224925" y="2115650"/>
            <a:ext cx="13113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3"/>
          <p:cNvCxnSpPr>
            <a:stCxn id="197" idx="0"/>
            <a:endCxn id="218" idx="2"/>
          </p:cNvCxnSpPr>
          <p:nvPr/>
        </p:nvCxnSpPr>
        <p:spPr>
          <a:xfrm rot="10800000" flipH="1">
            <a:off x="856025" y="2115650"/>
            <a:ext cx="21366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3"/>
          <p:cNvCxnSpPr>
            <a:stCxn id="198" idx="0"/>
            <a:endCxn id="218" idx="2"/>
          </p:cNvCxnSpPr>
          <p:nvPr/>
        </p:nvCxnSpPr>
        <p:spPr>
          <a:xfrm rot="10800000" flipH="1">
            <a:off x="2159675" y="2115650"/>
            <a:ext cx="8331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3"/>
          <p:cNvCxnSpPr>
            <a:stCxn id="199" idx="0"/>
            <a:endCxn id="218" idx="2"/>
          </p:cNvCxnSpPr>
          <p:nvPr/>
        </p:nvCxnSpPr>
        <p:spPr>
          <a:xfrm rot="10800000">
            <a:off x="2992625" y="2115650"/>
            <a:ext cx="5436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3"/>
          <p:cNvSpPr/>
          <p:nvPr/>
        </p:nvSpPr>
        <p:spPr>
          <a:xfrm>
            <a:off x="3490250" y="1758725"/>
            <a:ext cx="7206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</a:t>
            </a:r>
            <a:endParaRPr/>
          </a:p>
        </p:txBody>
      </p:sp>
      <p:cxnSp>
        <p:nvCxnSpPr>
          <p:cNvPr id="232" name="Google Shape;232;p23"/>
          <p:cNvCxnSpPr>
            <a:stCxn id="197" idx="0"/>
            <a:endCxn id="231" idx="2"/>
          </p:cNvCxnSpPr>
          <p:nvPr/>
        </p:nvCxnSpPr>
        <p:spPr>
          <a:xfrm rot="10800000" flipH="1">
            <a:off x="856025" y="2115650"/>
            <a:ext cx="29946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3"/>
          <p:cNvCxnSpPr>
            <a:stCxn id="198" idx="0"/>
            <a:endCxn id="231" idx="2"/>
          </p:cNvCxnSpPr>
          <p:nvPr/>
        </p:nvCxnSpPr>
        <p:spPr>
          <a:xfrm rot="10800000" flipH="1">
            <a:off x="2159675" y="2115650"/>
            <a:ext cx="16908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3"/>
          <p:cNvCxnSpPr>
            <a:stCxn id="199" idx="0"/>
            <a:endCxn id="231" idx="2"/>
          </p:cNvCxnSpPr>
          <p:nvPr/>
        </p:nvCxnSpPr>
        <p:spPr>
          <a:xfrm rot="10800000" flipH="1">
            <a:off x="3536225" y="2115650"/>
            <a:ext cx="3144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3"/>
          <p:cNvSpPr/>
          <p:nvPr/>
        </p:nvSpPr>
        <p:spPr>
          <a:xfrm>
            <a:off x="4877975" y="4411775"/>
            <a:ext cx="2105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genotype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7087775" y="4411775"/>
            <a:ext cx="1367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877975" y="2932250"/>
            <a:ext cx="11001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anxiety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6020975" y="2932250"/>
            <a:ext cx="14214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addiction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7484375" y="2932250"/>
            <a:ext cx="12477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</a:t>
            </a:r>
            <a:endParaRPr/>
          </a:p>
        </p:txBody>
      </p:sp>
      <p:cxnSp>
        <p:nvCxnSpPr>
          <p:cNvPr id="240" name="Google Shape;240;p23"/>
          <p:cNvCxnSpPr>
            <a:endCxn id="237" idx="2"/>
          </p:cNvCxnSpPr>
          <p:nvPr/>
        </p:nvCxnSpPr>
        <p:spPr>
          <a:xfrm rot="10800000" flipH="1">
            <a:off x="5132825" y="3289250"/>
            <a:ext cx="2952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3"/>
          <p:cNvCxnSpPr>
            <a:endCxn id="237" idx="2"/>
          </p:cNvCxnSpPr>
          <p:nvPr/>
        </p:nvCxnSpPr>
        <p:spPr>
          <a:xfrm rot="10800000">
            <a:off x="5428025" y="3289250"/>
            <a:ext cx="2385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3"/>
          <p:cNvCxnSpPr>
            <a:endCxn id="237" idx="2"/>
          </p:cNvCxnSpPr>
          <p:nvPr/>
        </p:nvCxnSpPr>
        <p:spPr>
          <a:xfrm rot="10800000">
            <a:off x="5428025" y="3289250"/>
            <a:ext cx="77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3"/>
          <p:cNvCxnSpPr>
            <a:endCxn id="237" idx="2"/>
          </p:cNvCxnSpPr>
          <p:nvPr/>
        </p:nvCxnSpPr>
        <p:spPr>
          <a:xfrm rot="10800000">
            <a:off x="5428025" y="3289250"/>
            <a:ext cx="12291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3"/>
          <p:cNvCxnSpPr>
            <a:endCxn id="238" idx="2"/>
          </p:cNvCxnSpPr>
          <p:nvPr/>
        </p:nvCxnSpPr>
        <p:spPr>
          <a:xfrm rot="10800000" flipH="1">
            <a:off x="5132675" y="3289250"/>
            <a:ext cx="1599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3"/>
          <p:cNvCxnSpPr>
            <a:endCxn id="238" idx="2"/>
          </p:cNvCxnSpPr>
          <p:nvPr/>
        </p:nvCxnSpPr>
        <p:spPr>
          <a:xfrm rot="10800000" flipH="1">
            <a:off x="5666375" y="3289250"/>
            <a:ext cx="1065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3"/>
          <p:cNvCxnSpPr>
            <a:endCxn id="238" idx="2"/>
          </p:cNvCxnSpPr>
          <p:nvPr/>
        </p:nvCxnSpPr>
        <p:spPr>
          <a:xfrm rot="10800000" flipH="1">
            <a:off x="6199775" y="3289250"/>
            <a:ext cx="5319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3"/>
          <p:cNvCxnSpPr>
            <a:endCxn id="238" idx="2"/>
          </p:cNvCxnSpPr>
          <p:nvPr/>
        </p:nvCxnSpPr>
        <p:spPr>
          <a:xfrm rot="10800000" flipH="1">
            <a:off x="6656975" y="3289250"/>
            <a:ext cx="74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3"/>
          <p:cNvCxnSpPr>
            <a:endCxn id="239" idx="2"/>
          </p:cNvCxnSpPr>
          <p:nvPr/>
        </p:nvCxnSpPr>
        <p:spPr>
          <a:xfrm rot="10800000" flipH="1">
            <a:off x="5132525" y="3289250"/>
            <a:ext cx="29757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3"/>
          <p:cNvCxnSpPr>
            <a:endCxn id="239" idx="2"/>
          </p:cNvCxnSpPr>
          <p:nvPr/>
        </p:nvCxnSpPr>
        <p:spPr>
          <a:xfrm rot="10800000" flipH="1">
            <a:off x="5666225" y="3289250"/>
            <a:ext cx="24420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3"/>
          <p:cNvCxnSpPr>
            <a:endCxn id="239" idx="2"/>
          </p:cNvCxnSpPr>
          <p:nvPr/>
        </p:nvCxnSpPr>
        <p:spPr>
          <a:xfrm rot="10800000" flipH="1">
            <a:off x="6199925" y="3289250"/>
            <a:ext cx="19083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3"/>
          <p:cNvCxnSpPr>
            <a:endCxn id="239" idx="2"/>
          </p:cNvCxnSpPr>
          <p:nvPr/>
        </p:nvCxnSpPr>
        <p:spPr>
          <a:xfrm rot="10800000" flipH="1">
            <a:off x="6656825" y="3289250"/>
            <a:ext cx="14514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3"/>
          <p:cNvCxnSpPr>
            <a:stCxn id="236" idx="0"/>
            <a:endCxn id="237" idx="2"/>
          </p:cNvCxnSpPr>
          <p:nvPr/>
        </p:nvCxnSpPr>
        <p:spPr>
          <a:xfrm rot="10800000">
            <a:off x="5428175" y="3289175"/>
            <a:ext cx="23433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3"/>
          <p:cNvCxnSpPr>
            <a:stCxn id="236" idx="0"/>
            <a:endCxn id="238" idx="2"/>
          </p:cNvCxnSpPr>
          <p:nvPr/>
        </p:nvCxnSpPr>
        <p:spPr>
          <a:xfrm rot="10800000">
            <a:off x="6731675" y="3289175"/>
            <a:ext cx="10398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3"/>
          <p:cNvCxnSpPr>
            <a:stCxn id="236" idx="0"/>
            <a:endCxn id="239" idx="2"/>
          </p:cNvCxnSpPr>
          <p:nvPr/>
        </p:nvCxnSpPr>
        <p:spPr>
          <a:xfrm rot="10800000" flipH="1">
            <a:off x="7771475" y="3289175"/>
            <a:ext cx="336900" cy="11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3"/>
          <p:cNvSpPr/>
          <p:nvPr/>
        </p:nvSpPr>
        <p:spPr>
          <a:xfrm>
            <a:off x="5477698" y="1758725"/>
            <a:ext cx="2507700" cy="35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“How happy are you?”</a:t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 rot="10800000" flipH="1">
            <a:off x="5428025" y="2575250"/>
            <a:ext cx="13035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3"/>
          <p:cNvCxnSpPr/>
          <p:nvPr/>
        </p:nvCxnSpPr>
        <p:spPr>
          <a:xfrm rot="10800000">
            <a:off x="6731675" y="257525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>
            <a:off x="6731525" y="2575250"/>
            <a:ext cx="13767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3"/>
          <p:cNvSpPr/>
          <p:nvPr/>
        </p:nvSpPr>
        <p:spPr>
          <a:xfrm>
            <a:off x="6468300" y="2368325"/>
            <a:ext cx="531900" cy="35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cxnSp>
        <p:nvCxnSpPr>
          <p:cNvPr id="260" name="Google Shape;260;p23"/>
          <p:cNvCxnSpPr>
            <a:stCxn id="259" idx="0"/>
          </p:cNvCxnSpPr>
          <p:nvPr/>
        </p:nvCxnSpPr>
        <p:spPr>
          <a:xfrm rot="10800000">
            <a:off x="6734250" y="2127425"/>
            <a:ext cx="0" cy="2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questions</a:t>
            </a: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2000">
                <a:solidFill>
                  <a:srgbClr val="000000"/>
                </a:solidFill>
              </a:rPr>
              <a:t>How can we refine the phenotypes in this data set?</a:t>
            </a:r>
            <a:endParaRPr sz="20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 sz="1800">
                <a:solidFill>
                  <a:srgbClr val="000000"/>
                </a:solidFill>
              </a:rPr>
              <a:t>By finding latent axes of phenotypic variation, or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 sz="1800">
                <a:solidFill>
                  <a:srgbClr val="000000"/>
                </a:solidFill>
              </a:rPr>
              <a:t>By finding sub-phenotypes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2000">
                <a:solidFill>
                  <a:srgbClr val="000000"/>
                </a:solidFill>
              </a:rPr>
              <a:t>How would we know if we’re doing a good job?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biobank?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90850" y="1541975"/>
            <a:ext cx="3083700" cy="816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14"/>
          <p:cNvSpPr/>
          <p:nvPr/>
        </p:nvSpPr>
        <p:spPr>
          <a:xfrm>
            <a:off x="4258800" y="1541975"/>
            <a:ext cx="313200" cy="816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 txBox="1"/>
          <p:nvPr/>
        </p:nvSpPr>
        <p:spPr>
          <a:xfrm rot="-5400000">
            <a:off x="280825" y="181392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0054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67" name="Google Shape;67;p14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biobank?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90850" y="1541975"/>
            <a:ext cx="3083700" cy="157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 rot="-5400000">
            <a:off x="-15425" y="2071075"/>
            <a:ext cx="140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~100k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58950" y="1160475"/>
            <a:ext cx="3132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79" name="Google Shape;79;p15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/>
          <p:nvPr/>
        </p:nvSpPr>
        <p:spPr>
          <a:xfrm>
            <a:off x="4258800" y="1541975"/>
            <a:ext cx="313200" cy="1578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biobank?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6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93" name="Google Shape;93;p16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biobank?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7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06" name="Google Shape;106;p17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07" name="Google Shape;107;p17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8" name="Google Shape;108;p17"/>
          <p:cNvSpPr txBox="1"/>
          <p:nvPr/>
        </p:nvSpPr>
        <p:spPr>
          <a:xfrm>
            <a:off x="4276950" y="1538850"/>
            <a:ext cx="4738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Diagnoses		   Diagnosed w/diabetes?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Survey questions	   “How happy are you?”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Clinical labs		   Total cholesterol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Imaging			   Brain MRI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Medical records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8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20" name="Google Shape;120;p18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21" name="Google Shape;121;p18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18"/>
          <p:cNvSpPr/>
          <p:nvPr/>
        </p:nvSpPr>
        <p:spPr>
          <a:xfrm>
            <a:off x="42588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396150" y="3635600"/>
            <a:ext cx="27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High-effect genetic variants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Signal-to-noise (“heritability”)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9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9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36" name="Google Shape;136;p19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Diabetes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p19"/>
          <p:cNvSpPr/>
          <p:nvPr/>
        </p:nvSpPr>
        <p:spPr>
          <a:xfrm>
            <a:off x="45636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6396150" y="3635600"/>
            <a:ext cx="27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High-effect genetic variants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Signal-to-noise (“heritability”)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0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0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52" name="Google Shape;152;p20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53" name="Google Shape;153;p20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20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Diabetes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Stroke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20"/>
          <p:cNvSpPr/>
          <p:nvPr/>
        </p:nvSpPr>
        <p:spPr>
          <a:xfrm>
            <a:off x="48684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/>
          <p:nvPr/>
        </p:nvSpPr>
        <p:spPr>
          <a:xfrm rot="5400000">
            <a:off x="7204950" y="270717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57" name="Google Shape;157;p20"/>
          <p:cNvSpPr txBox="1"/>
          <p:nvPr/>
        </p:nvSpPr>
        <p:spPr>
          <a:xfrm>
            <a:off x="5165228" y="260073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58" name="Google Shape;158;p20"/>
          <p:cNvSpPr txBox="1"/>
          <p:nvPr/>
        </p:nvSpPr>
        <p:spPr>
          <a:xfrm>
            <a:off x="6396150" y="3635600"/>
            <a:ext cx="27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High-effect genetic variants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Signal-to-noise (“heritability”)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biobanks used?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890850" y="1541975"/>
            <a:ext cx="3083700" cy="2818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1"/>
          <p:cNvSpPr/>
          <p:nvPr/>
        </p:nvSpPr>
        <p:spPr>
          <a:xfrm>
            <a:off x="4258800" y="1541975"/>
            <a:ext cx="2004300" cy="2818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21"/>
          <p:cNvSpPr txBox="1"/>
          <p:nvPr/>
        </p:nvSpPr>
        <p:spPr>
          <a:xfrm rot="-5400000">
            <a:off x="-719975" y="2775700"/>
            <a:ext cx="281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024250" y="1160475"/>
            <a:ext cx="81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~1M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258950" y="1160475"/>
            <a:ext cx="20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~10k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8908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genotype</a:t>
            </a:r>
            <a:endParaRPr sz="2200"/>
          </a:p>
        </p:txBody>
      </p:sp>
      <p:sp>
        <p:nvSpPr>
          <p:cNvPr id="170" name="Google Shape;170;p21"/>
          <p:cNvSpPr txBox="1"/>
          <p:nvPr/>
        </p:nvSpPr>
        <p:spPr>
          <a:xfrm>
            <a:off x="4243650" y="4513275"/>
            <a:ext cx="308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phenotype</a:t>
            </a:r>
            <a:endParaRPr sz="2200"/>
          </a:p>
        </p:txBody>
      </p:sp>
      <p:cxnSp>
        <p:nvCxnSpPr>
          <p:cNvPr id="171" name="Google Shape;171;p21"/>
          <p:cNvCxnSpPr/>
          <p:nvPr/>
        </p:nvCxnSpPr>
        <p:spPr>
          <a:xfrm rot="10800000">
            <a:off x="4125750" y="1069150"/>
            <a:ext cx="0" cy="40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2" name="Google Shape;172;p21"/>
          <p:cNvSpPr txBox="1"/>
          <p:nvPr/>
        </p:nvSpPr>
        <p:spPr>
          <a:xfrm>
            <a:off x="6457950" y="1538850"/>
            <a:ext cx="2557200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Diabetes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Stroke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21"/>
          <p:cNvSpPr/>
          <p:nvPr/>
        </p:nvSpPr>
        <p:spPr>
          <a:xfrm>
            <a:off x="4868439" y="1538975"/>
            <a:ext cx="242700" cy="281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/>
          <p:nvPr/>
        </p:nvSpPr>
        <p:spPr>
          <a:xfrm rot="5400000">
            <a:off x="7204950" y="270717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75" name="Google Shape;175;p21"/>
          <p:cNvSpPr txBox="1"/>
          <p:nvPr/>
        </p:nvSpPr>
        <p:spPr>
          <a:xfrm>
            <a:off x="5165228" y="2600735"/>
            <a:ext cx="69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76" name="Google Shape;176;p21"/>
          <p:cNvSpPr txBox="1"/>
          <p:nvPr/>
        </p:nvSpPr>
        <p:spPr>
          <a:xfrm>
            <a:off x="6396150" y="3635600"/>
            <a:ext cx="27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High-effect genetic variants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Signal-to-noise (“heritability”)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1"/>
          <p:cNvCxnSpPr>
            <a:stCxn id="176" idx="2"/>
            <a:endCxn id="178" idx="0"/>
          </p:cNvCxnSpPr>
          <p:nvPr/>
        </p:nvCxnSpPr>
        <p:spPr>
          <a:xfrm>
            <a:off x="7770150" y="4208300"/>
            <a:ext cx="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1"/>
          <p:cNvSpPr txBox="1"/>
          <p:nvPr/>
        </p:nvSpPr>
        <p:spPr>
          <a:xfrm>
            <a:off x="6396150" y="4473800"/>
            <a:ext cx="2748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biology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Macintosh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Simple Light</vt:lpstr>
      <vt:lpstr>PowerPoint Presentation</vt:lpstr>
      <vt:lpstr>What is a biobank?</vt:lpstr>
      <vt:lpstr>What is a biobank?</vt:lpstr>
      <vt:lpstr>What is a biobank?</vt:lpstr>
      <vt:lpstr>What is a biobank?</vt:lpstr>
      <vt:lpstr>How are biobanks used?</vt:lpstr>
      <vt:lpstr>How are biobanks used?</vt:lpstr>
      <vt:lpstr>How are biobanks used?</vt:lpstr>
      <vt:lpstr>How are biobanks used?</vt:lpstr>
      <vt:lpstr>Observed phenotypes have shared structure!</vt:lpstr>
      <vt:lpstr>Phenotypes taken individually seem sub-optimal</vt:lpstr>
      <vt:lpstr>Specific questions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2019-12-11T17:04:45Z</dcterms:modified>
</cp:coreProperties>
</file>