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6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2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80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1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13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10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9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35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6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F997-DDEE-42FF-8ED5-905FF9F5BDB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24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5F997-DDEE-42FF-8ED5-905FF9F5BDB1}" type="datetimeFigureOut">
              <a:rPr lang="zh-CN" altLang="en-US" smtClean="0"/>
              <a:t>2015/12/15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AA887-05D7-4380-8735-9F5807763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2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tint val="95000"/>
              <a:satMod val="17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下箭头 1044"/>
          <p:cNvSpPr/>
          <p:nvPr/>
        </p:nvSpPr>
        <p:spPr>
          <a:xfrm>
            <a:off x="5282373" y="542330"/>
            <a:ext cx="612000" cy="183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4" name="圆角矩形 1033"/>
          <p:cNvSpPr/>
          <p:nvPr/>
        </p:nvSpPr>
        <p:spPr>
          <a:xfrm>
            <a:off x="1550896" y="0"/>
            <a:ext cx="6383515" cy="3682171"/>
          </a:xfrm>
          <a:prstGeom prst="roundRect">
            <a:avLst/>
          </a:prstGeom>
          <a:noFill/>
          <a:ln w="25400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上箭头 4"/>
          <p:cNvSpPr/>
          <p:nvPr/>
        </p:nvSpPr>
        <p:spPr>
          <a:xfrm>
            <a:off x="-366580" y="3440297"/>
            <a:ext cx="612000" cy="109811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390350"/>
              </p:ext>
            </p:extLst>
          </p:nvPr>
        </p:nvGraphicFramePr>
        <p:xfrm>
          <a:off x="-974980" y="4555563"/>
          <a:ext cx="198128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80"/>
              </a:tblGrid>
              <a:tr h="507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</a:rPr>
                        <a:t>Y:k-space measurements</a:t>
                      </a:r>
                      <a:endParaRPr lang="zh-CN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678309">
                <a:tc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     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99596"/>
              </p:ext>
            </p:extLst>
          </p:nvPr>
        </p:nvGraphicFramePr>
        <p:xfrm>
          <a:off x="-1143000" y="1306052"/>
          <a:ext cx="1996820" cy="213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820"/>
              </a:tblGrid>
              <a:tr h="3995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</a:rPr>
                        <a:t>Zero-filed image</a:t>
                      </a:r>
                      <a:endParaRPr lang="zh-CN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678309">
                <a:tc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     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8175218"/>
                  </p:ext>
                </p:extLst>
              </p:nvPr>
            </p:nvGraphicFramePr>
            <p:xfrm>
              <a:off x="2697426" y="123579"/>
              <a:ext cx="1653915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3915"/>
                  </a:tblGrid>
                  <a:tr h="24673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zh-CN" altLang="en-US" sz="20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b="0" dirty="0" smtClean="0">
                              <a:solidFill>
                                <a:schemeClr val="bg1"/>
                              </a:solidFill>
                            </a:rPr>
                            <a:t>:Dictionary</a:t>
                          </a:r>
                          <a:endParaRPr lang="zh-CN" altLang="en-US" sz="2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</a:tr>
                  <a:tr h="1442584">
                    <a:tc>
                      <a:txBody>
                        <a:bodyPr/>
                        <a:lstStyle/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n-US" altLang="zh-CN" dirty="0" smtClean="0">
                              <a:solidFill>
                                <a:schemeClr val="bg1"/>
                              </a:solidFill>
                            </a:rPr>
                            <a:t>     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blipFill>
                          <a:blip r:embed="rId4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8175218"/>
                  </p:ext>
                </p:extLst>
              </p:nvPr>
            </p:nvGraphicFramePr>
            <p:xfrm>
              <a:off x="2697426" y="123579"/>
              <a:ext cx="1653915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3915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368" t="-7692" r="-1471" b="-443077"/>
                          </a:stretch>
                        </a:blipFill>
                      </a:tcPr>
                    </a:tc>
                  </a:tr>
                  <a:tr h="1737360">
                    <a:tc>
                      <a:txBody>
                        <a:bodyPr/>
                        <a:lstStyle/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n-US" altLang="zh-CN" dirty="0" smtClean="0">
                              <a:solidFill>
                                <a:schemeClr val="bg1"/>
                              </a:solidFill>
                            </a:rPr>
                            <a:t>     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blipFill>
                          <a:blip r:embed="rId4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3" name="下箭头 22"/>
          <p:cNvSpPr/>
          <p:nvPr/>
        </p:nvSpPr>
        <p:spPr>
          <a:xfrm>
            <a:off x="3891723" y="3682171"/>
            <a:ext cx="612000" cy="96161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表格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3455353"/>
                  </p:ext>
                </p:extLst>
              </p:nvPr>
            </p:nvGraphicFramePr>
            <p:xfrm>
              <a:off x="3126996" y="4659769"/>
              <a:ext cx="2155377" cy="22452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5377"/>
                  </a:tblGrid>
                  <a:tr h="5078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zh-CN" alt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zh-CN" altLang="en-US" sz="20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000" b="0" dirty="0" smtClean="0">
                              <a:solidFill>
                                <a:schemeClr val="bg1"/>
                              </a:solidFill>
                            </a:rPr>
                            <a:t>:Cursory image</a:t>
                          </a:r>
                          <a:endParaRPr lang="zh-CN" altLang="en-US" sz="2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</a:tr>
                  <a:tr h="1678309">
                    <a:tc>
                      <a:txBody>
                        <a:bodyPr/>
                        <a:lstStyle/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n-US" altLang="zh-CN" dirty="0" smtClean="0">
                              <a:solidFill>
                                <a:schemeClr val="bg1"/>
                              </a:solidFill>
                            </a:rPr>
                            <a:t>     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4" name="表格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3455353"/>
                  </p:ext>
                </p:extLst>
              </p:nvPr>
            </p:nvGraphicFramePr>
            <p:xfrm>
              <a:off x="3126996" y="4659769"/>
              <a:ext cx="2155377" cy="22452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5377"/>
                  </a:tblGrid>
                  <a:tr h="50786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82" t="-6024" r="-1127" b="-346988"/>
                          </a:stretch>
                        </a:blipFill>
                      </a:tcPr>
                    </a:tc>
                  </a:tr>
                  <a:tr h="1737360">
                    <a:tc>
                      <a:txBody>
                        <a:bodyPr/>
                        <a:lstStyle/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endParaRPr lang="en-US" altLang="zh-CN" dirty="0" smtClean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n-US" altLang="zh-CN" dirty="0" smtClean="0">
                              <a:solidFill>
                                <a:schemeClr val="bg1"/>
                              </a:solidFill>
                            </a:rPr>
                            <a:t>     </a:t>
                          </a:r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blipFill>
                          <a:blip r:embed="rId3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矩形 35"/>
          <p:cNvSpPr/>
          <p:nvPr/>
        </p:nvSpPr>
        <p:spPr>
          <a:xfrm>
            <a:off x="4016673" y="6905625"/>
            <a:ext cx="324000" cy="75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5" name="矩形 1024"/>
          <p:cNvSpPr/>
          <p:nvPr/>
        </p:nvSpPr>
        <p:spPr>
          <a:xfrm>
            <a:off x="-222580" y="6988381"/>
            <a:ext cx="324000" cy="72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8" name="上箭头 1027"/>
          <p:cNvSpPr/>
          <p:nvPr/>
        </p:nvSpPr>
        <p:spPr>
          <a:xfrm>
            <a:off x="8468195" y="6858000"/>
            <a:ext cx="612000" cy="86400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91199"/>
              </p:ext>
            </p:extLst>
          </p:nvPr>
        </p:nvGraphicFramePr>
        <p:xfrm>
          <a:off x="7658100" y="4640719"/>
          <a:ext cx="2011445" cy="2245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445"/>
              </a:tblGrid>
              <a:tr h="507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</a:rPr>
                        <a:t>Recovered image</a:t>
                      </a:r>
                      <a:endParaRPr lang="zh-CN" alt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678309">
                <a:tc>
                  <a:txBody>
                    <a:bodyPr/>
                    <a:lstStyle/>
                    <a:p>
                      <a:endParaRPr lang="en-US" altLang="zh-CN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altLang="zh-CN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     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  <p:sp>
        <p:nvSpPr>
          <p:cNvPr id="1031" name="菱形 1030"/>
          <p:cNvSpPr/>
          <p:nvPr/>
        </p:nvSpPr>
        <p:spPr>
          <a:xfrm>
            <a:off x="7974095" y="1920310"/>
            <a:ext cx="1485900" cy="1403739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上箭头 47"/>
          <p:cNvSpPr/>
          <p:nvPr/>
        </p:nvSpPr>
        <p:spPr>
          <a:xfrm>
            <a:off x="8411045" y="3337695"/>
            <a:ext cx="612000" cy="129600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038" name="矩形 1037"/>
          <p:cNvSpPr/>
          <p:nvPr/>
        </p:nvSpPr>
        <p:spPr>
          <a:xfrm>
            <a:off x="1238250" y="-419100"/>
            <a:ext cx="7488000" cy="3428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44" name="矩形 1043"/>
          <p:cNvSpPr/>
          <p:nvPr/>
        </p:nvSpPr>
        <p:spPr>
          <a:xfrm>
            <a:off x="4347057" y="327339"/>
            <a:ext cx="1386993" cy="3048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1" name="右箭头 1040"/>
          <p:cNvSpPr/>
          <p:nvPr/>
        </p:nvSpPr>
        <p:spPr>
          <a:xfrm>
            <a:off x="857251" y="2373329"/>
            <a:ext cx="1523999" cy="612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50" name="文本框 1049"/>
          <p:cNvSpPr txBox="1"/>
          <p:nvPr/>
        </p:nvSpPr>
        <p:spPr>
          <a:xfrm>
            <a:off x="4299043" y="36773"/>
            <a:ext cx="286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/>
              <a:t>Local </a:t>
            </a:r>
            <a:r>
              <a:rPr lang="en-US" altLang="zh-CN" sz="2000" dirty="0" smtClean="0"/>
              <a:t>sparse coding </a:t>
            </a:r>
            <a:endParaRPr lang="zh-CN" altLang="en-US" sz="2000" dirty="0"/>
          </a:p>
        </p:txBody>
      </p:sp>
      <p:sp>
        <p:nvSpPr>
          <p:cNvPr id="1042" name="矩形 1041"/>
          <p:cNvSpPr/>
          <p:nvPr/>
        </p:nvSpPr>
        <p:spPr>
          <a:xfrm>
            <a:off x="1734023" y="367829"/>
            <a:ext cx="230149" cy="21691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43" name="右箭头 1042"/>
          <p:cNvSpPr/>
          <p:nvPr/>
        </p:nvSpPr>
        <p:spPr>
          <a:xfrm>
            <a:off x="1964172" y="202389"/>
            <a:ext cx="740928" cy="612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1" name="文本框 1050"/>
          <p:cNvSpPr txBox="1"/>
          <p:nvPr/>
        </p:nvSpPr>
        <p:spPr>
          <a:xfrm>
            <a:off x="1615367" y="446733"/>
            <a:ext cx="492443" cy="21369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Dictionary learning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54" name="表格 10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780314"/>
                  </p:ext>
                </p:extLst>
              </p:nvPr>
            </p:nvGraphicFramePr>
            <p:xfrm>
              <a:off x="2384798" y="2408819"/>
              <a:ext cx="5482852" cy="796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82852"/>
                  </a:tblGrid>
                  <a:tr h="3299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0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0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zh-CN" altLang="en-US" sz="20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CN" sz="2000" b="0" dirty="0" smtClean="0">
                              <a:solidFill>
                                <a:schemeClr val="bg1"/>
                              </a:solidFill>
                            </a:rPr>
                            <a:t>:Sparse representations of all image patches</a:t>
                          </a:r>
                          <a:endParaRPr lang="zh-CN" altLang="en-US" sz="20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</a:tr>
                  <a:tr h="32993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blipFill>
                          <a:blip r:embed="rId8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54" name="表格 10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780314"/>
                  </p:ext>
                </p:extLst>
              </p:nvPr>
            </p:nvGraphicFramePr>
            <p:xfrm>
              <a:off x="2384798" y="2408819"/>
              <a:ext cx="5482852" cy="7966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82852"/>
                  </a:tblGrid>
                  <a:tr h="4309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11" t="-5634" r="-444" b="-87324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blipFill>
                          <a:blip r:embed="rId8"/>
                          <a:stretch>
                            <a:fillRect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5" name="矩形 1054"/>
              <p:cNvSpPr/>
              <p:nvPr/>
            </p:nvSpPr>
            <p:spPr>
              <a:xfrm>
                <a:off x="4351342" y="3683047"/>
                <a:ext cx="2281266" cy="772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sz="21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1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zh-CN" altLang="en-US" sz="21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1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zh-CN" altLang="en-US" sz="21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zh-CN" altLang="en-US" sz="21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55" name="矩形 10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342" y="3683047"/>
                <a:ext cx="2281266" cy="77200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137396" y="7648575"/>
                <a:ext cx="7454154" cy="917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zh-CN" altLang="en-US" sz="2100" b="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sty m:val="p"/>
                            </m:rPr>
                            <a:rPr lang="zh-CN" altLang="en-US" sz="2100" b="0" i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 sz="2100" b="0" i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  <m:sup>
                          <m:r>
                            <a:rPr lang="zh-CN" altLang="en-US" sz="2100" b="1" i="1">
                              <a:latin typeface="Cambria Math" panose="02040503050406030204" pitchFamily="18" charset="0"/>
                            </a:rPr>
                            <m:t>𝒎𝒊𝒏</m:t>
                          </m:r>
                        </m:sup>
                        <m:e>
                          <m:r>
                            <a:rPr lang="zh-CN" altLang="en-US" sz="2100" b="0" i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sPre>
                      <m:sSubSup>
                        <m:sSubSupPr>
                          <m:ctrlPr>
                            <a:rPr lang="zh-CN" altLang="en-US" sz="21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1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1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zh-CN" altLang="en-US" sz="2100" b="0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100" b="0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zh-CN" altLang="en-US" sz="2100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100" b="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zh-CN" altLang="en-US" sz="2100" b="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zh-CN" altLang="en-US" sz="2100" b="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b>
                          <m:r>
                            <a:rPr lang="zh-CN" altLang="en-US" sz="21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1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1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1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21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en-US" sz="21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zh-CN" altLang="en-US" sz="2100" b="0" i="0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sz="21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zh-CN" altLang="en-US" sz="21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100" b="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sz="2100" b="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zh-CN" altLang="en-US" sz="21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zh-CN" altLang="en-US" sz="2100" b="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en-US" sz="2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100" b="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zh-CN" altLang="en-US" sz="2100" b="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zh-CN" altLang="en-US" sz="21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100" b="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en-US" sz="2100" b="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zh-CN" altLang="en-US" sz="2100" b="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zh-CN" altLang="en-US" sz="21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1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zh-CN" altLang="en-US" sz="21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1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sz="21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2100" b="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sz="21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100" b="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zh-CN" altLang="en-US" sz="21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zh-CN" altLang="en-US" sz="21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396" y="7648575"/>
                <a:ext cx="7454154" cy="91704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右箭头 37"/>
          <p:cNvSpPr/>
          <p:nvPr/>
        </p:nvSpPr>
        <p:spPr>
          <a:xfrm>
            <a:off x="-1510800" y="5855246"/>
            <a:ext cx="545850" cy="612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-1009650" y="3993225"/>
            <a:ext cx="95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Step1</a:t>
            </a:r>
            <a:endParaRPr lang="zh-CN" altLang="en-US" sz="2400" b="1" i="1" dirty="0"/>
          </a:p>
        </p:txBody>
      </p:sp>
      <p:sp>
        <p:nvSpPr>
          <p:cNvPr id="80" name="文本框 79"/>
          <p:cNvSpPr txBox="1"/>
          <p:nvPr/>
        </p:nvSpPr>
        <p:spPr>
          <a:xfrm>
            <a:off x="1006300" y="3440296"/>
            <a:ext cx="95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Step2</a:t>
            </a:r>
            <a:endParaRPr lang="zh-CN" altLang="en-US" sz="2400" b="1" i="1" dirty="0"/>
          </a:p>
        </p:txBody>
      </p:sp>
      <p:sp>
        <p:nvSpPr>
          <p:cNvPr id="81" name="文本框 80"/>
          <p:cNvSpPr txBox="1"/>
          <p:nvPr/>
        </p:nvSpPr>
        <p:spPr>
          <a:xfrm>
            <a:off x="583605" y="7800904"/>
            <a:ext cx="95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Step4</a:t>
            </a:r>
            <a:endParaRPr lang="zh-CN" altLang="en-US" sz="2400" b="1" i="1" dirty="0"/>
          </a:p>
        </p:txBody>
      </p:sp>
      <p:sp>
        <p:nvSpPr>
          <p:cNvPr id="82" name="文本框 81"/>
          <p:cNvSpPr txBox="1"/>
          <p:nvPr/>
        </p:nvSpPr>
        <p:spPr>
          <a:xfrm>
            <a:off x="3200680" y="3808665"/>
            <a:ext cx="95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Step3</a:t>
            </a:r>
            <a:endParaRPr lang="zh-CN" altLang="en-US" sz="2400" b="1" i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261287" y="-581851"/>
            <a:ext cx="95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/>
              <a:t>Step5</a:t>
            </a:r>
            <a:endParaRPr lang="zh-CN" altLang="en-US" sz="2400" b="1" i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131034" y="4077491"/>
            <a:ext cx="1892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Zero-filled IDFT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104661" y="2208913"/>
            <a:ext cx="1158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     Stop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 Criterion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32" name="文本框 1031"/>
          <p:cNvSpPr txBox="1"/>
          <p:nvPr/>
        </p:nvSpPr>
        <p:spPr>
          <a:xfrm>
            <a:off x="8564645" y="1588582"/>
            <a:ext cx="381000" cy="369332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9848850" y="2068771"/>
            <a:ext cx="1199897" cy="10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END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39" name="下箭头 1038"/>
          <p:cNvSpPr/>
          <p:nvPr/>
        </p:nvSpPr>
        <p:spPr>
          <a:xfrm>
            <a:off x="911771" y="-421581"/>
            <a:ext cx="603252" cy="297382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7" name="矩形 1036"/>
          <p:cNvSpPr/>
          <p:nvPr/>
        </p:nvSpPr>
        <p:spPr>
          <a:xfrm>
            <a:off x="8544011" y="-421581"/>
            <a:ext cx="392190" cy="23391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-209550" y="7272511"/>
            <a:ext cx="8953500" cy="4494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900" dirty="0" smtClean="0">
                <a:solidFill>
                  <a:schemeClr val="tx1"/>
                </a:solidFill>
              </a:rPr>
              <a:t>Global sparse  reconstruction</a:t>
            </a:r>
            <a:endParaRPr lang="zh-CN" altLang="en-US" sz="1900" dirty="0">
              <a:solidFill>
                <a:schemeClr val="tx1"/>
              </a:solidFill>
            </a:endParaRPr>
          </a:p>
        </p:txBody>
      </p:sp>
      <p:sp>
        <p:nvSpPr>
          <p:cNvPr id="1036" name="右箭头 1035"/>
          <p:cNvSpPr/>
          <p:nvPr/>
        </p:nvSpPr>
        <p:spPr>
          <a:xfrm>
            <a:off x="9466847" y="2297641"/>
            <a:ext cx="540000" cy="612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Y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-2590800" y="5600700"/>
            <a:ext cx="1219200" cy="10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START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9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effectLst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136</Words>
  <Application>Microsoft Office PowerPoint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>cqu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mengran lin</dc:creator>
  <cp:lastModifiedBy>mengran lin</cp:lastModifiedBy>
  <cp:revision>176</cp:revision>
  <dcterms:created xsi:type="dcterms:W3CDTF">2015-01-19T08:32:59Z</dcterms:created>
  <dcterms:modified xsi:type="dcterms:W3CDTF">2015-12-15T12:32:09Z</dcterms:modified>
</cp:coreProperties>
</file>