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72" r:id="rId2"/>
    <p:sldId id="256" r:id="rId3"/>
    <p:sldId id="261" r:id="rId4"/>
    <p:sldId id="262" r:id="rId5"/>
    <p:sldId id="260" r:id="rId6"/>
    <p:sldId id="273" r:id="rId7"/>
    <p:sldId id="263" r:id="rId8"/>
    <p:sldId id="264" r:id="rId9"/>
    <p:sldId id="265" r:id="rId10"/>
    <p:sldId id="266" r:id="rId11"/>
    <p:sldId id="274" r:id="rId12"/>
    <p:sldId id="267" r:id="rId13"/>
    <p:sldId id="268" r:id="rId14"/>
    <p:sldId id="269" r:id="rId15"/>
    <p:sldId id="270" r:id="rId16"/>
    <p:sldId id="271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275"/>
    <p:restoredTop sz="67386"/>
  </p:normalViewPr>
  <p:slideViewPr>
    <p:cSldViewPr snapToGrid="0" snapToObjects="1">
      <p:cViewPr varScale="1">
        <p:scale>
          <a:sx n="104" d="100"/>
          <a:sy n="104" d="100"/>
        </p:scale>
        <p:origin x="224" y="108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65" d="100"/>
          <a:sy n="165" d="100"/>
        </p:scale>
        <p:origin x="1584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handoutMaster" Target="handoutMasters/handoutMaster1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755A38-74A5-324A-B3E9-8E0A40235AEB}" type="datetimeFigureOut">
              <a:rPr kumimoji="1" lang="zh-CN" altLang="en-US" smtClean="0"/>
              <a:t>2018/11/3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9B1000-225B-1D47-A23B-31872796A10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786121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87DBB1-D35A-D640-8678-A067D7FE768E}" type="datetimeFigureOut">
              <a:rPr kumimoji="1" lang="zh-CN" altLang="en-US" smtClean="0"/>
              <a:t>2018/11/3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C888B0-B210-D340-BDC4-1CA160FEF3B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134490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kumimoji="1" lang="zh-CN" altLang="en-US" baseline="0" dirty="0" smtClean="0"/>
              <a:t>像素</a:t>
            </a:r>
            <a:r>
              <a:rPr kumimoji="1" lang="en-US" altLang="zh-CN" baseline="0" dirty="0" smtClean="0"/>
              <a:t>1</a:t>
            </a:r>
            <a:r>
              <a:rPr kumimoji="1" lang="zh-CN" altLang="en-US" baseline="0" dirty="0" smtClean="0"/>
              <a:t>为任何标签</a:t>
            </a:r>
            <a:r>
              <a:rPr kumimoji="1" lang="en-US" altLang="zh-CN" b="1" baseline="0" dirty="0" smtClean="0"/>
              <a:t>l</a:t>
            </a:r>
            <a:r>
              <a:rPr kumimoji="1" lang="zh-CN" altLang="en-US" baseline="0" dirty="0" smtClean="0"/>
              <a:t>的概率由整幅图像所有像素为</a:t>
            </a:r>
            <a:r>
              <a:rPr kumimoji="1" lang="en-US" altLang="zh-CN" b="1" baseline="0" dirty="0" smtClean="0"/>
              <a:t>l</a:t>
            </a:r>
            <a:r>
              <a:rPr kumimoji="1" lang="zh-CN" altLang="en-US" b="0" baseline="0" dirty="0" smtClean="0"/>
              <a:t>时的概率和权重共同决定（</a:t>
            </a:r>
            <a:r>
              <a:rPr kumimoji="1" lang="en-US" altLang="zh-CN" b="0" baseline="0" dirty="0" smtClean="0"/>
              <a:t>Message</a:t>
            </a:r>
            <a:r>
              <a:rPr kumimoji="1" lang="zh-CN" altLang="en-US" b="0" baseline="0" dirty="0" smtClean="0"/>
              <a:t> </a:t>
            </a:r>
            <a:r>
              <a:rPr kumimoji="1" lang="en-US" altLang="zh-CN" b="0" baseline="0" dirty="0" smtClean="0"/>
              <a:t>Passing---</a:t>
            </a:r>
            <a:r>
              <a:rPr kumimoji="1" lang="zh-CN" altLang="en-US" b="0" baseline="0" dirty="0" smtClean="0"/>
              <a:t>像素关系）</a:t>
            </a:r>
            <a:endParaRPr kumimoji="1" lang="en-US" altLang="zh-CN" b="0" baseline="0" dirty="0" smtClean="0"/>
          </a:p>
          <a:p>
            <a:pPr marL="228600" indent="-228600">
              <a:buAutoNum type="arabicPeriod"/>
            </a:pPr>
            <a:r>
              <a:rPr kumimoji="1" lang="zh-CN" altLang="en-US" b="0" baseline="0" dirty="0" smtClean="0"/>
              <a:t>可以认为有</a:t>
            </a:r>
            <a:r>
              <a:rPr kumimoji="1" lang="en-US" altLang="zh-CN" b="0" baseline="0" dirty="0" smtClean="0"/>
              <a:t>m</a:t>
            </a:r>
            <a:r>
              <a:rPr kumimoji="1" lang="zh-CN" altLang="en-US" b="0" baseline="0" dirty="0" smtClean="0"/>
              <a:t>个视角</a:t>
            </a:r>
            <a:endParaRPr kumimoji="1" lang="en-US" altLang="zh-CN" b="0" baseline="0" dirty="0" smtClean="0"/>
          </a:p>
          <a:p>
            <a:pPr marL="228600" indent="-228600">
              <a:buAutoNum type="arabicPeriod"/>
            </a:pPr>
            <a:r>
              <a:rPr kumimoji="1" lang="zh-CN" altLang="en-US" b="0" baseline="0" dirty="0" smtClean="0"/>
              <a:t>不同视角求得的像素</a:t>
            </a:r>
            <a:r>
              <a:rPr kumimoji="1" lang="en-US" altLang="zh-CN" b="0" baseline="0" dirty="0" smtClean="0"/>
              <a:t>1</a:t>
            </a:r>
            <a:r>
              <a:rPr kumimoji="1" lang="zh-CN" altLang="en-US" b="0" baseline="0" dirty="0" smtClean="0"/>
              <a:t>的</a:t>
            </a:r>
            <a:r>
              <a:rPr kumimoji="1" lang="en-US" altLang="zh-CN" b="1" baseline="0" dirty="0" smtClean="0"/>
              <a:t>l</a:t>
            </a:r>
            <a:r>
              <a:rPr kumimoji="1" lang="zh-CN" altLang="en-US" b="1" baseline="0" dirty="0" smtClean="0"/>
              <a:t>标签</a:t>
            </a:r>
            <a:r>
              <a:rPr kumimoji="1" lang="zh-CN" altLang="en-US" b="0" baseline="0" dirty="0" smtClean="0"/>
              <a:t>概率加权求和（</a:t>
            </a:r>
            <a:r>
              <a:rPr kumimoji="1" lang="en-US" altLang="zh-CN" b="0" baseline="0" dirty="0" smtClean="0"/>
              <a:t>Weighting</a:t>
            </a:r>
            <a:r>
              <a:rPr kumimoji="1" lang="zh-CN" altLang="en-US" b="0" baseline="0" dirty="0" smtClean="0"/>
              <a:t> </a:t>
            </a:r>
            <a:r>
              <a:rPr kumimoji="1" lang="en-US" altLang="zh-CN" b="0" baseline="0" dirty="0" smtClean="0"/>
              <a:t>Filter</a:t>
            </a:r>
            <a:r>
              <a:rPr kumimoji="1" lang="zh-CN" altLang="en-US" b="0" baseline="0" dirty="0" smtClean="0"/>
              <a:t> </a:t>
            </a:r>
            <a:r>
              <a:rPr kumimoji="1" lang="en-US" altLang="zh-CN" b="0" baseline="0" dirty="0" smtClean="0"/>
              <a:t>Outputs---</a:t>
            </a:r>
            <a:r>
              <a:rPr kumimoji="1" lang="zh-CN" altLang="en-US" b="0" baseline="0" dirty="0" smtClean="0"/>
              <a:t>不同滤波</a:t>
            </a:r>
            <a:r>
              <a:rPr kumimoji="1" lang="en-US" altLang="zh-CN" b="0" baseline="0" dirty="0" smtClean="0"/>
              <a:t>/</a:t>
            </a:r>
            <a:r>
              <a:rPr kumimoji="1" lang="zh-CN" altLang="en-US" b="0" baseline="0" dirty="0" smtClean="0"/>
              <a:t>视角的综合结果）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888B0-B210-D340-BDC4-1CA160FEF3BC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91290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kumimoji="1" lang="zh-CN" altLang="en-US" dirty="0" smtClean="0"/>
              <a:t>这里出现的上标索引了高斯滤波</a:t>
            </a:r>
            <a:r>
              <a:rPr kumimoji="1" lang="en-US" altLang="zh-CN" dirty="0" smtClean="0"/>
              <a:t>.</a:t>
            </a:r>
          </a:p>
          <a:p>
            <a:pPr marL="228600" indent="-228600">
              <a:buAutoNum type="arabicPeriod"/>
            </a:pPr>
            <a:r>
              <a:rPr kumimoji="1" lang="zh-CN" altLang="en-US" dirty="0" smtClean="0"/>
              <a:t>高斯滤波给出了两两相素的关系，不同的滤波给出的关系不同；这里可以将各个滤波理解成视角</a:t>
            </a:r>
            <a:r>
              <a:rPr kumimoji="1" lang="en-US" altLang="zh-CN" dirty="0" smtClean="0"/>
              <a:t>.</a:t>
            </a:r>
          </a:p>
          <a:p>
            <a:pPr marL="228600" indent="-228600">
              <a:buAutoNum type="arabicPeriod"/>
            </a:pPr>
            <a:r>
              <a:rPr kumimoji="1" lang="zh-CN" altLang="en-US" dirty="0" smtClean="0"/>
              <a:t>上面提到的关系可以形象的认为是两个相素的连接边的权重</a:t>
            </a:r>
            <a:endParaRPr kumimoji="1" lang="en-US" altLang="zh-CN" dirty="0" smtClean="0"/>
          </a:p>
          <a:p>
            <a:pPr marL="228600" indent="-228600">
              <a:buAutoNum type="arabicPeriod"/>
            </a:pPr>
            <a:r>
              <a:rPr kumimoji="1" lang="zh-CN" altLang="en-US" dirty="0" smtClean="0"/>
              <a:t>各个像素将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标签概率通过权重（不同的视角</a:t>
            </a:r>
            <a:r>
              <a:rPr kumimoji="1" lang="en-US" altLang="zh-CN" dirty="0" smtClean="0"/>
              <a:t>/</a:t>
            </a:r>
            <a:r>
              <a:rPr kumimoji="1" lang="zh-CN" altLang="en-US" dirty="0" smtClean="0"/>
              <a:t>滤波决定）传导给目标像素</a:t>
            </a:r>
            <a:r>
              <a:rPr kumimoji="1" lang="en-US" altLang="zh-CN" dirty="0" smtClean="0"/>
              <a:t>N</a:t>
            </a:r>
          </a:p>
          <a:p>
            <a:pPr marL="228600" indent="-228600">
              <a:buAutoNum type="arabicPeriod"/>
            </a:pPr>
            <a:r>
              <a:rPr kumimoji="1" lang="zh-CN" altLang="en-US" dirty="0" smtClean="0"/>
              <a:t>由于是多滤波（视角）模型，所以再将各个滤波下的结果进行加权求和</a:t>
            </a:r>
            <a:r>
              <a:rPr kumimoji="1" lang="en-US" altLang="zh-CN" dirty="0" smtClean="0"/>
              <a:t>, </a:t>
            </a:r>
            <a:r>
              <a:rPr kumimoji="1" lang="zh-CN" altLang="en-US" dirty="0" smtClean="0"/>
              <a:t>便得到了目标像素</a:t>
            </a:r>
            <a:r>
              <a:rPr kumimoji="1" lang="en-US" altLang="zh-CN" dirty="0" smtClean="0"/>
              <a:t>N</a:t>
            </a:r>
            <a:r>
              <a:rPr kumimoji="1" lang="zh-CN" altLang="en-US" dirty="0" smtClean="0"/>
              <a:t>为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的概率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888B0-B210-D340-BDC4-1CA160FEF3BC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40787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kumimoji="1" lang="zh-CN" altLang="en-US" dirty="0" smtClean="0"/>
              <a:t>这里出现的上标索引了高斯滤波</a:t>
            </a:r>
            <a:r>
              <a:rPr kumimoji="1" lang="en-US" altLang="zh-CN" dirty="0" smtClean="0"/>
              <a:t>.</a:t>
            </a:r>
          </a:p>
          <a:p>
            <a:pPr marL="228600" indent="-228600">
              <a:buAutoNum type="arabicPeriod"/>
            </a:pPr>
            <a:r>
              <a:rPr kumimoji="1" lang="zh-CN" altLang="en-US" dirty="0" smtClean="0"/>
              <a:t>高斯滤波给出了两两相素的关系，不同的滤波给出的关系不同；这里可以将各个滤波理解成视角</a:t>
            </a:r>
            <a:r>
              <a:rPr kumimoji="1" lang="en-US" altLang="zh-CN" dirty="0" smtClean="0"/>
              <a:t>.</a:t>
            </a:r>
          </a:p>
          <a:p>
            <a:pPr marL="228600" indent="-228600">
              <a:buAutoNum type="arabicPeriod"/>
            </a:pPr>
            <a:r>
              <a:rPr kumimoji="1" lang="zh-CN" altLang="en-US" dirty="0" smtClean="0"/>
              <a:t>上面提到的关系可以形象的认为是两个相素的连接边的权重</a:t>
            </a:r>
            <a:endParaRPr kumimoji="1" lang="en-US" altLang="zh-CN" dirty="0" smtClean="0"/>
          </a:p>
          <a:p>
            <a:pPr marL="228600" indent="-228600">
              <a:buAutoNum type="arabicPeriod"/>
            </a:pPr>
            <a:r>
              <a:rPr kumimoji="1" lang="zh-CN" altLang="en-US" dirty="0" smtClean="0"/>
              <a:t>各个像素将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标签概率通过权重（不同的视角</a:t>
            </a:r>
            <a:r>
              <a:rPr kumimoji="1" lang="en-US" altLang="zh-CN" dirty="0" smtClean="0"/>
              <a:t>/</a:t>
            </a:r>
            <a:r>
              <a:rPr kumimoji="1" lang="zh-CN" altLang="en-US" dirty="0" smtClean="0"/>
              <a:t>滤波决定）传导给目标像素</a:t>
            </a:r>
            <a:r>
              <a:rPr kumimoji="1" lang="en-US" altLang="zh-CN" dirty="0" smtClean="0"/>
              <a:t>N</a:t>
            </a:r>
          </a:p>
          <a:p>
            <a:pPr marL="228600" indent="-228600">
              <a:buAutoNum type="arabicPeriod"/>
            </a:pPr>
            <a:r>
              <a:rPr kumimoji="1" lang="zh-CN" altLang="en-US" dirty="0" smtClean="0"/>
              <a:t>由于是多滤波（视角）模型，所以再将各个滤波下的结果进行加权求和</a:t>
            </a:r>
            <a:r>
              <a:rPr kumimoji="1" lang="en-US" altLang="zh-CN" dirty="0" smtClean="0"/>
              <a:t>, </a:t>
            </a:r>
            <a:r>
              <a:rPr kumimoji="1" lang="zh-CN" altLang="en-US" dirty="0" smtClean="0"/>
              <a:t>便得到了目标像素</a:t>
            </a:r>
            <a:r>
              <a:rPr kumimoji="1" lang="en-US" altLang="zh-CN" dirty="0" smtClean="0"/>
              <a:t>N</a:t>
            </a:r>
            <a:r>
              <a:rPr kumimoji="1" lang="zh-CN" altLang="en-US" dirty="0" smtClean="0"/>
              <a:t>为</a:t>
            </a:r>
            <a:r>
              <a:rPr kumimoji="1" lang="en-US" altLang="zh-CN" dirty="0" smtClean="0"/>
              <a:t>2</a:t>
            </a:r>
            <a:r>
              <a:rPr kumimoji="1" lang="zh-CN" altLang="en-US" dirty="0" smtClean="0"/>
              <a:t>的概率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888B0-B210-D340-BDC4-1CA160FEF3BC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037959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kumimoji="1" lang="zh-CN" altLang="en-US" dirty="0" smtClean="0"/>
              <a:t>这里出现的上标索引了高斯滤波</a:t>
            </a:r>
            <a:r>
              <a:rPr kumimoji="1" lang="en-US" altLang="zh-CN" dirty="0" smtClean="0"/>
              <a:t>.</a:t>
            </a:r>
          </a:p>
          <a:p>
            <a:pPr marL="228600" indent="-228600">
              <a:buAutoNum type="arabicPeriod"/>
            </a:pPr>
            <a:r>
              <a:rPr kumimoji="1" lang="zh-CN" altLang="en-US" dirty="0" smtClean="0"/>
              <a:t>高斯滤波给出了两两相素的关系，不同的滤波给出的关系不同；这里可以将各个滤波理解成视角</a:t>
            </a:r>
            <a:r>
              <a:rPr kumimoji="1" lang="en-US" altLang="zh-CN" dirty="0" smtClean="0"/>
              <a:t>.</a:t>
            </a:r>
          </a:p>
          <a:p>
            <a:pPr marL="228600" indent="-228600">
              <a:buAutoNum type="arabicPeriod"/>
            </a:pPr>
            <a:r>
              <a:rPr kumimoji="1" lang="zh-CN" altLang="en-US" dirty="0" smtClean="0"/>
              <a:t>上面提到的关系可以形象的认为是两个相素的连接边的权重</a:t>
            </a:r>
            <a:endParaRPr kumimoji="1" lang="en-US" altLang="zh-CN" dirty="0" smtClean="0"/>
          </a:p>
          <a:p>
            <a:pPr marL="228600" indent="-228600">
              <a:buAutoNum type="arabicPeriod"/>
            </a:pPr>
            <a:r>
              <a:rPr kumimoji="1" lang="zh-CN" altLang="en-US" dirty="0" smtClean="0"/>
              <a:t>各个像素将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标签概率通过权重（不同的视角</a:t>
            </a:r>
            <a:r>
              <a:rPr kumimoji="1" lang="en-US" altLang="zh-CN" dirty="0" smtClean="0"/>
              <a:t>/</a:t>
            </a:r>
            <a:r>
              <a:rPr kumimoji="1" lang="zh-CN" altLang="en-US" dirty="0" smtClean="0"/>
              <a:t>滤波决定）传导给目标像素</a:t>
            </a:r>
            <a:r>
              <a:rPr kumimoji="1" lang="en-US" altLang="zh-CN" dirty="0" smtClean="0"/>
              <a:t>N</a:t>
            </a:r>
          </a:p>
          <a:p>
            <a:pPr marL="228600" indent="-228600">
              <a:buAutoNum type="arabicPeriod"/>
            </a:pPr>
            <a:r>
              <a:rPr kumimoji="1" lang="zh-CN" altLang="en-US" dirty="0" smtClean="0"/>
              <a:t>由于是多滤波（视角）模型，所以再将各个滤波下的结果进行加权求和</a:t>
            </a:r>
            <a:r>
              <a:rPr kumimoji="1" lang="en-US" altLang="zh-CN" dirty="0" smtClean="0"/>
              <a:t>, </a:t>
            </a:r>
            <a:r>
              <a:rPr kumimoji="1" lang="zh-CN" altLang="en-US" dirty="0" smtClean="0"/>
              <a:t>便得到了目标像素</a:t>
            </a:r>
            <a:r>
              <a:rPr kumimoji="1" lang="en-US" altLang="zh-CN" dirty="0" smtClean="0"/>
              <a:t>N</a:t>
            </a:r>
            <a:r>
              <a:rPr kumimoji="1" lang="zh-CN" altLang="en-US" dirty="0" smtClean="0"/>
              <a:t>为</a:t>
            </a:r>
            <a:r>
              <a:rPr kumimoji="1" lang="en-US" altLang="zh-CN" dirty="0" smtClean="0"/>
              <a:t>L</a:t>
            </a:r>
            <a:r>
              <a:rPr kumimoji="1" lang="zh-CN" altLang="en-US" dirty="0" smtClean="0"/>
              <a:t>的概率</a:t>
            </a:r>
            <a:endParaRPr kumimoji="1" lang="en-US" altLang="zh-CN" dirty="0" smtClean="0"/>
          </a:p>
          <a:p>
            <a:pPr marL="228600" indent="-228600">
              <a:buAutoNum type="arabicPeriod"/>
            </a:pPr>
            <a:r>
              <a:rPr kumimoji="1" lang="en-US" altLang="zh-CN" dirty="0" smtClean="0"/>
              <a:t>m</a:t>
            </a:r>
            <a:r>
              <a:rPr kumimoji="1" lang="zh-CN" altLang="en-US" dirty="0" smtClean="0"/>
              <a:t>个高斯滤波</a:t>
            </a:r>
            <a:endParaRPr kumimoji="1" lang="en-US" altLang="zh-CN" dirty="0" smtClean="0"/>
          </a:p>
          <a:p>
            <a:pPr marL="228600" indent="-228600">
              <a:buAutoNum type="arabicPeriod"/>
            </a:pPr>
            <a:r>
              <a:rPr lang="en-US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Permutohedral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lattice implementation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实现高维滤波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时间复杂度为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O(</a:t>
            </a:r>
            <a:r>
              <a:rPr lang="en-US" altLang="zh-CN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), N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为图像中像素的个数</a:t>
            </a:r>
            <a:endParaRPr lang="en-US" altLang="zh-CN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indent="-228600">
              <a:buAutoNum type="arabicPeriod"/>
            </a:pPr>
            <a:r>
              <a:rPr kumimoji="1"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使用两个高斯滤波</a:t>
            </a:r>
            <a:r>
              <a:rPr kumimoji="1"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spatial</a:t>
            </a:r>
            <a:r>
              <a:rPr kumimoji="1"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kernel</a:t>
            </a:r>
            <a:r>
              <a:rPr kumimoji="1"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和</a:t>
            </a:r>
            <a:r>
              <a:rPr kumimoji="1"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bilateral</a:t>
            </a:r>
            <a:r>
              <a:rPr kumimoji="1"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kernel</a:t>
            </a:r>
          </a:p>
          <a:p>
            <a:pPr marL="228600" indent="-228600">
              <a:buAutoNum type="arabicPeriod"/>
            </a:pPr>
            <a:r>
              <a:rPr kumimoji="1"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Bilateral</a:t>
            </a:r>
            <a:r>
              <a:rPr kumimoji="1"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kernel</a:t>
            </a:r>
            <a:r>
              <a:rPr kumimoji="1"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对于</a:t>
            </a:r>
            <a:r>
              <a:rPr kumimoji="1" lang="zh-CN" alt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相似颜色像素起主导作用</a:t>
            </a:r>
            <a:r>
              <a:rPr kumimoji="1"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的物体检测比较重要；反之对于电视机检测就没那么重要了</a:t>
            </a:r>
            <a:r>
              <a:rPr kumimoji="1"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kumimoji="1"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可见，物体区域比较复杂的应降低</a:t>
            </a:r>
            <a:r>
              <a:rPr kumimoji="1"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Bilateral</a:t>
            </a:r>
            <a:r>
              <a:rPr kumimoji="1"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kernel</a:t>
            </a:r>
            <a:r>
              <a:rPr kumimoji="1"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的优先级</a:t>
            </a:r>
            <a:endParaRPr kumimoji="1" lang="en-US" altLang="zh-CN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888B0-B210-D340-BDC4-1CA160FEF3BC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85348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kumimoji="1" lang="zh-CN" altLang="en-US" dirty="0" smtClean="0"/>
              <a:t>得到目标像素</a:t>
            </a:r>
            <a:r>
              <a:rPr kumimoji="1" lang="en-US" altLang="zh-CN" dirty="0" smtClean="0"/>
              <a:t>N</a:t>
            </a:r>
            <a:r>
              <a:rPr kumimoji="1" lang="zh-CN" altLang="en-US" dirty="0" smtClean="0"/>
              <a:t>各个标签的概率后（结合了图像特征关系），再通过卷积进一步更新目标像素</a:t>
            </a:r>
            <a:r>
              <a:rPr kumimoji="1" lang="en-US" altLang="zh-CN" dirty="0" smtClean="0"/>
              <a:t>N</a:t>
            </a:r>
            <a:r>
              <a:rPr kumimoji="1" lang="zh-CN" altLang="en-US" dirty="0" smtClean="0"/>
              <a:t>各个标签的概率</a:t>
            </a:r>
            <a:r>
              <a:rPr kumimoji="1" lang="en-US" altLang="zh-CN" dirty="0" smtClean="0"/>
              <a:t>(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Compatibility Transform---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反映了标签之间的关系</a:t>
            </a:r>
            <a:r>
              <a:rPr kumimoji="1" lang="en-US" altLang="zh-CN" dirty="0" smtClean="0"/>
              <a:t>)</a:t>
            </a:r>
          </a:p>
          <a:p>
            <a:pPr marL="228600" indent="-228600">
              <a:buAutoNum type="arabicPeriod"/>
            </a:pPr>
            <a:r>
              <a:rPr kumimoji="1" lang="zh-CN" altLang="en-US" dirty="0" smtClean="0"/>
              <a:t>这里的卷积核是</a:t>
            </a:r>
            <a:r>
              <a:rPr kumimoji="1" lang="zh-CN" altLang="en-US" b="1" dirty="0" smtClean="0"/>
              <a:t>标签之间</a:t>
            </a:r>
            <a:r>
              <a:rPr kumimoji="1" lang="zh-CN" altLang="en-US" dirty="0" smtClean="0"/>
              <a:t>的关系</a:t>
            </a:r>
            <a:endParaRPr kumimoji="1" lang="en-US" altLang="zh-CN" dirty="0" smtClean="0"/>
          </a:p>
          <a:p>
            <a:pPr marL="228600" indent="-228600">
              <a:buAutoNum type="arabicPeriod"/>
            </a:pPr>
            <a:r>
              <a:rPr lang="en-US" altLang="zh-CN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Potts model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给出标签兼容函数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在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11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年的论文中，所有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label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pair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pott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model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惩罚是相同的；本文对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label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pair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进行细分，如（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person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bicycle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）的惩罚要小于</a:t>
            </a:r>
            <a:r>
              <a:rPr kumimoji="1"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对（</a:t>
            </a:r>
            <a:r>
              <a:rPr kumimoji="1"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sky</a:t>
            </a:r>
            <a:r>
              <a:rPr kumimoji="1"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</a:t>
            </a:r>
            <a:r>
              <a:rPr kumimoji="1"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bicycle</a:t>
            </a:r>
            <a:r>
              <a:rPr kumimoji="1"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）的惩罚</a:t>
            </a:r>
            <a:r>
              <a:rPr kumimoji="1"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Ps: </a:t>
            </a:r>
            <a:r>
              <a:rPr kumimoji="1"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这里的惩罚和兼容不冲突，惩罚是反应兼容性的具体量化指标</a:t>
            </a:r>
            <a:endParaRPr kumimoji="1" lang="en-US" altLang="zh-CN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indent="-228600">
              <a:buAutoNum type="arabicPeriod"/>
            </a:pPr>
            <a:r>
              <a:rPr kumimoji="1"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本文认为</a:t>
            </a:r>
            <a:r>
              <a:rPr kumimoji="1"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\mu(l, l’)</a:t>
            </a:r>
            <a:r>
              <a:rPr kumimoji="1"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和</a:t>
            </a:r>
            <a:r>
              <a:rPr kumimoji="1"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\mu(</a:t>
            </a:r>
            <a:r>
              <a:rPr kumimoji="1" lang="en-US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l’,l</a:t>
            </a:r>
            <a:r>
              <a:rPr kumimoji="1"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r>
              <a:rPr kumimoji="1"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是不同的</a:t>
            </a:r>
            <a:endParaRPr kumimoji="1" lang="en-US" altLang="zh-CN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indent="-228600">
              <a:buAutoNum type="arabicPeriod"/>
            </a:pPr>
            <a:endParaRPr lang="en-US" altLang="zh-CN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888B0-B210-D340-BDC4-1CA160FEF3BC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074177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kumimoji="1" lang="zh-CN" altLang="en-US" dirty="0" smtClean="0"/>
              <a:t>得到目标像素</a:t>
            </a:r>
            <a:r>
              <a:rPr kumimoji="1" lang="en-US" altLang="zh-CN" dirty="0" smtClean="0"/>
              <a:t>N</a:t>
            </a:r>
            <a:r>
              <a:rPr kumimoji="1" lang="zh-CN" altLang="en-US" dirty="0" smtClean="0"/>
              <a:t>各个标签的概率后（结合了图像特征关系），再通过卷积进一步更新目标像素</a:t>
            </a:r>
            <a:r>
              <a:rPr kumimoji="1" lang="en-US" altLang="zh-CN" dirty="0" smtClean="0"/>
              <a:t>N</a:t>
            </a:r>
            <a:r>
              <a:rPr kumimoji="1" lang="zh-CN" altLang="en-US" dirty="0" smtClean="0"/>
              <a:t>各个标签的概率</a:t>
            </a:r>
            <a:endParaRPr kumimoji="1" lang="en-US" altLang="zh-CN" dirty="0" smtClean="0"/>
          </a:p>
          <a:p>
            <a:pPr marL="228600" indent="-228600">
              <a:buAutoNum type="arabicPeriod"/>
            </a:pPr>
            <a:r>
              <a:rPr kumimoji="1" lang="zh-CN" altLang="en-US" dirty="0" smtClean="0"/>
              <a:t>这里的卷积核是</a:t>
            </a:r>
            <a:r>
              <a:rPr kumimoji="1" lang="zh-CN" altLang="en-US" b="1" dirty="0" smtClean="0"/>
              <a:t>标签之间</a:t>
            </a:r>
            <a:r>
              <a:rPr kumimoji="1" lang="zh-CN" altLang="en-US" dirty="0" smtClean="0"/>
              <a:t>的关系</a:t>
            </a:r>
            <a:endParaRPr kumimoji="1" lang="en-US" altLang="zh-CN" dirty="0" smtClean="0"/>
          </a:p>
          <a:p>
            <a:pPr marL="228600" indent="-228600">
              <a:buAutoNum type="arabicPeriod"/>
            </a:pPr>
            <a:r>
              <a:rPr kumimoji="1" lang="zh-CN" altLang="en-US" dirty="0" smtClean="0"/>
              <a:t>这的</a:t>
            </a:r>
            <a:r>
              <a:rPr kumimoji="1" lang="en-US" altLang="zh-CN" dirty="0" smtClean="0"/>
              <a:t>Normalization</a:t>
            </a:r>
            <a:r>
              <a:rPr kumimoji="1" lang="zh-CN" altLang="en-US" dirty="0" smtClean="0"/>
              <a:t>是另一个</a:t>
            </a:r>
            <a:r>
              <a:rPr kumimoji="1" lang="en-US" altLang="zh-CN" dirty="0" err="1" smtClean="0"/>
              <a:t>softmax</a:t>
            </a:r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888B0-B210-D340-BDC4-1CA160FEF3BC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247545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888B0-B210-D340-BDC4-1CA160FEF3BC}" type="slidenum">
              <a:rPr kumimoji="1" lang="zh-CN" altLang="en-US" smtClean="0"/>
              <a:t>20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836045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228600" indent="-228600"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charset="0"/>
                          </a:rPr>
                          <m:t>𝑄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charset="0"/>
                          </a:rPr>
                          <m:t>𝑜𝑢𝑡</m:t>
                        </m:r>
                      </m:sub>
                    </m:sSub>
                    <m:r>
                      <a:rPr kumimoji="1" lang="en-US" altLang="zh-CN" b="0" i="1" smtClean="0">
                        <a:latin typeface="Cambria Math" charset="0"/>
                      </a:rPr>
                      <m:t>= </m:t>
                    </m:r>
                    <m:sSub>
                      <m:sSubPr>
                        <m:ctrlPr>
                          <a:rPr kumimoji="1" lang="en-US" altLang="zh-CN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charset="0"/>
                          </a:rPr>
                          <m:t>𝑓</m:t>
                        </m:r>
                      </m:e>
                      <m:sub>
                        <m:r>
                          <a:rPr kumimoji="1" lang="en-US" altLang="zh-CN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𝜃</m:t>
                        </m:r>
                      </m:sub>
                    </m:sSub>
                    <m:r>
                      <a:rPr kumimoji="1" lang="en-US" altLang="zh-CN" b="0" i="1" smtClean="0">
                        <a:latin typeface="Cambria Math" charset="0"/>
                      </a:rPr>
                      <m:t>(</m:t>
                    </m:r>
                    <m:r>
                      <a:rPr kumimoji="1" lang="en-US" altLang="zh-CN" b="0" i="1" smtClean="0">
                        <a:latin typeface="Cambria Math" charset="0"/>
                      </a:rPr>
                      <m:t>𝑈</m:t>
                    </m:r>
                    <m:r>
                      <a:rPr kumimoji="1" lang="en-US" altLang="zh-CN" b="0" i="1" smtClean="0">
                        <a:latin typeface="Cambria Math" charset="0"/>
                      </a:rPr>
                      <m:t>,</m:t>
                    </m:r>
                    <m:sSub>
                      <m:sSubPr>
                        <m:ctrlPr>
                          <a:rPr kumimoji="1" lang="en-US" altLang="zh-CN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charset="0"/>
                          </a:rPr>
                          <m:t>𝑄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charset="0"/>
                          </a:rPr>
                          <m:t>𝑖𝑛</m:t>
                        </m:r>
                      </m:sub>
                    </m:sSub>
                    <m:r>
                      <a:rPr kumimoji="1"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,</m:t>
                    </m:r>
                    <m:r>
                      <a:rPr kumimoji="1"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𝐼</m:t>
                    </m:r>
                    <m:r>
                      <a:rPr kumimoji="1" lang="en-US" altLang="zh-CN" b="0" i="1" smtClean="0">
                        <a:latin typeface="Cambria Math" charset="0"/>
                      </a:rPr>
                      <m:t>)</m:t>
                    </m:r>
                  </m:oMath>
                </a14:m>
                <a:endParaRPr kumimoji="1" lang="en-US" altLang="zh-CN" dirty="0" smtClean="0"/>
              </a:p>
              <a:p>
                <a:pPr marL="228600" indent="-228600">
                  <a:buAutoNum type="arabicPeriod"/>
                </a:pPr>
                <a:r>
                  <a:rPr kumimoji="1" lang="zh-CN" altLang="en-US" b="1" dirty="0" smtClean="0"/>
                  <a:t>涉及到的参数</a:t>
                </a:r>
                <a:r>
                  <a:rPr kumimoji="1" lang="en-US" altLang="zh-CN" dirty="0" smtClean="0"/>
                  <a:t>: </a:t>
                </a:r>
                <a14:m>
                  <m:oMath xmlns:m="http://schemas.openxmlformats.org/officeDocument/2006/math">
                    <m:r>
                      <a:rPr kumimoji="1" lang="en-US" altLang="zh-CN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𝜃</m:t>
                    </m:r>
                    <m:r>
                      <a:rPr kumimoji="1"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={</m:t>
                    </m:r>
                    <m:sSup>
                      <m:sSupPr>
                        <m:ctrlPr>
                          <a:rPr kumimoji="1"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kumimoji="1"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𝑤</m:t>
                        </m:r>
                      </m:e>
                      <m:sup>
                        <m:d>
                          <m:dPr>
                            <m:ctrlPr>
                              <a:rPr kumimoji="1" lang="en-US" altLang="zh-CN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CN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𝑚</m:t>
                            </m:r>
                          </m:e>
                        </m:d>
                      </m:sup>
                    </m:sSup>
                    <m:r>
                      <a:rPr kumimoji="1"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,</m:t>
                    </m:r>
                    <m:r>
                      <a:rPr kumimoji="1"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𝜇</m:t>
                    </m:r>
                    <m:r>
                      <a:rPr kumimoji="1"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(</m:t>
                    </m:r>
                    <m:r>
                      <a:rPr kumimoji="1"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𝑙</m:t>
                    </m:r>
                    <m:r>
                      <a:rPr kumimoji="1"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,</m:t>
                    </m:r>
                    <m:sSup>
                      <m:sSupPr>
                        <m:ctrlPr>
                          <a:rPr kumimoji="1"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kumimoji="1"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𝑙</m:t>
                        </m:r>
                      </m:e>
                      <m:sup>
                        <m:r>
                          <a:rPr kumimoji="1" lang="en-US" altLang="zh-CN" b="1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′</m:t>
                        </m:r>
                      </m:sup>
                    </m:sSup>
                    <m:r>
                      <a:rPr kumimoji="1"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)}</m:t>
                    </m:r>
                  </m:oMath>
                </a14:m>
                <a:r>
                  <a:rPr kumimoji="1" lang="en-US" altLang="zh-CN" dirty="0" smtClean="0"/>
                  <a:t>, </a:t>
                </a:r>
                <a14:m>
                  <m:oMath xmlns:m="http://schemas.openxmlformats.org/officeDocument/2006/math">
                    <m:r>
                      <a:rPr kumimoji="1" lang="en-US" altLang="zh-CN" b="0" i="1" dirty="0" smtClean="0">
                        <a:latin typeface="Cambria Math" charset="0"/>
                      </a:rPr>
                      <m:t>𝑚</m:t>
                    </m:r>
                    <m:r>
                      <a:rPr kumimoji="1" lang="en-US" altLang="zh-CN" b="0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∈{1,,,</m:t>
                    </m:r>
                    <m:r>
                      <a:rPr kumimoji="1" lang="en-US" altLang="zh-CN" b="0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𝑀</m:t>
                    </m:r>
                    <m:r>
                      <a:rPr kumimoji="1" lang="en-US" altLang="zh-CN" b="0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}</m:t>
                    </m:r>
                  </m:oMath>
                </a14:m>
                <a:r>
                  <a:rPr kumimoji="1" lang="en-US" altLang="zh-CN" dirty="0" smtClean="0"/>
                  <a:t>;</a:t>
                </a:r>
                <a:r>
                  <a:rPr kumimoji="1" lang="en-US" altLang="zh-CN" baseline="0" dirty="0" smtClean="0"/>
                  <a:t> </a:t>
                </a:r>
                <a:r>
                  <a:rPr kumimoji="1" lang="zh-CN" altLang="en-US" baseline="0" dirty="0" smtClean="0"/>
                  <a:t>滤波参数</a:t>
                </a:r>
                <a:r>
                  <a:rPr kumimoji="1" lang="en-US" altLang="zh-CN" baseline="0" dirty="0" smtClean="0"/>
                  <a:t>, </a:t>
                </a:r>
                <a:r>
                  <a:rPr kumimoji="1" lang="zh-CN" altLang="en-US" baseline="0" dirty="0" smtClean="0"/>
                  <a:t>兼容参数</a:t>
                </a:r>
                <a:r>
                  <a:rPr kumimoji="1" lang="en-US" altLang="zh-CN" baseline="0" dirty="0" smtClean="0"/>
                  <a:t>.</a:t>
                </a:r>
              </a:p>
              <a:p>
                <a:pPr marL="228600" indent="-228600">
                  <a:buAutoNum type="arabicPeriod"/>
                </a:pPr>
                <a:r>
                  <a:rPr kumimoji="1" lang="zh-CN" altLang="en-US" baseline="0" dirty="0" smtClean="0"/>
                  <a:t>将</a:t>
                </a:r>
                <a:r>
                  <a:rPr kumimoji="1" lang="en-US" altLang="zh-CN" baseline="0" dirty="0" smtClean="0"/>
                  <a:t>CNN</a:t>
                </a:r>
                <a:r>
                  <a:rPr kumimoji="1" lang="zh-CN" altLang="en-US" baseline="0" dirty="0" smtClean="0"/>
                  <a:t> </a:t>
                </a:r>
                <a:r>
                  <a:rPr kumimoji="1" lang="en-US" altLang="zh-CN" baseline="0" dirty="0" smtClean="0"/>
                  <a:t>layers</a:t>
                </a:r>
                <a:r>
                  <a:rPr kumimoji="1" lang="zh-CN" altLang="en-US" baseline="0" dirty="0" smtClean="0"/>
                  <a:t>重复多次也就构成了最终的神经网络结构</a:t>
                </a:r>
                <a:r>
                  <a:rPr kumimoji="1" lang="en-US" altLang="zh-CN" baseline="0" dirty="0" smtClean="0"/>
                  <a:t>.</a:t>
                </a:r>
                <a:r>
                  <a:rPr kumimoji="1" lang="zh-CN" altLang="en-US" baseline="0" dirty="0" smtClean="0"/>
                  <a:t> 关键就是看具体</a:t>
                </a:r>
                <a:r>
                  <a:rPr kumimoji="1" lang="en-US" altLang="zh-CN" baseline="0" dirty="0" smtClean="0"/>
                  <a:t>layer</a:t>
                </a:r>
                <a:r>
                  <a:rPr kumimoji="1" lang="zh-CN" altLang="en-US" baseline="0" dirty="0" smtClean="0"/>
                  <a:t>的定义</a:t>
                </a:r>
                <a:r>
                  <a:rPr kumimoji="1" lang="en-US" altLang="zh-CN" baseline="0" dirty="0" smtClean="0"/>
                  <a:t>.</a:t>
                </a:r>
              </a:p>
              <a:p>
                <a:pPr marL="228600" indent="-228600">
                  <a:buAutoNum type="arabicPeriod"/>
                </a:pPr>
                <a:r>
                  <a:rPr kumimoji="1" lang="en-US" altLang="zh-CN" baseline="0" dirty="0" smtClean="0"/>
                  <a:t>11</a:t>
                </a:r>
                <a:r>
                  <a:rPr kumimoji="1" lang="zh-CN" altLang="en-US" baseline="0" dirty="0" smtClean="0"/>
                  <a:t>那年的论文迭代次数小于</a:t>
                </a:r>
                <a:r>
                  <a:rPr kumimoji="1" lang="en-US" altLang="zh-CN" baseline="0" dirty="0" smtClean="0"/>
                  <a:t>10</a:t>
                </a:r>
                <a:r>
                  <a:rPr kumimoji="1" lang="zh-CN" altLang="en-US" baseline="0" dirty="0" smtClean="0"/>
                  <a:t>，实际使用中大概</a:t>
                </a:r>
                <a:r>
                  <a:rPr kumimoji="1" lang="en-US" altLang="zh-CN" baseline="0" dirty="0" smtClean="0"/>
                  <a:t>5</a:t>
                </a:r>
                <a:r>
                  <a:rPr kumimoji="1" lang="zh-CN" altLang="en-US" baseline="0" dirty="0" smtClean="0"/>
                  <a:t>次就可以了；因此照这个经验做的</a:t>
                </a:r>
                <a:r>
                  <a:rPr kumimoji="1" lang="en-US" altLang="zh-CN" baseline="0" dirty="0" smtClean="0"/>
                  <a:t>RNN</a:t>
                </a:r>
                <a:r>
                  <a:rPr kumimoji="1" lang="zh-CN" altLang="en-US" baseline="0" dirty="0" smtClean="0"/>
                  <a:t>网络不会有</a:t>
                </a:r>
                <a:r>
                  <a:rPr kumimoji="1" lang="en-US" altLang="zh-CN" baseline="0" dirty="0" smtClean="0"/>
                  <a:t>deep</a:t>
                </a:r>
                <a:r>
                  <a:rPr kumimoji="1" lang="zh-CN" altLang="en-US" baseline="0" dirty="0" smtClean="0"/>
                  <a:t> </a:t>
                </a:r>
                <a:r>
                  <a:rPr kumimoji="1" lang="en-US" altLang="zh-CN" baseline="0" dirty="0" smtClean="0"/>
                  <a:t>RRN</a:t>
                </a:r>
                <a:r>
                  <a:rPr kumimoji="1" lang="zh-CN" altLang="en-US" baseline="0" dirty="0" smtClean="0"/>
                  <a:t>的</a:t>
                </a:r>
                <a:r>
                  <a:rPr kumimoji="1" lang="en-US" altLang="zh-CN" baseline="0" dirty="0" smtClean="0"/>
                  <a:t>gradient</a:t>
                </a:r>
                <a:r>
                  <a:rPr kumimoji="1" lang="zh-CN" altLang="en-US" baseline="0" dirty="0" smtClean="0"/>
                  <a:t> </a:t>
                </a:r>
                <a:r>
                  <a:rPr kumimoji="1" lang="en-US" altLang="zh-CN" baseline="0" dirty="0" smtClean="0"/>
                  <a:t>vanishing</a:t>
                </a:r>
                <a:r>
                  <a:rPr kumimoji="1" lang="zh-CN" altLang="en-US" baseline="0" dirty="0" smtClean="0"/>
                  <a:t>和</a:t>
                </a:r>
                <a:r>
                  <a:rPr kumimoji="1" lang="en-US" altLang="zh-CN" baseline="0" dirty="0" smtClean="0"/>
                  <a:t>gradient</a:t>
                </a:r>
                <a:r>
                  <a:rPr kumimoji="1" lang="zh-CN" altLang="en-US" baseline="0" dirty="0" smtClean="0"/>
                  <a:t> </a:t>
                </a:r>
                <a:r>
                  <a:rPr lang="en-US" altLang="zh-CN" sz="1200" b="0" i="0" u="none" strike="noStrike" kern="1200" baseline="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exploding.</a:t>
                </a:r>
              </a:p>
              <a:p>
                <a:pPr marL="228600" indent="-228600">
                  <a:buAutoNum type="arabicPeriod"/>
                </a:pPr>
                <a:r>
                  <a:rPr kumimoji="1" lang="en-US" altLang="zh-CN" sz="1200" b="0" i="0" u="none" strike="noStrike" kern="1200" baseline="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FCN8s</a:t>
                </a:r>
                <a:r>
                  <a:rPr kumimoji="1" lang="zh-CN" altLang="en-US" sz="1200" b="0" i="0" u="none" strike="noStrike" kern="1200" baseline="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提供</a:t>
                </a:r>
                <a:r>
                  <a:rPr kumimoji="1" lang="en-US" altLang="zh-CN" sz="1200" b="0" i="0" u="none" strike="noStrike" kern="1200" baseline="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unary</a:t>
                </a:r>
                <a:r>
                  <a:rPr kumimoji="1" lang="zh-CN" altLang="en-US" sz="1200" b="0" i="0" u="none" strike="noStrike" kern="1200" baseline="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 </a:t>
                </a:r>
                <a:r>
                  <a:rPr kumimoji="1" lang="en-US" altLang="zh-CN" sz="1200" b="0" i="0" u="none" strike="noStrike" kern="1200" baseline="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potential</a:t>
                </a:r>
                <a:r>
                  <a:rPr kumimoji="1" lang="zh-CN" altLang="en-US" sz="1200" b="0" i="0" u="none" strike="noStrike" kern="1200" baseline="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的能力</a:t>
                </a:r>
                <a:endParaRPr kumimoji="1" lang="zh-CN" altLang="en-US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228600" indent="-228600">
                  <a:buAutoNum type="arabicPeriod"/>
                </a:pPr>
                <a:r>
                  <a:rPr kumimoji="1" lang="en-US" altLang="zh-CN" b="0" i="0" smtClean="0">
                    <a:latin typeface="Cambria Math" charset="0"/>
                  </a:rPr>
                  <a:t>𝑄</a:t>
                </a:r>
                <a:r>
                  <a:rPr kumimoji="1" lang="en-US" altLang="zh-CN" b="0" i="0" smtClean="0">
                    <a:latin typeface="Cambria Math" charset="0"/>
                  </a:rPr>
                  <a:t>_𝑜𝑢𝑡= </a:t>
                </a:r>
                <a:r>
                  <a:rPr kumimoji="1" lang="en-US" altLang="zh-CN" b="0" i="0" smtClean="0">
                    <a:latin typeface="Cambria Math" charset="0"/>
                  </a:rPr>
                  <a:t>𝑓_</a:t>
                </a:r>
                <a:r>
                  <a:rPr kumimoji="1" lang="en-US" altLang="zh-CN" i="0" smtClean="0">
                    <a:latin typeface="Cambria Math" charset="0"/>
                    <a:ea typeface="Cambria Math" charset="0"/>
                    <a:cs typeface="Cambria Math" charset="0"/>
                  </a:rPr>
                  <a:t>𝜃</a:t>
                </a:r>
                <a:r>
                  <a:rPr kumimoji="1" lang="en-US" altLang="zh-CN" b="0" i="0" smtClean="0">
                    <a:latin typeface="Cambria Math" charset="0"/>
                    <a:ea typeface="Cambria Math" charset="0"/>
                    <a:cs typeface="Cambria Math" charset="0"/>
                  </a:rPr>
                  <a:t> </a:t>
                </a:r>
                <a:r>
                  <a:rPr kumimoji="1" lang="en-US" altLang="zh-CN" b="0" i="0" smtClean="0">
                    <a:latin typeface="Cambria Math" charset="0"/>
                  </a:rPr>
                  <a:t>(𝑈,</a:t>
                </a:r>
                <a:r>
                  <a:rPr kumimoji="1" lang="en-US" altLang="zh-CN" b="0" i="0" smtClean="0">
                    <a:latin typeface="Cambria Math" charset="0"/>
                  </a:rPr>
                  <a:t>𝑄_𝑖𝑛</a:t>
                </a:r>
                <a:r>
                  <a:rPr kumimoji="1" lang="en-US" altLang="zh-CN" b="0" i="0" smtClean="0">
                    <a:latin typeface="Cambria Math" charset="0"/>
                    <a:ea typeface="Cambria Math" charset="0"/>
                    <a:cs typeface="Cambria Math" charset="0"/>
                  </a:rPr>
                  <a:t>,𝐼</a:t>
                </a:r>
                <a:r>
                  <a:rPr kumimoji="1" lang="en-US" altLang="zh-CN" b="0" i="0" smtClean="0">
                    <a:latin typeface="Cambria Math" charset="0"/>
                  </a:rPr>
                  <a:t>)</a:t>
                </a:r>
                <a:endParaRPr kumimoji="1" lang="en-US" altLang="zh-CN" dirty="0" smtClean="0"/>
              </a:p>
              <a:p>
                <a:pPr marL="228600" indent="-228600">
                  <a:buAutoNum type="arabicPeriod"/>
                </a:pPr>
                <a:r>
                  <a:rPr kumimoji="1" lang="zh-CN" altLang="en-US" b="1" dirty="0" smtClean="0"/>
                  <a:t>涉及到的参数</a:t>
                </a:r>
                <a:r>
                  <a:rPr kumimoji="1" lang="en-US" altLang="zh-CN" dirty="0" smtClean="0"/>
                  <a:t>: </a:t>
                </a:r>
                <a:r>
                  <a:rPr kumimoji="1" lang="en-US" altLang="zh-CN" i="0" smtClean="0">
                    <a:latin typeface="Cambria Math" charset="0"/>
                    <a:ea typeface="Cambria Math" charset="0"/>
                    <a:cs typeface="Cambria Math" charset="0"/>
                  </a:rPr>
                  <a:t>𝜃</a:t>
                </a:r>
                <a:r>
                  <a:rPr kumimoji="1" lang="en-US" altLang="zh-CN" b="0" i="0" smtClean="0">
                    <a:latin typeface="Cambria Math" charset="0"/>
                    <a:ea typeface="Cambria Math" charset="0"/>
                    <a:cs typeface="Cambria Math" charset="0"/>
                  </a:rPr>
                  <a:t>={𝑤^((𝑚) ),𝜇(𝑙,𝑙^</a:t>
                </a:r>
                <a:r>
                  <a:rPr kumimoji="1" lang="en-US" altLang="zh-CN" b="1" i="0" smtClean="0">
                    <a:latin typeface="Cambria Math" charset="0"/>
                    <a:ea typeface="Cambria Math" charset="0"/>
                    <a:cs typeface="Cambria Math" charset="0"/>
                  </a:rPr>
                  <a:t>′</a:t>
                </a:r>
                <a:r>
                  <a:rPr kumimoji="1" lang="en-US" altLang="zh-CN" b="0" i="0" smtClean="0">
                    <a:latin typeface="Cambria Math" charset="0"/>
                    <a:ea typeface="Cambria Math" charset="0"/>
                    <a:cs typeface="Cambria Math" charset="0"/>
                  </a:rPr>
                  <a:t>)}</a:t>
                </a:r>
                <a:r>
                  <a:rPr kumimoji="1" lang="en-US" altLang="zh-CN" dirty="0" smtClean="0"/>
                  <a:t>, </a:t>
                </a:r>
                <a:r>
                  <a:rPr kumimoji="1" lang="en-US" altLang="zh-CN" b="0" i="0" dirty="0" smtClean="0">
                    <a:latin typeface="Cambria Math" charset="0"/>
                  </a:rPr>
                  <a:t>𝑚</a:t>
                </a:r>
                <a:r>
                  <a:rPr kumimoji="1" lang="en-US" altLang="zh-CN" b="0" i="0" dirty="0" smtClean="0">
                    <a:latin typeface="Cambria Math" charset="0"/>
                    <a:ea typeface="Cambria Math" charset="0"/>
                    <a:cs typeface="Cambria Math" charset="0"/>
                  </a:rPr>
                  <a:t>∈{1,,,𝑀}</a:t>
                </a:r>
                <a:r>
                  <a:rPr kumimoji="1" lang="en-US" altLang="zh-CN" dirty="0" smtClean="0"/>
                  <a:t>;</a:t>
                </a:r>
                <a:r>
                  <a:rPr kumimoji="1" lang="en-US" altLang="zh-CN" baseline="0" dirty="0" smtClean="0"/>
                  <a:t> </a:t>
                </a:r>
                <a:r>
                  <a:rPr kumimoji="1" lang="zh-CN" altLang="en-US" baseline="0" dirty="0" smtClean="0"/>
                  <a:t>滤波参数</a:t>
                </a:r>
                <a:r>
                  <a:rPr kumimoji="1" lang="en-US" altLang="zh-CN" baseline="0" dirty="0" smtClean="0"/>
                  <a:t>, </a:t>
                </a:r>
                <a:r>
                  <a:rPr kumimoji="1" lang="zh-CN" altLang="en-US" baseline="0" dirty="0" smtClean="0"/>
                  <a:t>兼容参数</a:t>
                </a:r>
                <a:r>
                  <a:rPr kumimoji="1" lang="en-US" altLang="zh-CN" baseline="0" dirty="0" smtClean="0"/>
                  <a:t>.</a:t>
                </a:r>
              </a:p>
              <a:p>
                <a:pPr marL="228600" indent="-228600">
                  <a:buAutoNum type="arabicPeriod"/>
                </a:pPr>
                <a:r>
                  <a:rPr kumimoji="1" lang="zh-CN" altLang="en-US" baseline="0" dirty="0" smtClean="0"/>
                  <a:t>将</a:t>
                </a:r>
                <a:r>
                  <a:rPr kumimoji="1" lang="en-US" altLang="zh-CN" baseline="0" dirty="0" smtClean="0"/>
                  <a:t>CNN</a:t>
                </a:r>
                <a:r>
                  <a:rPr kumimoji="1" lang="zh-CN" altLang="en-US" baseline="0" dirty="0" smtClean="0"/>
                  <a:t> </a:t>
                </a:r>
                <a:r>
                  <a:rPr kumimoji="1" lang="en-US" altLang="zh-CN" baseline="0" dirty="0" smtClean="0"/>
                  <a:t>layers</a:t>
                </a:r>
                <a:r>
                  <a:rPr kumimoji="1" lang="zh-CN" altLang="en-US" baseline="0" dirty="0" smtClean="0"/>
                  <a:t>重复多次也就构成了最终的神经网络结构</a:t>
                </a:r>
                <a:r>
                  <a:rPr kumimoji="1" lang="en-US" altLang="zh-CN" baseline="0" dirty="0" smtClean="0"/>
                  <a:t>.</a:t>
                </a:r>
                <a:r>
                  <a:rPr kumimoji="1" lang="zh-CN" altLang="en-US" baseline="0" dirty="0" smtClean="0"/>
                  <a:t> 关键就是看具体</a:t>
                </a:r>
                <a:r>
                  <a:rPr kumimoji="1" lang="en-US" altLang="zh-CN" baseline="0" dirty="0" smtClean="0"/>
                  <a:t>layer</a:t>
                </a:r>
                <a:r>
                  <a:rPr kumimoji="1" lang="zh-CN" altLang="en-US" baseline="0" dirty="0" smtClean="0"/>
                  <a:t>的定义</a:t>
                </a:r>
                <a:r>
                  <a:rPr kumimoji="1" lang="en-US" altLang="zh-CN" baseline="0" dirty="0" smtClean="0"/>
                  <a:t>.</a:t>
                </a:r>
              </a:p>
              <a:p>
                <a:pPr marL="228600" indent="-228600">
                  <a:buAutoNum type="arabicPeriod"/>
                </a:pPr>
                <a:r>
                  <a:rPr kumimoji="1" lang="en-US" altLang="zh-CN" baseline="0" dirty="0" smtClean="0"/>
                  <a:t>11</a:t>
                </a:r>
                <a:r>
                  <a:rPr kumimoji="1" lang="zh-CN" altLang="en-US" baseline="0" dirty="0" smtClean="0"/>
                  <a:t>那年的论文迭代次数小于</a:t>
                </a:r>
                <a:r>
                  <a:rPr kumimoji="1" lang="en-US" altLang="zh-CN" baseline="0" dirty="0" smtClean="0"/>
                  <a:t>10</a:t>
                </a:r>
                <a:r>
                  <a:rPr kumimoji="1" lang="zh-CN" altLang="en-US" baseline="0" dirty="0" smtClean="0"/>
                  <a:t>，实际使用中大概</a:t>
                </a:r>
                <a:r>
                  <a:rPr kumimoji="1" lang="en-US" altLang="zh-CN" baseline="0" dirty="0" smtClean="0"/>
                  <a:t>5</a:t>
                </a:r>
                <a:r>
                  <a:rPr kumimoji="1" lang="zh-CN" altLang="en-US" baseline="0" dirty="0" smtClean="0"/>
                  <a:t>次就可以了；因此照这个经验做的</a:t>
                </a:r>
                <a:r>
                  <a:rPr kumimoji="1" lang="en-US" altLang="zh-CN" baseline="0" dirty="0" smtClean="0"/>
                  <a:t>RNN</a:t>
                </a:r>
                <a:r>
                  <a:rPr kumimoji="1" lang="zh-CN" altLang="en-US" baseline="0" dirty="0" smtClean="0"/>
                  <a:t>网络不会有</a:t>
                </a:r>
                <a:r>
                  <a:rPr kumimoji="1" lang="en-US" altLang="zh-CN" baseline="0" dirty="0" smtClean="0"/>
                  <a:t>deep</a:t>
                </a:r>
                <a:r>
                  <a:rPr kumimoji="1" lang="zh-CN" altLang="en-US" baseline="0" dirty="0" smtClean="0"/>
                  <a:t> </a:t>
                </a:r>
                <a:r>
                  <a:rPr kumimoji="1" lang="en-US" altLang="zh-CN" baseline="0" dirty="0" smtClean="0"/>
                  <a:t>RRN</a:t>
                </a:r>
                <a:r>
                  <a:rPr kumimoji="1" lang="zh-CN" altLang="en-US" baseline="0" dirty="0" smtClean="0"/>
                  <a:t>的</a:t>
                </a:r>
                <a:r>
                  <a:rPr kumimoji="1" lang="en-US" altLang="zh-CN" baseline="0" dirty="0" smtClean="0"/>
                  <a:t>gradient</a:t>
                </a:r>
                <a:r>
                  <a:rPr kumimoji="1" lang="zh-CN" altLang="en-US" baseline="0" dirty="0" smtClean="0"/>
                  <a:t> </a:t>
                </a:r>
                <a:r>
                  <a:rPr kumimoji="1" lang="en-US" altLang="zh-CN" baseline="0" dirty="0" smtClean="0"/>
                  <a:t>vanishing</a:t>
                </a:r>
                <a:r>
                  <a:rPr kumimoji="1" lang="zh-CN" altLang="en-US" baseline="0" dirty="0" smtClean="0"/>
                  <a:t>和</a:t>
                </a:r>
                <a:r>
                  <a:rPr kumimoji="1" lang="en-US" altLang="zh-CN" baseline="0" dirty="0" smtClean="0"/>
                  <a:t>gradient</a:t>
                </a:r>
                <a:r>
                  <a:rPr kumimoji="1" lang="zh-CN" altLang="en-US" baseline="0" dirty="0" smtClean="0"/>
                  <a:t> </a:t>
                </a:r>
                <a:r>
                  <a:rPr lang="en-US" altLang="zh-CN" sz="1200" b="0" i="0" u="none" strike="noStrike" kern="1200" baseline="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exploding.</a:t>
                </a:r>
              </a:p>
              <a:p>
                <a:pPr marL="228600" indent="-228600">
                  <a:buAutoNum type="arabicPeriod"/>
                </a:pPr>
                <a:r>
                  <a:rPr kumimoji="1" lang="en-US" altLang="zh-CN" sz="1200" b="0" i="0" u="none" strike="noStrike" kern="1200" baseline="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FCN8s</a:t>
                </a:r>
                <a:r>
                  <a:rPr kumimoji="1" lang="zh-CN" altLang="en-US" sz="1200" b="0" i="0" u="none" strike="noStrike" kern="1200" baseline="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提供</a:t>
                </a:r>
                <a:r>
                  <a:rPr kumimoji="1" lang="en-US" altLang="zh-CN" sz="1200" b="0" i="0" u="none" strike="noStrike" kern="1200" baseline="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unary</a:t>
                </a:r>
                <a:r>
                  <a:rPr kumimoji="1" lang="zh-CN" altLang="en-US" sz="1200" b="0" i="0" u="none" strike="noStrike" kern="1200" baseline="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 </a:t>
                </a:r>
                <a:r>
                  <a:rPr kumimoji="1" lang="en-US" altLang="zh-CN" sz="1200" b="0" i="0" u="none" strike="noStrike" kern="1200" baseline="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potential</a:t>
                </a:r>
                <a:r>
                  <a:rPr kumimoji="1" lang="zh-CN" altLang="en-US" sz="1200" b="0" i="0" u="none" strike="noStrike" kern="1200" baseline="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的能力</a:t>
                </a:r>
                <a:endParaRPr kumimoji="1" lang="zh-CN" altLang="en-US" dirty="0"/>
              </a:p>
            </p:txBody>
          </p:sp>
        </mc:Fallback>
      </mc:AlternateContent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888B0-B210-D340-BDC4-1CA160FEF3BC}" type="slidenum">
              <a:rPr kumimoji="1" lang="zh-CN" altLang="en-US" smtClean="0"/>
              <a:t>21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217338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1.</a:t>
            </a:r>
            <a:r>
              <a:rPr kumimoji="1" lang="zh-CN" altLang="en-US" dirty="0" smtClean="0"/>
              <a:t>我们的假设：指数函数</a:t>
            </a:r>
            <a:r>
              <a:rPr kumimoji="1" lang="en-US" altLang="zh-CN" dirty="0" smtClean="0"/>
              <a:t>style</a:t>
            </a:r>
            <a:r>
              <a:rPr kumimoji="1" lang="zh-CN" altLang="en-US" dirty="0" smtClean="0"/>
              <a:t>的</a:t>
            </a:r>
            <a:r>
              <a:rPr kumimoji="1" lang="en-US" altLang="zh-CN" dirty="0" smtClean="0"/>
              <a:t>Normalization</a:t>
            </a:r>
            <a:r>
              <a:rPr kumimoji="1" lang="zh-CN" altLang="en-US" dirty="0" smtClean="0"/>
              <a:t>后面跟着</a:t>
            </a:r>
            <a:r>
              <a:rPr kumimoji="1" lang="en-US" altLang="zh-CN" dirty="0" err="1" smtClean="0"/>
              <a:t>ReLU</a:t>
            </a:r>
            <a:r>
              <a:rPr kumimoji="1" lang="zh-CN" altLang="en-US" dirty="0" smtClean="0"/>
              <a:t>后可以充分近似原操作，同时可以加速训练（改善梯度）</a:t>
            </a:r>
            <a:endParaRPr kumimoji="1" lang="en-US" altLang="zh-CN" dirty="0" smtClean="0"/>
          </a:p>
          <a:p>
            <a:r>
              <a:rPr kumimoji="1" lang="zh-CN" alt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经验</a:t>
            </a:r>
            <a:r>
              <a:rPr kumimoji="1"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：</a:t>
            </a:r>
            <a:endParaRPr kumimoji="1" lang="en-US" altLang="zh-CN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kumimoji="1" lang="en-US" altLang="zh-CN" dirty="0" smtClean="0"/>
              <a:t>1.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ReLU</a:t>
            </a:r>
            <a:r>
              <a:rPr kumimoji="1" lang="zh-CN" altLang="en-US" dirty="0" smtClean="0"/>
              <a:t>可以使像素标签的概率更加稀疏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888B0-B210-D340-BDC4-1CA160FEF3BC}" type="slidenum">
              <a:rPr kumimoji="1" lang="zh-CN" altLang="en-US" smtClean="0"/>
              <a:t>22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917489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1.</a:t>
            </a:r>
            <a:r>
              <a:rPr kumimoji="1" lang="zh-CN" altLang="en-US" dirty="0" smtClean="0"/>
              <a:t>我们的假设：指数函数</a:t>
            </a:r>
            <a:r>
              <a:rPr kumimoji="1" lang="en-US" altLang="zh-CN" dirty="0" smtClean="0"/>
              <a:t>style</a:t>
            </a:r>
            <a:r>
              <a:rPr kumimoji="1" lang="zh-CN" altLang="en-US" dirty="0" smtClean="0"/>
              <a:t>的</a:t>
            </a:r>
            <a:r>
              <a:rPr kumimoji="1" lang="en-US" altLang="zh-CN" dirty="0" smtClean="0"/>
              <a:t>Normalization</a:t>
            </a:r>
            <a:r>
              <a:rPr kumimoji="1" lang="zh-CN" altLang="en-US" dirty="0" smtClean="0"/>
              <a:t>后面跟着</a:t>
            </a:r>
            <a:r>
              <a:rPr kumimoji="1" lang="en-US" altLang="zh-CN" dirty="0" err="1" smtClean="0"/>
              <a:t>ReLU</a:t>
            </a:r>
            <a:r>
              <a:rPr kumimoji="1" lang="zh-CN" altLang="en-US" dirty="0" smtClean="0"/>
              <a:t>后可以充分近似原操作，同时可以加速训练（改善梯度）</a:t>
            </a:r>
            <a:endParaRPr kumimoji="1" lang="en-US" altLang="zh-CN" dirty="0" smtClean="0"/>
          </a:p>
          <a:p>
            <a:r>
              <a:rPr kumimoji="1" lang="zh-CN" alt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经验</a:t>
            </a:r>
            <a:r>
              <a:rPr kumimoji="1"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：</a:t>
            </a:r>
            <a:endParaRPr kumimoji="1" lang="en-US" altLang="zh-CN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indent="-228600">
              <a:buAutoNum type="arabicPeriod"/>
            </a:pPr>
            <a:r>
              <a:rPr kumimoji="1" lang="en-US" altLang="zh-CN" dirty="0" err="1" smtClean="0"/>
              <a:t>ReLU</a:t>
            </a:r>
            <a:r>
              <a:rPr kumimoji="1" lang="zh-CN" altLang="en-US" dirty="0" smtClean="0"/>
              <a:t>可以使像素标签的概率更加稀疏</a:t>
            </a:r>
            <a:endParaRPr kumimoji="1" lang="en-US" altLang="zh-CN" dirty="0" smtClean="0"/>
          </a:p>
          <a:p>
            <a:r>
              <a:rPr kumimoji="1" lang="en-US" altLang="zh-CN" dirty="0" smtClean="0"/>
              <a:t>2. [</a:t>
            </a:r>
            <a:r>
              <a:rPr kumimoji="1" lang="en-US" altLang="zh-CN" b="1" dirty="0" smtClean="0"/>
              <a:t>coco</a:t>
            </a:r>
            <a:r>
              <a:rPr kumimoji="1" lang="en-US" altLang="zh-CN" dirty="0" smtClean="0"/>
              <a:t> </a:t>
            </a:r>
            <a:r>
              <a:rPr kumimoji="1" lang="en-US" altLang="zh-CN" b="1" dirty="0" smtClean="0"/>
              <a:t>ref</a:t>
            </a:r>
            <a:r>
              <a:rPr kumimoji="1" lang="en-US" altLang="zh-CN" dirty="0" smtClean="0"/>
              <a:t>]: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T.-Y. Lin, M. </a:t>
            </a:r>
            <a:r>
              <a:rPr lang="en-US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Maire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S. </a:t>
            </a:r>
            <a:r>
              <a:rPr lang="en-US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Belongie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L. </a:t>
            </a:r>
            <a:r>
              <a:rPr lang="en-US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Bourdev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R. </a:t>
            </a:r>
            <a:r>
              <a:rPr lang="en-US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Girshick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J. Hays, P. </a:t>
            </a:r>
            <a:r>
              <a:rPr lang="en-US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Perona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D. </a:t>
            </a:r>
            <a:r>
              <a:rPr lang="en-US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Ramanan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C. L. </a:t>
            </a:r>
            <a:r>
              <a:rPr lang="en-US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Zitnick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P. Dollar. Microsoft coco: Common objects in </a:t>
            </a:r>
            <a:r>
              <a:rPr lang="it-IT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context</a:t>
            </a:r>
            <a:r>
              <a:rPr lang="it-IT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In arXiv:1405.0312 , 2014.</a:t>
            </a:r>
          </a:p>
          <a:p>
            <a:r>
              <a:rPr kumimoji="1" lang="it-IT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3. [</a:t>
            </a:r>
            <a:r>
              <a:rPr kumimoji="1" lang="it-IT" altLang="zh-CN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23</a:t>
            </a:r>
            <a:r>
              <a:rPr kumimoji="1" lang="it-IT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]: </a:t>
            </a:r>
            <a:r>
              <a:rPr lang="de-DE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B. </a:t>
            </a:r>
            <a:r>
              <a:rPr lang="de-DE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Hariharan</a:t>
            </a:r>
            <a:r>
              <a:rPr lang="de-DE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P. </a:t>
            </a:r>
            <a:r>
              <a:rPr lang="de-DE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Arbel«aez</a:t>
            </a:r>
            <a:r>
              <a:rPr lang="de-DE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R. </a:t>
            </a:r>
            <a:r>
              <a:rPr lang="de-DE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Girshick</a:t>
            </a:r>
            <a:r>
              <a:rPr lang="de-DE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de-DE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</a:t>
            </a:r>
            <a:r>
              <a:rPr lang="de-DE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J. Malik. </a:t>
            </a:r>
            <a:r>
              <a:rPr lang="de-DE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Simultaneous</a:t>
            </a:r>
            <a:r>
              <a:rPr lang="de-DE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detection</a:t>
            </a:r>
            <a:r>
              <a:rPr lang="de-DE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</a:t>
            </a:r>
            <a:r>
              <a:rPr lang="de-DE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segmentation</a:t>
            </a:r>
            <a:r>
              <a:rPr lang="de-DE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In ECCV , </a:t>
            </a:r>
            <a:r>
              <a:rPr lang="is-I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2014.</a:t>
            </a:r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888B0-B210-D340-BDC4-1CA160FEF3BC}" type="slidenum">
              <a:rPr kumimoji="1" lang="zh-CN" altLang="en-US" smtClean="0"/>
              <a:t>23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3551213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1.</a:t>
            </a:r>
            <a:r>
              <a:rPr kumimoji="1" lang="zh-CN" altLang="en-US" dirty="0" smtClean="0"/>
              <a:t>我们的假设：指数函数</a:t>
            </a:r>
            <a:r>
              <a:rPr kumimoji="1" lang="en-US" altLang="zh-CN" dirty="0" smtClean="0"/>
              <a:t>style</a:t>
            </a:r>
            <a:r>
              <a:rPr kumimoji="1" lang="zh-CN" altLang="en-US" dirty="0" smtClean="0"/>
              <a:t>的</a:t>
            </a:r>
            <a:r>
              <a:rPr kumimoji="1" lang="en-US" altLang="zh-CN" dirty="0" smtClean="0"/>
              <a:t>Normalization</a:t>
            </a:r>
            <a:r>
              <a:rPr kumimoji="1" lang="zh-CN" altLang="en-US" dirty="0" smtClean="0"/>
              <a:t>后面跟着</a:t>
            </a:r>
            <a:r>
              <a:rPr kumimoji="1" lang="en-US" altLang="zh-CN" dirty="0" err="1" smtClean="0"/>
              <a:t>ReLU</a:t>
            </a:r>
            <a:r>
              <a:rPr kumimoji="1" lang="zh-CN" altLang="en-US" dirty="0" smtClean="0"/>
              <a:t>后可以充分近似原操作，同时可以加速训练（改善梯度）</a:t>
            </a:r>
            <a:endParaRPr kumimoji="1" lang="en-US" altLang="zh-CN" dirty="0" smtClean="0"/>
          </a:p>
          <a:p>
            <a:r>
              <a:rPr kumimoji="1" lang="zh-CN" alt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经验</a:t>
            </a:r>
            <a:r>
              <a:rPr kumimoji="1"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：</a:t>
            </a:r>
            <a:endParaRPr kumimoji="1" lang="en-US" altLang="zh-CN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indent="-228600">
              <a:buAutoNum type="arabicPeriod"/>
            </a:pPr>
            <a:r>
              <a:rPr kumimoji="1" lang="en-US" altLang="zh-CN" dirty="0" err="1" smtClean="0"/>
              <a:t>ReLU</a:t>
            </a:r>
            <a:r>
              <a:rPr kumimoji="1" lang="zh-CN" altLang="en-US" dirty="0" smtClean="0"/>
              <a:t>可以使像素标签的概率更加稀疏</a:t>
            </a:r>
            <a:endParaRPr kumimoji="1" lang="en-US" altLang="zh-CN" dirty="0" smtClean="0"/>
          </a:p>
          <a:p>
            <a:r>
              <a:rPr kumimoji="1" lang="en-US" altLang="zh-CN" dirty="0" smtClean="0"/>
              <a:t>2. [</a:t>
            </a:r>
            <a:r>
              <a:rPr kumimoji="1" lang="en-US" altLang="zh-CN" b="1" dirty="0" smtClean="0"/>
              <a:t>coco</a:t>
            </a:r>
            <a:r>
              <a:rPr kumimoji="1" lang="en-US" altLang="zh-CN" dirty="0" smtClean="0"/>
              <a:t> </a:t>
            </a:r>
            <a:r>
              <a:rPr kumimoji="1" lang="en-US" altLang="zh-CN" b="1" dirty="0" smtClean="0"/>
              <a:t>ref</a:t>
            </a:r>
            <a:r>
              <a:rPr kumimoji="1" lang="en-US" altLang="zh-CN" dirty="0" smtClean="0"/>
              <a:t>]: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T.-Y. Lin, M. </a:t>
            </a:r>
            <a:r>
              <a:rPr lang="en-US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Maire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S. </a:t>
            </a:r>
            <a:r>
              <a:rPr lang="en-US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Belongie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L. </a:t>
            </a:r>
            <a:r>
              <a:rPr lang="en-US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Bourdev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R. </a:t>
            </a:r>
            <a:r>
              <a:rPr lang="en-US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Girshick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J. Hays, P. </a:t>
            </a:r>
            <a:r>
              <a:rPr lang="en-US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Perona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D. </a:t>
            </a:r>
            <a:r>
              <a:rPr lang="en-US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Ramanan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C. L. </a:t>
            </a:r>
            <a:r>
              <a:rPr lang="en-US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Zitnick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P. Dollar. Microsoft coco: Common objects in </a:t>
            </a:r>
            <a:r>
              <a:rPr lang="it-IT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context</a:t>
            </a:r>
            <a:r>
              <a:rPr lang="it-IT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In arXiv:1405.0312 , 2014.</a:t>
            </a:r>
          </a:p>
          <a:p>
            <a:r>
              <a:rPr kumimoji="1" lang="it-IT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3. [</a:t>
            </a:r>
            <a:r>
              <a:rPr kumimoji="1" lang="it-IT" altLang="zh-CN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23</a:t>
            </a:r>
            <a:r>
              <a:rPr kumimoji="1" lang="it-IT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]: </a:t>
            </a:r>
            <a:r>
              <a:rPr lang="de-DE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B. </a:t>
            </a:r>
            <a:r>
              <a:rPr lang="de-DE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Hariharan</a:t>
            </a:r>
            <a:r>
              <a:rPr lang="de-DE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P. </a:t>
            </a:r>
            <a:r>
              <a:rPr lang="de-DE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Arbel«aez</a:t>
            </a:r>
            <a:r>
              <a:rPr lang="de-DE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R. </a:t>
            </a:r>
            <a:r>
              <a:rPr lang="de-DE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Girshick</a:t>
            </a:r>
            <a:r>
              <a:rPr lang="de-DE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de-DE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</a:t>
            </a:r>
            <a:r>
              <a:rPr lang="de-DE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J. Malik. </a:t>
            </a:r>
            <a:r>
              <a:rPr lang="de-DE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Simultaneous</a:t>
            </a:r>
            <a:r>
              <a:rPr lang="de-DE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detection</a:t>
            </a:r>
            <a:r>
              <a:rPr lang="de-DE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</a:t>
            </a:r>
            <a:r>
              <a:rPr lang="de-DE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segmentation</a:t>
            </a:r>
            <a:r>
              <a:rPr lang="de-DE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In ECCV , </a:t>
            </a:r>
            <a:r>
              <a:rPr lang="is-I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2014.</a:t>
            </a:r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888B0-B210-D340-BDC4-1CA160FEF3BC}" type="slidenum">
              <a:rPr kumimoji="1" lang="zh-CN" altLang="en-US" smtClean="0"/>
              <a:t>24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47480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kumimoji="1" lang="zh-CN" altLang="en-US" dirty="0" smtClean="0"/>
              <a:t>这里出现的上标索引了高斯滤波</a:t>
            </a:r>
            <a:r>
              <a:rPr kumimoji="1" lang="en-US" altLang="zh-CN" dirty="0" smtClean="0"/>
              <a:t>.</a:t>
            </a:r>
          </a:p>
          <a:p>
            <a:pPr marL="228600" indent="-228600">
              <a:buAutoNum type="arabicPeriod"/>
            </a:pPr>
            <a:r>
              <a:rPr kumimoji="1" lang="zh-CN" altLang="en-US" dirty="0" smtClean="0"/>
              <a:t>高斯滤波给出了两两相素的关系，不同的滤波给出的关系不同；这里可以将各个滤波理解成视角</a:t>
            </a:r>
            <a:r>
              <a:rPr kumimoji="1" lang="en-US" altLang="zh-CN" dirty="0" smtClean="0"/>
              <a:t>.</a:t>
            </a:r>
          </a:p>
          <a:p>
            <a:pPr marL="228600" indent="-228600">
              <a:buAutoNum type="arabicPeriod"/>
            </a:pPr>
            <a:r>
              <a:rPr kumimoji="1" lang="zh-CN" altLang="en-US" dirty="0" smtClean="0"/>
              <a:t>上面提到的关系可以形象的认为是两个相素的连接边的权重</a:t>
            </a:r>
            <a:endParaRPr kumimoji="1" lang="en-US" altLang="zh-CN" dirty="0" smtClean="0"/>
          </a:p>
          <a:p>
            <a:pPr marL="228600" indent="-228600">
              <a:buAutoNum type="arabicPeriod"/>
            </a:pPr>
            <a:r>
              <a:rPr kumimoji="1" lang="zh-CN" altLang="en-US" dirty="0" smtClean="0"/>
              <a:t>各个像素将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标签概率通过权重（不同的视角</a:t>
            </a:r>
            <a:r>
              <a:rPr kumimoji="1" lang="en-US" altLang="zh-CN" dirty="0" smtClean="0"/>
              <a:t>/</a:t>
            </a:r>
            <a:r>
              <a:rPr kumimoji="1" lang="zh-CN" altLang="en-US" dirty="0" smtClean="0"/>
              <a:t>滤波决定）传导给目标像素</a:t>
            </a:r>
            <a:r>
              <a:rPr kumimoji="1" lang="en-US" altLang="zh-CN" dirty="0" smtClean="0"/>
              <a:t>1</a:t>
            </a:r>
          </a:p>
          <a:p>
            <a:pPr marL="228600" indent="-228600">
              <a:buAutoNum type="arabicPeriod"/>
            </a:pPr>
            <a:r>
              <a:rPr kumimoji="1" lang="zh-CN" altLang="en-US" dirty="0" smtClean="0"/>
              <a:t>由于是多滤波（视角）模型，所以再将各个滤波下的结果进行加权求和</a:t>
            </a:r>
            <a:r>
              <a:rPr kumimoji="1" lang="en-US" altLang="zh-CN" dirty="0" smtClean="0"/>
              <a:t>, </a:t>
            </a:r>
            <a:r>
              <a:rPr kumimoji="1" lang="zh-CN" altLang="en-US" dirty="0" smtClean="0"/>
              <a:t>便得到了目标像素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为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的概率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888B0-B210-D340-BDC4-1CA160FEF3BC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1020999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1.</a:t>
            </a:r>
            <a:r>
              <a:rPr kumimoji="1" lang="zh-CN" altLang="en-US" dirty="0" smtClean="0"/>
              <a:t>我们的假设：指数函数</a:t>
            </a:r>
            <a:r>
              <a:rPr kumimoji="1" lang="en-US" altLang="zh-CN" dirty="0" smtClean="0"/>
              <a:t>style</a:t>
            </a:r>
            <a:r>
              <a:rPr kumimoji="1" lang="zh-CN" altLang="en-US" dirty="0" smtClean="0"/>
              <a:t>的</a:t>
            </a:r>
            <a:r>
              <a:rPr kumimoji="1" lang="en-US" altLang="zh-CN" dirty="0" smtClean="0"/>
              <a:t>Normalization</a:t>
            </a:r>
            <a:r>
              <a:rPr kumimoji="1" lang="zh-CN" altLang="en-US" dirty="0" smtClean="0"/>
              <a:t>后面跟着</a:t>
            </a:r>
            <a:r>
              <a:rPr kumimoji="1" lang="en-US" altLang="zh-CN" dirty="0" err="1" smtClean="0"/>
              <a:t>ReLU</a:t>
            </a:r>
            <a:r>
              <a:rPr kumimoji="1" lang="zh-CN" altLang="en-US" dirty="0" smtClean="0"/>
              <a:t>后可以充分近似原操作，同时可以加速训练（改善梯度）</a:t>
            </a:r>
            <a:endParaRPr kumimoji="1" lang="en-US" altLang="zh-CN" dirty="0" smtClean="0"/>
          </a:p>
          <a:p>
            <a:r>
              <a:rPr kumimoji="1" lang="zh-CN" alt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经验</a:t>
            </a:r>
            <a:r>
              <a:rPr kumimoji="1"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：</a:t>
            </a:r>
            <a:endParaRPr kumimoji="1" lang="en-US" altLang="zh-CN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indent="-228600">
              <a:buAutoNum type="arabicPeriod"/>
            </a:pPr>
            <a:r>
              <a:rPr kumimoji="1" lang="en-US" altLang="zh-CN" dirty="0" err="1" smtClean="0"/>
              <a:t>ReLU</a:t>
            </a:r>
            <a:r>
              <a:rPr kumimoji="1" lang="zh-CN" altLang="en-US" dirty="0" smtClean="0"/>
              <a:t>可以使像素标签的概率更加稀疏</a:t>
            </a:r>
            <a:endParaRPr kumimoji="1" lang="en-US" altLang="zh-CN" dirty="0" smtClean="0"/>
          </a:p>
          <a:p>
            <a:r>
              <a:rPr kumimoji="1" lang="en-US" altLang="zh-CN" dirty="0" smtClean="0"/>
              <a:t>2. [</a:t>
            </a:r>
            <a:r>
              <a:rPr kumimoji="1" lang="en-US" altLang="zh-CN" b="1" dirty="0" smtClean="0"/>
              <a:t>coco</a:t>
            </a:r>
            <a:r>
              <a:rPr kumimoji="1" lang="en-US" altLang="zh-CN" dirty="0" smtClean="0"/>
              <a:t> </a:t>
            </a:r>
            <a:r>
              <a:rPr kumimoji="1" lang="en-US" altLang="zh-CN" b="1" dirty="0" smtClean="0"/>
              <a:t>ref</a:t>
            </a:r>
            <a:r>
              <a:rPr kumimoji="1" lang="en-US" altLang="zh-CN" dirty="0" smtClean="0"/>
              <a:t>]: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T.-Y. Lin, M. </a:t>
            </a:r>
            <a:r>
              <a:rPr lang="en-US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Maire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S. </a:t>
            </a:r>
            <a:r>
              <a:rPr lang="en-US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Belongie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L. </a:t>
            </a:r>
            <a:r>
              <a:rPr lang="en-US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Bourdev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R. </a:t>
            </a:r>
            <a:r>
              <a:rPr lang="en-US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Girshick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J. Hays, P. </a:t>
            </a:r>
            <a:r>
              <a:rPr lang="en-US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Perona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D. </a:t>
            </a:r>
            <a:r>
              <a:rPr lang="en-US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Ramanan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C. L. </a:t>
            </a:r>
            <a:r>
              <a:rPr lang="en-US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Zitnick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P. Dollar. Microsoft coco: Common objects in </a:t>
            </a:r>
            <a:r>
              <a:rPr lang="it-IT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context</a:t>
            </a:r>
            <a:r>
              <a:rPr lang="it-IT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In arXiv:1405.0312 , 2014.</a:t>
            </a:r>
          </a:p>
          <a:p>
            <a:r>
              <a:rPr kumimoji="1" lang="it-IT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3. [</a:t>
            </a:r>
            <a:r>
              <a:rPr kumimoji="1" lang="it-IT" altLang="zh-CN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23</a:t>
            </a:r>
            <a:r>
              <a:rPr kumimoji="1" lang="it-IT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]: </a:t>
            </a:r>
            <a:r>
              <a:rPr lang="de-DE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B. </a:t>
            </a:r>
            <a:r>
              <a:rPr lang="de-DE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Hariharan</a:t>
            </a:r>
            <a:r>
              <a:rPr lang="de-DE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P. </a:t>
            </a:r>
            <a:r>
              <a:rPr lang="de-DE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Arbel«aez</a:t>
            </a:r>
            <a:r>
              <a:rPr lang="de-DE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R. </a:t>
            </a:r>
            <a:r>
              <a:rPr lang="de-DE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Girshick</a:t>
            </a:r>
            <a:r>
              <a:rPr lang="de-DE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de-DE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</a:t>
            </a:r>
            <a:r>
              <a:rPr lang="de-DE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J. Malik. </a:t>
            </a:r>
            <a:r>
              <a:rPr lang="de-DE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Simultaneous</a:t>
            </a:r>
            <a:r>
              <a:rPr lang="de-DE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detection</a:t>
            </a:r>
            <a:r>
              <a:rPr lang="de-DE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</a:t>
            </a:r>
            <a:r>
              <a:rPr lang="de-DE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segmentation</a:t>
            </a:r>
            <a:r>
              <a:rPr lang="de-DE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In ECCV , </a:t>
            </a:r>
            <a:r>
              <a:rPr lang="is-I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2014.</a:t>
            </a:r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888B0-B210-D340-BDC4-1CA160FEF3BC}" type="slidenum">
              <a:rPr kumimoji="1" lang="zh-CN" altLang="en-US" smtClean="0"/>
              <a:t>25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93447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kumimoji="1" lang="zh-CN" altLang="en-US" dirty="0" smtClean="0"/>
              <a:t>这里出现的上标索引了高斯滤波</a:t>
            </a:r>
            <a:r>
              <a:rPr kumimoji="1" lang="en-US" altLang="zh-CN" dirty="0" smtClean="0"/>
              <a:t>.</a:t>
            </a:r>
          </a:p>
          <a:p>
            <a:pPr marL="228600" indent="-228600">
              <a:buAutoNum type="arabicPeriod"/>
            </a:pPr>
            <a:r>
              <a:rPr kumimoji="1" lang="zh-CN" altLang="en-US" dirty="0" smtClean="0"/>
              <a:t>高斯滤波给出了两两相素的关系，不同的滤波给出的关系不同；这里可以将各个滤波理解成视角</a:t>
            </a:r>
            <a:r>
              <a:rPr kumimoji="1" lang="en-US" altLang="zh-CN" dirty="0" smtClean="0"/>
              <a:t>.</a:t>
            </a:r>
          </a:p>
          <a:p>
            <a:pPr marL="228600" indent="-228600">
              <a:buAutoNum type="arabicPeriod"/>
            </a:pPr>
            <a:r>
              <a:rPr kumimoji="1" lang="zh-CN" altLang="en-US" dirty="0" smtClean="0"/>
              <a:t>上面提到的关系可以形象的认为是两个相素的连接边的权重</a:t>
            </a:r>
            <a:endParaRPr kumimoji="1" lang="en-US" altLang="zh-CN" dirty="0" smtClean="0"/>
          </a:p>
          <a:p>
            <a:pPr marL="228600" indent="-228600">
              <a:buAutoNum type="arabicPeriod"/>
            </a:pPr>
            <a:r>
              <a:rPr kumimoji="1" lang="zh-CN" altLang="en-US" dirty="0" smtClean="0"/>
              <a:t>各个像素将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标签概率通过权重（不同的视角</a:t>
            </a:r>
            <a:r>
              <a:rPr kumimoji="1" lang="en-US" altLang="zh-CN" dirty="0" smtClean="0"/>
              <a:t>/</a:t>
            </a:r>
            <a:r>
              <a:rPr kumimoji="1" lang="zh-CN" altLang="en-US" dirty="0" smtClean="0"/>
              <a:t>滤波决定）传导给目标像素</a:t>
            </a:r>
            <a:r>
              <a:rPr kumimoji="1" lang="en-US" altLang="zh-CN" dirty="0" smtClean="0"/>
              <a:t>1</a:t>
            </a:r>
          </a:p>
          <a:p>
            <a:pPr marL="228600" indent="-228600">
              <a:buAutoNum type="arabicPeriod"/>
            </a:pPr>
            <a:r>
              <a:rPr kumimoji="1" lang="zh-CN" altLang="en-US" dirty="0" smtClean="0"/>
              <a:t>由于是多滤波（视角）模型，所以再将各个滤波下的结果进行加权求和</a:t>
            </a:r>
            <a:r>
              <a:rPr kumimoji="1" lang="en-US" altLang="zh-CN" dirty="0" smtClean="0"/>
              <a:t>, </a:t>
            </a:r>
            <a:r>
              <a:rPr kumimoji="1" lang="zh-CN" altLang="en-US" dirty="0" smtClean="0"/>
              <a:t>便得到了目标像素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为</a:t>
            </a:r>
            <a:r>
              <a:rPr kumimoji="1" lang="en-US" altLang="zh-CN" dirty="0" smtClean="0"/>
              <a:t>2</a:t>
            </a:r>
            <a:r>
              <a:rPr kumimoji="1" lang="zh-CN" altLang="en-US" dirty="0" smtClean="0"/>
              <a:t>的概率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888B0-B210-D340-BDC4-1CA160FEF3BC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2126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kumimoji="1" lang="zh-CN" altLang="en-US" dirty="0" smtClean="0"/>
              <a:t>这里出现的上标索引了高斯滤波</a:t>
            </a:r>
            <a:r>
              <a:rPr kumimoji="1" lang="en-US" altLang="zh-CN" dirty="0" smtClean="0"/>
              <a:t>.</a:t>
            </a:r>
          </a:p>
          <a:p>
            <a:pPr marL="228600" indent="-228600">
              <a:buAutoNum type="arabicPeriod"/>
            </a:pPr>
            <a:r>
              <a:rPr kumimoji="1" lang="zh-CN" altLang="en-US" dirty="0" smtClean="0"/>
              <a:t>高斯滤波给出了两两相素的关系，不同的滤波给出的关系不同；这里可以将各个滤波理解成视角</a:t>
            </a:r>
            <a:r>
              <a:rPr kumimoji="1" lang="en-US" altLang="zh-CN" dirty="0" smtClean="0"/>
              <a:t>.</a:t>
            </a:r>
          </a:p>
          <a:p>
            <a:pPr marL="228600" indent="-228600">
              <a:buAutoNum type="arabicPeriod"/>
            </a:pPr>
            <a:r>
              <a:rPr kumimoji="1" lang="zh-CN" altLang="en-US" dirty="0" smtClean="0"/>
              <a:t>上面提到的关系可以形象的认为是两个相素的连接边的权重</a:t>
            </a:r>
            <a:endParaRPr kumimoji="1" lang="en-US" altLang="zh-CN" dirty="0" smtClean="0"/>
          </a:p>
          <a:p>
            <a:pPr marL="228600" indent="-228600">
              <a:buAutoNum type="arabicPeriod"/>
            </a:pPr>
            <a:r>
              <a:rPr kumimoji="1" lang="zh-CN" altLang="en-US" dirty="0" smtClean="0"/>
              <a:t>各个像素将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标签概率通过权重（不同的视角</a:t>
            </a:r>
            <a:r>
              <a:rPr kumimoji="1" lang="en-US" altLang="zh-CN" dirty="0" smtClean="0"/>
              <a:t>/</a:t>
            </a:r>
            <a:r>
              <a:rPr kumimoji="1" lang="zh-CN" altLang="en-US" dirty="0" smtClean="0"/>
              <a:t>滤波决定）传导给目标像素</a:t>
            </a:r>
            <a:r>
              <a:rPr kumimoji="1" lang="en-US" altLang="zh-CN" dirty="0" smtClean="0"/>
              <a:t>1</a:t>
            </a:r>
          </a:p>
          <a:p>
            <a:pPr marL="228600" indent="-228600">
              <a:buAutoNum type="arabicPeriod"/>
            </a:pPr>
            <a:r>
              <a:rPr kumimoji="1" lang="zh-CN" altLang="en-US" dirty="0" smtClean="0"/>
              <a:t>由于是多滤波（视角）模型，所以再将各个滤波下的结果进行加权求和</a:t>
            </a:r>
            <a:r>
              <a:rPr kumimoji="1" lang="en-US" altLang="zh-CN" dirty="0" smtClean="0"/>
              <a:t>, </a:t>
            </a:r>
            <a:r>
              <a:rPr kumimoji="1" lang="zh-CN" altLang="en-US" dirty="0" smtClean="0"/>
              <a:t>便得到了目标像素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为</a:t>
            </a:r>
            <a:r>
              <a:rPr kumimoji="1" lang="en-US" altLang="zh-CN" dirty="0" smtClean="0"/>
              <a:t>L</a:t>
            </a:r>
            <a:r>
              <a:rPr kumimoji="1" lang="zh-CN" altLang="en-US" dirty="0" smtClean="0"/>
              <a:t>的概率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888B0-B210-D340-BDC4-1CA160FEF3BC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54689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kumimoji="1" lang="zh-CN" altLang="en-US" dirty="0" smtClean="0"/>
              <a:t>得到目标像素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各个标签的概率后（结合了图像特征关系），再通过卷积进一步更新目标像素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各个标签的概率</a:t>
            </a:r>
            <a:endParaRPr kumimoji="1" lang="en-US" altLang="zh-CN" dirty="0" smtClean="0"/>
          </a:p>
          <a:p>
            <a:pPr marL="228600" indent="-228600">
              <a:buAutoNum type="arabicPeriod"/>
            </a:pPr>
            <a:r>
              <a:rPr kumimoji="1" lang="zh-CN" altLang="en-US" dirty="0" smtClean="0"/>
              <a:t>这里的卷积核是</a:t>
            </a:r>
            <a:r>
              <a:rPr kumimoji="1" lang="zh-CN" altLang="en-US" b="1" dirty="0" smtClean="0"/>
              <a:t>标签之间</a:t>
            </a:r>
            <a:r>
              <a:rPr kumimoji="1" lang="zh-CN" altLang="en-US" dirty="0" smtClean="0"/>
              <a:t>的关系</a:t>
            </a:r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888B0-B210-D340-BDC4-1CA160FEF3BC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482223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kumimoji="1" lang="zh-CN" altLang="en-US" dirty="0" smtClean="0"/>
              <a:t>这里出现的上标索引了高斯滤波</a:t>
            </a:r>
            <a:r>
              <a:rPr kumimoji="1" lang="en-US" altLang="zh-CN" dirty="0" smtClean="0"/>
              <a:t>.</a:t>
            </a:r>
          </a:p>
          <a:p>
            <a:pPr marL="228600" indent="-228600">
              <a:buAutoNum type="arabicPeriod"/>
            </a:pPr>
            <a:r>
              <a:rPr kumimoji="1" lang="zh-CN" altLang="en-US" dirty="0" smtClean="0"/>
              <a:t>高斯滤波给出了两两相素的关系，不同的滤波给出的关系不同；这里可以将各个滤波理解成视角</a:t>
            </a:r>
            <a:r>
              <a:rPr kumimoji="1" lang="en-US" altLang="zh-CN" dirty="0" smtClean="0"/>
              <a:t>.</a:t>
            </a:r>
          </a:p>
          <a:p>
            <a:pPr marL="228600" indent="-228600">
              <a:buAutoNum type="arabicPeriod"/>
            </a:pPr>
            <a:r>
              <a:rPr kumimoji="1" lang="zh-CN" altLang="en-US" dirty="0" smtClean="0"/>
              <a:t>上面提到的关系可以形象的认为是两个相素的连接边的权重</a:t>
            </a:r>
            <a:endParaRPr kumimoji="1" lang="en-US" altLang="zh-CN" dirty="0" smtClean="0"/>
          </a:p>
          <a:p>
            <a:pPr marL="228600" indent="-228600">
              <a:buAutoNum type="arabicPeriod"/>
            </a:pPr>
            <a:r>
              <a:rPr kumimoji="1" lang="zh-CN" altLang="en-US" dirty="0" smtClean="0"/>
              <a:t>各个像素将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标签概率通过权重（不同的视角</a:t>
            </a:r>
            <a:r>
              <a:rPr kumimoji="1" lang="en-US" altLang="zh-CN" dirty="0" smtClean="0"/>
              <a:t>/</a:t>
            </a:r>
            <a:r>
              <a:rPr kumimoji="1" lang="zh-CN" altLang="en-US" dirty="0" smtClean="0"/>
              <a:t>滤波决定）传导给目标像素</a:t>
            </a:r>
            <a:r>
              <a:rPr kumimoji="1" lang="en-US" altLang="zh-CN" dirty="0" smtClean="0"/>
              <a:t>2</a:t>
            </a:r>
          </a:p>
          <a:p>
            <a:pPr marL="228600" indent="-228600">
              <a:buAutoNum type="arabicPeriod"/>
            </a:pPr>
            <a:r>
              <a:rPr kumimoji="1" lang="zh-CN" altLang="en-US" dirty="0" smtClean="0"/>
              <a:t>由于是多滤波（视角）模型，所以再将各个滤波下的结果进行加权求和</a:t>
            </a:r>
            <a:r>
              <a:rPr kumimoji="1" lang="en-US" altLang="zh-CN" dirty="0" smtClean="0"/>
              <a:t>, </a:t>
            </a:r>
            <a:r>
              <a:rPr kumimoji="1" lang="zh-CN" altLang="en-US" dirty="0" smtClean="0"/>
              <a:t>便得到了目标像素</a:t>
            </a:r>
            <a:r>
              <a:rPr kumimoji="1" lang="en-US" altLang="zh-CN" dirty="0" smtClean="0"/>
              <a:t>2</a:t>
            </a:r>
            <a:r>
              <a:rPr kumimoji="1" lang="zh-CN" altLang="en-US" dirty="0" smtClean="0"/>
              <a:t>为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的概率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888B0-B210-D340-BDC4-1CA160FEF3BC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160509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kumimoji="1" lang="zh-CN" altLang="en-US" dirty="0" smtClean="0"/>
              <a:t>这里出现的上标索引了高斯滤波</a:t>
            </a:r>
            <a:r>
              <a:rPr kumimoji="1" lang="en-US" altLang="zh-CN" dirty="0" smtClean="0"/>
              <a:t>.</a:t>
            </a:r>
          </a:p>
          <a:p>
            <a:pPr marL="228600" indent="-228600">
              <a:buAutoNum type="arabicPeriod"/>
            </a:pPr>
            <a:r>
              <a:rPr kumimoji="1" lang="zh-CN" altLang="en-US" dirty="0" smtClean="0"/>
              <a:t>高斯滤波给出了两两相素的关系，不同的滤波给出的关系不同；这里可以将各个滤波理解成视角</a:t>
            </a:r>
            <a:r>
              <a:rPr kumimoji="1" lang="en-US" altLang="zh-CN" dirty="0" smtClean="0"/>
              <a:t>.</a:t>
            </a:r>
          </a:p>
          <a:p>
            <a:pPr marL="228600" indent="-228600">
              <a:buAutoNum type="arabicPeriod"/>
            </a:pPr>
            <a:r>
              <a:rPr kumimoji="1" lang="zh-CN" altLang="en-US" dirty="0" smtClean="0"/>
              <a:t>上面提到的关系可以形象的认为是两个相素的连接边的权重</a:t>
            </a:r>
            <a:endParaRPr kumimoji="1" lang="en-US" altLang="zh-CN" dirty="0" smtClean="0"/>
          </a:p>
          <a:p>
            <a:pPr marL="228600" indent="-228600">
              <a:buAutoNum type="arabicPeriod"/>
            </a:pPr>
            <a:r>
              <a:rPr kumimoji="1" lang="zh-CN" altLang="en-US" dirty="0" smtClean="0"/>
              <a:t>各个像素将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标签概率通过权重（不同的视角</a:t>
            </a:r>
            <a:r>
              <a:rPr kumimoji="1" lang="en-US" altLang="zh-CN" dirty="0" smtClean="0"/>
              <a:t>/</a:t>
            </a:r>
            <a:r>
              <a:rPr kumimoji="1" lang="zh-CN" altLang="en-US" dirty="0" smtClean="0"/>
              <a:t>滤波决定）传导给目标像素</a:t>
            </a:r>
            <a:r>
              <a:rPr kumimoji="1" lang="en-US" altLang="zh-CN" dirty="0" smtClean="0"/>
              <a:t>2</a:t>
            </a:r>
          </a:p>
          <a:p>
            <a:pPr marL="228600" indent="-228600">
              <a:buAutoNum type="arabicPeriod"/>
            </a:pPr>
            <a:r>
              <a:rPr kumimoji="1" lang="zh-CN" altLang="en-US" dirty="0" smtClean="0"/>
              <a:t>由于是多滤波（视角）模型，所以再将各个滤波下的结果进行加权求和</a:t>
            </a:r>
            <a:r>
              <a:rPr kumimoji="1" lang="en-US" altLang="zh-CN" dirty="0" smtClean="0"/>
              <a:t>, </a:t>
            </a:r>
            <a:r>
              <a:rPr kumimoji="1" lang="zh-CN" altLang="en-US" dirty="0" smtClean="0"/>
              <a:t>便得到了目标像素</a:t>
            </a:r>
            <a:r>
              <a:rPr kumimoji="1" lang="en-US" altLang="zh-CN" dirty="0" smtClean="0"/>
              <a:t>2</a:t>
            </a:r>
            <a:r>
              <a:rPr kumimoji="1" lang="zh-CN" altLang="en-US" dirty="0" smtClean="0"/>
              <a:t>为</a:t>
            </a:r>
            <a:r>
              <a:rPr kumimoji="1" lang="en-US" altLang="zh-CN" dirty="0" smtClean="0"/>
              <a:t>2</a:t>
            </a:r>
            <a:r>
              <a:rPr kumimoji="1" lang="zh-CN" altLang="en-US" dirty="0" smtClean="0"/>
              <a:t>的概率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888B0-B210-D340-BDC4-1CA160FEF3BC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620944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kumimoji="1" lang="zh-CN" altLang="en-US" dirty="0" smtClean="0"/>
              <a:t>这里出现的上标索引了高斯滤波</a:t>
            </a:r>
            <a:r>
              <a:rPr kumimoji="1" lang="en-US" altLang="zh-CN" dirty="0" smtClean="0"/>
              <a:t>.</a:t>
            </a:r>
          </a:p>
          <a:p>
            <a:pPr marL="228600" indent="-228600">
              <a:buAutoNum type="arabicPeriod"/>
            </a:pPr>
            <a:r>
              <a:rPr kumimoji="1" lang="zh-CN" altLang="en-US" dirty="0" smtClean="0"/>
              <a:t>高斯滤波给出了两两相素的关系，不同的滤波给出的关系不同；这里可以将各个滤波理解成视角</a:t>
            </a:r>
            <a:r>
              <a:rPr kumimoji="1" lang="en-US" altLang="zh-CN" dirty="0" smtClean="0"/>
              <a:t>.</a:t>
            </a:r>
          </a:p>
          <a:p>
            <a:pPr marL="228600" indent="-228600">
              <a:buAutoNum type="arabicPeriod"/>
            </a:pPr>
            <a:r>
              <a:rPr kumimoji="1" lang="zh-CN" altLang="en-US" dirty="0" smtClean="0"/>
              <a:t>上面提到的关系可以形象的认为是两个相素的连接边的权重</a:t>
            </a:r>
            <a:endParaRPr kumimoji="1" lang="en-US" altLang="zh-CN" dirty="0" smtClean="0"/>
          </a:p>
          <a:p>
            <a:pPr marL="228600" indent="-228600">
              <a:buAutoNum type="arabicPeriod"/>
            </a:pPr>
            <a:r>
              <a:rPr kumimoji="1" lang="zh-CN" altLang="en-US" dirty="0" smtClean="0"/>
              <a:t>各个像素将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标签概率通过权重（不同的视角</a:t>
            </a:r>
            <a:r>
              <a:rPr kumimoji="1" lang="en-US" altLang="zh-CN" dirty="0" smtClean="0"/>
              <a:t>/</a:t>
            </a:r>
            <a:r>
              <a:rPr kumimoji="1" lang="zh-CN" altLang="en-US" dirty="0" smtClean="0"/>
              <a:t>滤波决定）传导给目标像素</a:t>
            </a:r>
            <a:r>
              <a:rPr kumimoji="1" lang="en-US" altLang="zh-CN" dirty="0" smtClean="0"/>
              <a:t>2</a:t>
            </a:r>
          </a:p>
          <a:p>
            <a:pPr marL="228600" indent="-228600">
              <a:buAutoNum type="arabicPeriod"/>
            </a:pPr>
            <a:r>
              <a:rPr kumimoji="1" lang="zh-CN" altLang="en-US" dirty="0" smtClean="0"/>
              <a:t>由于是多滤波（视角）模型，所以再将各个滤波下的结果进行加权求和</a:t>
            </a:r>
            <a:r>
              <a:rPr kumimoji="1" lang="en-US" altLang="zh-CN" dirty="0" smtClean="0"/>
              <a:t>, </a:t>
            </a:r>
            <a:r>
              <a:rPr kumimoji="1" lang="zh-CN" altLang="en-US" dirty="0" smtClean="0"/>
              <a:t>便得到了目标像素</a:t>
            </a:r>
            <a:r>
              <a:rPr kumimoji="1" lang="en-US" altLang="zh-CN" dirty="0" smtClean="0"/>
              <a:t>2</a:t>
            </a:r>
            <a:r>
              <a:rPr kumimoji="1" lang="zh-CN" altLang="en-US" dirty="0" smtClean="0"/>
              <a:t>为</a:t>
            </a:r>
            <a:r>
              <a:rPr kumimoji="1" lang="en-US" altLang="zh-CN" dirty="0" smtClean="0"/>
              <a:t>L</a:t>
            </a:r>
            <a:r>
              <a:rPr kumimoji="1" lang="zh-CN" altLang="en-US" dirty="0" smtClean="0"/>
              <a:t>的概率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888B0-B210-D340-BDC4-1CA160FEF3BC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112194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kumimoji="1" lang="zh-CN" altLang="en-US" dirty="0" smtClean="0"/>
              <a:t>得到目标像素</a:t>
            </a:r>
            <a:r>
              <a:rPr kumimoji="1" lang="en-US" altLang="zh-CN" dirty="0" smtClean="0"/>
              <a:t>2</a:t>
            </a:r>
            <a:r>
              <a:rPr kumimoji="1" lang="zh-CN" altLang="en-US" dirty="0" smtClean="0"/>
              <a:t>各个标签的概率后（结合了图像特征关系），再通过卷积进一步更新目标像素</a:t>
            </a:r>
            <a:r>
              <a:rPr kumimoji="1" lang="en-US" altLang="zh-CN" dirty="0" smtClean="0"/>
              <a:t>2</a:t>
            </a:r>
            <a:r>
              <a:rPr kumimoji="1" lang="zh-CN" altLang="en-US" dirty="0" smtClean="0"/>
              <a:t>各个标签的概率</a:t>
            </a:r>
            <a:endParaRPr kumimoji="1" lang="en-US" altLang="zh-CN" dirty="0" smtClean="0"/>
          </a:p>
          <a:p>
            <a:pPr marL="228600" indent="-228600">
              <a:buAutoNum type="arabicPeriod"/>
            </a:pPr>
            <a:r>
              <a:rPr kumimoji="1" lang="zh-CN" altLang="en-US" dirty="0" smtClean="0"/>
              <a:t>这里的卷积核是</a:t>
            </a:r>
            <a:r>
              <a:rPr kumimoji="1" lang="zh-CN" altLang="en-US" b="1" dirty="0" smtClean="0"/>
              <a:t>标签之间</a:t>
            </a:r>
            <a:r>
              <a:rPr kumimoji="1" lang="zh-CN" altLang="en-US" dirty="0" smtClean="0"/>
              <a:t>的关系</a:t>
            </a:r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888B0-B210-D340-BDC4-1CA160FEF3BC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78518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AC2F5-EB23-934C-914E-B3C6079B5510}" type="datetimeFigureOut">
              <a:rPr kumimoji="1" lang="zh-CN" altLang="en-US" smtClean="0"/>
              <a:t>2018/11/3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467EF-AB8F-3248-8AB5-ACE21477907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78432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AC2F5-EB23-934C-914E-B3C6079B5510}" type="datetimeFigureOut">
              <a:rPr kumimoji="1" lang="zh-CN" altLang="en-US" smtClean="0"/>
              <a:t>2018/11/3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467EF-AB8F-3248-8AB5-ACE21477907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02473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AC2F5-EB23-934C-914E-B3C6079B5510}" type="datetimeFigureOut">
              <a:rPr kumimoji="1" lang="zh-CN" altLang="en-US" smtClean="0"/>
              <a:t>2018/11/3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467EF-AB8F-3248-8AB5-ACE21477907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74594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AC2F5-EB23-934C-914E-B3C6079B5510}" type="datetimeFigureOut">
              <a:rPr kumimoji="1" lang="zh-CN" altLang="en-US" smtClean="0"/>
              <a:t>2018/11/3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467EF-AB8F-3248-8AB5-ACE21477907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04169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AC2F5-EB23-934C-914E-B3C6079B5510}" type="datetimeFigureOut">
              <a:rPr kumimoji="1" lang="zh-CN" altLang="en-US" smtClean="0"/>
              <a:t>2018/11/3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467EF-AB8F-3248-8AB5-ACE21477907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83861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AC2F5-EB23-934C-914E-B3C6079B5510}" type="datetimeFigureOut">
              <a:rPr kumimoji="1" lang="zh-CN" altLang="en-US" smtClean="0"/>
              <a:t>2018/11/3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467EF-AB8F-3248-8AB5-ACE21477907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98817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AC2F5-EB23-934C-914E-B3C6079B5510}" type="datetimeFigureOut">
              <a:rPr kumimoji="1" lang="zh-CN" altLang="en-US" smtClean="0"/>
              <a:t>2018/11/3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467EF-AB8F-3248-8AB5-ACE21477907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25038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AC2F5-EB23-934C-914E-B3C6079B5510}" type="datetimeFigureOut">
              <a:rPr kumimoji="1" lang="zh-CN" altLang="en-US" smtClean="0"/>
              <a:t>2018/11/3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467EF-AB8F-3248-8AB5-ACE21477907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03135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AC2F5-EB23-934C-914E-B3C6079B5510}" type="datetimeFigureOut">
              <a:rPr kumimoji="1" lang="zh-CN" altLang="en-US" smtClean="0"/>
              <a:t>2018/11/3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467EF-AB8F-3248-8AB5-ACE21477907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64133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AC2F5-EB23-934C-914E-B3C6079B5510}" type="datetimeFigureOut">
              <a:rPr kumimoji="1" lang="zh-CN" altLang="en-US" smtClean="0"/>
              <a:t>2018/11/3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467EF-AB8F-3248-8AB5-ACE21477907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28587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AC2F5-EB23-934C-914E-B3C6079B5510}" type="datetimeFigureOut">
              <a:rPr kumimoji="1" lang="zh-CN" altLang="en-US" smtClean="0"/>
              <a:t>2018/11/3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467EF-AB8F-3248-8AB5-ACE21477907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99216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AAC2F5-EB23-934C-914E-B3C6079B5510}" type="datetimeFigureOut">
              <a:rPr kumimoji="1" lang="zh-CN" altLang="en-US" smtClean="0"/>
              <a:t>2018/11/3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C467EF-AB8F-3248-8AB5-ACE21477907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7165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7.png"/><Relationship Id="rId20" Type="http://schemas.openxmlformats.org/officeDocument/2006/relationships/image" Target="../media/image18.png"/><Relationship Id="rId21" Type="http://schemas.openxmlformats.org/officeDocument/2006/relationships/image" Target="../media/image19.png"/><Relationship Id="rId22" Type="http://schemas.openxmlformats.org/officeDocument/2006/relationships/image" Target="../media/image20.png"/><Relationship Id="rId23" Type="http://schemas.openxmlformats.org/officeDocument/2006/relationships/image" Target="../media/image21.png"/><Relationship Id="rId24" Type="http://schemas.openxmlformats.org/officeDocument/2006/relationships/image" Target="../media/image22.png"/><Relationship Id="rId10" Type="http://schemas.openxmlformats.org/officeDocument/2006/relationships/image" Target="../media/image8.png"/><Relationship Id="rId11" Type="http://schemas.openxmlformats.org/officeDocument/2006/relationships/image" Target="../media/image9.png"/><Relationship Id="rId12" Type="http://schemas.openxmlformats.org/officeDocument/2006/relationships/image" Target="../media/image10.png"/><Relationship Id="rId13" Type="http://schemas.openxmlformats.org/officeDocument/2006/relationships/image" Target="../media/image11.png"/><Relationship Id="rId14" Type="http://schemas.openxmlformats.org/officeDocument/2006/relationships/image" Target="../media/image12.png"/><Relationship Id="rId15" Type="http://schemas.openxmlformats.org/officeDocument/2006/relationships/image" Target="../media/image13.png"/><Relationship Id="rId16" Type="http://schemas.openxmlformats.org/officeDocument/2006/relationships/image" Target="../media/image14.png"/><Relationship Id="rId17" Type="http://schemas.openxmlformats.org/officeDocument/2006/relationships/image" Target="../media/image15.png"/><Relationship Id="rId18" Type="http://schemas.openxmlformats.org/officeDocument/2006/relationships/image" Target="../media/image16.png"/><Relationship Id="rId19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4" Type="http://schemas.openxmlformats.org/officeDocument/2006/relationships/image" Target="../media/image56.png"/><Relationship Id="rId5" Type="http://schemas.openxmlformats.org/officeDocument/2006/relationships/image" Target="../media/image320.png"/><Relationship Id="rId6" Type="http://schemas.openxmlformats.org/officeDocument/2006/relationships/image" Target="../media/image8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91.png"/><Relationship Id="rId20" Type="http://schemas.openxmlformats.org/officeDocument/2006/relationships/image" Target="../media/image17.png"/><Relationship Id="rId21" Type="http://schemas.openxmlformats.org/officeDocument/2006/relationships/image" Target="../media/image98.png"/><Relationship Id="rId22" Type="http://schemas.openxmlformats.org/officeDocument/2006/relationships/image" Target="../media/image99.png"/><Relationship Id="rId23" Type="http://schemas.openxmlformats.org/officeDocument/2006/relationships/image" Target="../media/image100.png"/><Relationship Id="rId24" Type="http://schemas.openxmlformats.org/officeDocument/2006/relationships/image" Target="../media/image101.png"/><Relationship Id="rId25" Type="http://schemas.openxmlformats.org/officeDocument/2006/relationships/image" Target="../media/image22.png"/><Relationship Id="rId10" Type="http://schemas.openxmlformats.org/officeDocument/2006/relationships/image" Target="../media/image92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5.png"/><Relationship Id="rId14" Type="http://schemas.openxmlformats.org/officeDocument/2006/relationships/image" Target="../media/image93.png"/><Relationship Id="rId15" Type="http://schemas.openxmlformats.org/officeDocument/2006/relationships/image" Target="../media/image94.png"/><Relationship Id="rId16" Type="http://schemas.openxmlformats.org/officeDocument/2006/relationships/image" Target="../media/image95.png"/><Relationship Id="rId17" Type="http://schemas.openxmlformats.org/officeDocument/2006/relationships/image" Target="../media/image96.png"/><Relationship Id="rId18" Type="http://schemas.openxmlformats.org/officeDocument/2006/relationships/image" Target="../media/image97.png"/><Relationship Id="rId19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87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88.png"/><Relationship Id="rId7" Type="http://schemas.openxmlformats.org/officeDocument/2006/relationships/image" Target="../media/image89.png"/><Relationship Id="rId8" Type="http://schemas.openxmlformats.org/officeDocument/2006/relationships/image" Target="../media/image90.png"/></Relationships>
</file>

<file path=ppt/slides/_rels/slide12.xml.rels><?xml version="1.0" encoding="UTF-8" standalone="yes"?>
<Relationships xmlns="http://schemas.openxmlformats.org/package/2006/relationships"><Relationship Id="rId11" Type="http://schemas.openxmlformats.org/officeDocument/2006/relationships/image" Target="../media/image30.png"/><Relationship Id="rId12" Type="http://schemas.openxmlformats.org/officeDocument/2006/relationships/image" Target="../media/image105.png"/><Relationship Id="rId13" Type="http://schemas.openxmlformats.org/officeDocument/2006/relationships/image" Target="../media/image106.png"/><Relationship Id="rId14" Type="http://schemas.openxmlformats.org/officeDocument/2006/relationships/image" Target="../media/image33.png"/><Relationship Id="rId15" Type="http://schemas.openxmlformats.org/officeDocument/2006/relationships/image" Target="../media/image107.png"/><Relationship Id="rId16" Type="http://schemas.openxmlformats.org/officeDocument/2006/relationships/image" Target="../media/image35.png"/><Relationship Id="rId17" Type="http://schemas.openxmlformats.org/officeDocument/2006/relationships/image" Target="../media/image36.png"/><Relationship Id="rId18" Type="http://schemas.openxmlformats.org/officeDocument/2006/relationships/image" Target="../media/image37.png"/><Relationship Id="rId19" Type="http://schemas.openxmlformats.org/officeDocument/2006/relationships/image" Target="../media/image108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102.png"/><Relationship Id="rId6" Type="http://schemas.openxmlformats.org/officeDocument/2006/relationships/image" Target="../media/image26.png"/><Relationship Id="rId7" Type="http://schemas.openxmlformats.org/officeDocument/2006/relationships/image" Target="../media/image510.png"/><Relationship Id="rId8" Type="http://schemas.openxmlformats.org/officeDocument/2006/relationships/image" Target="../media/image103.png"/><Relationship Id="rId9" Type="http://schemas.openxmlformats.org/officeDocument/2006/relationships/image" Target="../media/image28.png"/><Relationship Id="rId10" Type="http://schemas.openxmlformats.org/officeDocument/2006/relationships/image" Target="../media/image104.png"/></Relationships>
</file>

<file path=ppt/slides/_rels/slide1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30.png"/><Relationship Id="rId12" Type="http://schemas.openxmlformats.org/officeDocument/2006/relationships/image" Target="../media/image110.png"/><Relationship Id="rId13" Type="http://schemas.openxmlformats.org/officeDocument/2006/relationships/image" Target="../media/image106.png"/><Relationship Id="rId14" Type="http://schemas.openxmlformats.org/officeDocument/2006/relationships/image" Target="../media/image33.png"/><Relationship Id="rId15" Type="http://schemas.openxmlformats.org/officeDocument/2006/relationships/image" Target="../media/image111.png"/><Relationship Id="rId16" Type="http://schemas.openxmlformats.org/officeDocument/2006/relationships/image" Target="../media/image43.png"/><Relationship Id="rId17" Type="http://schemas.openxmlformats.org/officeDocument/2006/relationships/image" Target="../media/image44.png"/><Relationship Id="rId18" Type="http://schemas.openxmlformats.org/officeDocument/2006/relationships/image" Target="../media/image45.png"/><Relationship Id="rId19" Type="http://schemas.openxmlformats.org/officeDocument/2006/relationships/image" Target="../media/image11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9.png"/><Relationship Id="rId4" Type="http://schemas.openxmlformats.org/officeDocument/2006/relationships/image" Target="../media/image24.png"/><Relationship Id="rId5" Type="http://schemas.openxmlformats.org/officeDocument/2006/relationships/image" Target="../media/image102.png"/><Relationship Id="rId6" Type="http://schemas.openxmlformats.org/officeDocument/2006/relationships/image" Target="../media/image26.png"/><Relationship Id="rId7" Type="http://schemas.openxmlformats.org/officeDocument/2006/relationships/image" Target="../media/image510.png"/><Relationship Id="rId8" Type="http://schemas.openxmlformats.org/officeDocument/2006/relationships/image" Target="../media/image109.png"/><Relationship Id="rId9" Type="http://schemas.openxmlformats.org/officeDocument/2006/relationships/image" Target="../media/image28.png"/><Relationship Id="rId10" Type="http://schemas.openxmlformats.org/officeDocument/2006/relationships/image" Target="../media/image104.png"/></Relationships>
</file>

<file path=ppt/slides/_rels/slide14.xml.rels><?xml version="1.0" encoding="UTF-8" standalone="yes"?>
<Relationships xmlns="http://schemas.openxmlformats.org/package/2006/relationships"><Relationship Id="rId11" Type="http://schemas.openxmlformats.org/officeDocument/2006/relationships/image" Target="../media/image30.png"/><Relationship Id="rId12" Type="http://schemas.openxmlformats.org/officeDocument/2006/relationships/image" Target="../media/image114.png"/><Relationship Id="rId13" Type="http://schemas.openxmlformats.org/officeDocument/2006/relationships/image" Target="../media/image106.png"/><Relationship Id="rId14" Type="http://schemas.openxmlformats.org/officeDocument/2006/relationships/image" Target="../media/image33.png"/><Relationship Id="rId15" Type="http://schemas.openxmlformats.org/officeDocument/2006/relationships/image" Target="../media/image115.png"/><Relationship Id="rId16" Type="http://schemas.openxmlformats.org/officeDocument/2006/relationships/image" Target="../media/image51.png"/><Relationship Id="rId17" Type="http://schemas.openxmlformats.org/officeDocument/2006/relationships/image" Target="../media/image52.png"/><Relationship Id="rId18" Type="http://schemas.openxmlformats.org/officeDocument/2006/relationships/image" Target="../media/image53.png"/><Relationship Id="rId19" Type="http://schemas.openxmlformats.org/officeDocument/2006/relationships/image" Target="../media/image116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7.png"/><Relationship Id="rId4" Type="http://schemas.openxmlformats.org/officeDocument/2006/relationships/image" Target="../media/image24.png"/><Relationship Id="rId5" Type="http://schemas.openxmlformats.org/officeDocument/2006/relationships/image" Target="../media/image102.png"/><Relationship Id="rId6" Type="http://schemas.openxmlformats.org/officeDocument/2006/relationships/image" Target="../media/image26.png"/><Relationship Id="rId7" Type="http://schemas.openxmlformats.org/officeDocument/2006/relationships/image" Target="../media/image510.png"/><Relationship Id="rId8" Type="http://schemas.openxmlformats.org/officeDocument/2006/relationships/image" Target="../media/image113.png"/><Relationship Id="rId9" Type="http://schemas.openxmlformats.org/officeDocument/2006/relationships/image" Target="../media/image28.png"/><Relationship Id="rId10" Type="http://schemas.openxmlformats.org/officeDocument/2006/relationships/image" Target="../media/image10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png"/><Relationship Id="rId4" Type="http://schemas.openxmlformats.org/officeDocument/2006/relationships/image" Target="../media/image56.png"/><Relationship Id="rId5" Type="http://schemas.openxmlformats.org/officeDocument/2006/relationships/image" Target="../media/image320.png"/><Relationship Id="rId6" Type="http://schemas.openxmlformats.org/officeDocument/2006/relationships/image" Target="../media/image11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image" Target="../media/image125.png"/><Relationship Id="rId20" Type="http://schemas.openxmlformats.org/officeDocument/2006/relationships/image" Target="../media/image135.png"/><Relationship Id="rId21" Type="http://schemas.openxmlformats.org/officeDocument/2006/relationships/image" Target="../media/image136.png"/><Relationship Id="rId22" Type="http://schemas.openxmlformats.org/officeDocument/2006/relationships/image" Target="../media/image137.png"/><Relationship Id="rId23" Type="http://schemas.openxmlformats.org/officeDocument/2006/relationships/image" Target="../media/image138.png"/><Relationship Id="rId24" Type="http://schemas.openxmlformats.org/officeDocument/2006/relationships/image" Target="../media/image139.png"/><Relationship Id="rId25" Type="http://schemas.openxmlformats.org/officeDocument/2006/relationships/image" Target="../media/image140.png"/><Relationship Id="rId26" Type="http://schemas.openxmlformats.org/officeDocument/2006/relationships/image" Target="../media/image141.png"/><Relationship Id="rId10" Type="http://schemas.openxmlformats.org/officeDocument/2006/relationships/image" Target="../media/image126.png"/><Relationship Id="rId11" Type="http://schemas.openxmlformats.org/officeDocument/2006/relationships/image" Target="../media/image56.png"/><Relationship Id="rId12" Type="http://schemas.openxmlformats.org/officeDocument/2006/relationships/image" Target="../media/image127.png"/><Relationship Id="rId13" Type="http://schemas.openxmlformats.org/officeDocument/2006/relationships/image" Target="../media/image128.png"/><Relationship Id="rId14" Type="http://schemas.openxmlformats.org/officeDocument/2006/relationships/image" Target="../media/image129.png"/><Relationship Id="rId15" Type="http://schemas.openxmlformats.org/officeDocument/2006/relationships/image" Target="../media/image130.png"/><Relationship Id="rId16" Type="http://schemas.openxmlformats.org/officeDocument/2006/relationships/image" Target="../media/image131.png"/><Relationship Id="rId17" Type="http://schemas.openxmlformats.org/officeDocument/2006/relationships/image" Target="../media/image132.png"/><Relationship Id="rId18" Type="http://schemas.openxmlformats.org/officeDocument/2006/relationships/image" Target="../media/image133.png"/><Relationship Id="rId19" Type="http://schemas.openxmlformats.org/officeDocument/2006/relationships/image" Target="../media/image13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9.png"/><Relationship Id="rId4" Type="http://schemas.openxmlformats.org/officeDocument/2006/relationships/image" Target="../media/image120.png"/><Relationship Id="rId5" Type="http://schemas.openxmlformats.org/officeDocument/2006/relationships/image" Target="../media/image121.png"/><Relationship Id="rId6" Type="http://schemas.openxmlformats.org/officeDocument/2006/relationships/image" Target="../media/image122.png"/><Relationship Id="rId7" Type="http://schemas.openxmlformats.org/officeDocument/2006/relationships/image" Target="../media/image123.png"/><Relationship Id="rId8" Type="http://schemas.openxmlformats.org/officeDocument/2006/relationships/image" Target="../media/image124.png"/></Relationships>
</file>

<file path=ppt/slides/_rels/slide17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51.png"/><Relationship Id="rId12" Type="http://schemas.openxmlformats.org/officeDocument/2006/relationships/image" Target="../media/image152.png"/><Relationship Id="rId13" Type="http://schemas.openxmlformats.org/officeDocument/2006/relationships/image" Target="../media/image15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2.png"/><Relationship Id="rId3" Type="http://schemas.openxmlformats.org/officeDocument/2006/relationships/image" Target="../media/image143.png"/><Relationship Id="rId4" Type="http://schemas.openxmlformats.org/officeDocument/2006/relationships/image" Target="../media/image144.png"/><Relationship Id="rId5" Type="http://schemas.openxmlformats.org/officeDocument/2006/relationships/image" Target="../media/image145.png"/><Relationship Id="rId6" Type="http://schemas.openxmlformats.org/officeDocument/2006/relationships/image" Target="../media/image146.png"/><Relationship Id="rId7" Type="http://schemas.openxmlformats.org/officeDocument/2006/relationships/image" Target="../media/image147.png"/><Relationship Id="rId8" Type="http://schemas.openxmlformats.org/officeDocument/2006/relationships/image" Target="../media/image148.png"/><Relationship Id="rId9" Type="http://schemas.openxmlformats.org/officeDocument/2006/relationships/image" Target="../media/image149.png"/><Relationship Id="rId10" Type="http://schemas.openxmlformats.org/officeDocument/2006/relationships/image" Target="../media/image150.png"/></Relationships>
</file>

<file path=ppt/slides/_rels/slide18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63.png"/><Relationship Id="rId12" Type="http://schemas.openxmlformats.org/officeDocument/2006/relationships/image" Target="../media/image164.png"/><Relationship Id="rId13" Type="http://schemas.openxmlformats.org/officeDocument/2006/relationships/image" Target="../media/image16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4.png"/><Relationship Id="rId3" Type="http://schemas.openxmlformats.org/officeDocument/2006/relationships/image" Target="../media/image155.png"/><Relationship Id="rId4" Type="http://schemas.openxmlformats.org/officeDocument/2006/relationships/image" Target="../media/image156.png"/><Relationship Id="rId5" Type="http://schemas.openxmlformats.org/officeDocument/2006/relationships/image" Target="../media/image157.png"/><Relationship Id="rId6" Type="http://schemas.openxmlformats.org/officeDocument/2006/relationships/image" Target="../media/image158.png"/><Relationship Id="rId7" Type="http://schemas.openxmlformats.org/officeDocument/2006/relationships/image" Target="../media/image159.png"/><Relationship Id="rId8" Type="http://schemas.openxmlformats.org/officeDocument/2006/relationships/image" Target="../media/image160.png"/><Relationship Id="rId9" Type="http://schemas.openxmlformats.org/officeDocument/2006/relationships/image" Target="../media/image161.png"/><Relationship Id="rId10" Type="http://schemas.openxmlformats.org/officeDocument/2006/relationships/image" Target="../media/image162.png"/></Relationships>
</file>

<file path=ppt/slides/_rels/slide19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75.png"/><Relationship Id="rId12" Type="http://schemas.openxmlformats.org/officeDocument/2006/relationships/image" Target="../media/image176.png"/><Relationship Id="rId13" Type="http://schemas.openxmlformats.org/officeDocument/2006/relationships/image" Target="../media/image17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6.png"/><Relationship Id="rId3" Type="http://schemas.openxmlformats.org/officeDocument/2006/relationships/image" Target="../media/image167.png"/><Relationship Id="rId4" Type="http://schemas.openxmlformats.org/officeDocument/2006/relationships/image" Target="../media/image168.png"/><Relationship Id="rId5" Type="http://schemas.openxmlformats.org/officeDocument/2006/relationships/image" Target="../media/image169.png"/><Relationship Id="rId6" Type="http://schemas.openxmlformats.org/officeDocument/2006/relationships/image" Target="../media/image170.png"/><Relationship Id="rId7" Type="http://schemas.openxmlformats.org/officeDocument/2006/relationships/image" Target="../media/image171.png"/><Relationship Id="rId8" Type="http://schemas.openxmlformats.org/officeDocument/2006/relationships/image" Target="../media/image172.png"/><Relationship Id="rId9" Type="http://schemas.openxmlformats.org/officeDocument/2006/relationships/image" Target="../media/image173.png"/><Relationship Id="rId10" Type="http://schemas.openxmlformats.org/officeDocument/2006/relationships/image" Target="../media/image174.png"/></Relationships>
</file>

<file path=ppt/slides/_rels/slide2.xml.rels><?xml version="1.0" encoding="UTF-8" standalone="yes"?>
<Relationships xmlns="http://schemas.openxmlformats.org/package/2006/relationships"><Relationship Id="rId11" Type="http://schemas.openxmlformats.org/officeDocument/2006/relationships/image" Target="../media/image30.png"/><Relationship Id="rId12" Type="http://schemas.openxmlformats.org/officeDocument/2006/relationships/image" Target="../media/image31.png"/><Relationship Id="rId13" Type="http://schemas.openxmlformats.org/officeDocument/2006/relationships/image" Target="../media/image32.png"/><Relationship Id="rId14" Type="http://schemas.openxmlformats.org/officeDocument/2006/relationships/image" Target="../media/image33.png"/><Relationship Id="rId15" Type="http://schemas.openxmlformats.org/officeDocument/2006/relationships/image" Target="../media/image34.png"/><Relationship Id="rId16" Type="http://schemas.openxmlformats.org/officeDocument/2006/relationships/image" Target="../media/image35.png"/><Relationship Id="rId17" Type="http://schemas.openxmlformats.org/officeDocument/2006/relationships/image" Target="../media/image36.png"/><Relationship Id="rId18" Type="http://schemas.openxmlformats.org/officeDocument/2006/relationships/image" Target="../media/image37.png"/><Relationship Id="rId19" Type="http://schemas.openxmlformats.org/officeDocument/2006/relationships/image" Target="../media/image38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6" Type="http://schemas.openxmlformats.org/officeDocument/2006/relationships/image" Target="../media/image26.png"/><Relationship Id="rId7" Type="http://schemas.openxmlformats.org/officeDocument/2006/relationships/image" Target="../media/image510.png"/><Relationship Id="rId8" Type="http://schemas.openxmlformats.org/officeDocument/2006/relationships/image" Target="../media/image27.png"/><Relationship Id="rId9" Type="http://schemas.openxmlformats.org/officeDocument/2006/relationships/image" Target="../media/image28.png"/><Relationship Id="rId10" Type="http://schemas.openxmlformats.org/officeDocument/2006/relationships/image" Target="../media/image29.png"/></Relationships>
</file>

<file path=ppt/slides/_rels/slide20.xml.rels><?xml version="1.0" encoding="UTF-8" standalone="yes"?>
<Relationships xmlns="http://schemas.openxmlformats.org/package/2006/relationships"><Relationship Id="rId20" Type="http://schemas.openxmlformats.org/officeDocument/2006/relationships/image" Target="../media/image187.png"/><Relationship Id="rId21" Type="http://schemas.openxmlformats.org/officeDocument/2006/relationships/image" Target="../media/image1820.png"/><Relationship Id="rId22" Type="http://schemas.openxmlformats.org/officeDocument/2006/relationships/image" Target="../media/image188.png"/><Relationship Id="rId23" Type="http://schemas.openxmlformats.org/officeDocument/2006/relationships/image" Target="../media/image189.png"/><Relationship Id="rId24" Type="http://schemas.openxmlformats.org/officeDocument/2006/relationships/image" Target="../media/image190.png"/><Relationship Id="rId25" Type="http://schemas.openxmlformats.org/officeDocument/2006/relationships/image" Target="../media/image191.png"/><Relationship Id="rId26" Type="http://schemas.openxmlformats.org/officeDocument/2006/relationships/image" Target="../media/image192.png"/><Relationship Id="rId27" Type="http://schemas.openxmlformats.org/officeDocument/2006/relationships/image" Target="../media/image193.png"/><Relationship Id="rId28" Type="http://schemas.openxmlformats.org/officeDocument/2006/relationships/image" Target="../media/image194.png"/><Relationship Id="rId29" Type="http://schemas.openxmlformats.org/officeDocument/2006/relationships/image" Target="../media/image19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78.png"/><Relationship Id="rId4" Type="http://schemas.openxmlformats.org/officeDocument/2006/relationships/image" Target="../media/image167.png"/><Relationship Id="rId5" Type="http://schemas.openxmlformats.org/officeDocument/2006/relationships/image" Target="../media/image168.png"/><Relationship Id="rId30" Type="http://schemas.openxmlformats.org/officeDocument/2006/relationships/image" Target="../media/image196.png"/><Relationship Id="rId31" Type="http://schemas.openxmlformats.org/officeDocument/2006/relationships/image" Target="../media/image197.png"/><Relationship Id="rId32" Type="http://schemas.openxmlformats.org/officeDocument/2006/relationships/image" Target="../media/image198.png"/><Relationship Id="rId9" Type="http://schemas.openxmlformats.org/officeDocument/2006/relationships/image" Target="../media/image181.png"/><Relationship Id="rId6" Type="http://schemas.openxmlformats.org/officeDocument/2006/relationships/image" Target="../media/image169.png"/><Relationship Id="rId7" Type="http://schemas.openxmlformats.org/officeDocument/2006/relationships/image" Target="../media/image179.png"/><Relationship Id="rId8" Type="http://schemas.openxmlformats.org/officeDocument/2006/relationships/image" Target="../media/image180.png"/><Relationship Id="rId33" Type="http://schemas.openxmlformats.org/officeDocument/2006/relationships/image" Target="../media/image1960.png"/><Relationship Id="rId10" Type="http://schemas.openxmlformats.org/officeDocument/2006/relationships/image" Target="../media/image182.png"/><Relationship Id="rId11" Type="http://schemas.openxmlformats.org/officeDocument/2006/relationships/image" Target="../media/image183.png"/><Relationship Id="rId12" Type="http://schemas.openxmlformats.org/officeDocument/2006/relationships/image" Target="../media/image184.png"/><Relationship Id="rId13" Type="http://schemas.openxmlformats.org/officeDocument/2006/relationships/image" Target="../media/image185.png"/><Relationship Id="rId14" Type="http://schemas.openxmlformats.org/officeDocument/2006/relationships/image" Target="../media/image142.png"/><Relationship Id="rId15" Type="http://schemas.openxmlformats.org/officeDocument/2006/relationships/image" Target="../media/image143.png"/><Relationship Id="rId16" Type="http://schemas.openxmlformats.org/officeDocument/2006/relationships/image" Target="../media/image144.png"/><Relationship Id="rId17" Type="http://schemas.openxmlformats.org/officeDocument/2006/relationships/image" Target="../media/image166.png"/><Relationship Id="rId18" Type="http://schemas.openxmlformats.org/officeDocument/2006/relationships/image" Target="../media/image1850.png"/><Relationship Id="rId19" Type="http://schemas.openxmlformats.org/officeDocument/2006/relationships/image" Target="../media/image186.png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image" Target="../media/image148.png"/><Relationship Id="rId20" Type="http://schemas.openxmlformats.org/officeDocument/2006/relationships/image" Target="../media/image204.png"/><Relationship Id="rId10" Type="http://schemas.openxmlformats.org/officeDocument/2006/relationships/image" Target="../media/image149.png"/><Relationship Id="rId11" Type="http://schemas.openxmlformats.org/officeDocument/2006/relationships/image" Target="../media/image150.png"/><Relationship Id="rId12" Type="http://schemas.openxmlformats.org/officeDocument/2006/relationships/image" Target="../media/image151.png"/><Relationship Id="rId13" Type="http://schemas.openxmlformats.org/officeDocument/2006/relationships/image" Target="../media/image152.png"/><Relationship Id="rId14" Type="http://schemas.openxmlformats.org/officeDocument/2006/relationships/image" Target="../media/image153.png"/><Relationship Id="rId15" Type="http://schemas.openxmlformats.org/officeDocument/2006/relationships/image" Target="../media/image199.png"/><Relationship Id="rId16" Type="http://schemas.openxmlformats.org/officeDocument/2006/relationships/image" Target="../media/image200.png"/><Relationship Id="rId17" Type="http://schemas.openxmlformats.org/officeDocument/2006/relationships/image" Target="../media/image201.png"/><Relationship Id="rId18" Type="http://schemas.openxmlformats.org/officeDocument/2006/relationships/image" Target="../media/image202.png"/><Relationship Id="rId19" Type="http://schemas.openxmlformats.org/officeDocument/2006/relationships/image" Target="../media/image20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2.png"/><Relationship Id="rId4" Type="http://schemas.openxmlformats.org/officeDocument/2006/relationships/image" Target="../media/image143.png"/><Relationship Id="rId5" Type="http://schemas.openxmlformats.org/officeDocument/2006/relationships/image" Target="../media/image144.png"/><Relationship Id="rId6" Type="http://schemas.openxmlformats.org/officeDocument/2006/relationships/image" Target="../media/image145.png"/><Relationship Id="rId7" Type="http://schemas.openxmlformats.org/officeDocument/2006/relationships/image" Target="../media/image146.png"/><Relationship Id="rId8" Type="http://schemas.openxmlformats.org/officeDocument/2006/relationships/image" Target="../media/image14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0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30.png"/><Relationship Id="rId12" Type="http://schemas.openxmlformats.org/officeDocument/2006/relationships/image" Target="../media/image41.png"/><Relationship Id="rId13" Type="http://schemas.openxmlformats.org/officeDocument/2006/relationships/image" Target="../media/image32.png"/><Relationship Id="rId14" Type="http://schemas.openxmlformats.org/officeDocument/2006/relationships/image" Target="../media/image33.png"/><Relationship Id="rId15" Type="http://schemas.openxmlformats.org/officeDocument/2006/relationships/image" Target="../media/image42.png"/><Relationship Id="rId16" Type="http://schemas.openxmlformats.org/officeDocument/2006/relationships/image" Target="../media/image43.png"/><Relationship Id="rId17" Type="http://schemas.openxmlformats.org/officeDocument/2006/relationships/image" Target="../media/image44.png"/><Relationship Id="rId18" Type="http://schemas.openxmlformats.org/officeDocument/2006/relationships/image" Target="../media/image45.png"/><Relationship Id="rId19" Type="http://schemas.openxmlformats.org/officeDocument/2006/relationships/image" Target="../media/image46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9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6" Type="http://schemas.openxmlformats.org/officeDocument/2006/relationships/image" Target="../media/image26.png"/><Relationship Id="rId7" Type="http://schemas.openxmlformats.org/officeDocument/2006/relationships/image" Target="../media/image510.png"/><Relationship Id="rId8" Type="http://schemas.openxmlformats.org/officeDocument/2006/relationships/image" Target="../media/image40.png"/><Relationship Id="rId9" Type="http://schemas.openxmlformats.org/officeDocument/2006/relationships/image" Target="../media/image28.png"/><Relationship Id="rId10" Type="http://schemas.openxmlformats.org/officeDocument/2006/relationships/image" Target="../media/image29.png"/></Relationships>
</file>

<file path=ppt/slides/_rels/slide4.xml.rels><?xml version="1.0" encoding="UTF-8" standalone="yes"?>
<Relationships xmlns="http://schemas.openxmlformats.org/package/2006/relationships"><Relationship Id="rId11" Type="http://schemas.openxmlformats.org/officeDocument/2006/relationships/image" Target="../media/image30.png"/><Relationship Id="rId12" Type="http://schemas.openxmlformats.org/officeDocument/2006/relationships/image" Target="../media/image49.png"/><Relationship Id="rId13" Type="http://schemas.openxmlformats.org/officeDocument/2006/relationships/image" Target="../media/image32.png"/><Relationship Id="rId14" Type="http://schemas.openxmlformats.org/officeDocument/2006/relationships/image" Target="../media/image33.png"/><Relationship Id="rId15" Type="http://schemas.openxmlformats.org/officeDocument/2006/relationships/image" Target="../media/image50.png"/><Relationship Id="rId16" Type="http://schemas.openxmlformats.org/officeDocument/2006/relationships/image" Target="../media/image51.png"/><Relationship Id="rId17" Type="http://schemas.openxmlformats.org/officeDocument/2006/relationships/image" Target="../media/image52.png"/><Relationship Id="rId18" Type="http://schemas.openxmlformats.org/officeDocument/2006/relationships/image" Target="../media/image53.png"/><Relationship Id="rId19" Type="http://schemas.openxmlformats.org/officeDocument/2006/relationships/image" Target="../media/image5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7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6" Type="http://schemas.openxmlformats.org/officeDocument/2006/relationships/image" Target="../media/image26.png"/><Relationship Id="rId7" Type="http://schemas.openxmlformats.org/officeDocument/2006/relationships/image" Target="../media/image510.png"/><Relationship Id="rId8" Type="http://schemas.openxmlformats.org/officeDocument/2006/relationships/image" Target="../media/image48.png"/><Relationship Id="rId9" Type="http://schemas.openxmlformats.org/officeDocument/2006/relationships/image" Target="../media/image28.png"/><Relationship Id="rId10" Type="http://schemas.openxmlformats.org/officeDocument/2006/relationships/image" Target="../media/image2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4" Type="http://schemas.openxmlformats.org/officeDocument/2006/relationships/image" Target="../media/image56.png"/><Relationship Id="rId5" Type="http://schemas.openxmlformats.org/officeDocument/2006/relationships/image" Target="../media/image320.png"/><Relationship Id="rId6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60.png"/><Relationship Id="rId20" Type="http://schemas.openxmlformats.org/officeDocument/2006/relationships/image" Target="../media/image67.png"/><Relationship Id="rId21" Type="http://schemas.openxmlformats.org/officeDocument/2006/relationships/image" Target="../media/image68.png"/><Relationship Id="rId22" Type="http://schemas.openxmlformats.org/officeDocument/2006/relationships/image" Target="../media/image69.png"/><Relationship Id="rId23" Type="http://schemas.openxmlformats.org/officeDocument/2006/relationships/image" Target="../media/image22.png"/><Relationship Id="rId10" Type="http://schemas.openxmlformats.org/officeDocument/2006/relationships/image" Target="../media/image61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62.png"/><Relationship Id="rId14" Type="http://schemas.openxmlformats.org/officeDocument/2006/relationships/image" Target="../media/image63.png"/><Relationship Id="rId15" Type="http://schemas.openxmlformats.org/officeDocument/2006/relationships/image" Target="../media/image64.png"/><Relationship Id="rId16" Type="http://schemas.openxmlformats.org/officeDocument/2006/relationships/image" Target="../media/image65.png"/><Relationship Id="rId17" Type="http://schemas.openxmlformats.org/officeDocument/2006/relationships/image" Target="../media/image16.png"/><Relationship Id="rId18" Type="http://schemas.openxmlformats.org/officeDocument/2006/relationships/image" Target="../media/image17.png"/><Relationship Id="rId19" Type="http://schemas.openxmlformats.org/officeDocument/2006/relationships/image" Target="../media/image66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58.png"/><Relationship Id="rId8" Type="http://schemas.openxmlformats.org/officeDocument/2006/relationships/image" Target="../media/image59.png"/></Relationships>
</file>

<file path=ppt/slides/_rels/slide7.xml.rels><?xml version="1.0" encoding="UTF-8" standalone="yes"?>
<Relationships xmlns="http://schemas.openxmlformats.org/package/2006/relationships"><Relationship Id="rId11" Type="http://schemas.openxmlformats.org/officeDocument/2006/relationships/image" Target="../media/image30.png"/><Relationship Id="rId12" Type="http://schemas.openxmlformats.org/officeDocument/2006/relationships/image" Target="../media/image73.png"/><Relationship Id="rId13" Type="http://schemas.openxmlformats.org/officeDocument/2006/relationships/image" Target="../media/image74.png"/><Relationship Id="rId14" Type="http://schemas.openxmlformats.org/officeDocument/2006/relationships/image" Target="../media/image33.png"/><Relationship Id="rId15" Type="http://schemas.openxmlformats.org/officeDocument/2006/relationships/image" Target="../media/image75.png"/><Relationship Id="rId16" Type="http://schemas.openxmlformats.org/officeDocument/2006/relationships/image" Target="../media/image35.png"/><Relationship Id="rId17" Type="http://schemas.openxmlformats.org/officeDocument/2006/relationships/image" Target="../media/image36.png"/><Relationship Id="rId18" Type="http://schemas.openxmlformats.org/officeDocument/2006/relationships/image" Target="../media/image37.png"/><Relationship Id="rId19" Type="http://schemas.openxmlformats.org/officeDocument/2006/relationships/image" Target="../media/image76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70.png"/><Relationship Id="rId6" Type="http://schemas.openxmlformats.org/officeDocument/2006/relationships/image" Target="../media/image26.png"/><Relationship Id="rId7" Type="http://schemas.openxmlformats.org/officeDocument/2006/relationships/image" Target="../media/image510.png"/><Relationship Id="rId8" Type="http://schemas.openxmlformats.org/officeDocument/2006/relationships/image" Target="../media/image71.png"/><Relationship Id="rId9" Type="http://schemas.openxmlformats.org/officeDocument/2006/relationships/image" Target="../media/image28.png"/><Relationship Id="rId10" Type="http://schemas.openxmlformats.org/officeDocument/2006/relationships/image" Target="../media/image72.png"/></Relationships>
</file>

<file path=ppt/slides/_rels/slide8.xml.rels><?xml version="1.0" encoding="UTF-8" standalone="yes"?>
<Relationships xmlns="http://schemas.openxmlformats.org/package/2006/relationships"><Relationship Id="rId11" Type="http://schemas.openxmlformats.org/officeDocument/2006/relationships/image" Target="../media/image30.png"/><Relationship Id="rId12" Type="http://schemas.openxmlformats.org/officeDocument/2006/relationships/image" Target="../media/image78.png"/><Relationship Id="rId13" Type="http://schemas.openxmlformats.org/officeDocument/2006/relationships/image" Target="../media/image74.png"/><Relationship Id="rId14" Type="http://schemas.openxmlformats.org/officeDocument/2006/relationships/image" Target="../media/image33.png"/><Relationship Id="rId15" Type="http://schemas.openxmlformats.org/officeDocument/2006/relationships/image" Target="../media/image79.png"/><Relationship Id="rId16" Type="http://schemas.openxmlformats.org/officeDocument/2006/relationships/image" Target="../media/image43.png"/><Relationship Id="rId17" Type="http://schemas.openxmlformats.org/officeDocument/2006/relationships/image" Target="../media/image44.png"/><Relationship Id="rId18" Type="http://schemas.openxmlformats.org/officeDocument/2006/relationships/image" Target="../media/image45.png"/><Relationship Id="rId19" Type="http://schemas.openxmlformats.org/officeDocument/2006/relationships/image" Target="../media/image80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9.png"/><Relationship Id="rId4" Type="http://schemas.openxmlformats.org/officeDocument/2006/relationships/image" Target="../media/image24.png"/><Relationship Id="rId5" Type="http://schemas.openxmlformats.org/officeDocument/2006/relationships/image" Target="../media/image70.png"/><Relationship Id="rId6" Type="http://schemas.openxmlformats.org/officeDocument/2006/relationships/image" Target="../media/image26.png"/><Relationship Id="rId7" Type="http://schemas.openxmlformats.org/officeDocument/2006/relationships/image" Target="../media/image510.png"/><Relationship Id="rId8" Type="http://schemas.openxmlformats.org/officeDocument/2006/relationships/image" Target="../media/image77.png"/><Relationship Id="rId9" Type="http://schemas.openxmlformats.org/officeDocument/2006/relationships/image" Target="../media/image28.png"/><Relationship Id="rId10" Type="http://schemas.openxmlformats.org/officeDocument/2006/relationships/image" Target="../media/image72.png"/></Relationships>
</file>

<file path=ppt/slides/_rels/slide9.xml.rels><?xml version="1.0" encoding="UTF-8" standalone="yes"?>
<Relationships xmlns="http://schemas.openxmlformats.org/package/2006/relationships"><Relationship Id="rId11" Type="http://schemas.openxmlformats.org/officeDocument/2006/relationships/image" Target="../media/image30.png"/><Relationship Id="rId12" Type="http://schemas.openxmlformats.org/officeDocument/2006/relationships/image" Target="../media/image82.png"/><Relationship Id="rId13" Type="http://schemas.openxmlformats.org/officeDocument/2006/relationships/image" Target="../media/image74.png"/><Relationship Id="rId14" Type="http://schemas.openxmlformats.org/officeDocument/2006/relationships/image" Target="../media/image33.png"/><Relationship Id="rId15" Type="http://schemas.openxmlformats.org/officeDocument/2006/relationships/image" Target="../media/image83.png"/><Relationship Id="rId16" Type="http://schemas.openxmlformats.org/officeDocument/2006/relationships/image" Target="../media/image51.png"/><Relationship Id="rId17" Type="http://schemas.openxmlformats.org/officeDocument/2006/relationships/image" Target="../media/image52.png"/><Relationship Id="rId18" Type="http://schemas.openxmlformats.org/officeDocument/2006/relationships/image" Target="../media/image53.png"/><Relationship Id="rId19" Type="http://schemas.openxmlformats.org/officeDocument/2006/relationships/image" Target="../media/image8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7.png"/><Relationship Id="rId4" Type="http://schemas.openxmlformats.org/officeDocument/2006/relationships/image" Target="../media/image24.png"/><Relationship Id="rId5" Type="http://schemas.openxmlformats.org/officeDocument/2006/relationships/image" Target="../media/image70.png"/><Relationship Id="rId6" Type="http://schemas.openxmlformats.org/officeDocument/2006/relationships/image" Target="../media/image26.png"/><Relationship Id="rId7" Type="http://schemas.openxmlformats.org/officeDocument/2006/relationships/image" Target="../media/image510.png"/><Relationship Id="rId8" Type="http://schemas.openxmlformats.org/officeDocument/2006/relationships/image" Target="../media/image81.png"/><Relationship Id="rId9" Type="http://schemas.openxmlformats.org/officeDocument/2006/relationships/image" Target="../media/image28.png"/><Relationship Id="rId10" Type="http://schemas.openxmlformats.org/officeDocument/2006/relationships/image" Target="../media/image7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42545" y="85344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 smtClean="0"/>
              <a:t>Overview</a:t>
            </a:r>
            <a:endParaRPr kumimoji="1" lang="zh-CN" altLang="en-US" b="1" dirty="0">
              <a:solidFill>
                <a:srgbClr val="0070C0"/>
              </a:solidFill>
            </a:endParaRPr>
          </a:p>
        </p:txBody>
      </p:sp>
      <p:grpSp>
        <p:nvGrpSpPr>
          <p:cNvPr id="106" name="组 105"/>
          <p:cNvGrpSpPr/>
          <p:nvPr/>
        </p:nvGrpSpPr>
        <p:grpSpPr>
          <a:xfrm>
            <a:off x="3784705" y="1072607"/>
            <a:ext cx="4113144" cy="4300819"/>
            <a:chOff x="3784705" y="1072607"/>
            <a:chExt cx="4113144" cy="4300819"/>
          </a:xfrm>
        </p:grpSpPr>
        <p:grpSp>
          <p:nvGrpSpPr>
            <p:cNvPr id="39" name="组 38"/>
            <p:cNvGrpSpPr/>
            <p:nvPr/>
          </p:nvGrpSpPr>
          <p:grpSpPr>
            <a:xfrm>
              <a:off x="3784705" y="1072607"/>
              <a:ext cx="3937158" cy="1040545"/>
              <a:chOff x="1237446" y="811344"/>
              <a:chExt cx="3937158" cy="1040545"/>
            </a:xfrm>
          </p:grpSpPr>
          <p:grpSp>
            <p:nvGrpSpPr>
              <p:cNvPr id="18" name="组 17"/>
              <p:cNvGrpSpPr/>
              <p:nvPr/>
            </p:nvGrpSpPr>
            <p:grpSpPr>
              <a:xfrm>
                <a:off x="1910446" y="876042"/>
                <a:ext cx="2791891" cy="615553"/>
                <a:chOff x="1910446" y="876042"/>
                <a:chExt cx="2791891" cy="615553"/>
              </a:xfrm>
            </p:grpSpPr>
            <p:grpSp>
              <p:nvGrpSpPr>
                <p:cNvPr id="16" name="组 15"/>
                <p:cNvGrpSpPr/>
                <p:nvPr/>
              </p:nvGrpSpPr>
              <p:grpSpPr>
                <a:xfrm>
                  <a:off x="1910446" y="1183819"/>
                  <a:ext cx="2754087" cy="228600"/>
                  <a:chOff x="1469571" y="1183819"/>
                  <a:chExt cx="2754087" cy="228600"/>
                </a:xfrm>
              </p:grpSpPr>
              <p:sp>
                <p:nvSpPr>
                  <p:cNvPr id="6" name="椭圆 5"/>
                  <p:cNvSpPr/>
                  <p:nvPr/>
                </p:nvSpPr>
                <p:spPr>
                  <a:xfrm>
                    <a:off x="1469571" y="1183819"/>
                    <a:ext cx="228600" cy="228600"/>
                  </a:xfrm>
                  <a:prstGeom prst="ellipse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7" name="椭圆 6"/>
                  <p:cNvSpPr/>
                  <p:nvPr/>
                </p:nvSpPr>
                <p:spPr>
                  <a:xfrm>
                    <a:off x="2030190" y="1183819"/>
                    <a:ext cx="228600" cy="2286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8" name="椭圆 7"/>
                  <p:cNvSpPr/>
                  <p:nvPr/>
                </p:nvSpPr>
                <p:spPr>
                  <a:xfrm>
                    <a:off x="3995058" y="1183819"/>
                    <a:ext cx="228600" cy="2286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9" name="椭圆 8"/>
                  <p:cNvSpPr/>
                  <p:nvPr/>
                </p:nvSpPr>
                <p:spPr>
                  <a:xfrm>
                    <a:off x="2541818" y="1183819"/>
                    <a:ext cx="228600" cy="2286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" name="文本框 9"/>
                    <p:cNvSpPr txBox="1"/>
                    <p:nvPr/>
                  </p:nvSpPr>
                  <p:spPr>
                    <a:xfrm>
                      <a:off x="3494321" y="876042"/>
                      <a:ext cx="527388" cy="615553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zh-CN" sz="4000" b="0" i="1" smtClean="0">
                                <a:latin typeface="Cambria Math" charset="0"/>
                              </a:rPr>
                              <m:t>…</m:t>
                            </m:r>
                          </m:oMath>
                        </m:oMathPara>
                      </a14:m>
                      <a:endParaRPr kumimoji="1" lang="zh-CN" altLang="en-US" sz="4000" dirty="0"/>
                    </a:p>
                  </p:txBody>
                </p:sp>
              </mc:Choice>
              <mc:Fallback xmlns="">
                <p:sp>
                  <p:nvSpPr>
                    <p:cNvPr id="10" name="文本框 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94321" y="876042"/>
                      <a:ext cx="527388" cy="615553"/>
                    </a:xfrm>
                    <a:prstGeom prst="rect">
                      <a:avLst/>
                    </a:prstGeom>
                    <a:blipFill rotWithShape="0">
                      <a:blip r:embed="rId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15" name="组 14"/>
                <p:cNvGrpSpPr/>
                <p:nvPr/>
              </p:nvGrpSpPr>
              <p:grpSpPr>
                <a:xfrm>
                  <a:off x="1918600" y="1162032"/>
                  <a:ext cx="2783737" cy="276999"/>
                  <a:chOff x="1494054" y="1472278"/>
                  <a:chExt cx="2783737" cy="276999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" name="文本框 10"/>
                      <p:cNvSpPr txBox="1"/>
                      <p:nvPr/>
                    </p:nvSpPr>
                    <p:spPr>
                      <a:xfrm>
                        <a:off x="1494054" y="1472278"/>
                        <a:ext cx="190757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1</m:t>
                              </m:r>
                            </m:oMath>
                          </m:oMathPara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11" name="文本框 10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494054" y="1472278"/>
                        <a:ext cx="190757" cy="276999"/>
                      </a:xfrm>
                      <a:prstGeom prst="rect">
                        <a:avLst/>
                      </a:prstGeom>
                      <a:blipFill rotWithShape="0">
                        <a:blip r:embed="rId4"/>
                        <a:stretch>
                          <a:fillRect l="-29032" r="-25806" b="-652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2" name="文本框 11"/>
                      <p:cNvSpPr txBox="1"/>
                      <p:nvPr/>
                    </p:nvSpPr>
                    <p:spPr>
                      <a:xfrm>
                        <a:off x="2071001" y="1472278"/>
                        <a:ext cx="190757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2</m:t>
                              </m:r>
                            </m:oMath>
                          </m:oMathPara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12" name="文本框 11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071001" y="1472278"/>
                        <a:ext cx="190757" cy="276999"/>
                      </a:xfrm>
                      <a:prstGeom prst="rect">
                        <a:avLst/>
                      </a:prstGeom>
                      <a:blipFill rotWithShape="0">
                        <a:blip r:embed="rId5"/>
                        <a:stretch>
                          <a:fillRect l="-25000" r="-25000" b="-652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3" name="文本框 12"/>
                      <p:cNvSpPr txBox="1"/>
                      <p:nvPr/>
                    </p:nvSpPr>
                    <p:spPr>
                      <a:xfrm>
                        <a:off x="2582631" y="1472278"/>
                        <a:ext cx="190757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3</m:t>
                              </m:r>
                            </m:oMath>
                          </m:oMathPara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13" name="文本框 12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582631" y="1472278"/>
                        <a:ext cx="190757" cy="276999"/>
                      </a:xfrm>
                      <a:prstGeom prst="rect">
                        <a:avLst/>
                      </a:prstGeom>
                      <a:blipFill rotWithShape="0">
                        <a:blip r:embed="rId6"/>
                        <a:stretch>
                          <a:fillRect l="-25806" r="-29032" b="-652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4" name="文本框 13"/>
                      <p:cNvSpPr txBox="1"/>
                      <p:nvPr/>
                    </p:nvSpPr>
                    <p:spPr>
                      <a:xfrm>
                        <a:off x="4041316" y="1472278"/>
                        <a:ext cx="236475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𝑁</m:t>
                              </m:r>
                            </m:oMath>
                          </m:oMathPara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14" name="文本框 13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041316" y="1472278"/>
                        <a:ext cx="236475" cy="276999"/>
                      </a:xfrm>
                      <a:prstGeom prst="rect">
                        <a:avLst/>
                      </a:prstGeom>
                      <a:blipFill rotWithShape="0">
                        <a:blip r:embed="rId7"/>
                        <a:stretch>
                          <a:fillRect l="-20513" r="-17949" b="-4348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cxnSp>
            <p:nvCxnSpPr>
              <p:cNvPr id="22" name="曲线连接符 21"/>
              <p:cNvCxnSpPr>
                <a:stCxn id="11" idx="0"/>
                <a:endCxn id="7" idx="0"/>
              </p:cNvCxnSpPr>
              <p:nvPr/>
            </p:nvCxnSpPr>
            <p:spPr>
              <a:xfrm rot="16200000" flipH="1">
                <a:off x="2288778" y="887232"/>
                <a:ext cx="21787" cy="571386"/>
              </a:xfrm>
              <a:prstGeom prst="curvedConnector3">
                <a:avLst>
                  <a:gd name="adj1" fmla="val -1049250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曲线连接符 23"/>
              <p:cNvCxnSpPr>
                <a:stCxn id="6" idx="0"/>
                <a:endCxn id="9" idx="0"/>
              </p:cNvCxnSpPr>
              <p:nvPr/>
            </p:nvCxnSpPr>
            <p:spPr>
              <a:xfrm rot="5400000" flipH="1" flipV="1">
                <a:off x="2560869" y="647696"/>
                <a:ext cx="12700" cy="1072247"/>
              </a:xfrm>
              <a:prstGeom prst="curvedConnector3">
                <a:avLst>
                  <a:gd name="adj1" fmla="val 3342858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曲线连接符 26"/>
              <p:cNvCxnSpPr>
                <a:stCxn id="6" idx="0"/>
                <a:endCxn id="8" idx="0"/>
              </p:cNvCxnSpPr>
              <p:nvPr/>
            </p:nvCxnSpPr>
            <p:spPr>
              <a:xfrm rot="5400000" flipH="1" flipV="1">
                <a:off x="3287489" y="-78924"/>
                <a:ext cx="12700" cy="2525487"/>
              </a:xfrm>
              <a:prstGeom prst="curvedConnector3">
                <a:avLst>
                  <a:gd name="adj1" fmla="val 5271433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曲线连接符 29"/>
              <p:cNvCxnSpPr>
                <a:stCxn id="6" idx="3"/>
                <a:endCxn id="11" idx="1"/>
              </p:cNvCxnSpPr>
              <p:nvPr/>
            </p:nvCxnSpPr>
            <p:spPr>
              <a:xfrm rot="5400000" flipH="1">
                <a:off x="1892057" y="1327075"/>
                <a:ext cx="78409" cy="25324"/>
              </a:xfrm>
              <a:prstGeom prst="curvedConnector4">
                <a:avLst>
                  <a:gd name="adj1" fmla="val -368185"/>
                  <a:gd name="adj2" fmla="val 1163856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矩形 32"/>
                  <p:cNvSpPr/>
                  <p:nvPr/>
                </p:nvSpPr>
                <p:spPr>
                  <a:xfrm>
                    <a:off x="1237446" y="1067070"/>
                    <a:ext cx="573619" cy="371961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zh-CN" i="1"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11</m:t>
                              </m:r>
                            </m:sub>
                            <m:sup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33" name="矩形 3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37446" y="1067070"/>
                    <a:ext cx="573619" cy="371961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 b="-1639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矩形 33"/>
                  <p:cNvSpPr/>
                  <p:nvPr/>
                </p:nvSpPr>
                <p:spPr>
                  <a:xfrm>
                    <a:off x="2459919" y="811344"/>
                    <a:ext cx="578940" cy="37247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zh-CN" i="1"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21</m:t>
                              </m:r>
                            </m:sub>
                            <m:sup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34" name="矩形 3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59919" y="811344"/>
                    <a:ext cx="578940" cy="372474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 b="-1639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矩形 34"/>
                  <p:cNvSpPr/>
                  <p:nvPr/>
                </p:nvSpPr>
                <p:spPr>
                  <a:xfrm>
                    <a:off x="3036867" y="833116"/>
                    <a:ext cx="578940" cy="37247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3</m:t>
                              </m:r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35" name="矩形 3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36867" y="833116"/>
                    <a:ext cx="578940" cy="372474"/>
                  </a:xfrm>
                  <a:prstGeom prst="rect">
                    <a:avLst/>
                  </a:prstGeom>
                  <a:blipFill rotWithShape="0">
                    <a:blip r:embed="rId10"/>
                    <a:stretch>
                      <a:fillRect b="-1639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矩形 35"/>
                  <p:cNvSpPr/>
                  <p:nvPr/>
                </p:nvSpPr>
                <p:spPr>
                  <a:xfrm>
                    <a:off x="4446570" y="822226"/>
                    <a:ext cx="607795" cy="37260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𝑁</m:t>
                              </m:r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36" name="矩形 3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46570" y="822226"/>
                    <a:ext cx="607795" cy="372603"/>
                  </a:xfrm>
                  <a:prstGeom prst="rect">
                    <a:avLst/>
                  </a:prstGeom>
                  <a:blipFill rotWithShape="0">
                    <a:blip r:embed="rId11"/>
                    <a:stretch>
                      <a:fillRect b="-1639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矩形 37"/>
                  <p:cNvSpPr/>
                  <p:nvPr/>
                </p:nvSpPr>
                <p:spPr>
                  <a:xfrm>
                    <a:off x="4246337" y="1482557"/>
                    <a:ext cx="928267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zh-CN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kumimoji="1" lang="en-US" altLang="zh-CN" i="1">
                                <a:latin typeface="Cambria Math" charset="0"/>
                              </a:rPr>
                              <m:t>𝑘</m:t>
                            </m:r>
                          </m:e>
                          <m:sup>
                            <m:r>
                              <a:rPr kumimoji="1" lang="en-US" altLang="zh-CN" i="1">
                                <a:latin typeface="Cambria Math" charset="0"/>
                              </a:rPr>
                              <m:t>1</m:t>
                            </m:r>
                          </m:sup>
                        </m:sSup>
                      </m:oMath>
                    </a14:m>
                    <a:r>
                      <a:rPr kumimoji="1" lang="en-US" altLang="zh-CN" dirty="0" smtClean="0"/>
                      <a:t> filter</a:t>
                    </a:r>
                    <a:endParaRPr kumimoji="1" lang="zh-CN" altLang="en-US" dirty="0"/>
                  </a:p>
                </p:txBody>
              </p:sp>
            </mc:Choice>
            <mc:Fallback xmlns="">
              <p:sp>
                <p:nvSpPr>
                  <p:cNvPr id="38" name="矩形 3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46337" y="1482557"/>
                    <a:ext cx="928267" cy="369332"/>
                  </a:xfrm>
                  <a:prstGeom prst="rect">
                    <a:avLst/>
                  </a:prstGeom>
                  <a:blipFill rotWithShape="0">
                    <a:blip r:embed="rId12"/>
                    <a:stretch>
                      <a:fillRect t="-8197" r="-4575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62" name="组 61"/>
            <p:cNvGrpSpPr/>
            <p:nvPr/>
          </p:nvGrpSpPr>
          <p:grpSpPr>
            <a:xfrm>
              <a:off x="3806473" y="2661923"/>
              <a:ext cx="3937158" cy="1040545"/>
              <a:chOff x="1237446" y="811344"/>
              <a:chExt cx="3937158" cy="1040545"/>
            </a:xfrm>
          </p:grpSpPr>
          <p:grpSp>
            <p:nvGrpSpPr>
              <p:cNvPr id="63" name="组 62"/>
              <p:cNvGrpSpPr/>
              <p:nvPr/>
            </p:nvGrpSpPr>
            <p:grpSpPr>
              <a:xfrm>
                <a:off x="1910446" y="876042"/>
                <a:ext cx="2791891" cy="615553"/>
                <a:chOff x="1910446" y="876042"/>
                <a:chExt cx="2791891" cy="615553"/>
              </a:xfrm>
            </p:grpSpPr>
            <p:grpSp>
              <p:nvGrpSpPr>
                <p:cNvPr id="73" name="组 72"/>
                <p:cNvGrpSpPr/>
                <p:nvPr/>
              </p:nvGrpSpPr>
              <p:grpSpPr>
                <a:xfrm>
                  <a:off x="1910446" y="1183819"/>
                  <a:ext cx="2754087" cy="228600"/>
                  <a:chOff x="1469571" y="1183819"/>
                  <a:chExt cx="2754087" cy="228600"/>
                </a:xfrm>
              </p:grpSpPr>
              <p:sp>
                <p:nvSpPr>
                  <p:cNvPr id="80" name="椭圆 79"/>
                  <p:cNvSpPr/>
                  <p:nvPr/>
                </p:nvSpPr>
                <p:spPr>
                  <a:xfrm>
                    <a:off x="1469571" y="1183819"/>
                    <a:ext cx="228600" cy="228600"/>
                  </a:xfrm>
                  <a:prstGeom prst="ellipse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81" name="椭圆 80"/>
                  <p:cNvSpPr/>
                  <p:nvPr/>
                </p:nvSpPr>
                <p:spPr>
                  <a:xfrm>
                    <a:off x="2030190" y="1183819"/>
                    <a:ext cx="228600" cy="2286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82" name="椭圆 81"/>
                  <p:cNvSpPr/>
                  <p:nvPr/>
                </p:nvSpPr>
                <p:spPr>
                  <a:xfrm>
                    <a:off x="3995058" y="1183819"/>
                    <a:ext cx="228600" cy="2286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83" name="椭圆 82"/>
                  <p:cNvSpPr/>
                  <p:nvPr/>
                </p:nvSpPr>
                <p:spPr>
                  <a:xfrm>
                    <a:off x="2541818" y="1183819"/>
                    <a:ext cx="228600" cy="2286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4" name="文本框 73"/>
                    <p:cNvSpPr txBox="1"/>
                    <p:nvPr/>
                  </p:nvSpPr>
                  <p:spPr>
                    <a:xfrm>
                      <a:off x="3494321" y="876042"/>
                      <a:ext cx="527388" cy="615553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zh-CN" sz="4000" b="0" i="1" smtClean="0">
                                <a:latin typeface="Cambria Math" charset="0"/>
                              </a:rPr>
                              <m:t>…</m:t>
                            </m:r>
                          </m:oMath>
                        </m:oMathPara>
                      </a14:m>
                      <a:endParaRPr kumimoji="1" lang="zh-CN" altLang="en-US" sz="4000" dirty="0"/>
                    </a:p>
                  </p:txBody>
                </p:sp>
              </mc:Choice>
              <mc:Fallback xmlns="">
                <p:sp>
                  <p:nvSpPr>
                    <p:cNvPr id="74" name="文本框 7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94321" y="876042"/>
                      <a:ext cx="527388" cy="615553"/>
                    </a:xfrm>
                    <a:prstGeom prst="rect">
                      <a:avLst/>
                    </a:prstGeom>
                    <a:blipFill rotWithShape="0">
                      <a:blip r:embed="rId1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75" name="组 74"/>
                <p:cNvGrpSpPr/>
                <p:nvPr/>
              </p:nvGrpSpPr>
              <p:grpSpPr>
                <a:xfrm>
                  <a:off x="1918600" y="1162032"/>
                  <a:ext cx="2783737" cy="276999"/>
                  <a:chOff x="1494054" y="1472278"/>
                  <a:chExt cx="2783737" cy="276999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6" name="文本框 75"/>
                      <p:cNvSpPr txBox="1"/>
                      <p:nvPr/>
                    </p:nvSpPr>
                    <p:spPr>
                      <a:xfrm>
                        <a:off x="1494054" y="1472278"/>
                        <a:ext cx="190757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1</m:t>
                              </m:r>
                            </m:oMath>
                          </m:oMathPara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76" name="文本框 75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494054" y="1472278"/>
                        <a:ext cx="190757" cy="276999"/>
                      </a:xfrm>
                      <a:prstGeom prst="rect">
                        <a:avLst/>
                      </a:prstGeom>
                      <a:blipFill rotWithShape="0">
                        <a:blip r:embed="rId4"/>
                        <a:stretch>
                          <a:fillRect l="-25806" r="-29032" b="-652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7" name="文本框 76"/>
                      <p:cNvSpPr txBox="1"/>
                      <p:nvPr/>
                    </p:nvSpPr>
                    <p:spPr>
                      <a:xfrm>
                        <a:off x="2071001" y="1472278"/>
                        <a:ext cx="190757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2</m:t>
                              </m:r>
                            </m:oMath>
                          </m:oMathPara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77" name="文本框 76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071001" y="1472278"/>
                        <a:ext cx="190757" cy="276999"/>
                      </a:xfrm>
                      <a:prstGeom prst="rect">
                        <a:avLst/>
                      </a:prstGeom>
                      <a:blipFill rotWithShape="0">
                        <a:blip r:embed="rId5"/>
                        <a:stretch>
                          <a:fillRect l="-29032" r="-25806" b="-652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8" name="文本框 77"/>
                      <p:cNvSpPr txBox="1"/>
                      <p:nvPr/>
                    </p:nvSpPr>
                    <p:spPr>
                      <a:xfrm>
                        <a:off x="2582631" y="1472278"/>
                        <a:ext cx="190757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3</m:t>
                              </m:r>
                            </m:oMath>
                          </m:oMathPara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78" name="文本框 77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582631" y="1472278"/>
                        <a:ext cx="190757" cy="276999"/>
                      </a:xfrm>
                      <a:prstGeom prst="rect">
                        <a:avLst/>
                      </a:prstGeom>
                      <a:blipFill rotWithShape="0">
                        <a:blip r:embed="rId6"/>
                        <a:stretch>
                          <a:fillRect l="-29032" r="-25806" b="-652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9" name="文本框 78"/>
                      <p:cNvSpPr txBox="1"/>
                      <p:nvPr/>
                    </p:nvSpPr>
                    <p:spPr>
                      <a:xfrm>
                        <a:off x="4041316" y="1472278"/>
                        <a:ext cx="236475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𝑁</m:t>
                              </m:r>
                            </m:oMath>
                          </m:oMathPara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79" name="文本框 78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041316" y="1472278"/>
                        <a:ext cx="236475" cy="276999"/>
                      </a:xfrm>
                      <a:prstGeom prst="rect">
                        <a:avLst/>
                      </a:prstGeom>
                      <a:blipFill rotWithShape="0">
                        <a:blip r:embed="rId7"/>
                        <a:stretch>
                          <a:fillRect l="-20513" r="-17949" b="-4348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cxnSp>
            <p:nvCxnSpPr>
              <p:cNvPr id="64" name="曲线连接符 63"/>
              <p:cNvCxnSpPr>
                <a:stCxn id="71" idx="0"/>
                <a:endCxn id="67" idx="0"/>
              </p:cNvCxnSpPr>
              <p:nvPr/>
            </p:nvCxnSpPr>
            <p:spPr>
              <a:xfrm rot="16200000" flipH="1">
                <a:off x="2288778" y="887232"/>
                <a:ext cx="21787" cy="571386"/>
              </a:xfrm>
              <a:prstGeom prst="curvedConnector3">
                <a:avLst>
                  <a:gd name="adj1" fmla="val -1049250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曲线连接符 64"/>
              <p:cNvCxnSpPr>
                <a:stCxn id="66" idx="0"/>
                <a:endCxn id="69" idx="0"/>
              </p:cNvCxnSpPr>
              <p:nvPr/>
            </p:nvCxnSpPr>
            <p:spPr>
              <a:xfrm rot="5400000" flipH="1" flipV="1">
                <a:off x="2560869" y="647696"/>
                <a:ext cx="12700" cy="1072247"/>
              </a:xfrm>
              <a:prstGeom prst="curvedConnector3">
                <a:avLst>
                  <a:gd name="adj1" fmla="val 3342858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曲线连接符 65"/>
              <p:cNvCxnSpPr>
                <a:stCxn id="66" idx="0"/>
                <a:endCxn id="68" idx="0"/>
              </p:cNvCxnSpPr>
              <p:nvPr/>
            </p:nvCxnSpPr>
            <p:spPr>
              <a:xfrm rot="5400000" flipH="1" flipV="1">
                <a:off x="3287489" y="-78924"/>
                <a:ext cx="12700" cy="2525487"/>
              </a:xfrm>
              <a:prstGeom prst="curvedConnector3">
                <a:avLst>
                  <a:gd name="adj1" fmla="val 5271433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曲线连接符 66"/>
              <p:cNvCxnSpPr>
                <a:stCxn id="66" idx="3"/>
                <a:endCxn id="71" idx="1"/>
              </p:cNvCxnSpPr>
              <p:nvPr/>
            </p:nvCxnSpPr>
            <p:spPr>
              <a:xfrm rot="5400000" flipH="1">
                <a:off x="1892057" y="1327075"/>
                <a:ext cx="78409" cy="25324"/>
              </a:xfrm>
              <a:prstGeom prst="curvedConnector4">
                <a:avLst>
                  <a:gd name="adj1" fmla="val -368185"/>
                  <a:gd name="adj2" fmla="val 1163856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8" name="矩形 67"/>
                  <p:cNvSpPr/>
                  <p:nvPr/>
                </p:nvSpPr>
                <p:spPr>
                  <a:xfrm>
                    <a:off x="1237446" y="1067070"/>
                    <a:ext cx="573619" cy="371961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11</m:t>
                              </m:r>
                            </m:sub>
                            <m:sup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bSup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68" name="矩形 6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37446" y="1067070"/>
                    <a:ext cx="573619" cy="371961"/>
                  </a:xfrm>
                  <a:prstGeom prst="rect">
                    <a:avLst/>
                  </a:prstGeom>
                  <a:blipFill rotWithShape="0">
                    <a:blip r:embed="rId14"/>
                    <a:stretch>
                      <a:fillRect b="-1639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9" name="矩形 68"/>
                  <p:cNvSpPr/>
                  <p:nvPr/>
                </p:nvSpPr>
                <p:spPr>
                  <a:xfrm>
                    <a:off x="2459919" y="811344"/>
                    <a:ext cx="578940" cy="37247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21</m:t>
                              </m:r>
                            </m:sub>
                            <m:sup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bSup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69" name="矩形 6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59919" y="811344"/>
                    <a:ext cx="578940" cy="372474"/>
                  </a:xfrm>
                  <a:prstGeom prst="rect">
                    <a:avLst/>
                  </a:prstGeom>
                  <a:blipFill rotWithShape="0">
                    <a:blip r:embed="rId15"/>
                    <a:stretch>
                      <a:fillRect b="-1639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0" name="矩形 69"/>
                  <p:cNvSpPr/>
                  <p:nvPr/>
                </p:nvSpPr>
                <p:spPr>
                  <a:xfrm>
                    <a:off x="3036867" y="833116"/>
                    <a:ext cx="578940" cy="37247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3</m:t>
                              </m:r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bSup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70" name="矩形 6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36867" y="833116"/>
                    <a:ext cx="578940" cy="372474"/>
                  </a:xfrm>
                  <a:prstGeom prst="rect">
                    <a:avLst/>
                  </a:prstGeom>
                  <a:blipFill rotWithShape="0">
                    <a:blip r:embed="rId16"/>
                    <a:stretch>
                      <a:fillRect b="-1639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1" name="矩形 70"/>
                  <p:cNvSpPr/>
                  <p:nvPr/>
                </p:nvSpPr>
                <p:spPr>
                  <a:xfrm>
                    <a:off x="4446570" y="822226"/>
                    <a:ext cx="607795" cy="37260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𝑁</m:t>
                              </m:r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bSup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71" name="矩形 7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46570" y="822226"/>
                    <a:ext cx="607795" cy="372603"/>
                  </a:xfrm>
                  <a:prstGeom prst="rect">
                    <a:avLst/>
                  </a:prstGeom>
                  <a:blipFill rotWithShape="0"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2" name="矩形 71"/>
                  <p:cNvSpPr/>
                  <p:nvPr/>
                </p:nvSpPr>
                <p:spPr>
                  <a:xfrm>
                    <a:off x="4246337" y="1482557"/>
                    <a:ext cx="928267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zh-CN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kumimoji="1" lang="en-US" altLang="zh-CN" i="1">
                                <a:latin typeface="Cambria Math" charset="0"/>
                              </a:rPr>
                              <m:t>𝑘</m:t>
                            </m:r>
                          </m:e>
                          <m:sup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</m:oMath>
                    </a14:m>
                    <a:r>
                      <a:rPr kumimoji="1" lang="en-US" altLang="zh-CN" dirty="0" smtClean="0"/>
                      <a:t> filter</a:t>
                    </a:r>
                    <a:endParaRPr kumimoji="1" lang="zh-CN" altLang="en-US" dirty="0"/>
                  </a:p>
                </p:txBody>
              </p:sp>
            </mc:Choice>
            <mc:Fallback xmlns="">
              <p:sp>
                <p:nvSpPr>
                  <p:cNvPr id="72" name="矩形 7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46337" y="1482557"/>
                    <a:ext cx="928267" cy="369332"/>
                  </a:xfrm>
                  <a:prstGeom prst="rect">
                    <a:avLst/>
                  </a:prstGeom>
                  <a:blipFill rotWithShape="0">
                    <a:blip r:embed="rId18"/>
                    <a:stretch>
                      <a:fillRect t="-10000" r="-5921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84" name="组 83"/>
            <p:cNvGrpSpPr/>
            <p:nvPr/>
          </p:nvGrpSpPr>
          <p:grpSpPr>
            <a:xfrm>
              <a:off x="3893557" y="4332881"/>
              <a:ext cx="4004292" cy="1040545"/>
              <a:chOff x="1237446" y="811344"/>
              <a:chExt cx="4004292" cy="1040545"/>
            </a:xfrm>
          </p:grpSpPr>
          <p:grpSp>
            <p:nvGrpSpPr>
              <p:cNvPr id="85" name="组 84"/>
              <p:cNvGrpSpPr/>
              <p:nvPr/>
            </p:nvGrpSpPr>
            <p:grpSpPr>
              <a:xfrm>
                <a:off x="1910446" y="876042"/>
                <a:ext cx="2791891" cy="615553"/>
                <a:chOff x="1910446" y="876042"/>
                <a:chExt cx="2791891" cy="615553"/>
              </a:xfrm>
            </p:grpSpPr>
            <p:grpSp>
              <p:nvGrpSpPr>
                <p:cNvPr id="95" name="组 94"/>
                <p:cNvGrpSpPr/>
                <p:nvPr/>
              </p:nvGrpSpPr>
              <p:grpSpPr>
                <a:xfrm>
                  <a:off x="1910446" y="1183819"/>
                  <a:ext cx="2754087" cy="228600"/>
                  <a:chOff x="1469571" y="1183819"/>
                  <a:chExt cx="2754087" cy="228600"/>
                </a:xfrm>
              </p:grpSpPr>
              <p:sp>
                <p:nvSpPr>
                  <p:cNvPr id="102" name="椭圆 101"/>
                  <p:cNvSpPr/>
                  <p:nvPr/>
                </p:nvSpPr>
                <p:spPr>
                  <a:xfrm>
                    <a:off x="1469571" y="1183819"/>
                    <a:ext cx="228600" cy="228600"/>
                  </a:xfrm>
                  <a:prstGeom prst="ellipse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103" name="椭圆 102"/>
                  <p:cNvSpPr/>
                  <p:nvPr/>
                </p:nvSpPr>
                <p:spPr>
                  <a:xfrm>
                    <a:off x="2030190" y="1183819"/>
                    <a:ext cx="228600" cy="2286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104" name="椭圆 103"/>
                  <p:cNvSpPr/>
                  <p:nvPr/>
                </p:nvSpPr>
                <p:spPr>
                  <a:xfrm>
                    <a:off x="3995058" y="1183819"/>
                    <a:ext cx="228600" cy="2286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105" name="椭圆 104"/>
                  <p:cNvSpPr/>
                  <p:nvPr/>
                </p:nvSpPr>
                <p:spPr>
                  <a:xfrm>
                    <a:off x="2541818" y="1183819"/>
                    <a:ext cx="228600" cy="2286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6" name="文本框 95"/>
                    <p:cNvSpPr txBox="1"/>
                    <p:nvPr/>
                  </p:nvSpPr>
                  <p:spPr>
                    <a:xfrm>
                      <a:off x="3494321" y="876042"/>
                      <a:ext cx="527388" cy="615553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zh-CN" sz="4000" b="0" i="1" smtClean="0">
                                <a:latin typeface="Cambria Math" charset="0"/>
                              </a:rPr>
                              <m:t>…</m:t>
                            </m:r>
                          </m:oMath>
                        </m:oMathPara>
                      </a14:m>
                      <a:endParaRPr kumimoji="1" lang="zh-CN" altLang="en-US" sz="4000" dirty="0"/>
                    </a:p>
                  </p:txBody>
                </p:sp>
              </mc:Choice>
              <mc:Fallback xmlns="">
                <p:sp>
                  <p:nvSpPr>
                    <p:cNvPr id="96" name="文本框 9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94321" y="876042"/>
                      <a:ext cx="527388" cy="615553"/>
                    </a:xfrm>
                    <a:prstGeom prst="rect">
                      <a:avLst/>
                    </a:prstGeom>
                    <a:blipFill rotWithShape="0">
                      <a:blip r:embed="rId1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97" name="组 96"/>
                <p:cNvGrpSpPr/>
                <p:nvPr/>
              </p:nvGrpSpPr>
              <p:grpSpPr>
                <a:xfrm>
                  <a:off x="1918600" y="1162032"/>
                  <a:ext cx="2783737" cy="276999"/>
                  <a:chOff x="1494054" y="1472278"/>
                  <a:chExt cx="2783737" cy="276999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8" name="文本框 97"/>
                      <p:cNvSpPr txBox="1"/>
                      <p:nvPr/>
                    </p:nvSpPr>
                    <p:spPr>
                      <a:xfrm>
                        <a:off x="1494054" y="1472278"/>
                        <a:ext cx="190757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1</m:t>
                              </m:r>
                            </m:oMath>
                          </m:oMathPara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98" name="文本框 97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494054" y="1472278"/>
                        <a:ext cx="190757" cy="276999"/>
                      </a:xfrm>
                      <a:prstGeom prst="rect">
                        <a:avLst/>
                      </a:prstGeom>
                      <a:blipFill rotWithShape="0">
                        <a:blip r:embed="rId4"/>
                        <a:stretch>
                          <a:fillRect l="-25000" r="-25000" b="-652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9" name="文本框 98"/>
                      <p:cNvSpPr txBox="1"/>
                      <p:nvPr/>
                    </p:nvSpPr>
                    <p:spPr>
                      <a:xfrm>
                        <a:off x="2071001" y="1472278"/>
                        <a:ext cx="190757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2</m:t>
                              </m:r>
                            </m:oMath>
                          </m:oMathPara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99" name="文本框 98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071001" y="1472278"/>
                        <a:ext cx="190757" cy="276999"/>
                      </a:xfrm>
                      <a:prstGeom prst="rect">
                        <a:avLst/>
                      </a:prstGeom>
                      <a:blipFill rotWithShape="0">
                        <a:blip r:embed="rId5"/>
                        <a:stretch>
                          <a:fillRect l="-25806" r="-29032" b="-652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00" name="文本框 99"/>
                      <p:cNvSpPr txBox="1"/>
                      <p:nvPr/>
                    </p:nvSpPr>
                    <p:spPr>
                      <a:xfrm>
                        <a:off x="2582631" y="1472278"/>
                        <a:ext cx="190757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3</m:t>
                              </m:r>
                            </m:oMath>
                          </m:oMathPara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100" name="文本框 99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582631" y="1472278"/>
                        <a:ext cx="190757" cy="276999"/>
                      </a:xfrm>
                      <a:prstGeom prst="rect">
                        <a:avLst/>
                      </a:prstGeom>
                      <a:blipFill rotWithShape="0">
                        <a:blip r:embed="rId6"/>
                        <a:stretch>
                          <a:fillRect l="-25806" r="-29032" b="-652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01" name="文本框 100"/>
                      <p:cNvSpPr txBox="1"/>
                      <p:nvPr/>
                    </p:nvSpPr>
                    <p:spPr>
                      <a:xfrm>
                        <a:off x="4041316" y="1472278"/>
                        <a:ext cx="236475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𝑁</m:t>
                              </m:r>
                            </m:oMath>
                          </m:oMathPara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101" name="文本框 100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041316" y="1472278"/>
                        <a:ext cx="236475" cy="276999"/>
                      </a:xfrm>
                      <a:prstGeom prst="rect">
                        <a:avLst/>
                      </a:prstGeom>
                      <a:blipFill rotWithShape="0">
                        <a:blip r:embed="rId7"/>
                        <a:stretch>
                          <a:fillRect l="-20513" r="-17949" b="-4348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cxnSp>
            <p:nvCxnSpPr>
              <p:cNvPr id="86" name="曲线连接符 85"/>
              <p:cNvCxnSpPr/>
              <p:nvPr/>
            </p:nvCxnSpPr>
            <p:spPr>
              <a:xfrm rot="16200000" flipH="1">
                <a:off x="2288778" y="887232"/>
                <a:ext cx="21787" cy="571386"/>
              </a:xfrm>
              <a:prstGeom prst="curvedConnector3">
                <a:avLst>
                  <a:gd name="adj1" fmla="val -1049250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曲线连接符 86"/>
              <p:cNvCxnSpPr/>
              <p:nvPr/>
            </p:nvCxnSpPr>
            <p:spPr>
              <a:xfrm rot="5400000" flipH="1" flipV="1">
                <a:off x="2560869" y="647696"/>
                <a:ext cx="12700" cy="1072247"/>
              </a:xfrm>
              <a:prstGeom prst="curvedConnector3">
                <a:avLst>
                  <a:gd name="adj1" fmla="val 3342858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曲线连接符 87"/>
              <p:cNvCxnSpPr/>
              <p:nvPr/>
            </p:nvCxnSpPr>
            <p:spPr>
              <a:xfrm rot="5400000" flipH="1" flipV="1">
                <a:off x="3287489" y="-78924"/>
                <a:ext cx="12700" cy="2525487"/>
              </a:xfrm>
              <a:prstGeom prst="curvedConnector3">
                <a:avLst>
                  <a:gd name="adj1" fmla="val 5271433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曲线连接符 88"/>
              <p:cNvCxnSpPr/>
              <p:nvPr/>
            </p:nvCxnSpPr>
            <p:spPr>
              <a:xfrm rot="5400000" flipH="1">
                <a:off x="1892057" y="1327075"/>
                <a:ext cx="78409" cy="25324"/>
              </a:xfrm>
              <a:prstGeom prst="curvedConnector4">
                <a:avLst>
                  <a:gd name="adj1" fmla="val -368185"/>
                  <a:gd name="adj2" fmla="val 1163856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0" name="矩形 89"/>
                  <p:cNvSpPr/>
                  <p:nvPr/>
                </p:nvSpPr>
                <p:spPr>
                  <a:xfrm>
                    <a:off x="1237446" y="1067070"/>
                    <a:ext cx="573619" cy="371961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11</m:t>
                              </m:r>
                            </m:sub>
                            <m:sup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𝑚</m:t>
                              </m:r>
                            </m:sup>
                          </m:sSubSup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90" name="矩形 8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37446" y="1067070"/>
                    <a:ext cx="573619" cy="371961"/>
                  </a:xfrm>
                  <a:prstGeom prst="rect">
                    <a:avLst/>
                  </a:prstGeom>
                  <a:blipFill rotWithShape="0">
                    <a:blip r:embed="rId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1" name="矩形 90"/>
                  <p:cNvSpPr/>
                  <p:nvPr/>
                </p:nvSpPr>
                <p:spPr>
                  <a:xfrm>
                    <a:off x="2459919" y="811344"/>
                    <a:ext cx="578940" cy="37247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21</m:t>
                              </m:r>
                            </m:sub>
                            <m:sup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𝑚</m:t>
                              </m:r>
                            </m:sup>
                          </m:sSubSup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91" name="矩形 9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59919" y="811344"/>
                    <a:ext cx="578940" cy="372474"/>
                  </a:xfrm>
                  <a:prstGeom prst="rect">
                    <a:avLst/>
                  </a:prstGeom>
                  <a:blipFill rotWithShape="0">
                    <a:blip r:embed="rId2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2" name="矩形 91"/>
                  <p:cNvSpPr/>
                  <p:nvPr/>
                </p:nvSpPr>
                <p:spPr>
                  <a:xfrm>
                    <a:off x="3036867" y="833116"/>
                    <a:ext cx="578940" cy="37247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3</m:t>
                              </m:r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𝑚</m:t>
                              </m:r>
                            </m:sup>
                          </m:sSubSup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92" name="矩形 9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36867" y="833116"/>
                    <a:ext cx="578940" cy="372474"/>
                  </a:xfrm>
                  <a:prstGeom prst="rect">
                    <a:avLst/>
                  </a:prstGeom>
                  <a:blipFill rotWithShape="0">
                    <a:blip r:embed="rId2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3" name="矩形 92"/>
                  <p:cNvSpPr/>
                  <p:nvPr/>
                </p:nvSpPr>
                <p:spPr>
                  <a:xfrm>
                    <a:off x="4446570" y="822226"/>
                    <a:ext cx="607795" cy="37260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𝑁</m:t>
                              </m:r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𝑚</m:t>
                              </m:r>
                            </m:sup>
                          </m:sSubSup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93" name="矩形 9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46570" y="822226"/>
                    <a:ext cx="607795" cy="372603"/>
                  </a:xfrm>
                  <a:prstGeom prst="rect">
                    <a:avLst/>
                  </a:prstGeom>
                  <a:blipFill rotWithShape="0">
                    <a:blip r:embed="rId2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4" name="矩形 93"/>
                  <p:cNvSpPr/>
                  <p:nvPr/>
                </p:nvSpPr>
                <p:spPr>
                  <a:xfrm>
                    <a:off x="4246337" y="1482557"/>
                    <a:ext cx="995401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zh-CN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kumimoji="1" lang="en-US" altLang="zh-CN" i="1">
                                <a:latin typeface="Cambria Math" charset="0"/>
                              </a:rPr>
                              <m:t>𝑘</m:t>
                            </m:r>
                          </m:e>
                          <m:sup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𝑚</m:t>
                            </m:r>
                          </m:sup>
                        </m:sSup>
                      </m:oMath>
                    </a14:m>
                    <a:r>
                      <a:rPr kumimoji="1" lang="en-US" altLang="zh-CN" dirty="0" smtClean="0"/>
                      <a:t> filter</a:t>
                    </a:r>
                    <a:endParaRPr kumimoji="1" lang="zh-CN" altLang="en-US" dirty="0"/>
                  </a:p>
                </p:txBody>
              </p:sp>
            </mc:Choice>
            <mc:Fallback xmlns="">
              <p:sp>
                <p:nvSpPr>
                  <p:cNvPr id="94" name="矩形 9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46337" y="1482557"/>
                    <a:ext cx="995401" cy="369332"/>
                  </a:xfrm>
                  <a:prstGeom prst="rect">
                    <a:avLst/>
                  </a:prstGeom>
                  <a:blipFill rotWithShape="0">
                    <a:blip r:embed="rId24"/>
                    <a:stretch>
                      <a:fillRect t="-10000" r="-4268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7337043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2903017" y="984372"/>
                <a:ext cx="2249910" cy="2878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charset="0"/>
                            </a:rPr>
                          </m:ctrlPr>
                        </m:sSubPr>
                        <m:e>
                          <m:acc>
                            <m:accPr>
                              <m:chr m:val="̌"/>
                              <m:ctrlPr>
                                <a:rPr kumimoji="1" lang="en-US" altLang="zh-CN" b="0" i="1" smtClean="0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kumimoji="1" lang="en-US" altLang="zh-CN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1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charset="0"/>
                            </a:rPr>
                          </m:ctrlPr>
                        </m:sSubPr>
                        <m:e>
                          <m:acc>
                            <m:accPr>
                              <m:chr m:val="̌"/>
                              <m:ctrlPr>
                                <a:rPr kumimoji="1" lang="en-US" altLang="zh-CN" b="0" i="1" smtClean="0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kumimoji="1" lang="en-US" altLang="zh-CN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2</m:t>
                          </m:r>
                        </m:e>
                      </m:d>
                      <m:r>
                        <a:rPr kumimoji="1" lang="en-US" altLang="zh-CN" b="0" i="0" smtClean="0">
                          <a:latin typeface="Cambria Math" charset="0"/>
                        </a:rPr>
                        <m:t>,</m:t>
                      </m:r>
                      <m:r>
                        <a:rPr kumimoji="1" lang="en-US" altLang="zh-CN" b="0" i="1" smtClean="0">
                          <a:latin typeface="Cambria Math" charset="0"/>
                        </a:rPr>
                        <m:t>…,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charset="0"/>
                            </a:rPr>
                          </m:ctrlPr>
                        </m:sSubPr>
                        <m:e>
                          <m:acc>
                            <m:accPr>
                              <m:chr m:val="̌"/>
                              <m:ctrlPr>
                                <a:rPr kumimoji="1" lang="en-US" altLang="zh-CN" b="0" i="1" smtClean="0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charset="0"/>
                        </a:rPr>
                        <m:t>(</m:t>
                      </m:r>
                      <m:r>
                        <a:rPr kumimoji="1" lang="en-US" altLang="zh-CN" b="0" i="1" smtClean="0">
                          <a:solidFill>
                            <a:srgbClr val="0070C0"/>
                          </a:solidFill>
                          <a:latin typeface="Cambria Math" charset="0"/>
                        </a:rPr>
                        <m:t>𝐿</m:t>
                      </m:r>
                      <m:r>
                        <a:rPr kumimoji="1" lang="en-US" altLang="zh-CN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3017" y="984372"/>
                <a:ext cx="2249910" cy="287836"/>
              </a:xfrm>
              <a:prstGeom prst="rect">
                <a:avLst/>
              </a:prstGeom>
              <a:blipFill rotWithShape="0">
                <a:blip r:embed="rId3"/>
                <a:stretch>
                  <a:fillRect l="-2981" t="-25000" r="-3523" b="-31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5955792" y="995209"/>
                <a:ext cx="66024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𝜇</m:t>
                      </m:r>
                      <m:r>
                        <a:rPr kumimoji="1" lang="en-US" altLang="zh-CN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(</m:t>
                      </m:r>
                      <m:r>
                        <a:rPr kumimoji="1" lang="en-US" altLang="zh-CN" b="0" i="1" smtClean="0">
                          <a:solidFill>
                            <a:srgbClr val="0070C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∗</m:t>
                      </m:r>
                      <m:r>
                        <a:rPr kumimoji="1" lang="en-US" altLang="zh-CN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.</m:t>
                      </m:r>
                      <m:r>
                        <a:rPr kumimoji="1" lang="en-US" altLang="zh-CN" b="0" i="1" smtClean="0">
                          <a:solidFill>
                            <a:srgbClr val="0070C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∗</m:t>
                      </m:r>
                      <m:r>
                        <a:rPr kumimoji="1" lang="en-US" altLang="zh-CN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)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5792" y="995209"/>
                <a:ext cx="660245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7407" t="-2174" r="-12037" b="-326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5553456" y="1011936"/>
                <a:ext cx="16459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charset="0"/>
                        </a:rPr>
                        <m:t>∗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3456" y="1011936"/>
                <a:ext cx="164592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18519" r="-148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4056652" y="1880484"/>
                <a:ext cx="2224007" cy="2862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kumimoji="1" lang="en-US" altLang="zh-CN" b="0" i="1" smtClean="0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kumimoji="1" lang="en-US" altLang="zh-CN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1</m:t>
                        </m:r>
                      </m:e>
                    </m:d>
                  </m:oMath>
                </a14:m>
                <a:r>
                  <a:rPr kumimoji="1" lang="en-US" altLang="zh-CN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kumimoji="1" lang="en-US" altLang="zh-CN" b="0" i="1" smtClean="0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kumimoji="1" lang="en-US" altLang="zh-CN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2</m:t>
                        </m:r>
                      </m:e>
                    </m:d>
                  </m:oMath>
                </a14:m>
                <a:r>
                  <a:rPr kumimoji="1" lang="en-US" altLang="zh-CN" dirty="0" smtClean="0"/>
                  <a:t>, </a:t>
                </a:r>
                <a:r>
                  <a:rPr kumimoji="1" lang="mr-IN" altLang="zh-CN" dirty="0" smtClean="0"/>
                  <a:t>…</a:t>
                </a:r>
                <a:r>
                  <a:rPr kumimoji="1" lang="en-US" altLang="zh-CN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kumimoji="1" lang="en-US" altLang="zh-CN" b="0" i="1" smtClean="0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kumimoji="1" lang="en-US" altLang="zh-CN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𝐿</m:t>
                        </m:r>
                      </m:e>
                    </m:d>
                  </m:oMath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6652" y="1880484"/>
                <a:ext cx="2224007" cy="286297"/>
              </a:xfrm>
              <a:prstGeom prst="rect">
                <a:avLst/>
              </a:prstGeom>
              <a:blipFill rotWithShape="0">
                <a:blip r:embed="rId6"/>
                <a:stretch>
                  <a:fillRect l="-4658" t="-25532" b="-510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本框 7"/>
          <p:cNvSpPr txBox="1"/>
          <p:nvPr/>
        </p:nvSpPr>
        <p:spPr>
          <a:xfrm>
            <a:off x="6541279" y="1011935"/>
            <a:ext cx="15081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兼容参数</a:t>
            </a:r>
            <a:endParaRPr kumimoji="1" lang="zh-CN" altLang="en-US" sz="1200" dirty="0"/>
          </a:p>
        </p:txBody>
      </p:sp>
      <p:sp>
        <p:nvSpPr>
          <p:cNvPr id="9" name="文本框 8"/>
          <p:cNvSpPr txBox="1"/>
          <p:nvPr/>
        </p:nvSpPr>
        <p:spPr>
          <a:xfrm>
            <a:off x="442545" y="8534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 smtClean="0"/>
              <a:t>兼容变换</a:t>
            </a:r>
            <a:endParaRPr kumimoji="1"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2372328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42545" y="85344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 smtClean="0"/>
              <a:t>Overview</a:t>
            </a:r>
            <a:endParaRPr kumimoji="1" lang="zh-CN" altLang="en-US" b="1" dirty="0">
              <a:solidFill>
                <a:srgbClr val="0070C0"/>
              </a:solidFill>
            </a:endParaRPr>
          </a:p>
        </p:txBody>
      </p:sp>
      <p:grpSp>
        <p:nvGrpSpPr>
          <p:cNvPr id="106" name="组 105"/>
          <p:cNvGrpSpPr/>
          <p:nvPr/>
        </p:nvGrpSpPr>
        <p:grpSpPr>
          <a:xfrm>
            <a:off x="3784705" y="1072607"/>
            <a:ext cx="4178148" cy="4300819"/>
            <a:chOff x="3784705" y="1072607"/>
            <a:chExt cx="4178148" cy="4300819"/>
          </a:xfrm>
        </p:grpSpPr>
        <p:grpSp>
          <p:nvGrpSpPr>
            <p:cNvPr id="39" name="组 38"/>
            <p:cNvGrpSpPr/>
            <p:nvPr/>
          </p:nvGrpSpPr>
          <p:grpSpPr>
            <a:xfrm>
              <a:off x="3784705" y="1072607"/>
              <a:ext cx="4073207" cy="1040545"/>
              <a:chOff x="1237446" y="811344"/>
              <a:chExt cx="4073207" cy="1040545"/>
            </a:xfrm>
          </p:grpSpPr>
          <p:grpSp>
            <p:nvGrpSpPr>
              <p:cNvPr id="18" name="组 17"/>
              <p:cNvGrpSpPr/>
              <p:nvPr/>
            </p:nvGrpSpPr>
            <p:grpSpPr>
              <a:xfrm>
                <a:off x="1910446" y="876042"/>
                <a:ext cx="2863062" cy="615553"/>
                <a:chOff x="1910446" y="876042"/>
                <a:chExt cx="2863062" cy="615553"/>
              </a:xfrm>
            </p:grpSpPr>
            <p:grpSp>
              <p:nvGrpSpPr>
                <p:cNvPr id="16" name="组 15"/>
                <p:cNvGrpSpPr/>
                <p:nvPr/>
              </p:nvGrpSpPr>
              <p:grpSpPr>
                <a:xfrm>
                  <a:off x="1910446" y="1183819"/>
                  <a:ext cx="2754087" cy="228600"/>
                  <a:chOff x="1469571" y="1183819"/>
                  <a:chExt cx="2754087" cy="228600"/>
                </a:xfrm>
              </p:grpSpPr>
              <p:sp>
                <p:nvSpPr>
                  <p:cNvPr id="6" name="椭圆 5"/>
                  <p:cNvSpPr/>
                  <p:nvPr/>
                </p:nvSpPr>
                <p:spPr>
                  <a:xfrm>
                    <a:off x="1469571" y="1183819"/>
                    <a:ext cx="228600" cy="228600"/>
                  </a:xfrm>
                  <a:prstGeom prst="ellipse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7" name="椭圆 6"/>
                  <p:cNvSpPr/>
                  <p:nvPr/>
                </p:nvSpPr>
                <p:spPr>
                  <a:xfrm>
                    <a:off x="2030190" y="1183819"/>
                    <a:ext cx="228600" cy="2286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8" name="椭圆 7"/>
                  <p:cNvSpPr/>
                  <p:nvPr/>
                </p:nvSpPr>
                <p:spPr>
                  <a:xfrm>
                    <a:off x="3995058" y="1183819"/>
                    <a:ext cx="228600" cy="2286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9" name="椭圆 8"/>
                  <p:cNvSpPr/>
                  <p:nvPr/>
                </p:nvSpPr>
                <p:spPr>
                  <a:xfrm>
                    <a:off x="2541818" y="1183819"/>
                    <a:ext cx="228600" cy="2286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" name="文本框 9"/>
                    <p:cNvSpPr txBox="1"/>
                    <p:nvPr/>
                  </p:nvSpPr>
                  <p:spPr>
                    <a:xfrm>
                      <a:off x="3494321" y="876042"/>
                      <a:ext cx="527388" cy="615553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zh-CN" sz="4000" b="0" i="1" smtClean="0">
                                <a:latin typeface="Cambria Math" charset="0"/>
                              </a:rPr>
                              <m:t>…</m:t>
                            </m:r>
                          </m:oMath>
                        </m:oMathPara>
                      </a14:m>
                      <a:endParaRPr kumimoji="1" lang="zh-CN" altLang="en-US" sz="4000" dirty="0"/>
                    </a:p>
                  </p:txBody>
                </p:sp>
              </mc:Choice>
              <mc:Fallback xmlns="">
                <p:sp>
                  <p:nvSpPr>
                    <p:cNvPr id="10" name="文本框 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94321" y="876042"/>
                      <a:ext cx="527388" cy="615553"/>
                    </a:xfrm>
                    <a:prstGeom prst="rect">
                      <a:avLst/>
                    </a:prstGeom>
                    <a:blipFill rotWithShape="0">
                      <a:blip r:embed="rId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15" name="组 14"/>
                <p:cNvGrpSpPr/>
                <p:nvPr/>
              </p:nvGrpSpPr>
              <p:grpSpPr>
                <a:xfrm>
                  <a:off x="1918600" y="1162032"/>
                  <a:ext cx="2854908" cy="276999"/>
                  <a:chOff x="1494054" y="1472278"/>
                  <a:chExt cx="2854908" cy="276999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" name="文本框 10"/>
                      <p:cNvSpPr txBox="1"/>
                      <p:nvPr/>
                    </p:nvSpPr>
                    <p:spPr>
                      <a:xfrm>
                        <a:off x="1494054" y="1472278"/>
                        <a:ext cx="236475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𝑁</m:t>
                              </m:r>
                            </m:oMath>
                          </m:oMathPara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11" name="文本框 10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494054" y="1472278"/>
                        <a:ext cx="236475" cy="276999"/>
                      </a:xfrm>
                      <a:prstGeom prst="rect">
                        <a:avLst/>
                      </a:prstGeom>
                      <a:blipFill rotWithShape="0">
                        <a:blip r:embed="rId3"/>
                        <a:stretch>
                          <a:fillRect l="-21053" r="-21053" b="-4348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2" name="文本框 11"/>
                      <p:cNvSpPr txBox="1"/>
                      <p:nvPr/>
                    </p:nvSpPr>
                    <p:spPr>
                      <a:xfrm>
                        <a:off x="2071001" y="1472278"/>
                        <a:ext cx="190757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1</m:t>
                              </m:r>
                            </m:oMath>
                          </m:oMathPara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12" name="文本框 11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071001" y="1472278"/>
                        <a:ext cx="190757" cy="276999"/>
                      </a:xfrm>
                      <a:prstGeom prst="rect">
                        <a:avLst/>
                      </a:prstGeom>
                      <a:blipFill rotWithShape="0">
                        <a:blip r:embed="rId4"/>
                        <a:stretch>
                          <a:fillRect l="-25000" r="-25000" b="-652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3" name="文本框 12"/>
                      <p:cNvSpPr txBox="1"/>
                      <p:nvPr/>
                    </p:nvSpPr>
                    <p:spPr>
                      <a:xfrm>
                        <a:off x="2582631" y="1472278"/>
                        <a:ext cx="190757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2</m:t>
                              </m:r>
                            </m:oMath>
                          </m:oMathPara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13" name="文本框 12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582631" y="1472278"/>
                        <a:ext cx="190757" cy="276999"/>
                      </a:xfrm>
                      <a:prstGeom prst="rect">
                        <a:avLst/>
                      </a:prstGeom>
                      <a:blipFill rotWithShape="0">
                        <a:blip r:embed="rId5"/>
                        <a:stretch>
                          <a:fillRect l="-25806" r="-29032" b="-652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4" name="文本框 13"/>
                      <p:cNvSpPr txBox="1"/>
                      <p:nvPr/>
                    </p:nvSpPr>
                    <p:spPr>
                      <a:xfrm>
                        <a:off x="3992326" y="1537594"/>
                        <a:ext cx="356636" cy="153888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zh-CN" sz="1000" b="0" i="1" smtClean="0">
                                  <a:latin typeface="Cambria Math" charset="0"/>
                                </a:rPr>
                                <m:t>𝑁</m:t>
                              </m:r>
                              <m:r>
                                <a:rPr kumimoji="1" lang="en-US" altLang="zh-CN" sz="1000" b="0" i="1" smtClean="0">
                                  <a:latin typeface="Cambria Math" charset="0"/>
                                </a:rPr>
                                <m:t>−1</m:t>
                              </m:r>
                            </m:oMath>
                          </m:oMathPara>
                        </a14:m>
                        <a:endParaRPr kumimoji="1" lang="zh-CN" altLang="en-US" sz="1000" dirty="0"/>
                      </a:p>
                    </p:txBody>
                  </p:sp>
                </mc:Choice>
                <mc:Fallback xmlns="">
                  <p:sp>
                    <p:nvSpPr>
                      <p:cNvPr id="14" name="文本框 13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992326" y="1537594"/>
                        <a:ext cx="356636" cy="153888"/>
                      </a:xfrm>
                      <a:prstGeom prst="rect">
                        <a:avLst/>
                      </a:prstGeom>
                      <a:blipFill rotWithShape="0">
                        <a:blip r:embed="rId6"/>
                        <a:stretch>
                          <a:fillRect l="-6780" r="-8475" b="-12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cxnSp>
            <p:nvCxnSpPr>
              <p:cNvPr id="22" name="曲线连接符 21"/>
              <p:cNvCxnSpPr>
                <a:stCxn id="11" idx="0"/>
                <a:endCxn id="7" idx="0"/>
              </p:cNvCxnSpPr>
              <p:nvPr/>
            </p:nvCxnSpPr>
            <p:spPr>
              <a:xfrm rot="16200000" flipH="1">
                <a:off x="2300207" y="898662"/>
                <a:ext cx="21787" cy="548527"/>
              </a:xfrm>
              <a:prstGeom prst="curvedConnector3">
                <a:avLst>
                  <a:gd name="adj1" fmla="val -1049250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曲线连接符 23"/>
              <p:cNvCxnSpPr>
                <a:stCxn id="6" idx="0"/>
                <a:endCxn id="9" idx="0"/>
              </p:cNvCxnSpPr>
              <p:nvPr/>
            </p:nvCxnSpPr>
            <p:spPr>
              <a:xfrm rot="5400000" flipH="1" flipV="1">
                <a:off x="2560869" y="647696"/>
                <a:ext cx="12700" cy="1072247"/>
              </a:xfrm>
              <a:prstGeom prst="curvedConnector3">
                <a:avLst>
                  <a:gd name="adj1" fmla="val 3342858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曲线连接符 26"/>
              <p:cNvCxnSpPr>
                <a:stCxn id="6" idx="0"/>
                <a:endCxn id="8" idx="0"/>
              </p:cNvCxnSpPr>
              <p:nvPr/>
            </p:nvCxnSpPr>
            <p:spPr>
              <a:xfrm rot="5400000" flipH="1" flipV="1">
                <a:off x="3287489" y="-78924"/>
                <a:ext cx="12700" cy="2525487"/>
              </a:xfrm>
              <a:prstGeom prst="curvedConnector3">
                <a:avLst>
                  <a:gd name="adj1" fmla="val 5271433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曲线连接符 29"/>
              <p:cNvCxnSpPr>
                <a:stCxn id="6" idx="3"/>
                <a:endCxn id="11" idx="1"/>
              </p:cNvCxnSpPr>
              <p:nvPr/>
            </p:nvCxnSpPr>
            <p:spPr>
              <a:xfrm rot="5400000" flipH="1">
                <a:off x="1892057" y="1327075"/>
                <a:ext cx="78409" cy="25324"/>
              </a:xfrm>
              <a:prstGeom prst="curvedConnector4">
                <a:avLst>
                  <a:gd name="adj1" fmla="val -368185"/>
                  <a:gd name="adj2" fmla="val 1034900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矩形 32"/>
                  <p:cNvSpPr/>
                  <p:nvPr/>
                </p:nvSpPr>
                <p:spPr>
                  <a:xfrm>
                    <a:off x="1237446" y="1067070"/>
                    <a:ext cx="640560" cy="37260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𝑁𝑁</m:t>
                              </m:r>
                            </m:sub>
                            <m:sup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33" name="矩形 3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37446" y="1067070"/>
                    <a:ext cx="640560" cy="372603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 b="-1639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矩形 33"/>
                  <p:cNvSpPr/>
                  <p:nvPr/>
                </p:nvSpPr>
                <p:spPr>
                  <a:xfrm>
                    <a:off x="2459919" y="811344"/>
                    <a:ext cx="606384" cy="37260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1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𝑁</m:t>
                              </m:r>
                            </m:sub>
                            <m:sup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34" name="矩形 3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59919" y="811344"/>
                    <a:ext cx="606384" cy="372603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 b="-1639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矩形 34"/>
                  <p:cNvSpPr/>
                  <p:nvPr/>
                </p:nvSpPr>
                <p:spPr>
                  <a:xfrm>
                    <a:off x="3036867" y="833116"/>
                    <a:ext cx="611706" cy="37260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2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𝑁</m:t>
                              </m:r>
                            </m:sub>
                            <m:sup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35" name="矩形 3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36867" y="833116"/>
                    <a:ext cx="611706" cy="372603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 b="-1639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矩形 35"/>
                  <p:cNvSpPr/>
                  <p:nvPr/>
                </p:nvSpPr>
                <p:spPr>
                  <a:xfrm>
                    <a:off x="4446570" y="822226"/>
                    <a:ext cx="864083" cy="37260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𝑁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−1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𝑁</m:t>
                              </m:r>
                            </m:sub>
                            <m:sup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36" name="矩形 3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46570" y="822226"/>
                    <a:ext cx="864083" cy="372603"/>
                  </a:xfrm>
                  <a:prstGeom prst="rect">
                    <a:avLst/>
                  </a:prstGeom>
                  <a:blipFill rotWithShape="0">
                    <a:blip r:embed="rId10"/>
                    <a:stretch>
                      <a:fillRect b="-1639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矩形 37"/>
                  <p:cNvSpPr/>
                  <p:nvPr/>
                </p:nvSpPr>
                <p:spPr>
                  <a:xfrm>
                    <a:off x="4246337" y="1482557"/>
                    <a:ext cx="928267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zh-CN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kumimoji="1" lang="en-US" altLang="zh-CN" i="1">
                                <a:latin typeface="Cambria Math" charset="0"/>
                              </a:rPr>
                              <m:t>𝑘</m:t>
                            </m:r>
                          </m:e>
                          <m:sup>
                            <m:r>
                              <a:rPr kumimoji="1" lang="en-US" altLang="zh-CN" i="1">
                                <a:latin typeface="Cambria Math" charset="0"/>
                              </a:rPr>
                              <m:t>1</m:t>
                            </m:r>
                          </m:sup>
                        </m:sSup>
                      </m:oMath>
                    </a14:m>
                    <a:r>
                      <a:rPr kumimoji="1" lang="en-US" altLang="zh-CN" dirty="0" smtClean="0"/>
                      <a:t> filter</a:t>
                    </a:r>
                    <a:endParaRPr kumimoji="1" lang="zh-CN" altLang="en-US" dirty="0"/>
                  </a:p>
                </p:txBody>
              </p:sp>
            </mc:Choice>
            <mc:Fallback xmlns="">
              <p:sp>
                <p:nvSpPr>
                  <p:cNvPr id="38" name="矩形 3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46337" y="1482557"/>
                    <a:ext cx="928267" cy="369332"/>
                  </a:xfrm>
                  <a:prstGeom prst="rect">
                    <a:avLst/>
                  </a:prstGeom>
                  <a:blipFill rotWithShape="0">
                    <a:blip r:embed="rId11"/>
                    <a:stretch>
                      <a:fillRect t="-8197" r="-4575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62" name="组 61"/>
            <p:cNvGrpSpPr/>
            <p:nvPr/>
          </p:nvGrpSpPr>
          <p:grpSpPr>
            <a:xfrm>
              <a:off x="3806473" y="2661923"/>
              <a:ext cx="4073207" cy="1040545"/>
              <a:chOff x="1237446" y="811344"/>
              <a:chExt cx="4073207" cy="1040545"/>
            </a:xfrm>
          </p:grpSpPr>
          <p:grpSp>
            <p:nvGrpSpPr>
              <p:cNvPr id="63" name="组 62"/>
              <p:cNvGrpSpPr/>
              <p:nvPr/>
            </p:nvGrpSpPr>
            <p:grpSpPr>
              <a:xfrm>
                <a:off x="1910446" y="876042"/>
                <a:ext cx="2878975" cy="615553"/>
                <a:chOff x="1910446" y="876042"/>
                <a:chExt cx="2878975" cy="615553"/>
              </a:xfrm>
            </p:grpSpPr>
            <p:grpSp>
              <p:nvGrpSpPr>
                <p:cNvPr id="73" name="组 72"/>
                <p:cNvGrpSpPr/>
                <p:nvPr/>
              </p:nvGrpSpPr>
              <p:grpSpPr>
                <a:xfrm>
                  <a:off x="1910446" y="1183819"/>
                  <a:ext cx="2754087" cy="228600"/>
                  <a:chOff x="1469571" y="1183819"/>
                  <a:chExt cx="2754087" cy="228600"/>
                </a:xfrm>
              </p:grpSpPr>
              <p:sp>
                <p:nvSpPr>
                  <p:cNvPr id="80" name="椭圆 79"/>
                  <p:cNvSpPr/>
                  <p:nvPr/>
                </p:nvSpPr>
                <p:spPr>
                  <a:xfrm>
                    <a:off x="1469571" y="1183819"/>
                    <a:ext cx="228600" cy="228600"/>
                  </a:xfrm>
                  <a:prstGeom prst="ellipse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81" name="椭圆 80"/>
                  <p:cNvSpPr/>
                  <p:nvPr/>
                </p:nvSpPr>
                <p:spPr>
                  <a:xfrm>
                    <a:off x="2030190" y="1183819"/>
                    <a:ext cx="228600" cy="2286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82" name="椭圆 81"/>
                  <p:cNvSpPr/>
                  <p:nvPr/>
                </p:nvSpPr>
                <p:spPr>
                  <a:xfrm>
                    <a:off x="3995058" y="1183819"/>
                    <a:ext cx="228600" cy="2286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83" name="椭圆 82"/>
                  <p:cNvSpPr/>
                  <p:nvPr/>
                </p:nvSpPr>
                <p:spPr>
                  <a:xfrm>
                    <a:off x="2541818" y="1183819"/>
                    <a:ext cx="228600" cy="2286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4" name="文本框 73"/>
                    <p:cNvSpPr txBox="1"/>
                    <p:nvPr/>
                  </p:nvSpPr>
                  <p:spPr>
                    <a:xfrm>
                      <a:off x="3494321" y="876042"/>
                      <a:ext cx="527388" cy="615553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zh-CN" sz="4000" b="0" i="1" smtClean="0">
                                <a:latin typeface="Cambria Math" charset="0"/>
                              </a:rPr>
                              <m:t>…</m:t>
                            </m:r>
                          </m:oMath>
                        </m:oMathPara>
                      </a14:m>
                      <a:endParaRPr kumimoji="1" lang="zh-CN" altLang="en-US" sz="4000" dirty="0"/>
                    </a:p>
                  </p:txBody>
                </p:sp>
              </mc:Choice>
              <mc:Fallback xmlns="">
                <p:sp>
                  <p:nvSpPr>
                    <p:cNvPr id="74" name="文本框 7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94321" y="876042"/>
                      <a:ext cx="527388" cy="615553"/>
                    </a:xfrm>
                    <a:prstGeom prst="rect">
                      <a:avLst/>
                    </a:prstGeom>
                    <a:blipFill rotWithShape="0">
                      <a:blip r:embed="rId1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75" name="组 74"/>
                <p:cNvGrpSpPr/>
                <p:nvPr/>
              </p:nvGrpSpPr>
              <p:grpSpPr>
                <a:xfrm>
                  <a:off x="1918600" y="1162032"/>
                  <a:ext cx="2870821" cy="276999"/>
                  <a:chOff x="1494054" y="1472278"/>
                  <a:chExt cx="2870821" cy="276999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6" name="文本框 75"/>
                      <p:cNvSpPr txBox="1"/>
                      <p:nvPr/>
                    </p:nvSpPr>
                    <p:spPr>
                      <a:xfrm>
                        <a:off x="1494054" y="1472278"/>
                        <a:ext cx="236475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𝑁</m:t>
                              </m:r>
                            </m:oMath>
                          </m:oMathPara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76" name="文本框 75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494054" y="1472278"/>
                        <a:ext cx="236475" cy="276999"/>
                      </a:xfrm>
                      <a:prstGeom prst="rect">
                        <a:avLst/>
                      </a:prstGeom>
                      <a:blipFill rotWithShape="0">
                        <a:blip r:embed="rId13"/>
                        <a:stretch>
                          <a:fillRect l="-20513" r="-17949" b="-4348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7" name="文本框 76"/>
                      <p:cNvSpPr txBox="1"/>
                      <p:nvPr/>
                    </p:nvSpPr>
                    <p:spPr>
                      <a:xfrm>
                        <a:off x="2071001" y="1472278"/>
                        <a:ext cx="190757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1</m:t>
                              </m:r>
                            </m:oMath>
                          </m:oMathPara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77" name="文本框 76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071001" y="1472278"/>
                        <a:ext cx="190757" cy="276999"/>
                      </a:xfrm>
                      <a:prstGeom prst="rect">
                        <a:avLst/>
                      </a:prstGeom>
                      <a:blipFill rotWithShape="0">
                        <a:blip r:embed="rId4"/>
                        <a:stretch>
                          <a:fillRect l="-29032" r="-25806" b="-652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8" name="文本框 77"/>
                      <p:cNvSpPr txBox="1"/>
                      <p:nvPr/>
                    </p:nvSpPr>
                    <p:spPr>
                      <a:xfrm>
                        <a:off x="2582631" y="1472278"/>
                        <a:ext cx="190757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2</m:t>
                              </m:r>
                            </m:oMath>
                          </m:oMathPara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78" name="文本框 77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582631" y="1472278"/>
                        <a:ext cx="190757" cy="276999"/>
                      </a:xfrm>
                      <a:prstGeom prst="rect">
                        <a:avLst/>
                      </a:prstGeom>
                      <a:blipFill rotWithShape="0">
                        <a:blip r:embed="rId5"/>
                        <a:stretch>
                          <a:fillRect l="-29032" r="-25806" b="-652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9" name="文本框 78"/>
                      <p:cNvSpPr txBox="1"/>
                      <p:nvPr/>
                    </p:nvSpPr>
                    <p:spPr>
                      <a:xfrm>
                        <a:off x="4008239" y="1552561"/>
                        <a:ext cx="356636" cy="153888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zh-CN" sz="1000" b="0" i="1" smtClean="0">
                                  <a:latin typeface="Cambria Math" charset="0"/>
                                </a:rPr>
                                <m:t>𝑁</m:t>
                              </m:r>
                              <m:r>
                                <a:rPr kumimoji="1" lang="en-US" altLang="zh-CN" sz="1000" b="0" i="1" smtClean="0">
                                  <a:latin typeface="Cambria Math" charset="0"/>
                                </a:rPr>
                                <m:t>−1</m:t>
                              </m:r>
                            </m:oMath>
                          </m:oMathPara>
                        </a14:m>
                        <a:endParaRPr kumimoji="1" lang="zh-CN" altLang="en-US" sz="1000" dirty="0"/>
                      </a:p>
                    </p:txBody>
                  </p:sp>
                </mc:Choice>
                <mc:Fallback xmlns="">
                  <p:sp>
                    <p:nvSpPr>
                      <p:cNvPr id="79" name="文本框 78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008239" y="1552561"/>
                        <a:ext cx="356636" cy="153888"/>
                      </a:xfrm>
                      <a:prstGeom prst="rect">
                        <a:avLst/>
                      </a:prstGeom>
                      <a:blipFill rotWithShape="0">
                        <a:blip r:embed="rId14"/>
                        <a:stretch>
                          <a:fillRect l="-8621" r="-8621" b="-769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cxnSp>
            <p:nvCxnSpPr>
              <p:cNvPr id="64" name="曲线连接符 63"/>
              <p:cNvCxnSpPr>
                <a:stCxn id="71" idx="0"/>
                <a:endCxn id="67" idx="0"/>
              </p:cNvCxnSpPr>
              <p:nvPr/>
            </p:nvCxnSpPr>
            <p:spPr>
              <a:xfrm rot="16200000" flipH="1">
                <a:off x="2288778" y="887232"/>
                <a:ext cx="21787" cy="571386"/>
              </a:xfrm>
              <a:prstGeom prst="curvedConnector3">
                <a:avLst>
                  <a:gd name="adj1" fmla="val -1049250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曲线连接符 64"/>
              <p:cNvCxnSpPr>
                <a:stCxn id="66" idx="0"/>
                <a:endCxn id="69" idx="0"/>
              </p:cNvCxnSpPr>
              <p:nvPr/>
            </p:nvCxnSpPr>
            <p:spPr>
              <a:xfrm rot="5400000" flipH="1" flipV="1">
                <a:off x="2560869" y="647696"/>
                <a:ext cx="12700" cy="1072247"/>
              </a:xfrm>
              <a:prstGeom prst="curvedConnector3">
                <a:avLst>
                  <a:gd name="adj1" fmla="val 3342858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曲线连接符 65"/>
              <p:cNvCxnSpPr>
                <a:stCxn id="66" idx="0"/>
                <a:endCxn id="68" idx="0"/>
              </p:cNvCxnSpPr>
              <p:nvPr/>
            </p:nvCxnSpPr>
            <p:spPr>
              <a:xfrm rot="5400000" flipH="1" flipV="1">
                <a:off x="3287489" y="-78924"/>
                <a:ext cx="12700" cy="2525487"/>
              </a:xfrm>
              <a:prstGeom prst="curvedConnector3">
                <a:avLst>
                  <a:gd name="adj1" fmla="val 5271433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曲线连接符 66"/>
              <p:cNvCxnSpPr>
                <a:stCxn id="66" idx="3"/>
                <a:endCxn id="71" idx="1"/>
              </p:cNvCxnSpPr>
              <p:nvPr/>
            </p:nvCxnSpPr>
            <p:spPr>
              <a:xfrm rot="5400000" flipH="1">
                <a:off x="1892057" y="1327075"/>
                <a:ext cx="78409" cy="25324"/>
              </a:xfrm>
              <a:prstGeom prst="curvedConnector4">
                <a:avLst>
                  <a:gd name="adj1" fmla="val -368185"/>
                  <a:gd name="adj2" fmla="val 1163856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8" name="矩形 67"/>
                  <p:cNvSpPr/>
                  <p:nvPr/>
                </p:nvSpPr>
                <p:spPr>
                  <a:xfrm>
                    <a:off x="1237446" y="1067070"/>
                    <a:ext cx="640560" cy="373179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𝑁𝑁</m:t>
                              </m:r>
                            </m:sub>
                            <m:sup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bSup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68" name="矩形 6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37446" y="1067070"/>
                    <a:ext cx="640560" cy="373179"/>
                  </a:xfrm>
                  <a:prstGeom prst="rect">
                    <a:avLst/>
                  </a:prstGeom>
                  <a:blipFill rotWithShape="0">
                    <a:blip r:embed="rId15"/>
                    <a:stretch>
                      <a:fillRect b="-1639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9" name="矩形 68"/>
                  <p:cNvSpPr/>
                  <p:nvPr/>
                </p:nvSpPr>
                <p:spPr>
                  <a:xfrm>
                    <a:off x="2459919" y="811344"/>
                    <a:ext cx="578940" cy="37247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1</m:t>
                              </m:r>
                              <m:r>
                                <m:rPr>
                                  <m:sty m:val="p"/>
                                </m:rPr>
                                <a:rPr kumimoji="1" lang="en-US" altLang="zh-CN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N</m:t>
                              </m:r>
                            </m:sub>
                            <m:sup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bSup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69" name="矩形 6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59919" y="811344"/>
                    <a:ext cx="578940" cy="372474"/>
                  </a:xfrm>
                  <a:prstGeom prst="rect">
                    <a:avLst/>
                  </a:prstGeom>
                  <a:blipFill rotWithShape="0">
                    <a:blip r:embed="rId16"/>
                    <a:stretch>
                      <a:fillRect b="-3279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0" name="矩形 69"/>
                  <p:cNvSpPr/>
                  <p:nvPr/>
                </p:nvSpPr>
                <p:spPr>
                  <a:xfrm>
                    <a:off x="3036867" y="833116"/>
                    <a:ext cx="607795" cy="379271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2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𝑁</m:t>
                              </m:r>
                            </m:sub>
                            <m:sup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bSup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70" name="矩形 6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36867" y="833116"/>
                    <a:ext cx="607795" cy="379271"/>
                  </a:xfrm>
                  <a:prstGeom prst="rect">
                    <a:avLst/>
                  </a:prstGeom>
                  <a:blipFill rotWithShape="0"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1" name="矩形 70"/>
                  <p:cNvSpPr/>
                  <p:nvPr/>
                </p:nvSpPr>
                <p:spPr>
                  <a:xfrm>
                    <a:off x="4446570" y="822226"/>
                    <a:ext cx="864083" cy="373179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𝑁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−1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𝑁</m:t>
                              </m:r>
                            </m:sub>
                            <m:sup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bSup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71" name="矩形 7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46570" y="822226"/>
                    <a:ext cx="864083" cy="373179"/>
                  </a:xfrm>
                  <a:prstGeom prst="rect">
                    <a:avLst/>
                  </a:prstGeom>
                  <a:blipFill rotWithShape="0"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2" name="矩形 71"/>
                  <p:cNvSpPr/>
                  <p:nvPr/>
                </p:nvSpPr>
                <p:spPr>
                  <a:xfrm>
                    <a:off x="4246337" y="1482557"/>
                    <a:ext cx="928267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zh-CN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kumimoji="1" lang="en-US" altLang="zh-CN" i="1">
                                <a:latin typeface="Cambria Math" charset="0"/>
                              </a:rPr>
                              <m:t>𝑘</m:t>
                            </m:r>
                          </m:e>
                          <m:sup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</m:oMath>
                    </a14:m>
                    <a:r>
                      <a:rPr kumimoji="1" lang="en-US" altLang="zh-CN" dirty="0" smtClean="0"/>
                      <a:t> filter</a:t>
                    </a:r>
                    <a:endParaRPr kumimoji="1" lang="zh-CN" altLang="en-US" dirty="0"/>
                  </a:p>
                </p:txBody>
              </p:sp>
            </mc:Choice>
            <mc:Fallback xmlns="">
              <p:sp>
                <p:nvSpPr>
                  <p:cNvPr id="72" name="矩形 7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46337" y="1482557"/>
                    <a:ext cx="928267" cy="369332"/>
                  </a:xfrm>
                  <a:prstGeom prst="rect">
                    <a:avLst/>
                  </a:prstGeom>
                  <a:blipFill rotWithShape="0">
                    <a:blip r:embed="rId19"/>
                    <a:stretch>
                      <a:fillRect t="-10000" r="-5921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84" name="组 83"/>
            <p:cNvGrpSpPr/>
            <p:nvPr/>
          </p:nvGrpSpPr>
          <p:grpSpPr>
            <a:xfrm>
              <a:off x="3893557" y="4332881"/>
              <a:ext cx="4069296" cy="1040545"/>
              <a:chOff x="1237446" y="811344"/>
              <a:chExt cx="4069296" cy="1040545"/>
            </a:xfrm>
          </p:grpSpPr>
          <p:grpSp>
            <p:nvGrpSpPr>
              <p:cNvPr id="85" name="组 84"/>
              <p:cNvGrpSpPr/>
              <p:nvPr/>
            </p:nvGrpSpPr>
            <p:grpSpPr>
              <a:xfrm>
                <a:off x="1910446" y="876042"/>
                <a:ext cx="2879394" cy="615553"/>
                <a:chOff x="1910446" y="876042"/>
                <a:chExt cx="2879394" cy="615553"/>
              </a:xfrm>
            </p:grpSpPr>
            <p:grpSp>
              <p:nvGrpSpPr>
                <p:cNvPr id="95" name="组 94"/>
                <p:cNvGrpSpPr/>
                <p:nvPr/>
              </p:nvGrpSpPr>
              <p:grpSpPr>
                <a:xfrm>
                  <a:off x="1910446" y="1183819"/>
                  <a:ext cx="2754087" cy="228600"/>
                  <a:chOff x="1469571" y="1183819"/>
                  <a:chExt cx="2754087" cy="228600"/>
                </a:xfrm>
              </p:grpSpPr>
              <p:sp>
                <p:nvSpPr>
                  <p:cNvPr id="102" name="椭圆 101"/>
                  <p:cNvSpPr/>
                  <p:nvPr/>
                </p:nvSpPr>
                <p:spPr>
                  <a:xfrm>
                    <a:off x="1469571" y="1183819"/>
                    <a:ext cx="228600" cy="228600"/>
                  </a:xfrm>
                  <a:prstGeom prst="ellipse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103" name="椭圆 102"/>
                  <p:cNvSpPr/>
                  <p:nvPr/>
                </p:nvSpPr>
                <p:spPr>
                  <a:xfrm>
                    <a:off x="2030190" y="1183819"/>
                    <a:ext cx="228600" cy="2286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104" name="椭圆 103"/>
                  <p:cNvSpPr/>
                  <p:nvPr/>
                </p:nvSpPr>
                <p:spPr>
                  <a:xfrm>
                    <a:off x="3995058" y="1183819"/>
                    <a:ext cx="228600" cy="2286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105" name="椭圆 104"/>
                  <p:cNvSpPr/>
                  <p:nvPr/>
                </p:nvSpPr>
                <p:spPr>
                  <a:xfrm>
                    <a:off x="2541818" y="1183819"/>
                    <a:ext cx="228600" cy="2286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6" name="文本框 95"/>
                    <p:cNvSpPr txBox="1"/>
                    <p:nvPr/>
                  </p:nvSpPr>
                  <p:spPr>
                    <a:xfrm>
                      <a:off x="3494321" y="876042"/>
                      <a:ext cx="527388" cy="615553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zh-CN" sz="4000" b="0" i="1" smtClean="0">
                                <a:latin typeface="Cambria Math" charset="0"/>
                              </a:rPr>
                              <m:t>…</m:t>
                            </m:r>
                          </m:oMath>
                        </m:oMathPara>
                      </a14:m>
                      <a:endParaRPr kumimoji="1" lang="zh-CN" altLang="en-US" sz="4000" dirty="0"/>
                    </a:p>
                  </p:txBody>
                </p:sp>
              </mc:Choice>
              <mc:Fallback xmlns="">
                <p:sp>
                  <p:nvSpPr>
                    <p:cNvPr id="96" name="文本框 9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94321" y="876042"/>
                      <a:ext cx="527388" cy="615553"/>
                    </a:xfrm>
                    <a:prstGeom prst="rect">
                      <a:avLst/>
                    </a:prstGeom>
                    <a:blipFill rotWithShape="0">
                      <a:blip r:embed="rId2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97" name="组 96"/>
                <p:cNvGrpSpPr/>
                <p:nvPr/>
              </p:nvGrpSpPr>
              <p:grpSpPr>
                <a:xfrm>
                  <a:off x="1918600" y="1162032"/>
                  <a:ext cx="2871240" cy="276999"/>
                  <a:chOff x="1494054" y="1472278"/>
                  <a:chExt cx="2871240" cy="276999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8" name="文本框 97"/>
                      <p:cNvSpPr txBox="1"/>
                      <p:nvPr/>
                    </p:nvSpPr>
                    <p:spPr>
                      <a:xfrm>
                        <a:off x="1494054" y="1472278"/>
                        <a:ext cx="236475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𝑁</m:t>
                              </m:r>
                            </m:oMath>
                          </m:oMathPara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98" name="文本框 97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494054" y="1472278"/>
                        <a:ext cx="236475" cy="276999"/>
                      </a:xfrm>
                      <a:prstGeom prst="rect">
                        <a:avLst/>
                      </a:prstGeom>
                      <a:blipFill rotWithShape="0">
                        <a:blip r:embed="rId13"/>
                        <a:stretch>
                          <a:fillRect l="-20513" r="-17949" b="-4348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9" name="文本框 98"/>
                      <p:cNvSpPr txBox="1"/>
                      <p:nvPr/>
                    </p:nvSpPr>
                    <p:spPr>
                      <a:xfrm>
                        <a:off x="2071001" y="1472278"/>
                        <a:ext cx="190757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1</m:t>
                              </m:r>
                            </m:oMath>
                          </m:oMathPara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99" name="文本框 98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071001" y="1472278"/>
                        <a:ext cx="190757" cy="276999"/>
                      </a:xfrm>
                      <a:prstGeom prst="rect">
                        <a:avLst/>
                      </a:prstGeom>
                      <a:blipFill rotWithShape="0">
                        <a:blip r:embed="rId4"/>
                        <a:stretch>
                          <a:fillRect l="-25806" r="-29032" b="-652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00" name="文本框 99"/>
                      <p:cNvSpPr txBox="1"/>
                      <p:nvPr/>
                    </p:nvSpPr>
                    <p:spPr>
                      <a:xfrm>
                        <a:off x="2582631" y="1472278"/>
                        <a:ext cx="190757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2</m:t>
                              </m:r>
                            </m:oMath>
                          </m:oMathPara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100" name="文本框 99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582631" y="1472278"/>
                        <a:ext cx="190757" cy="276999"/>
                      </a:xfrm>
                      <a:prstGeom prst="rect">
                        <a:avLst/>
                      </a:prstGeom>
                      <a:blipFill rotWithShape="0">
                        <a:blip r:embed="rId5"/>
                        <a:stretch>
                          <a:fillRect l="-25806" r="-29032" b="-652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01" name="文本框 100"/>
                      <p:cNvSpPr txBox="1"/>
                      <p:nvPr/>
                    </p:nvSpPr>
                    <p:spPr>
                      <a:xfrm>
                        <a:off x="4008658" y="1537594"/>
                        <a:ext cx="356636" cy="153888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zh-CN" sz="1000" b="0" i="1" smtClean="0">
                                  <a:latin typeface="Cambria Math" charset="0"/>
                                </a:rPr>
                                <m:t>𝑁</m:t>
                              </m:r>
                              <m:r>
                                <a:rPr kumimoji="1" lang="en-US" altLang="zh-CN" sz="1000" b="0" i="1" smtClean="0">
                                  <a:latin typeface="Cambria Math" charset="0"/>
                                </a:rPr>
                                <m:t>−1</m:t>
                              </m:r>
                            </m:oMath>
                          </m:oMathPara>
                        </a14:m>
                        <a:endParaRPr kumimoji="1" lang="zh-CN" altLang="en-US" sz="1000" dirty="0"/>
                      </a:p>
                    </p:txBody>
                  </p:sp>
                </mc:Choice>
                <mc:Fallback xmlns="">
                  <p:sp>
                    <p:nvSpPr>
                      <p:cNvPr id="101" name="文本框 100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008658" y="1537594"/>
                        <a:ext cx="356636" cy="153888"/>
                      </a:xfrm>
                      <a:prstGeom prst="rect">
                        <a:avLst/>
                      </a:prstGeom>
                      <a:blipFill rotWithShape="0">
                        <a:blip r:embed="rId14"/>
                        <a:stretch>
                          <a:fillRect l="-8621" r="-8621" b="-12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cxnSp>
            <p:nvCxnSpPr>
              <p:cNvPr id="86" name="曲线连接符 85"/>
              <p:cNvCxnSpPr/>
              <p:nvPr/>
            </p:nvCxnSpPr>
            <p:spPr>
              <a:xfrm rot="16200000" flipH="1">
                <a:off x="2288778" y="887232"/>
                <a:ext cx="21787" cy="571386"/>
              </a:xfrm>
              <a:prstGeom prst="curvedConnector3">
                <a:avLst>
                  <a:gd name="adj1" fmla="val -1049250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曲线连接符 86"/>
              <p:cNvCxnSpPr/>
              <p:nvPr/>
            </p:nvCxnSpPr>
            <p:spPr>
              <a:xfrm rot="5400000" flipH="1" flipV="1">
                <a:off x="2560869" y="647696"/>
                <a:ext cx="12700" cy="1072247"/>
              </a:xfrm>
              <a:prstGeom prst="curvedConnector3">
                <a:avLst>
                  <a:gd name="adj1" fmla="val 3342858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曲线连接符 87"/>
              <p:cNvCxnSpPr/>
              <p:nvPr/>
            </p:nvCxnSpPr>
            <p:spPr>
              <a:xfrm rot="5400000" flipH="1" flipV="1">
                <a:off x="3287489" y="-78924"/>
                <a:ext cx="12700" cy="2525487"/>
              </a:xfrm>
              <a:prstGeom prst="curvedConnector3">
                <a:avLst>
                  <a:gd name="adj1" fmla="val 5271433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曲线连接符 88"/>
              <p:cNvCxnSpPr/>
              <p:nvPr/>
            </p:nvCxnSpPr>
            <p:spPr>
              <a:xfrm rot="5400000" flipH="1">
                <a:off x="1892057" y="1327075"/>
                <a:ext cx="78409" cy="25324"/>
              </a:xfrm>
              <a:prstGeom prst="curvedConnector4">
                <a:avLst>
                  <a:gd name="adj1" fmla="val -368185"/>
                  <a:gd name="adj2" fmla="val 1163856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0" name="矩形 89"/>
                  <p:cNvSpPr/>
                  <p:nvPr/>
                </p:nvSpPr>
                <p:spPr>
                  <a:xfrm>
                    <a:off x="1237446" y="1067070"/>
                    <a:ext cx="640560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𝑁𝑁</m:t>
                              </m:r>
                            </m:sub>
                            <m:sup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𝑚</m:t>
                              </m:r>
                            </m:sup>
                          </m:sSubSup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90" name="矩形 8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37446" y="1067070"/>
                    <a:ext cx="640560" cy="369332"/>
                  </a:xfrm>
                  <a:prstGeom prst="rect">
                    <a:avLst/>
                  </a:prstGeom>
                  <a:blipFill rotWithShape="0">
                    <a:blip r:embed="rId21"/>
                    <a:stretch>
                      <a:fillRect b="-166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1" name="矩形 90"/>
                  <p:cNvSpPr/>
                  <p:nvPr/>
                </p:nvSpPr>
                <p:spPr>
                  <a:xfrm>
                    <a:off x="2459919" y="811344"/>
                    <a:ext cx="602473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1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𝑁</m:t>
                              </m:r>
                            </m:sub>
                            <m:sup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𝑚</m:t>
                              </m:r>
                            </m:sup>
                          </m:sSubSup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91" name="矩形 9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59919" y="811344"/>
                    <a:ext cx="602473" cy="369332"/>
                  </a:xfrm>
                  <a:prstGeom prst="rect">
                    <a:avLst/>
                  </a:prstGeom>
                  <a:blipFill rotWithShape="0">
                    <a:blip r:embed="rId22"/>
                    <a:stretch>
                      <a:fillRect b="-166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2" name="矩形 91"/>
                  <p:cNvSpPr/>
                  <p:nvPr/>
                </p:nvSpPr>
                <p:spPr>
                  <a:xfrm>
                    <a:off x="3036867" y="833116"/>
                    <a:ext cx="60779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2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𝑁</m:t>
                              </m:r>
                            </m:sub>
                            <m:sup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𝑚</m:t>
                              </m:r>
                            </m:sup>
                          </m:sSubSup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92" name="矩形 9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36867" y="833116"/>
                    <a:ext cx="607794" cy="369332"/>
                  </a:xfrm>
                  <a:prstGeom prst="rect">
                    <a:avLst/>
                  </a:prstGeom>
                  <a:blipFill rotWithShape="0">
                    <a:blip r:embed="rId2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3" name="矩形 92"/>
                  <p:cNvSpPr/>
                  <p:nvPr/>
                </p:nvSpPr>
                <p:spPr>
                  <a:xfrm>
                    <a:off x="4446570" y="822226"/>
                    <a:ext cx="860172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𝑁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−1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𝑁</m:t>
                              </m:r>
                            </m:sub>
                            <m:sup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𝑚</m:t>
                              </m:r>
                            </m:sup>
                          </m:sSubSup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93" name="矩形 9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46570" y="822226"/>
                    <a:ext cx="860172" cy="369332"/>
                  </a:xfrm>
                  <a:prstGeom prst="rect">
                    <a:avLst/>
                  </a:prstGeom>
                  <a:blipFill rotWithShape="0">
                    <a:blip r:embed="rId24"/>
                    <a:stretch>
                      <a:fillRect b="-166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4" name="矩形 93"/>
                  <p:cNvSpPr/>
                  <p:nvPr/>
                </p:nvSpPr>
                <p:spPr>
                  <a:xfrm>
                    <a:off x="4246337" y="1482557"/>
                    <a:ext cx="995401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zh-CN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kumimoji="1" lang="en-US" altLang="zh-CN" i="1">
                                <a:latin typeface="Cambria Math" charset="0"/>
                              </a:rPr>
                              <m:t>𝑘</m:t>
                            </m:r>
                          </m:e>
                          <m:sup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𝑚</m:t>
                            </m:r>
                          </m:sup>
                        </m:sSup>
                      </m:oMath>
                    </a14:m>
                    <a:r>
                      <a:rPr kumimoji="1" lang="en-US" altLang="zh-CN" dirty="0" smtClean="0"/>
                      <a:t> filter</a:t>
                    </a:r>
                    <a:endParaRPr kumimoji="1" lang="zh-CN" altLang="en-US" dirty="0"/>
                  </a:p>
                </p:txBody>
              </p:sp>
            </mc:Choice>
            <mc:Fallback xmlns="">
              <p:sp>
                <p:nvSpPr>
                  <p:cNvPr id="94" name="矩形 9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46337" y="1482557"/>
                    <a:ext cx="995401" cy="369332"/>
                  </a:xfrm>
                  <a:prstGeom prst="rect">
                    <a:avLst/>
                  </a:prstGeom>
                  <a:blipFill rotWithShape="0">
                    <a:blip r:embed="rId25"/>
                    <a:stretch>
                      <a:fillRect t="-10000" r="-4268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12051895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 26"/>
          <p:cNvSpPr txBox="1"/>
          <p:nvPr/>
        </p:nvSpPr>
        <p:spPr>
          <a:xfrm>
            <a:off x="646114" y="617120"/>
            <a:ext cx="11583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图像特征</a:t>
            </a:r>
            <a:endParaRPr kumimoji="1" lang="zh-CN" altLang="en-US" sz="1200" dirty="0"/>
          </a:p>
        </p:txBody>
      </p:sp>
      <p:sp>
        <p:nvSpPr>
          <p:cNvPr id="28" name="文本框 27"/>
          <p:cNvSpPr txBox="1"/>
          <p:nvPr/>
        </p:nvSpPr>
        <p:spPr>
          <a:xfrm>
            <a:off x="442545" y="1375936"/>
            <a:ext cx="15081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 smtClean="0"/>
              <a:t>Gaussian</a:t>
            </a:r>
            <a:r>
              <a:rPr kumimoji="1" lang="zh-CN" altLang="en-US" sz="1200" dirty="0" smtClean="0"/>
              <a:t>滤波系数</a:t>
            </a:r>
            <a:endParaRPr kumimoji="1" lang="zh-CN" altLang="en-US" sz="1200" dirty="0"/>
          </a:p>
        </p:txBody>
      </p:sp>
      <p:sp>
        <p:nvSpPr>
          <p:cNvPr id="76" name="文本框 75"/>
          <p:cNvSpPr txBox="1"/>
          <p:nvPr/>
        </p:nvSpPr>
        <p:spPr>
          <a:xfrm>
            <a:off x="490177" y="1896654"/>
            <a:ext cx="15081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前一次迭代的结果</a:t>
            </a:r>
            <a:endParaRPr kumimoji="1" lang="zh-CN" altLang="en-US" sz="1200" dirty="0"/>
          </a:p>
        </p:txBody>
      </p:sp>
      <p:sp>
        <p:nvSpPr>
          <p:cNvPr id="77" name="文本框 76"/>
          <p:cNvSpPr txBox="1"/>
          <p:nvPr/>
        </p:nvSpPr>
        <p:spPr>
          <a:xfrm>
            <a:off x="505294" y="2523779"/>
            <a:ext cx="15081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各个滤波下的结果</a:t>
            </a:r>
            <a:endParaRPr kumimoji="1" lang="zh-CN" altLang="en-US" sz="1200" dirty="0"/>
          </a:p>
        </p:txBody>
      </p:sp>
      <p:sp>
        <p:nvSpPr>
          <p:cNvPr id="159" name="文本框 158"/>
          <p:cNvSpPr txBox="1"/>
          <p:nvPr/>
        </p:nvSpPr>
        <p:spPr>
          <a:xfrm>
            <a:off x="442545" y="85344"/>
            <a:ext cx="1773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 err="1" smtClean="0"/>
              <a:t>Pixel:</a:t>
            </a:r>
            <a:r>
              <a:rPr kumimoji="1" lang="en-US" altLang="zh-CN" b="1" dirty="0" err="1" smtClean="0">
                <a:solidFill>
                  <a:srgbClr val="FF0000"/>
                </a:solidFill>
              </a:rPr>
              <a:t>N</a:t>
            </a:r>
            <a:r>
              <a:rPr kumimoji="1" lang="en-US" altLang="zh-CN" b="1" dirty="0" smtClean="0"/>
              <a:t>, Label:</a:t>
            </a:r>
            <a:r>
              <a:rPr kumimoji="1" lang="en-US" altLang="zh-CN" b="1" dirty="0" smtClean="0">
                <a:solidFill>
                  <a:srgbClr val="0070C0"/>
                </a:solidFill>
              </a:rPr>
              <a:t>1</a:t>
            </a:r>
            <a:endParaRPr kumimoji="1" lang="zh-CN" altLang="en-US" b="1" dirty="0">
              <a:solidFill>
                <a:srgbClr val="0070C0"/>
              </a:solidFill>
            </a:endParaRPr>
          </a:p>
        </p:txBody>
      </p:sp>
      <p:grpSp>
        <p:nvGrpSpPr>
          <p:cNvPr id="4" name="组 3"/>
          <p:cNvGrpSpPr/>
          <p:nvPr/>
        </p:nvGrpSpPr>
        <p:grpSpPr>
          <a:xfrm>
            <a:off x="2292185" y="450569"/>
            <a:ext cx="9882283" cy="3564839"/>
            <a:chOff x="2292185" y="450569"/>
            <a:chExt cx="9882283" cy="3564839"/>
          </a:xfrm>
        </p:grpSpPr>
        <p:grpSp>
          <p:nvGrpSpPr>
            <p:cNvPr id="78" name="组 77"/>
            <p:cNvGrpSpPr/>
            <p:nvPr/>
          </p:nvGrpSpPr>
          <p:grpSpPr>
            <a:xfrm>
              <a:off x="2292185" y="450569"/>
              <a:ext cx="9882283" cy="3277003"/>
              <a:chOff x="2292185" y="511529"/>
              <a:chExt cx="9882283" cy="3277003"/>
            </a:xfrm>
          </p:grpSpPr>
          <p:grpSp>
            <p:nvGrpSpPr>
              <p:cNvPr id="41" name="组 40"/>
              <p:cNvGrpSpPr/>
              <p:nvPr/>
            </p:nvGrpSpPr>
            <p:grpSpPr>
              <a:xfrm>
                <a:off x="2292185" y="617120"/>
                <a:ext cx="2981611" cy="2217354"/>
                <a:chOff x="1804505" y="617120"/>
                <a:chExt cx="2981611" cy="2217354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" name="文本框 9"/>
                    <p:cNvSpPr txBox="1"/>
                    <p:nvPr/>
                  </p:nvSpPr>
                  <p:spPr>
                    <a:xfrm>
                      <a:off x="1804505" y="1922899"/>
                      <a:ext cx="2231893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1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),</m:t>
                          </m:r>
                          <m:sSub>
                            <m:sSub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1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)</m:t>
                          </m:r>
                        </m:oMath>
                      </a14:m>
                      <a:r>
                        <a:rPr kumimoji="1" lang="en-US" altLang="zh-CN" dirty="0" smtClean="0"/>
                        <a:t>, </a:t>
                      </a:r>
                      <a:r>
                        <a:rPr kumimoji="1" lang="mr-IN" altLang="zh-CN" dirty="0" smtClean="0"/>
                        <a:t>…</a:t>
                      </a:r>
                      <a:r>
                        <a:rPr kumimoji="1" lang="en-US" altLang="zh-CN" dirty="0" smtClean="0"/>
                        <a:t>, </a:t>
                      </a:r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𝑁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1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)</m:t>
                          </m:r>
                        </m:oMath>
                      </a14:m>
                      <a:endParaRPr kumimoji="1" lang="zh-CN" altLang="en-US" dirty="0"/>
                    </a:p>
                  </p:txBody>
                </p:sp>
              </mc:Choice>
              <mc:Fallback xmlns="">
                <p:sp>
                  <p:nvSpPr>
                    <p:cNvPr id="10" name="文本框 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04505" y="1922899"/>
                      <a:ext cx="2231893" cy="276999"/>
                    </a:xfrm>
                    <a:prstGeom prst="rect">
                      <a:avLst/>
                    </a:prstGeom>
                    <a:blipFill rotWithShape="0">
                      <a:blip r:embed="rId3"/>
                      <a:stretch>
                        <a:fillRect l="-4645" t="-28261" r="-4098" b="-5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30" name="组 29"/>
                <p:cNvGrpSpPr/>
                <p:nvPr/>
              </p:nvGrpSpPr>
              <p:grpSpPr>
                <a:xfrm>
                  <a:off x="2176844" y="617120"/>
                  <a:ext cx="2609272" cy="2217354"/>
                  <a:chOff x="2176844" y="617120"/>
                  <a:chExt cx="2609272" cy="2217354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" name="文本框 4"/>
                      <p:cNvSpPr txBox="1"/>
                      <p:nvPr/>
                    </p:nvSpPr>
                    <p:spPr>
                      <a:xfrm>
                        <a:off x="2502408" y="617120"/>
                        <a:ext cx="1097352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14:m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kumimoji="1" lang="en-US" altLang="zh-CN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a14:m>
                        <a:r>
                          <a:rPr kumimoji="1" lang="en-US" altLang="zh-CN" dirty="0" smtClean="0"/>
                          <a:t>, </a:t>
                        </a:r>
                        <a:r>
                          <a:rPr kumimoji="1" lang="mr-IN" altLang="zh-CN" dirty="0" smtClean="0"/>
                          <a:t>…</a:t>
                        </a:r>
                        <a:r>
                          <a:rPr kumimoji="1" lang="en-US" altLang="zh-CN" dirty="0" smtClean="0"/>
                          <a:t>, </a:t>
                        </a:r>
                        <a14:m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𝑁</m:t>
                                </m:r>
                              </m:sub>
                            </m:sSub>
                          </m:oMath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5" name="文本框 4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502408" y="617120"/>
                        <a:ext cx="1097352" cy="276999"/>
                      </a:xfrm>
                      <a:prstGeom prst="rect">
                        <a:avLst/>
                      </a:prstGeom>
                      <a:blipFill rotWithShape="0">
                        <a:blip r:embed="rId4"/>
                        <a:stretch>
                          <a:fillRect l="-10000" t="-28261" r="-3333" b="-5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7" name="直线箭头连接符 6"/>
                  <p:cNvCxnSpPr/>
                  <p:nvPr/>
                </p:nvCxnSpPr>
                <p:spPr>
                  <a:xfrm>
                    <a:off x="3020909" y="976045"/>
                    <a:ext cx="0" cy="503434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8" name="文本框 7"/>
                      <p:cNvSpPr txBox="1"/>
                      <p:nvPr/>
                    </p:nvSpPr>
                    <p:spPr>
                      <a:xfrm>
                        <a:off x="2176844" y="1399987"/>
                        <a:ext cx="1620444" cy="28027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14:m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1" lang="en-US" altLang="zh-CN" b="0" i="1" smtClean="0">
                                    <a:latin typeface="Cambria Math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1</m:t>
                                </m:r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𝑁</m:t>
                                </m:r>
                              </m:sub>
                              <m:sup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1</m:t>
                                </m:r>
                              </m:sup>
                            </m:sSubSup>
                          </m:oMath>
                        </a14:m>
                        <a:r>
                          <a:rPr kumimoji="1" lang="en-US" altLang="zh-CN" dirty="0" smtClean="0"/>
                          <a:t>, </a:t>
                        </a:r>
                        <a14:m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1" lang="en-US" altLang="zh-CN" b="0" i="1" smtClean="0">
                                    <a:latin typeface="Cambria Math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2</m:t>
                                </m:r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𝑁</m:t>
                                </m:r>
                              </m:sub>
                              <m:sup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1</m:t>
                                </m:r>
                              </m:sup>
                            </m:sSubSup>
                          </m:oMath>
                        </a14:m>
                        <a:r>
                          <a:rPr kumimoji="1" lang="en-US" altLang="zh-CN" dirty="0" smtClean="0"/>
                          <a:t>, </a:t>
                        </a:r>
                        <a:r>
                          <a:rPr kumimoji="1" lang="mr-IN" altLang="zh-CN" dirty="0" smtClean="0"/>
                          <a:t>…</a:t>
                        </a:r>
                        <a:r>
                          <a:rPr kumimoji="1" lang="en-US" altLang="zh-CN" dirty="0" smtClean="0"/>
                          <a:t>, </a:t>
                        </a:r>
                        <a14:m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1" lang="en-US" altLang="zh-CN" b="0" i="1" smtClean="0">
                                    <a:latin typeface="Cambria Math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𝑁𝑁</m:t>
                                </m:r>
                              </m:sub>
                              <m:sup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1</m:t>
                                </m:r>
                              </m:sup>
                            </m:sSubSup>
                          </m:oMath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8" name="文本框 7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176844" y="1399987"/>
                        <a:ext cx="1620444" cy="280270"/>
                      </a:xfrm>
                      <a:prstGeom prst="rect">
                        <a:avLst/>
                      </a:prstGeom>
                      <a:blipFill rotWithShape="0">
                        <a:blip r:embed="rId5"/>
                        <a:stretch>
                          <a:fillRect l="-5263" t="-26087" r="-2256" b="-5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" name="文本框 8"/>
                      <p:cNvSpPr txBox="1"/>
                      <p:nvPr/>
                    </p:nvSpPr>
                    <p:spPr>
                      <a:xfrm>
                        <a:off x="3049680" y="1098936"/>
                        <a:ext cx="280806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kumimoji="1" lang="en-US" altLang="zh-CN" i="1" smtClean="0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𝑘</m:t>
                                  </m:r>
                                </m:e>
                                <m:sup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1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9" name="文本框 8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049680" y="1098936"/>
                        <a:ext cx="280806" cy="276999"/>
                      </a:xfrm>
                      <a:prstGeom prst="rect">
                        <a:avLst/>
                      </a:prstGeom>
                      <a:blipFill rotWithShape="0">
                        <a:blip r:embed="rId6"/>
                        <a:stretch>
                          <a:fillRect l="-23913" t="-4348" r="-10870" b="-652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2" name="文本框 11"/>
                      <p:cNvSpPr txBox="1"/>
                      <p:nvPr/>
                    </p:nvSpPr>
                    <p:spPr>
                      <a:xfrm>
                        <a:off x="4398493" y="1688051"/>
                        <a:ext cx="387623" cy="37260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kumimoji="1" lang="zh-CN" altLang="en-US" sz="1000" i="1" smtClean="0">
                                      <a:latin typeface="Cambria Math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kumimoji="1" lang="en-US" altLang="zh-CN" sz="1000" b="0" i="1" smtClean="0">
                                      <a:latin typeface="Cambria Math" charset="0"/>
                                    </a:rPr>
                                    <m:t>∗</m:t>
                                  </m:r>
                                </m:e>
                              </m:nary>
                            </m:oMath>
                          </m:oMathPara>
                        </a14:m>
                        <a:endParaRPr kumimoji="1" lang="zh-CN" altLang="en-US" sz="1000" dirty="0"/>
                      </a:p>
                    </p:txBody>
                  </p:sp>
                </mc:Choice>
                <mc:Fallback xmlns="">
                  <p:sp>
                    <p:nvSpPr>
                      <p:cNvPr id="12" name="文本框 11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398493" y="1688051"/>
                        <a:ext cx="387623" cy="372603"/>
                      </a:xfrm>
                      <a:prstGeom prst="rect">
                        <a:avLst/>
                      </a:prstGeom>
                      <a:blipFill rotWithShape="0">
                        <a:blip r:embed="rId7"/>
                        <a:stretch>
                          <a:fillRect l="-107937" t="-152459" r="-149206" b="-20819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3" name="文本框 12"/>
                      <p:cNvSpPr txBox="1"/>
                      <p:nvPr/>
                    </p:nvSpPr>
                    <p:spPr>
                      <a:xfrm>
                        <a:off x="2682089" y="2490084"/>
                        <a:ext cx="791819" cy="34439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kumimoji="1" lang="en-US" altLang="zh-CN" b="0" i="1" smtClean="0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  <m:t>𝑄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  <m:t>𝑁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bSup>
                              <m:d>
                                <m:dPr>
                                  <m:ctrlPr>
                                    <a:rPr kumimoji="1" lang="en-US" altLang="zh-CN" b="0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rgbClr val="0070C0"/>
                                      </a:solidFill>
                                      <a:latin typeface="Cambria Math" charset="0"/>
                                    </a:rPr>
                                    <m:t>1</m:t>
                                  </m:r>
                                </m:e>
                              </m:d>
                            </m:oMath>
                          </m:oMathPara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13" name="文本框 12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682089" y="2490084"/>
                        <a:ext cx="791819" cy="344390"/>
                      </a:xfrm>
                      <a:prstGeom prst="rect">
                        <a:avLst/>
                      </a:prstGeom>
                      <a:blipFill rotWithShape="0">
                        <a:blip r:embed="rId8"/>
                        <a:stretch>
                          <a:fillRect l="-8462" b="-21053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17" name="肘形连接符 16"/>
                  <p:cNvCxnSpPr>
                    <a:stCxn id="8" idx="3"/>
                    <a:endCxn id="13" idx="3"/>
                  </p:cNvCxnSpPr>
                  <p:nvPr/>
                </p:nvCxnSpPr>
                <p:spPr>
                  <a:xfrm flipH="1">
                    <a:off x="3473908" y="1540122"/>
                    <a:ext cx="323380" cy="1122157"/>
                  </a:xfrm>
                  <a:prstGeom prst="bentConnector3">
                    <a:avLst>
                      <a:gd name="adj1" fmla="val -282764"/>
                    </a:avLst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直线连接符 18"/>
                  <p:cNvCxnSpPr>
                    <a:stCxn id="10" idx="3"/>
                  </p:cNvCxnSpPr>
                  <p:nvPr/>
                </p:nvCxnSpPr>
                <p:spPr>
                  <a:xfrm>
                    <a:off x="4036398" y="2061399"/>
                    <a:ext cx="687612" cy="1187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44" name="组 43"/>
              <p:cNvGrpSpPr/>
              <p:nvPr/>
            </p:nvGrpSpPr>
            <p:grpSpPr>
              <a:xfrm>
                <a:off x="5492585" y="566393"/>
                <a:ext cx="2981611" cy="2201025"/>
                <a:chOff x="1804505" y="633449"/>
                <a:chExt cx="2981611" cy="220102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5" name="文本框 44"/>
                    <p:cNvSpPr txBox="1"/>
                    <p:nvPr/>
                  </p:nvSpPr>
                  <p:spPr>
                    <a:xfrm>
                      <a:off x="1804505" y="1922899"/>
                      <a:ext cx="2231893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1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),</m:t>
                          </m:r>
                          <m:sSub>
                            <m:sSub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1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)</m:t>
                          </m:r>
                        </m:oMath>
                      </a14:m>
                      <a:r>
                        <a:rPr kumimoji="1" lang="en-US" altLang="zh-CN" dirty="0" smtClean="0"/>
                        <a:t>, </a:t>
                      </a:r>
                      <a:r>
                        <a:rPr kumimoji="1" lang="mr-IN" altLang="zh-CN" dirty="0" smtClean="0"/>
                        <a:t>…</a:t>
                      </a:r>
                      <a:r>
                        <a:rPr kumimoji="1" lang="en-US" altLang="zh-CN" dirty="0" smtClean="0"/>
                        <a:t>, </a:t>
                      </a:r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𝑁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1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)</m:t>
                          </m:r>
                        </m:oMath>
                      </a14:m>
                      <a:endParaRPr kumimoji="1" lang="zh-CN" altLang="en-US" dirty="0"/>
                    </a:p>
                  </p:txBody>
                </p:sp>
              </mc:Choice>
              <mc:Fallback xmlns="">
                <p:sp>
                  <p:nvSpPr>
                    <p:cNvPr id="45" name="文本框 4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04505" y="1922899"/>
                      <a:ext cx="2231893" cy="276999"/>
                    </a:xfrm>
                    <a:prstGeom prst="rect">
                      <a:avLst/>
                    </a:prstGeom>
                    <a:blipFill rotWithShape="0">
                      <a:blip r:embed="rId3"/>
                      <a:stretch>
                        <a:fillRect l="-4645" t="-28261" r="-4098" b="-5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46" name="组 45"/>
                <p:cNvGrpSpPr/>
                <p:nvPr/>
              </p:nvGrpSpPr>
              <p:grpSpPr>
                <a:xfrm>
                  <a:off x="2421779" y="633449"/>
                  <a:ext cx="2364337" cy="2201025"/>
                  <a:chOff x="2421779" y="633449"/>
                  <a:chExt cx="2364337" cy="2201025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7" name="文本框 46"/>
                      <p:cNvSpPr txBox="1"/>
                      <p:nvPr/>
                    </p:nvSpPr>
                    <p:spPr>
                      <a:xfrm>
                        <a:off x="2486079" y="633449"/>
                        <a:ext cx="1097352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14:m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kumimoji="1" lang="en-US" altLang="zh-CN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a14:m>
                        <a:r>
                          <a:rPr kumimoji="1" lang="en-US" altLang="zh-CN" dirty="0" smtClean="0"/>
                          <a:t>, </a:t>
                        </a:r>
                        <a:r>
                          <a:rPr kumimoji="1" lang="mr-IN" altLang="zh-CN" dirty="0" smtClean="0"/>
                          <a:t>…</a:t>
                        </a:r>
                        <a:r>
                          <a:rPr kumimoji="1" lang="en-US" altLang="zh-CN" dirty="0" smtClean="0"/>
                          <a:t>, </a:t>
                        </a:r>
                        <a14:m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𝑁</m:t>
                                </m:r>
                              </m:sub>
                            </m:sSub>
                          </m:oMath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47" name="文本框 46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486079" y="633449"/>
                        <a:ext cx="1097352" cy="276999"/>
                      </a:xfrm>
                      <a:prstGeom prst="rect">
                        <a:avLst/>
                      </a:prstGeom>
                      <a:blipFill rotWithShape="0">
                        <a:blip r:embed="rId9"/>
                        <a:stretch>
                          <a:fillRect l="-10000" t="-28889" r="-3333" b="-51111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48" name="直线箭头连接符 47"/>
                  <p:cNvCxnSpPr/>
                  <p:nvPr/>
                </p:nvCxnSpPr>
                <p:spPr>
                  <a:xfrm>
                    <a:off x="3020909" y="976045"/>
                    <a:ext cx="0" cy="503434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9" name="文本框 48"/>
                      <p:cNvSpPr txBox="1"/>
                      <p:nvPr/>
                    </p:nvSpPr>
                    <p:spPr>
                      <a:xfrm>
                        <a:off x="2421779" y="1465303"/>
                        <a:ext cx="1620444" cy="280846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14:m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1" lang="en-US" altLang="zh-CN" b="0" i="1" smtClean="0">
                                    <a:latin typeface="Cambria Math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1</m:t>
                                </m:r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𝑁</m:t>
                                </m:r>
                              </m:sub>
                              <m:sup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2</m:t>
                                </m:r>
                              </m:sup>
                            </m:sSubSup>
                          </m:oMath>
                        </a14:m>
                        <a:r>
                          <a:rPr kumimoji="1" lang="en-US" altLang="zh-CN" dirty="0" smtClean="0"/>
                          <a:t>, </a:t>
                        </a:r>
                        <a14:m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1" lang="en-US" altLang="zh-CN" b="0" i="1" smtClean="0">
                                    <a:latin typeface="Cambria Math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2</m:t>
                                </m:r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𝑁</m:t>
                                </m:r>
                              </m:sub>
                              <m:sup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2</m:t>
                                </m:r>
                              </m:sup>
                            </m:sSubSup>
                          </m:oMath>
                        </a14:m>
                        <a:r>
                          <a:rPr kumimoji="1" lang="en-US" altLang="zh-CN" dirty="0" smtClean="0"/>
                          <a:t>, </a:t>
                        </a:r>
                        <a:r>
                          <a:rPr kumimoji="1" lang="mr-IN" altLang="zh-CN" dirty="0" smtClean="0"/>
                          <a:t>…</a:t>
                        </a:r>
                        <a:r>
                          <a:rPr kumimoji="1" lang="en-US" altLang="zh-CN" dirty="0" smtClean="0"/>
                          <a:t>, </a:t>
                        </a:r>
                        <a14:m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1" lang="en-US" altLang="zh-CN" b="0" i="1" smtClean="0">
                                    <a:latin typeface="Cambria Math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𝑁𝑁</m:t>
                                </m:r>
                              </m:sub>
                              <m:sup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2</m:t>
                                </m:r>
                              </m:sup>
                            </m:sSubSup>
                          </m:oMath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49" name="文本框 48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421779" y="1465303"/>
                        <a:ext cx="1620444" cy="280846"/>
                      </a:xfrm>
                      <a:prstGeom prst="rect">
                        <a:avLst/>
                      </a:prstGeom>
                      <a:blipFill rotWithShape="0">
                        <a:blip r:embed="rId10"/>
                        <a:stretch>
                          <a:fillRect l="-5263" t="-26087" r="-2256" b="-52174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0" name="文本框 49"/>
                      <p:cNvSpPr txBox="1"/>
                      <p:nvPr/>
                    </p:nvSpPr>
                    <p:spPr>
                      <a:xfrm>
                        <a:off x="3049680" y="1098936"/>
                        <a:ext cx="280806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kumimoji="1" lang="en-US" altLang="zh-CN" i="1" smtClean="0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𝑘</m:t>
                                  </m:r>
                                </m:e>
                                <m:sup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50" name="文本框 49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049680" y="1098936"/>
                        <a:ext cx="280806" cy="276999"/>
                      </a:xfrm>
                      <a:prstGeom prst="rect">
                        <a:avLst/>
                      </a:prstGeom>
                      <a:blipFill rotWithShape="0">
                        <a:blip r:embed="rId11"/>
                        <a:stretch>
                          <a:fillRect l="-23913" t="-4348" r="-13043" b="-652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1" name="文本框 50"/>
                      <p:cNvSpPr txBox="1"/>
                      <p:nvPr/>
                    </p:nvSpPr>
                    <p:spPr>
                      <a:xfrm>
                        <a:off x="4398493" y="1688051"/>
                        <a:ext cx="387623" cy="37260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kumimoji="1" lang="zh-CN" altLang="en-US" sz="1000" i="1" smtClean="0">
                                      <a:latin typeface="Cambria Math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kumimoji="1" lang="en-US" altLang="zh-CN" sz="1000" b="0" i="1" smtClean="0">
                                      <a:latin typeface="Cambria Math" charset="0"/>
                                    </a:rPr>
                                    <m:t>∗</m:t>
                                  </m:r>
                                </m:e>
                              </m:nary>
                            </m:oMath>
                          </m:oMathPara>
                        </a14:m>
                        <a:endParaRPr kumimoji="1" lang="zh-CN" altLang="en-US" sz="1000" dirty="0"/>
                      </a:p>
                    </p:txBody>
                  </p:sp>
                </mc:Choice>
                <mc:Fallback xmlns="">
                  <p:sp>
                    <p:nvSpPr>
                      <p:cNvPr id="51" name="文本框 50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398493" y="1688051"/>
                        <a:ext cx="387623" cy="372603"/>
                      </a:xfrm>
                      <a:prstGeom prst="rect">
                        <a:avLst/>
                      </a:prstGeom>
                      <a:blipFill rotWithShape="0">
                        <a:blip r:embed="rId7"/>
                        <a:stretch>
                          <a:fillRect l="-107937" t="-152459" r="-149206" b="-20819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2" name="文本框 51"/>
                      <p:cNvSpPr txBox="1"/>
                      <p:nvPr/>
                    </p:nvSpPr>
                    <p:spPr>
                      <a:xfrm>
                        <a:off x="2682089" y="2490084"/>
                        <a:ext cx="791820" cy="34439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kumimoji="1" lang="en-US" altLang="zh-CN" b="0" i="1" smtClean="0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  <m:t>𝑄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  <m:t>𝑁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bSup>
                              <m:d>
                                <m:dPr>
                                  <m:ctrlPr>
                                    <a:rPr kumimoji="1" lang="en-US" altLang="zh-CN" b="0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rgbClr val="0070C0"/>
                                      </a:solidFill>
                                      <a:latin typeface="Cambria Math" charset="0"/>
                                    </a:rPr>
                                    <m:t>1</m:t>
                                  </m:r>
                                </m:e>
                              </m:d>
                            </m:oMath>
                          </m:oMathPara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52" name="文本框 51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682089" y="2490084"/>
                        <a:ext cx="791820" cy="344390"/>
                      </a:xfrm>
                      <a:prstGeom prst="rect">
                        <a:avLst/>
                      </a:prstGeom>
                      <a:blipFill rotWithShape="0">
                        <a:blip r:embed="rId12"/>
                        <a:stretch>
                          <a:fillRect l="-8462" b="-21053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53" name="肘形连接符 52"/>
                  <p:cNvCxnSpPr>
                    <a:stCxn id="50" idx="3"/>
                  </p:cNvCxnSpPr>
                  <p:nvPr/>
                </p:nvCxnSpPr>
                <p:spPr>
                  <a:xfrm flipH="1">
                    <a:off x="3473908" y="1542142"/>
                    <a:ext cx="448607" cy="1120137"/>
                  </a:xfrm>
                  <a:prstGeom prst="bentConnector3">
                    <a:avLst>
                      <a:gd name="adj1" fmla="val -175974"/>
                    </a:avLst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55" name="文本框 54"/>
              <p:cNvSpPr txBox="1"/>
              <p:nvPr/>
            </p:nvSpPr>
            <p:spPr>
              <a:xfrm>
                <a:off x="8595360" y="1684296"/>
                <a:ext cx="513283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mr-IN" altLang="zh-CN" sz="4000" dirty="0" smtClean="0"/>
                  <a:t>…</a:t>
                </a:r>
                <a:endParaRPr kumimoji="1" lang="zh-CN" altLang="en-US" sz="4000" dirty="0"/>
              </a:p>
            </p:txBody>
          </p:sp>
          <p:grpSp>
            <p:nvGrpSpPr>
              <p:cNvPr id="56" name="组 55"/>
              <p:cNvGrpSpPr/>
              <p:nvPr/>
            </p:nvGrpSpPr>
            <p:grpSpPr>
              <a:xfrm>
                <a:off x="9192857" y="511529"/>
                <a:ext cx="2981611" cy="2198973"/>
                <a:chOff x="1804505" y="633449"/>
                <a:chExt cx="2981611" cy="2198973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7" name="文本框 56"/>
                    <p:cNvSpPr txBox="1"/>
                    <p:nvPr/>
                  </p:nvSpPr>
                  <p:spPr>
                    <a:xfrm>
                      <a:off x="1804505" y="1922899"/>
                      <a:ext cx="2231893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1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),</m:t>
                          </m:r>
                          <m:sSub>
                            <m:sSub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1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)</m:t>
                          </m:r>
                        </m:oMath>
                      </a14:m>
                      <a:r>
                        <a:rPr kumimoji="1" lang="en-US" altLang="zh-CN" dirty="0" smtClean="0"/>
                        <a:t>, </a:t>
                      </a:r>
                      <a:r>
                        <a:rPr kumimoji="1" lang="mr-IN" altLang="zh-CN" dirty="0" smtClean="0"/>
                        <a:t>…</a:t>
                      </a:r>
                      <a:r>
                        <a:rPr kumimoji="1" lang="en-US" altLang="zh-CN" dirty="0" smtClean="0"/>
                        <a:t>, </a:t>
                      </a:r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𝑁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1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)</m:t>
                          </m:r>
                        </m:oMath>
                      </a14:m>
                      <a:endParaRPr kumimoji="1" lang="zh-CN" altLang="en-US" dirty="0"/>
                    </a:p>
                  </p:txBody>
                </p:sp>
              </mc:Choice>
              <mc:Fallback xmlns="">
                <p:sp>
                  <p:nvSpPr>
                    <p:cNvPr id="57" name="文本框 5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04505" y="1922899"/>
                      <a:ext cx="2231893" cy="276999"/>
                    </a:xfrm>
                    <a:prstGeom prst="rect">
                      <a:avLst/>
                    </a:prstGeom>
                    <a:blipFill rotWithShape="0">
                      <a:blip r:embed="rId3"/>
                      <a:stretch>
                        <a:fillRect l="-4645" t="-28261" r="-4098" b="-5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58" name="组 57"/>
                <p:cNvGrpSpPr/>
                <p:nvPr/>
              </p:nvGrpSpPr>
              <p:grpSpPr>
                <a:xfrm>
                  <a:off x="2398268" y="633449"/>
                  <a:ext cx="2387848" cy="2198973"/>
                  <a:chOff x="2398268" y="633449"/>
                  <a:chExt cx="2387848" cy="2198973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9" name="文本框 58"/>
                      <p:cNvSpPr txBox="1"/>
                      <p:nvPr/>
                    </p:nvSpPr>
                    <p:spPr>
                      <a:xfrm>
                        <a:off x="2502408" y="633449"/>
                        <a:ext cx="1097352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14:m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kumimoji="1" lang="en-US" altLang="zh-CN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a14:m>
                        <a:r>
                          <a:rPr kumimoji="1" lang="en-US" altLang="zh-CN" dirty="0" smtClean="0"/>
                          <a:t>, </a:t>
                        </a:r>
                        <a:r>
                          <a:rPr kumimoji="1" lang="mr-IN" altLang="zh-CN" dirty="0" smtClean="0"/>
                          <a:t>…</a:t>
                        </a:r>
                        <a:r>
                          <a:rPr kumimoji="1" lang="en-US" altLang="zh-CN" dirty="0" smtClean="0"/>
                          <a:t>, </a:t>
                        </a:r>
                        <a14:m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𝑁</m:t>
                                </m:r>
                              </m:sub>
                            </m:sSub>
                          </m:oMath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59" name="文本框 58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502408" y="633449"/>
                        <a:ext cx="1097352" cy="276999"/>
                      </a:xfrm>
                      <a:prstGeom prst="rect">
                        <a:avLst/>
                      </a:prstGeom>
                      <a:blipFill rotWithShape="0">
                        <a:blip r:embed="rId9"/>
                        <a:stretch>
                          <a:fillRect l="-10000" t="-28889" r="-3333" b="-51111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60" name="直线箭头连接符 59"/>
                  <p:cNvCxnSpPr/>
                  <p:nvPr/>
                </p:nvCxnSpPr>
                <p:spPr>
                  <a:xfrm>
                    <a:off x="3020909" y="976045"/>
                    <a:ext cx="0" cy="503434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1" name="文本框 60"/>
                      <p:cNvSpPr txBox="1"/>
                      <p:nvPr/>
                    </p:nvSpPr>
                    <p:spPr>
                      <a:xfrm>
                        <a:off x="2398268" y="1481632"/>
                        <a:ext cx="1620444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14:m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1" lang="en-US" altLang="zh-CN" b="0" i="1" smtClean="0">
                                    <a:latin typeface="Cambria Math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1</m:t>
                                </m:r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𝑁</m:t>
                                </m:r>
                              </m:sub>
                              <m:sup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𝑚</m:t>
                                </m:r>
                              </m:sup>
                            </m:sSubSup>
                          </m:oMath>
                        </a14:m>
                        <a:r>
                          <a:rPr kumimoji="1" lang="en-US" altLang="zh-CN" dirty="0" smtClean="0"/>
                          <a:t>, </a:t>
                        </a:r>
                        <a14:m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1" lang="en-US" altLang="zh-CN" b="0" i="1" smtClean="0">
                                    <a:latin typeface="Cambria Math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2</m:t>
                                </m:r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𝑁</m:t>
                                </m:r>
                              </m:sub>
                              <m:sup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𝑚</m:t>
                                </m:r>
                              </m:sup>
                            </m:sSubSup>
                          </m:oMath>
                        </a14:m>
                        <a:r>
                          <a:rPr kumimoji="1" lang="en-US" altLang="zh-CN" dirty="0" smtClean="0"/>
                          <a:t>, </a:t>
                        </a:r>
                        <a:r>
                          <a:rPr kumimoji="1" lang="mr-IN" altLang="zh-CN" dirty="0" smtClean="0"/>
                          <a:t>…</a:t>
                        </a:r>
                        <a:r>
                          <a:rPr kumimoji="1" lang="en-US" altLang="zh-CN" dirty="0" smtClean="0"/>
                          <a:t>, </a:t>
                        </a:r>
                        <a14:m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1" lang="en-US" altLang="zh-CN" b="0" i="1" smtClean="0">
                                    <a:latin typeface="Cambria Math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𝑁𝑁</m:t>
                                </m:r>
                              </m:sub>
                              <m:sup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𝑚</m:t>
                                </m:r>
                              </m:sup>
                            </m:sSubSup>
                          </m:oMath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61" name="文本框 60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398268" y="1481632"/>
                        <a:ext cx="1620444" cy="276999"/>
                      </a:xfrm>
                      <a:prstGeom prst="rect">
                        <a:avLst/>
                      </a:prstGeom>
                      <a:blipFill rotWithShape="0">
                        <a:blip r:embed="rId13"/>
                        <a:stretch>
                          <a:fillRect l="-5263" t="-28889" r="-2256" b="-53333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2" name="文本框 61"/>
                      <p:cNvSpPr txBox="1"/>
                      <p:nvPr/>
                    </p:nvSpPr>
                    <p:spPr>
                      <a:xfrm>
                        <a:off x="3049680" y="1098936"/>
                        <a:ext cx="280806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kumimoji="1" lang="en-US" altLang="zh-CN" i="1" smtClean="0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𝑘</m:t>
                                  </m:r>
                                </m:e>
                                <m:sup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𝑚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62" name="文本框 61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049680" y="1098936"/>
                        <a:ext cx="280806" cy="276999"/>
                      </a:xfrm>
                      <a:prstGeom prst="rect">
                        <a:avLst/>
                      </a:prstGeom>
                      <a:blipFill rotWithShape="0">
                        <a:blip r:embed="rId14"/>
                        <a:stretch>
                          <a:fillRect l="-30435" r="-23913" b="-652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3" name="文本框 62"/>
                      <p:cNvSpPr txBox="1"/>
                      <p:nvPr/>
                    </p:nvSpPr>
                    <p:spPr>
                      <a:xfrm>
                        <a:off x="4398493" y="1688051"/>
                        <a:ext cx="387623" cy="37260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kumimoji="1" lang="zh-CN" altLang="en-US" sz="1000" i="1" smtClean="0">
                                      <a:latin typeface="Cambria Math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kumimoji="1" lang="en-US" altLang="zh-CN" sz="1000" b="0" i="1" smtClean="0">
                                      <a:latin typeface="Cambria Math" charset="0"/>
                                    </a:rPr>
                                    <m:t>∗</m:t>
                                  </m:r>
                                </m:e>
                              </m:nary>
                            </m:oMath>
                          </m:oMathPara>
                        </a14:m>
                        <a:endParaRPr kumimoji="1" lang="zh-CN" altLang="en-US" sz="1000" dirty="0"/>
                      </a:p>
                    </p:txBody>
                  </p:sp>
                </mc:Choice>
                <mc:Fallback xmlns="">
                  <p:sp>
                    <p:nvSpPr>
                      <p:cNvPr id="63" name="文本框 62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398493" y="1688051"/>
                        <a:ext cx="387623" cy="372603"/>
                      </a:xfrm>
                      <a:prstGeom prst="rect">
                        <a:avLst/>
                      </a:prstGeom>
                      <a:blipFill rotWithShape="0">
                        <a:blip r:embed="rId7"/>
                        <a:stretch>
                          <a:fillRect l="-107937" t="-152459" r="-149206" b="-20819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4" name="文本框 63"/>
                      <p:cNvSpPr txBox="1"/>
                      <p:nvPr/>
                    </p:nvSpPr>
                    <p:spPr>
                      <a:xfrm>
                        <a:off x="2650307" y="2490084"/>
                        <a:ext cx="854015" cy="342338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kumimoji="1" lang="en-US" altLang="zh-CN" b="0" i="1" smtClean="0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  <m:t>𝑄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  <m:t>𝑁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  <m:t>𝑚</m:t>
                                      </m:r>
                                    </m:e>
                                  </m:d>
                                </m:sup>
                              </m:sSubSup>
                              <m:d>
                                <m:dPr>
                                  <m:ctrlPr>
                                    <a:rPr kumimoji="1" lang="en-US" altLang="zh-CN" b="0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rgbClr val="0070C0"/>
                                      </a:solidFill>
                                      <a:latin typeface="Cambria Math" charset="0"/>
                                    </a:rPr>
                                    <m:t>1</m:t>
                                  </m:r>
                                </m:e>
                              </m:d>
                            </m:oMath>
                          </m:oMathPara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64" name="文本框 63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650307" y="2490084"/>
                        <a:ext cx="854015" cy="342338"/>
                      </a:xfrm>
                      <a:prstGeom prst="rect">
                        <a:avLst/>
                      </a:prstGeom>
                      <a:blipFill rotWithShape="0">
                        <a:blip r:embed="rId15"/>
                        <a:stretch>
                          <a:fillRect l="-7857" b="-21053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65" name="肘形连接符 64"/>
                  <p:cNvCxnSpPr/>
                  <p:nvPr/>
                </p:nvCxnSpPr>
                <p:spPr>
                  <a:xfrm flipH="1">
                    <a:off x="3473908" y="1542142"/>
                    <a:ext cx="448607" cy="1120137"/>
                  </a:xfrm>
                  <a:prstGeom prst="bentConnector3">
                    <a:avLst>
                      <a:gd name="adj1" fmla="val -175974"/>
                    </a:avLst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68" name="直线箭头连接符 67"/>
              <p:cNvCxnSpPr/>
              <p:nvPr/>
            </p:nvCxnSpPr>
            <p:spPr>
              <a:xfrm>
                <a:off x="3818166" y="2834474"/>
                <a:ext cx="2766835" cy="95405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直线箭头连接符 69"/>
              <p:cNvCxnSpPr/>
              <p:nvPr/>
            </p:nvCxnSpPr>
            <p:spPr>
              <a:xfrm>
                <a:off x="6878163" y="2834474"/>
                <a:ext cx="0" cy="85970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直线箭头连接符 71"/>
              <p:cNvCxnSpPr/>
              <p:nvPr/>
            </p:nvCxnSpPr>
            <p:spPr>
              <a:xfrm flipH="1">
                <a:off x="7161989" y="2710502"/>
                <a:ext cx="2876670" cy="107803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3" name="文本框 72"/>
                  <p:cNvSpPr txBox="1"/>
                  <p:nvPr/>
                </p:nvSpPr>
                <p:spPr>
                  <a:xfrm>
                    <a:off x="4548125" y="3173003"/>
                    <a:ext cx="353815" cy="284180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0070C0"/>
                                  </a:solidFill>
                                  <a:latin typeface="Cambria Math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kumimoji="1" lang="zh-CN" altLang="en-US" dirty="0"/>
                  </a:p>
                </p:txBody>
              </p:sp>
            </mc:Choice>
            <mc:Fallback xmlns="">
              <p:sp>
                <p:nvSpPr>
                  <p:cNvPr id="73" name="文本框 7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48125" y="3173003"/>
                    <a:ext cx="353815" cy="284180"/>
                  </a:xfrm>
                  <a:prstGeom prst="rect">
                    <a:avLst/>
                  </a:prstGeom>
                  <a:blipFill rotWithShape="0">
                    <a:blip r:embed="rId16"/>
                    <a:stretch>
                      <a:fillRect l="-5172" t="-2174" r="-5172" b="-17391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4" name="文本框 73"/>
                  <p:cNvSpPr txBox="1"/>
                  <p:nvPr/>
                </p:nvSpPr>
                <p:spPr>
                  <a:xfrm>
                    <a:off x="6565901" y="3191291"/>
                    <a:ext cx="353815" cy="280205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0070C0"/>
                                  </a:solidFill>
                                  <a:latin typeface="Cambria Math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bSup>
                        </m:oMath>
                      </m:oMathPara>
                    </a14:m>
                    <a:endParaRPr kumimoji="1" lang="zh-CN" altLang="en-US" dirty="0"/>
                  </a:p>
                </p:txBody>
              </p:sp>
            </mc:Choice>
            <mc:Fallback xmlns="">
              <p:sp>
                <p:nvSpPr>
                  <p:cNvPr id="74" name="文本框 7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65901" y="3191291"/>
                    <a:ext cx="353815" cy="280205"/>
                  </a:xfrm>
                  <a:prstGeom prst="rect">
                    <a:avLst/>
                  </a:prstGeom>
                  <a:blipFill rotWithShape="0">
                    <a:blip r:embed="rId17"/>
                    <a:stretch>
                      <a:fillRect l="-6897" t="-2222" r="-5172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5" name="文本框 74"/>
                  <p:cNvSpPr txBox="1"/>
                  <p:nvPr/>
                </p:nvSpPr>
                <p:spPr>
                  <a:xfrm>
                    <a:off x="8144765" y="3136427"/>
                    <a:ext cx="416011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0070C0"/>
                                  </a:solidFill>
                                  <a:latin typeface="Cambria Math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𝑚</m:t>
                              </m:r>
                            </m:sup>
                          </m:sSubSup>
                        </m:oMath>
                      </m:oMathPara>
                    </a14:m>
                    <a:endParaRPr kumimoji="1" lang="zh-CN" altLang="en-US" dirty="0"/>
                  </a:p>
                </p:txBody>
              </p:sp>
            </mc:Choice>
            <mc:Fallback xmlns="">
              <p:sp>
                <p:nvSpPr>
                  <p:cNvPr id="75" name="文本框 7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44765" y="3136427"/>
                    <a:ext cx="416011" cy="276999"/>
                  </a:xfrm>
                  <a:prstGeom prst="rect">
                    <a:avLst/>
                  </a:prstGeom>
                  <a:blipFill rotWithShape="0">
                    <a:blip r:embed="rId18"/>
                    <a:stretch>
                      <a:fillRect l="-5882" r="-1471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0" name="文本框 159"/>
                <p:cNvSpPr txBox="1"/>
                <p:nvPr/>
              </p:nvSpPr>
              <p:spPr>
                <a:xfrm>
                  <a:off x="6585220" y="3727572"/>
                  <a:ext cx="671401" cy="28783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̌"/>
                                <m:ctrlPr>
                                  <a:rPr kumimoji="1" lang="en-US" altLang="zh-CN" b="0" i="1" smtClean="0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𝑄</m:t>
                                </m:r>
                              </m:e>
                            </m:acc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𝑁</m:t>
                            </m:r>
                          </m:sub>
                        </m:sSub>
                        <m:r>
                          <a:rPr kumimoji="1" lang="en-US" altLang="zh-CN" b="0" i="1" smtClean="0">
                            <a:latin typeface="Cambria Math" charset="0"/>
                          </a:rPr>
                          <m:t>(</m:t>
                        </m:r>
                        <m:r>
                          <a:rPr kumimoji="1" lang="en-US" altLang="zh-CN" b="0" i="1" smtClean="0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1</m:t>
                        </m:r>
                        <m:r>
                          <a:rPr kumimoji="1" lang="en-US" altLang="zh-CN" b="0" i="1" smtClean="0">
                            <a:latin typeface="Cambria Math" charset="0"/>
                          </a:rPr>
                          <m:t>)</m:t>
                        </m:r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160" name="文本框 1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85220" y="3727572"/>
                  <a:ext cx="671401" cy="287836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 l="-10909" t="-25000" r="-11818" b="-3125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" name="直线连接符 2"/>
          <p:cNvCxnSpPr>
            <a:stCxn id="45" idx="3"/>
          </p:cNvCxnSpPr>
          <p:nvPr/>
        </p:nvCxnSpPr>
        <p:spPr>
          <a:xfrm flipV="1">
            <a:off x="7724478" y="1932638"/>
            <a:ext cx="684000" cy="7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/>
          <p:cNvCxnSpPr>
            <a:stCxn id="57" idx="3"/>
          </p:cNvCxnSpPr>
          <p:nvPr/>
        </p:nvCxnSpPr>
        <p:spPr>
          <a:xfrm flipV="1">
            <a:off x="11424750" y="1877775"/>
            <a:ext cx="687613" cy="7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72677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 26"/>
          <p:cNvSpPr txBox="1"/>
          <p:nvPr/>
        </p:nvSpPr>
        <p:spPr>
          <a:xfrm>
            <a:off x="646114" y="617120"/>
            <a:ext cx="11583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图像特征</a:t>
            </a:r>
            <a:endParaRPr kumimoji="1" lang="zh-CN" altLang="en-US" sz="1200" dirty="0"/>
          </a:p>
        </p:txBody>
      </p:sp>
      <p:sp>
        <p:nvSpPr>
          <p:cNvPr id="28" name="文本框 27"/>
          <p:cNvSpPr txBox="1"/>
          <p:nvPr/>
        </p:nvSpPr>
        <p:spPr>
          <a:xfrm>
            <a:off x="442545" y="1375936"/>
            <a:ext cx="15081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 smtClean="0"/>
              <a:t>Gaussian</a:t>
            </a:r>
            <a:r>
              <a:rPr kumimoji="1" lang="zh-CN" altLang="en-US" sz="1200" dirty="0" smtClean="0"/>
              <a:t>滤波系数</a:t>
            </a:r>
            <a:endParaRPr kumimoji="1" lang="zh-CN" altLang="en-US" sz="1200" dirty="0"/>
          </a:p>
        </p:txBody>
      </p:sp>
      <p:sp>
        <p:nvSpPr>
          <p:cNvPr id="76" name="文本框 75"/>
          <p:cNvSpPr txBox="1"/>
          <p:nvPr/>
        </p:nvSpPr>
        <p:spPr>
          <a:xfrm>
            <a:off x="490177" y="1896654"/>
            <a:ext cx="15081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前一次迭代的结果</a:t>
            </a:r>
            <a:endParaRPr kumimoji="1" lang="zh-CN" altLang="en-US" sz="1200" dirty="0"/>
          </a:p>
        </p:txBody>
      </p:sp>
      <p:sp>
        <p:nvSpPr>
          <p:cNvPr id="77" name="文本框 76"/>
          <p:cNvSpPr txBox="1"/>
          <p:nvPr/>
        </p:nvSpPr>
        <p:spPr>
          <a:xfrm>
            <a:off x="505294" y="2523779"/>
            <a:ext cx="15081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各个滤波下的结果</a:t>
            </a:r>
            <a:endParaRPr kumimoji="1" lang="zh-CN" altLang="en-US" sz="1200" dirty="0"/>
          </a:p>
        </p:txBody>
      </p:sp>
      <p:sp>
        <p:nvSpPr>
          <p:cNvPr id="159" name="文本框 158"/>
          <p:cNvSpPr txBox="1"/>
          <p:nvPr/>
        </p:nvSpPr>
        <p:spPr>
          <a:xfrm>
            <a:off x="442545" y="85344"/>
            <a:ext cx="1773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 err="1" smtClean="0"/>
              <a:t>Pixel:</a:t>
            </a:r>
            <a:r>
              <a:rPr kumimoji="1" lang="en-US" altLang="zh-CN" b="1" dirty="0" err="1" smtClean="0">
                <a:solidFill>
                  <a:srgbClr val="FF0000"/>
                </a:solidFill>
              </a:rPr>
              <a:t>N</a:t>
            </a:r>
            <a:r>
              <a:rPr kumimoji="1" lang="en-US" altLang="zh-CN" b="1" dirty="0" smtClean="0"/>
              <a:t>, Label:</a:t>
            </a:r>
            <a:r>
              <a:rPr kumimoji="1" lang="en-US" altLang="zh-CN" b="1" dirty="0" smtClean="0">
                <a:solidFill>
                  <a:srgbClr val="0070C0"/>
                </a:solidFill>
              </a:rPr>
              <a:t>2</a:t>
            </a:r>
            <a:endParaRPr kumimoji="1" lang="zh-CN" altLang="en-US" b="1" dirty="0">
              <a:solidFill>
                <a:srgbClr val="0070C0"/>
              </a:solidFill>
            </a:endParaRPr>
          </a:p>
        </p:txBody>
      </p:sp>
      <p:grpSp>
        <p:nvGrpSpPr>
          <p:cNvPr id="2" name="组 1"/>
          <p:cNvGrpSpPr/>
          <p:nvPr/>
        </p:nvGrpSpPr>
        <p:grpSpPr>
          <a:xfrm>
            <a:off x="2292185" y="450569"/>
            <a:ext cx="9882283" cy="3564839"/>
            <a:chOff x="2292185" y="450569"/>
            <a:chExt cx="9882283" cy="3564839"/>
          </a:xfrm>
        </p:grpSpPr>
        <p:grpSp>
          <p:nvGrpSpPr>
            <p:cNvPr id="78" name="组 77"/>
            <p:cNvGrpSpPr/>
            <p:nvPr/>
          </p:nvGrpSpPr>
          <p:grpSpPr>
            <a:xfrm>
              <a:off x="2292185" y="450569"/>
              <a:ext cx="9882283" cy="3277003"/>
              <a:chOff x="2292185" y="511529"/>
              <a:chExt cx="9882283" cy="3277003"/>
            </a:xfrm>
          </p:grpSpPr>
          <p:grpSp>
            <p:nvGrpSpPr>
              <p:cNvPr id="41" name="组 40"/>
              <p:cNvGrpSpPr/>
              <p:nvPr/>
            </p:nvGrpSpPr>
            <p:grpSpPr>
              <a:xfrm>
                <a:off x="2292185" y="617120"/>
                <a:ext cx="2981611" cy="2217354"/>
                <a:chOff x="1804505" y="617120"/>
                <a:chExt cx="2981611" cy="2217354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" name="文本框 9"/>
                    <p:cNvSpPr txBox="1"/>
                    <p:nvPr/>
                  </p:nvSpPr>
                  <p:spPr>
                    <a:xfrm>
                      <a:off x="1804505" y="1922899"/>
                      <a:ext cx="2231893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2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),</m:t>
                          </m:r>
                          <m:sSub>
                            <m:sSub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2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)</m:t>
                          </m:r>
                        </m:oMath>
                      </a14:m>
                      <a:r>
                        <a:rPr kumimoji="1" lang="en-US" altLang="zh-CN" dirty="0" smtClean="0"/>
                        <a:t>, </a:t>
                      </a:r>
                      <a:r>
                        <a:rPr kumimoji="1" lang="mr-IN" altLang="zh-CN" dirty="0" smtClean="0"/>
                        <a:t>…</a:t>
                      </a:r>
                      <a:r>
                        <a:rPr kumimoji="1" lang="en-US" altLang="zh-CN" dirty="0" smtClean="0"/>
                        <a:t>, </a:t>
                      </a:r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𝑁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2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)</m:t>
                          </m:r>
                        </m:oMath>
                      </a14:m>
                      <a:endParaRPr kumimoji="1" lang="zh-CN" altLang="en-US" dirty="0"/>
                    </a:p>
                  </p:txBody>
                </p:sp>
              </mc:Choice>
              <mc:Fallback xmlns="">
                <p:sp>
                  <p:nvSpPr>
                    <p:cNvPr id="10" name="文本框 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04505" y="1922899"/>
                      <a:ext cx="2231893" cy="276999"/>
                    </a:xfrm>
                    <a:prstGeom prst="rect">
                      <a:avLst/>
                    </a:prstGeom>
                    <a:blipFill rotWithShape="0">
                      <a:blip r:embed="rId3"/>
                      <a:stretch>
                        <a:fillRect l="-4645" t="-28261" r="-4098" b="-5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30" name="组 29"/>
                <p:cNvGrpSpPr/>
                <p:nvPr/>
              </p:nvGrpSpPr>
              <p:grpSpPr>
                <a:xfrm>
                  <a:off x="2176844" y="617120"/>
                  <a:ext cx="2609272" cy="2217354"/>
                  <a:chOff x="2176844" y="617120"/>
                  <a:chExt cx="2609272" cy="2217354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" name="文本框 4"/>
                      <p:cNvSpPr txBox="1"/>
                      <p:nvPr/>
                    </p:nvSpPr>
                    <p:spPr>
                      <a:xfrm>
                        <a:off x="2502408" y="617120"/>
                        <a:ext cx="1097352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14:m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kumimoji="1" lang="en-US" altLang="zh-CN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a14:m>
                        <a:r>
                          <a:rPr kumimoji="1" lang="en-US" altLang="zh-CN" dirty="0" smtClean="0"/>
                          <a:t>, </a:t>
                        </a:r>
                        <a:r>
                          <a:rPr kumimoji="1" lang="mr-IN" altLang="zh-CN" dirty="0" smtClean="0"/>
                          <a:t>…</a:t>
                        </a:r>
                        <a:r>
                          <a:rPr kumimoji="1" lang="en-US" altLang="zh-CN" dirty="0" smtClean="0"/>
                          <a:t>, </a:t>
                        </a:r>
                        <a14:m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𝑁</m:t>
                                </m:r>
                              </m:sub>
                            </m:sSub>
                          </m:oMath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5" name="文本框 4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502408" y="617120"/>
                        <a:ext cx="1097352" cy="276999"/>
                      </a:xfrm>
                      <a:prstGeom prst="rect">
                        <a:avLst/>
                      </a:prstGeom>
                      <a:blipFill rotWithShape="0">
                        <a:blip r:embed="rId4"/>
                        <a:stretch>
                          <a:fillRect l="-10000" t="-28261" r="-3333" b="-5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7" name="直线箭头连接符 6"/>
                  <p:cNvCxnSpPr/>
                  <p:nvPr/>
                </p:nvCxnSpPr>
                <p:spPr>
                  <a:xfrm>
                    <a:off x="3020909" y="976045"/>
                    <a:ext cx="0" cy="503434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8" name="文本框 7"/>
                      <p:cNvSpPr txBox="1"/>
                      <p:nvPr/>
                    </p:nvSpPr>
                    <p:spPr>
                      <a:xfrm>
                        <a:off x="2176844" y="1399987"/>
                        <a:ext cx="1620444" cy="28027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14:m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1" lang="en-US" altLang="zh-CN" b="0" i="1" smtClean="0">
                                    <a:latin typeface="Cambria Math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1</m:t>
                                </m:r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𝑁</m:t>
                                </m:r>
                              </m:sub>
                              <m:sup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1</m:t>
                                </m:r>
                              </m:sup>
                            </m:sSubSup>
                          </m:oMath>
                        </a14:m>
                        <a:r>
                          <a:rPr kumimoji="1" lang="en-US" altLang="zh-CN" dirty="0" smtClean="0"/>
                          <a:t>, </a:t>
                        </a:r>
                        <a14:m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1" lang="en-US" altLang="zh-CN" b="0" i="1" smtClean="0">
                                    <a:latin typeface="Cambria Math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2</m:t>
                                </m:r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𝑁</m:t>
                                </m:r>
                              </m:sub>
                              <m:sup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1</m:t>
                                </m:r>
                              </m:sup>
                            </m:sSubSup>
                          </m:oMath>
                        </a14:m>
                        <a:r>
                          <a:rPr kumimoji="1" lang="en-US" altLang="zh-CN" dirty="0" smtClean="0"/>
                          <a:t>, </a:t>
                        </a:r>
                        <a:r>
                          <a:rPr kumimoji="1" lang="mr-IN" altLang="zh-CN" dirty="0" smtClean="0"/>
                          <a:t>…</a:t>
                        </a:r>
                        <a:r>
                          <a:rPr kumimoji="1" lang="en-US" altLang="zh-CN" dirty="0" smtClean="0"/>
                          <a:t>, </a:t>
                        </a:r>
                        <a14:m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1" lang="en-US" altLang="zh-CN" b="0" i="1" smtClean="0">
                                    <a:latin typeface="Cambria Math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𝑁𝑁</m:t>
                                </m:r>
                              </m:sub>
                              <m:sup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1</m:t>
                                </m:r>
                              </m:sup>
                            </m:sSubSup>
                          </m:oMath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8" name="文本框 7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176844" y="1399987"/>
                        <a:ext cx="1620444" cy="280270"/>
                      </a:xfrm>
                      <a:prstGeom prst="rect">
                        <a:avLst/>
                      </a:prstGeom>
                      <a:blipFill rotWithShape="0">
                        <a:blip r:embed="rId5"/>
                        <a:stretch>
                          <a:fillRect l="-5263" t="-26087" r="-2256" b="-5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" name="文本框 8"/>
                      <p:cNvSpPr txBox="1"/>
                      <p:nvPr/>
                    </p:nvSpPr>
                    <p:spPr>
                      <a:xfrm>
                        <a:off x="3049680" y="1098936"/>
                        <a:ext cx="280806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kumimoji="1" lang="en-US" altLang="zh-CN" i="1" smtClean="0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𝑘</m:t>
                                  </m:r>
                                </m:e>
                                <m:sup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1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9" name="文本框 8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049680" y="1098936"/>
                        <a:ext cx="280806" cy="276999"/>
                      </a:xfrm>
                      <a:prstGeom prst="rect">
                        <a:avLst/>
                      </a:prstGeom>
                      <a:blipFill rotWithShape="0">
                        <a:blip r:embed="rId6"/>
                        <a:stretch>
                          <a:fillRect l="-23913" t="-4348" r="-10870" b="-652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2" name="文本框 11"/>
                      <p:cNvSpPr txBox="1"/>
                      <p:nvPr/>
                    </p:nvSpPr>
                    <p:spPr>
                      <a:xfrm>
                        <a:off x="4398493" y="1688051"/>
                        <a:ext cx="387623" cy="37260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kumimoji="1" lang="zh-CN" altLang="en-US" sz="1000" i="1" smtClean="0">
                                      <a:latin typeface="Cambria Math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kumimoji="1" lang="en-US" altLang="zh-CN" sz="1000" b="0" i="1" smtClean="0">
                                      <a:latin typeface="Cambria Math" charset="0"/>
                                    </a:rPr>
                                    <m:t>∗</m:t>
                                  </m:r>
                                </m:e>
                              </m:nary>
                            </m:oMath>
                          </m:oMathPara>
                        </a14:m>
                        <a:endParaRPr kumimoji="1" lang="zh-CN" altLang="en-US" sz="1000" dirty="0"/>
                      </a:p>
                    </p:txBody>
                  </p:sp>
                </mc:Choice>
                <mc:Fallback xmlns="">
                  <p:sp>
                    <p:nvSpPr>
                      <p:cNvPr id="12" name="文本框 11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398493" y="1688051"/>
                        <a:ext cx="387623" cy="372603"/>
                      </a:xfrm>
                      <a:prstGeom prst="rect">
                        <a:avLst/>
                      </a:prstGeom>
                      <a:blipFill rotWithShape="0">
                        <a:blip r:embed="rId7"/>
                        <a:stretch>
                          <a:fillRect l="-107937" t="-152459" r="-149206" b="-20819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3" name="文本框 12"/>
                      <p:cNvSpPr txBox="1"/>
                      <p:nvPr/>
                    </p:nvSpPr>
                    <p:spPr>
                      <a:xfrm>
                        <a:off x="2682089" y="2490084"/>
                        <a:ext cx="791819" cy="34439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kumimoji="1" lang="en-US" altLang="zh-CN" b="0" i="1" smtClean="0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  <m:t>𝑄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  <m:t>𝑁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bSup>
                              <m:d>
                                <m:dPr>
                                  <m:ctrlPr>
                                    <a:rPr kumimoji="1" lang="en-US" altLang="zh-CN" b="0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rgbClr val="0070C0"/>
                                      </a:solidFill>
                                      <a:latin typeface="Cambria Math" charset="0"/>
                                    </a:rPr>
                                    <m:t>2</m:t>
                                  </m:r>
                                </m:e>
                              </m:d>
                            </m:oMath>
                          </m:oMathPara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13" name="文本框 12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682089" y="2490084"/>
                        <a:ext cx="791819" cy="344390"/>
                      </a:xfrm>
                      <a:prstGeom prst="rect">
                        <a:avLst/>
                      </a:prstGeom>
                      <a:blipFill rotWithShape="0">
                        <a:blip r:embed="rId8"/>
                        <a:stretch>
                          <a:fillRect l="-8462" b="-21053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17" name="肘形连接符 16"/>
                  <p:cNvCxnSpPr>
                    <a:stCxn id="8" idx="3"/>
                    <a:endCxn id="13" idx="3"/>
                  </p:cNvCxnSpPr>
                  <p:nvPr/>
                </p:nvCxnSpPr>
                <p:spPr>
                  <a:xfrm flipH="1">
                    <a:off x="3473908" y="1540122"/>
                    <a:ext cx="323380" cy="1122157"/>
                  </a:xfrm>
                  <a:prstGeom prst="bentConnector3">
                    <a:avLst>
                      <a:gd name="adj1" fmla="val -282764"/>
                    </a:avLst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直线连接符 18"/>
                  <p:cNvCxnSpPr>
                    <a:stCxn id="10" idx="3"/>
                  </p:cNvCxnSpPr>
                  <p:nvPr/>
                </p:nvCxnSpPr>
                <p:spPr>
                  <a:xfrm>
                    <a:off x="4036398" y="2061399"/>
                    <a:ext cx="687612" cy="1187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44" name="组 43"/>
              <p:cNvGrpSpPr/>
              <p:nvPr/>
            </p:nvGrpSpPr>
            <p:grpSpPr>
              <a:xfrm>
                <a:off x="5492585" y="566393"/>
                <a:ext cx="2981611" cy="2201025"/>
                <a:chOff x="1804505" y="633449"/>
                <a:chExt cx="2981611" cy="220102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5" name="文本框 44"/>
                    <p:cNvSpPr txBox="1"/>
                    <p:nvPr/>
                  </p:nvSpPr>
                  <p:spPr>
                    <a:xfrm>
                      <a:off x="1804505" y="1922899"/>
                      <a:ext cx="2231893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2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),</m:t>
                          </m:r>
                          <m:sSub>
                            <m:sSub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2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)</m:t>
                          </m:r>
                        </m:oMath>
                      </a14:m>
                      <a:r>
                        <a:rPr kumimoji="1" lang="en-US" altLang="zh-CN" dirty="0" smtClean="0"/>
                        <a:t>, </a:t>
                      </a:r>
                      <a:r>
                        <a:rPr kumimoji="1" lang="mr-IN" altLang="zh-CN" dirty="0" smtClean="0"/>
                        <a:t>…</a:t>
                      </a:r>
                      <a:r>
                        <a:rPr kumimoji="1" lang="en-US" altLang="zh-CN" dirty="0" smtClean="0"/>
                        <a:t>, </a:t>
                      </a:r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𝑁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2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)</m:t>
                          </m:r>
                        </m:oMath>
                      </a14:m>
                      <a:endParaRPr kumimoji="1" lang="zh-CN" altLang="en-US" dirty="0"/>
                    </a:p>
                  </p:txBody>
                </p:sp>
              </mc:Choice>
              <mc:Fallback xmlns="">
                <p:sp>
                  <p:nvSpPr>
                    <p:cNvPr id="45" name="文本框 4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04505" y="1922899"/>
                      <a:ext cx="2231893" cy="276999"/>
                    </a:xfrm>
                    <a:prstGeom prst="rect">
                      <a:avLst/>
                    </a:prstGeom>
                    <a:blipFill rotWithShape="0">
                      <a:blip r:embed="rId3"/>
                      <a:stretch>
                        <a:fillRect l="-4645" t="-28261" r="-4098" b="-5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46" name="组 45"/>
                <p:cNvGrpSpPr/>
                <p:nvPr/>
              </p:nvGrpSpPr>
              <p:grpSpPr>
                <a:xfrm>
                  <a:off x="2421779" y="633449"/>
                  <a:ext cx="2364337" cy="2201025"/>
                  <a:chOff x="2421779" y="633449"/>
                  <a:chExt cx="2364337" cy="2201025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7" name="文本框 46"/>
                      <p:cNvSpPr txBox="1"/>
                      <p:nvPr/>
                    </p:nvSpPr>
                    <p:spPr>
                      <a:xfrm>
                        <a:off x="2486079" y="633449"/>
                        <a:ext cx="1097352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14:m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kumimoji="1" lang="en-US" altLang="zh-CN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a14:m>
                        <a:r>
                          <a:rPr kumimoji="1" lang="en-US" altLang="zh-CN" dirty="0" smtClean="0"/>
                          <a:t>, </a:t>
                        </a:r>
                        <a:r>
                          <a:rPr kumimoji="1" lang="mr-IN" altLang="zh-CN" dirty="0" smtClean="0"/>
                          <a:t>…</a:t>
                        </a:r>
                        <a:r>
                          <a:rPr kumimoji="1" lang="en-US" altLang="zh-CN" dirty="0" smtClean="0"/>
                          <a:t>, </a:t>
                        </a:r>
                        <a14:m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𝑁</m:t>
                                </m:r>
                              </m:sub>
                            </m:sSub>
                          </m:oMath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47" name="文本框 46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486079" y="633449"/>
                        <a:ext cx="1097352" cy="276999"/>
                      </a:xfrm>
                      <a:prstGeom prst="rect">
                        <a:avLst/>
                      </a:prstGeom>
                      <a:blipFill rotWithShape="0">
                        <a:blip r:embed="rId9"/>
                        <a:stretch>
                          <a:fillRect l="-10000" t="-28889" r="-3333" b="-51111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48" name="直线箭头连接符 47"/>
                  <p:cNvCxnSpPr/>
                  <p:nvPr/>
                </p:nvCxnSpPr>
                <p:spPr>
                  <a:xfrm>
                    <a:off x="3020909" y="976045"/>
                    <a:ext cx="0" cy="503434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9" name="文本框 48"/>
                      <p:cNvSpPr txBox="1"/>
                      <p:nvPr/>
                    </p:nvSpPr>
                    <p:spPr>
                      <a:xfrm>
                        <a:off x="2421779" y="1465303"/>
                        <a:ext cx="1620444" cy="280846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14:m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1" lang="en-US" altLang="zh-CN" b="0" i="1" smtClean="0">
                                    <a:latin typeface="Cambria Math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1</m:t>
                                </m:r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𝑁</m:t>
                                </m:r>
                              </m:sub>
                              <m:sup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2</m:t>
                                </m:r>
                              </m:sup>
                            </m:sSubSup>
                          </m:oMath>
                        </a14:m>
                        <a:r>
                          <a:rPr kumimoji="1" lang="en-US" altLang="zh-CN" dirty="0" smtClean="0"/>
                          <a:t>, </a:t>
                        </a:r>
                        <a14:m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1" lang="en-US" altLang="zh-CN" b="0" i="1" smtClean="0">
                                    <a:latin typeface="Cambria Math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2</m:t>
                                </m:r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𝑁</m:t>
                                </m:r>
                              </m:sub>
                              <m:sup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2</m:t>
                                </m:r>
                              </m:sup>
                            </m:sSubSup>
                          </m:oMath>
                        </a14:m>
                        <a:r>
                          <a:rPr kumimoji="1" lang="en-US" altLang="zh-CN" dirty="0" smtClean="0"/>
                          <a:t>, </a:t>
                        </a:r>
                        <a:r>
                          <a:rPr kumimoji="1" lang="mr-IN" altLang="zh-CN" dirty="0" smtClean="0"/>
                          <a:t>…</a:t>
                        </a:r>
                        <a:r>
                          <a:rPr kumimoji="1" lang="en-US" altLang="zh-CN" dirty="0" smtClean="0"/>
                          <a:t>, </a:t>
                        </a:r>
                        <a14:m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1" lang="en-US" altLang="zh-CN" b="0" i="1" smtClean="0">
                                    <a:latin typeface="Cambria Math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𝑁𝑁</m:t>
                                </m:r>
                              </m:sub>
                              <m:sup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2</m:t>
                                </m:r>
                              </m:sup>
                            </m:sSubSup>
                          </m:oMath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49" name="文本框 48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421779" y="1465303"/>
                        <a:ext cx="1620444" cy="280846"/>
                      </a:xfrm>
                      <a:prstGeom prst="rect">
                        <a:avLst/>
                      </a:prstGeom>
                      <a:blipFill rotWithShape="0">
                        <a:blip r:embed="rId10"/>
                        <a:stretch>
                          <a:fillRect l="-5263" t="-26087" r="-2256" b="-52174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0" name="文本框 49"/>
                      <p:cNvSpPr txBox="1"/>
                      <p:nvPr/>
                    </p:nvSpPr>
                    <p:spPr>
                      <a:xfrm>
                        <a:off x="3049680" y="1098936"/>
                        <a:ext cx="280806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kumimoji="1" lang="en-US" altLang="zh-CN" i="1" smtClean="0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𝑘</m:t>
                                  </m:r>
                                </m:e>
                                <m:sup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50" name="文本框 49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049680" y="1098936"/>
                        <a:ext cx="280806" cy="276999"/>
                      </a:xfrm>
                      <a:prstGeom prst="rect">
                        <a:avLst/>
                      </a:prstGeom>
                      <a:blipFill rotWithShape="0">
                        <a:blip r:embed="rId11"/>
                        <a:stretch>
                          <a:fillRect l="-23913" t="-4348" r="-13043" b="-652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1" name="文本框 50"/>
                      <p:cNvSpPr txBox="1"/>
                      <p:nvPr/>
                    </p:nvSpPr>
                    <p:spPr>
                      <a:xfrm>
                        <a:off x="4398493" y="1688051"/>
                        <a:ext cx="387623" cy="37260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kumimoji="1" lang="zh-CN" altLang="en-US" sz="1000" i="1" smtClean="0">
                                      <a:latin typeface="Cambria Math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kumimoji="1" lang="en-US" altLang="zh-CN" sz="1000" b="0" i="1" smtClean="0">
                                      <a:latin typeface="Cambria Math" charset="0"/>
                                    </a:rPr>
                                    <m:t>∗</m:t>
                                  </m:r>
                                </m:e>
                              </m:nary>
                            </m:oMath>
                          </m:oMathPara>
                        </a14:m>
                        <a:endParaRPr kumimoji="1" lang="zh-CN" altLang="en-US" sz="1000" dirty="0"/>
                      </a:p>
                    </p:txBody>
                  </p:sp>
                </mc:Choice>
                <mc:Fallback xmlns="">
                  <p:sp>
                    <p:nvSpPr>
                      <p:cNvPr id="51" name="文本框 50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398493" y="1688051"/>
                        <a:ext cx="387623" cy="372603"/>
                      </a:xfrm>
                      <a:prstGeom prst="rect">
                        <a:avLst/>
                      </a:prstGeom>
                      <a:blipFill rotWithShape="0">
                        <a:blip r:embed="rId7"/>
                        <a:stretch>
                          <a:fillRect l="-107937" t="-152459" r="-149206" b="-20819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2" name="文本框 51"/>
                      <p:cNvSpPr txBox="1"/>
                      <p:nvPr/>
                    </p:nvSpPr>
                    <p:spPr>
                      <a:xfrm>
                        <a:off x="2682089" y="2490084"/>
                        <a:ext cx="791820" cy="34439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kumimoji="1" lang="en-US" altLang="zh-CN" b="0" i="1" smtClean="0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  <m:t>𝑄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  <m:t>𝑁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bSup>
                              <m:d>
                                <m:dPr>
                                  <m:ctrlPr>
                                    <a:rPr kumimoji="1" lang="en-US" altLang="zh-CN" b="0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rgbClr val="0070C0"/>
                                      </a:solidFill>
                                      <a:latin typeface="Cambria Math" charset="0"/>
                                    </a:rPr>
                                    <m:t>2</m:t>
                                  </m:r>
                                </m:e>
                              </m:d>
                            </m:oMath>
                          </m:oMathPara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52" name="文本框 51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682089" y="2490084"/>
                        <a:ext cx="791820" cy="344390"/>
                      </a:xfrm>
                      <a:prstGeom prst="rect">
                        <a:avLst/>
                      </a:prstGeom>
                      <a:blipFill rotWithShape="0">
                        <a:blip r:embed="rId12"/>
                        <a:stretch>
                          <a:fillRect l="-8462" b="-21053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53" name="肘形连接符 52"/>
                  <p:cNvCxnSpPr>
                    <a:stCxn id="50" idx="3"/>
                  </p:cNvCxnSpPr>
                  <p:nvPr/>
                </p:nvCxnSpPr>
                <p:spPr>
                  <a:xfrm flipH="1">
                    <a:off x="3473908" y="1542142"/>
                    <a:ext cx="448607" cy="1120137"/>
                  </a:xfrm>
                  <a:prstGeom prst="bentConnector3">
                    <a:avLst>
                      <a:gd name="adj1" fmla="val -175974"/>
                    </a:avLst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55" name="文本框 54"/>
              <p:cNvSpPr txBox="1"/>
              <p:nvPr/>
            </p:nvSpPr>
            <p:spPr>
              <a:xfrm>
                <a:off x="8595360" y="1684296"/>
                <a:ext cx="513283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mr-IN" altLang="zh-CN" sz="4000" dirty="0" smtClean="0"/>
                  <a:t>…</a:t>
                </a:r>
                <a:endParaRPr kumimoji="1" lang="zh-CN" altLang="en-US" sz="4000" dirty="0"/>
              </a:p>
            </p:txBody>
          </p:sp>
          <p:grpSp>
            <p:nvGrpSpPr>
              <p:cNvPr id="56" name="组 55"/>
              <p:cNvGrpSpPr/>
              <p:nvPr/>
            </p:nvGrpSpPr>
            <p:grpSpPr>
              <a:xfrm>
                <a:off x="9192857" y="511529"/>
                <a:ext cx="2981611" cy="2198973"/>
                <a:chOff x="1804505" y="633449"/>
                <a:chExt cx="2981611" cy="2198973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7" name="文本框 56"/>
                    <p:cNvSpPr txBox="1"/>
                    <p:nvPr/>
                  </p:nvSpPr>
                  <p:spPr>
                    <a:xfrm>
                      <a:off x="1804505" y="1922899"/>
                      <a:ext cx="2231893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2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),</m:t>
                          </m:r>
                          <m:sSub>
                            <m:sSub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2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)</m:t>
                          </m:r>
                        </m:oMath>
                      </a14:m>
                      <a:r>
                        <a:rPr kumimoji="1" lang="en-US" altLang="zh-CN" dirty="0" smtClean="0"/>
                        <a:t>, </a:t>
                      </a:r>
                      <a:r>
                        <a:rPr kumimoji="1" lang="mr-IN" altLang="zh-CN" dirty="0" smtClean="0"/>
                        <a:t>…</a:t>
                      </a:r>
                      <a:r>
                        <a:rPr kumimoji="1" lang="en-US" altLang="zh-CN" dirty="0" smtClean="0"/>
                        <a:t>, </a:t>
                      </a:r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𝑁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2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)</m:t>
                          </m:r>
                        </m:oMath>
                      </a14:m>
                      <a:endParaRPr kumimoji="1" lang="zh-CN" altLang="en-US" dirty="0"/>
                    </a:p>
                  </p:txBody>
                </p:sp>
              </mc:Choice>
              <mc:Fallback xmlns="">
                <p:sp>
                  <p:nvSpPr>
                    <p:cNvPr id="57" name="文本框 5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04505" y="1922899"/>
                      <a:ext cx="2231893" cy="276999"/>
                    </a:xfrm>
                    <a:prstGeom prst="rect">
                      <a:avLst/>
                    </a:prstGeom>
                    <a:blipFill rotWithShape="0">
                      <a:blip r:embed="rId3"/>
                      <a:stretch>
                        <a:fillRect l="-4645" t="-28261" r="-4098" b="-5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58" name="组 57"/>
                <p:cNvGrpSpPr/>
                <p:nvPr/>
              </p:nvGrpSpPr>
              <p:grpSpPr>
                <a:xfrm>
                  <a:off x="2398268" y="633449"/>
                  <a:ext cx="2387848" cy="2198973"/>
                  <a:chOff x="2398268" y="633449"/>
                  <a:chExt cx="2387848" cy="2198973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9" name="文本框 58"/>
                      <p:cNvSpPr txBox="1"/>
                      <p:nvPr/>
                    </p:nvSpPr>
                    <p:spPr>
                      <a:xfrm>
                        <a:off x="2502408" y="633449"/>
                        <a:ext cx="1097352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14:m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kumimoji="1" lang="en-US" altLang="zh-CN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a14:m>
                        <a:r>
                          <a:rPr kumimoji="1" lang="en-US" altLang="zh-CN" dirty="0" smtClean="0"/>
                          <a:t>, </a:t>
                        </a:r>
                        <a:r>
                          <a:rPr kumimoji="1" lang="mr-IN" altLang="zh-CN" dirty="0" smtClean="0"/>
                          <a:t>…</a:t>
                        </a:r>
                        <a:r>
                          <a:rPr kumimoji="1" lang="en-US" altLang="zh-CN" dirty="0" smtClean="0"/>
                          <a:t>, </a:t>
                        </a:r>
                        <a14:m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𝑁</m:t>
                                </m:r>
                              </m:sub>
                            </m:sSub>
                          </m:oMath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59" name="文本框 58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502408" y="633449"/>
                        <a:ext cx="1097352" cy="276999"/>
                      </a:xfrm>
                      <a:prstGeom prst="rect">
                        <a:avLst/>
                      </a:prstGeom>
                      <a:blipFill rotWithShape="0">
                        <a:blip r:embed="rId9"/>
                        <a:stretch>
                          <a:fillRect l="-10000" t="-28889" r="-3333" b="-51111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60" name="直线箭头连接符 59"/>
                  <p:cNvCxnSpPr/>
                  <p:nvPr/>
                </p:nvCxnSpPr>
                <p:spPr>
                  <a:xfrm>
                    <a:off x="3020909" y="976045"/>
                    <a:ext cx="0" cy="503434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1" name="文本框 60"/>
                      <p:cNvSpPr txBox="1"/>
                      <p:nvPr/>
                    </p:nvSpPr>
                    <p:spPr>
                      <a:xfrm>
                        <a:off x="2398268" y="1481632"/>
                        <a:ext cx="1620444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14:m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1" lang="en-US" altLang="zh-CN" b="0" i="1" smtClean="0">
                                    <a:latin typeface="Cambria Math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1</m:t>
                                </m:r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𝑁</m:t>
                                </m:r>
                              </m:sub>
                              <m:sup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𝑚</m:t>
                                </m:r>
                              </m:sup>
                            </m:sSubSup>
                          </m:oMath>
                        </a14:m>
                        <a:r>
                          <a:rPr kumimoji="1" lang="en-US" altLang="zh-CN" dirty="0" smtClean="0"/>
                          <a:t>, </a:t>
                        </a:r>
                        <a14:m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1" lang="en-US" altLang="zh-CN" b="0" i="1" smtClean="0">
                                    <a:latin typeface="Cambria Math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2</m:t>
                                </m:r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𝑁</m:t>
                                </m:r>
                              </m:sub>
                              <m:sup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𝑚</m:t>
                                </m:r>
                              </m:sup>
                            </m:sSubSup>
                          </m:oMath>
                        </a14:m>
                        <a:r>
                          <a:rPr kumimoji="1" lang="en-US" altLang="zh-CN" dirty="0" smtClean="0"/>
                          <a:t>, </a:t>
                        </a:r>
                        <a:r>
                          <a:rPr kumimoji="1" lang="mr-IN" altLang="zh-CN" dirty="0" smtClean="0"/>
                          <a:t>…</a:t>
                        </a:r>
                        <a:r>
                          <a:rPr kumimoji="1" lang="en-US" altLang="zh-CN" dirty="0" smtClean="0"/>
                          <a:t>, </a:t>
                        </a:r>
                        <a14:m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1" lang="en-US" altLang="zh-CN" b="0" i="1" smtClean="0">
                                    <a:latin typeface="Cambria Math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𝑁𝑁</m:t>
                                </m:r>
                              </m:sub>
                              <m:sup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𝑚</m:t>
                                </m:r>
                              </m:sup>
                            </m:sSubSup>
                          </m:oMath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61" name="文本框 60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398268" y="1481632"/>
                        <a:ext cx="1620444" cy="276999"/>
                      </a:xfrm>
                      <a:prstGeom prst="rect">
                        <a:avLst/>
                      </a:prstGeom>
                      <a:blipFill rotWithShape="0">
                        <a:blip r:embed="rId13"/>
                        <a:stretch>
                          <a:fillRect l="-5263" t="-28889" r="-2256" b="-53333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2" name="文本框 61"/>
                      <p:cNvSpPr txBox="1"/>
                      <p:nvPr/>
                    </p:nvSpPr>
                    <p:spPr>
                      <a:xfrm>
                        <a:off x="3049680" y="1098936"/>
                        <a:ext cx="280806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kumimoji="1" lang="en-US" altLang="zh-CN" i="1" smtClean="0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𝑘</m:t>
                                  </m:r>
                                </m:e>
                                <m:sup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𝑚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62" name="文本框 61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049680" y="1098936"/>
                        <a:ext cx="280806" cy="276999"/>
                      </a:xfrm>
                      <a:prstGeom prst="rect">
                        <a:avLst/>
                      </a:prstGeom>
                      <a:blipFill rotWithShape="0">
                        <a:blip r:embed="rId14"/>
                        <a:stretch>
                          <a:fillRect l="-30435" r="-23913" b="-652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3" name="文本框 62"/>
                      <p:cNvSpPr txBox="1"/>
                      <p:nvPr/>
                    </p:nvSpPr>
                    <p:spPr>
                      <a:xfrm>
                        <a:off x="4398493" y="1688051"/>
                        <a:ext cx="387623" cy="37260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kumimoji="1" lang="zh-CN" altLang="en-US" sz="1000" i="1" smtClean="0">
                                      <a:latin typeface="Cambria Math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kumimoji="1" lang="en-US" altLang="zh-CN" sz="1000" b="0" i="1" smtClean="0">
                                      <a:latin typeface="Cambria Math" charset="0"/>
                                    </a:rPr>
                                    <m:t>∗</m:t>
                                  </m:r>
                                </m:e>
                              </m:nary>
                            </m:oMath>
                          </m:oMathPara>
                        </a14:m>
                        <a:endParaRPr kumimoji="1" lang="zh-CN" altLang="en-US" sz="1000" dirty="0"/>
                      </a:p>
                    </p:txBody>
                  </p:sp>
                </mc:Choice>
                <mc:Fallback xmlns="">
                  <p:sp>
                    <p:nvSpPr>
                      <p:cNvPr id="63" name="文本框 62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398493" y="1688051"/>
                        <a:ext cx="387623" cy="372603"/>
                      </a:xfrm>
                      <a:prstGeom prst="rect">
                        <a:avLst/>
                      </a:prstGeom>
                      <a:blipFill rotWithShape="0">
                        <a:blip r:embed="rId7"/>
                        <a:stretch>
                          <a:fillRect l="-107937" t="-152459" r="-149206" b="-20819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4" name="文本框 63"/>
                      <p:cNvSpPr txBox="1"/>
                      <p:nvPr/>
                    </p:nvSpPr>
                    <p:spPr>
                      <a:xfrm>
                        <a:off x="2650307" y="2490084"/>
                        <a:ext cx="854015" cy="342338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kumimoji="1" lang="en-US" altLang="zh-CN" b="0" i="1" smtClean="0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  <m:t>𝑄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  <m:t>𝑁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  <m:t>𝑚</m:t>
                                      </m:r>
                                    </m:e>
                                  </m:d>
                                </m:sup>
                              </m:sSubSup>
                              <m:d>
                                <m:dPr>
                                  <m:ctrlPr>
                                    <a:rPr kumimoji="1" lang="en-US" altLang="zh-CN" b="0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rgbClr val="0070C0"/>
                                      </a:solidFill>
                                      <a:latin typeface="Cambria Math" charset="0"/>
                                    </a:rPr>
                                    <m:t>2</m:t>
                                  </m:r>
                                </m:e>
                              </m:d>
                            </m:oMath>
                          </m:oMathPara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64" name="文本框 63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650307" y="2490084"/>
                        <a:ext cx="854015" cy="342338"/>
                      </a:xfrm>
                      <a:prstGeom prst="rect">
                        <a:avLst/>
                      </a:prstGeom>
                      <a:blipFill rotWithShape="0">
                        <a:blip r:embed="rId15"/>
                        <a:stretch>
                          <a:fillRect l="-7857" b="-21053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65" name="肘形连接符 64"/>
                  <p:cNvCxnSpPr/>
                  <p:nvPr/>
                </p:nvCxnSpPr>
                <p:spPr>
                  <a:xfrm flipH="1">
                    <a:off x="3473908" y="1542142"/>
                    <a:ext cx="448607" cy="1120137"/>
                  </a:xfrm>
                  <a:prstGeom prst="bentConnector3">
                    <a:avLst>
                      <a:gd name="adj1" fmla="val -175974"/>
                    </a:avLst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68" name="直线箭头连接符 67"/>
              <p:cNvCxnSpPr/>
              <p:nvPr/>
            </p:nvCxnSpPr>
            <p:spPr>
              <a:xfrm>
                <a:off x="3818166" y="2834474"/>
                <a:ext cx="2766835" cy="95405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直线箭头连接符 69"/>
              <p:cNvCxnSpPr/>
              <p:nvPr/>
            </p:nvCxnSpPr>
            <p:spPr>
              <a:xfrm>
                <a:off x="6878163" y="2834474"/>
                <a:ext cx="0" cy="85970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直线箭头连接符 71"/>
              <p:cNvCxnSpPr/>
              <p:nvPr/>
            </p:nvCxnSpPr>
            <p:spPr>
              <a:xfrm flipH="1">
                <a:off x="7161989" y="2710502"/>
                <a:ext cx="2876670" cy="107803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3" name="文本框 72"/>
                  <p:cNvSpPr txBox="1"/>
                  <p:nvPr/>
                </p:nvSpPr>
                <p:spPr>
                  <a:xfrm>
                    <a:off x="4548125" y="3173003"/>
                    <a:ext cx="353815" cy="284180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0070C0"/>
                                  </a:solidFill>
                                  <a:latin typeface="Cambria Math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kumimoji="1" lang="zh-CN" altLang="en-US" dirty="0"/>
                  </a:p>
                </p:txBody>
              </p:sp>
            </mc:Choice>
            <mc:Fallback xmlns="">
              <p:sp>
                <p:nvSpPr>
                  <p:cNvPr id="73" name="文本框 7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48125" y="3173003"/>
                    <a:ext cx="353815" cy="284180"/>
                  </a:xfrm>
                  <a:prstGeom prst="rect">
                    <a:avLst/>
                  </a:prstGeom>
                  <a:blipFill rotWithShape="0">
                    <a:blip r:embed="rId16"/>
                    <a:stretch>
                      <a:fillRect l="-5172" t="-2174" r="-5172" b="-17391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4" name="文本框 73"/>
                  <p:cNvSpPr txBox="1"/>
                  <p:nvPr/>
                </p:nvSpPr>
                <p:spPr>
                  <a:xfrm>
                    <a:off x="6565901" y="3191291"/>
                    <a:ext cx="353815" cy="280205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0070C0"/>
                                  </a:solidFill>
                                  <a:latin typeface="Cambria Math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bSup>
                        </m:oMath>
                      </m:oMathPara>
                    </a14:m>
                    <a:endParaRPr kumimoji="1" lang="zh-CN" altLang="en-US" dirty="0"/>
                  </a:p>
                </p:txBody>
              </p:sp>
            </mc:Choice>
            <mc:Fallback xmlns="">
              <p:sp>
                <p:nvSpPr>
                  <p:cNvPr id="74" name="文本框 7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65901" y="3191291"/>
                    <a:ext cx="353815" cy="280205"/>
                  </a:xfrm>
                  <a:prstGeom prst="rect">
                    <a:avLst/>
                  </a:prstGeom>
                  <a:blipFill rotWithShape="0">
                    <a:blip r:embed="rId17"/>
                    <a:stretch>
                      <a:fillRect l="-6897" t="-2222" r="-5172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5" name="文本框 74"/>
                  <p:cNvSpPr txBox="1"/>
                  <p:nvPr/>
                </p:nvSpPr>
                <p:spPr>
                  <a:xfrm>
                    <a:off x="8144765" y="3136427"/>
                    <a:ext cx="416011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0070C0"/>
                                  </a:solidFill>
                                  <a:latin typeface="Cambria Math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𝑚</m:t>
                              </m:r>
                            </m:sup>
                          </m:sSubSup>
                        </m:oMath>
                      </m:oMathPara>
                    </a14:m>
                    <a:endParaRPr kumimoji="1" lang="zh-CN" altLang="en-US" dirty="0"/>
                  </a:p>
                </p:txBody>
              </p:sp>
            </mc:Choice>
            <mc:Fallback xmlns="">
              <p:sp>
                <p:nvSpPr>
                  <p:cNvPr id="75" name="文本框 7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44765" y="3136427"/>
                    <a:ext cx="416011" cy="276999"/>
                  </a:xfrm>
                  <a:prstGeom prst="rect">
                    <a:avLst/>
                  </a:prstGeom>
                  <a:blipFill rotWithShape="0">
                    <a:blip r:embed="rId18"/>
                    <a:stretch>
                      <a:fillRect l="-5882" r="-1471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0" name="文本框 159"/>
                <p:cNvSpPr txBox="1"/>
                <p:nvPr/>
              </p:nvSpPr>
              <p:spPr>
                <a:xfrm>
                  <a:off x="6585220" y="3727572"/>
                  <a:ext cx="671401" cy="28783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̌"/>
                                <m:ctrlPr>
                                  <a:rPr kumimoji="1" lang="en-US" altLang="zh-CN" b="0" i="1" smtClean="0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𝑄</m:t>
                                </m:r>
                              </m:e>
                            </m:acc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𝑁</m:t>
                            </m:r>
                          </m:sub>
                        </m:sSub>
                        <m:r>
                          <a:rPr kumimoji="1" lang="en-US" altLang="zh-CN" b="0" i="1" smtClean="0">
                            <a:latin typeface="Cambria Math" charset="0"/>
                          </a:rPr>
                          <m:t>(</m:t>
                        </m:r>
                        <m:r>
                          <a:rPr kumimoji="1" lang="en-US" altLang="zh-CN" b="0" i="1" smtClean="0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2</m:t>
                        </m:r>
                        <m:r>
                          <a:rPr kumimoji="1" lang="en-US" altLang="zh-CN" b="0" i="1" smtClean="0">
                            <a:latin typeface="Cambria Math" charset="0"/>
                          </a:rPr>
                          <m:t>)</m:t>
                        </m:r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160" name="文本框 1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85220" y="3727572"/>
                  <a:ext cx="671401" cy="287836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 l="-10909" t="-25000" r="-11818" b="-3125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" name="直线连接符 2"/>
          <p:cNvCxnSpPr>
            <a:stCxn id="45" idx="3"/>
          </p:cNvCxnSpPr>
          <p:nvPr/>
        </p:nvCxnSpPr>
        <p:spPr>
          <a:xfrm flipV="1">
            <a:off x="7724478" y="1932638"/>
            <a:ext cx="684000" cy="7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/>
          <p:cNvCxnSpPr>
            <a:stCxn id="57" idx="3"/>
          </p:cNvCxnSpPr>
          <p:nvPr/>
        </p:nvCxnSpPr>
        <p:spPr>
          <a:xfrm flipV="1">
            <a:off x="11424750" y="1877775"/>
            <a:ext cx="687613" cy="7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84233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 26"/>
          <p:cNvSpPr txBox="1"/>
          <p:nvPr/>
        </p:nvSpPr>
        <p:spPr>
          <a:xfrm>
            <a:off x="646114" y="617120"/>
            <a:ext cx="11583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图像特征</a:t>
            </a:r>
            <a:endParaRPr kumimoji="1" lang="zh-CN" altLang="en-US" sz="1200" dirty="0"/>
          </a:p>
        </p:txBody>
      </p:sp>
      <p:sp>
        <p:nvSpPr>
          <p:cNvPr id="28" name="文本框 27"/>
          <p:cNvSpPr txBox="1"/>
          <p:nvPr/>
        </p:nvSpPr>
        <p:spPr>
          <a:xfrm>
            <a:off x="442545" y="1375936"/>
            <a:ext cx="15081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 smtClean="0"/>
              <a:t>Gaussian</a:t>
            </a:r>
            <a:r>
              <a:rPr kumimoji="1" lang="zh-CN" altLang="en-US" sz="1200" dirty="0" smtClean="0"/>
              <a:t>滤波系数</a:t>
            </a:r>
            <a:endParaRPr kumimoji="1" lang="zh-CN" altLang="en-US" sz="1200" dirty="0"/>
          </a:p>
        </p:txBody>
      </p:sp>
      <p:sp>
        <p:nvSpPr>
          <p:cNvPr id="76" name="文本框 75"/>
          <p:cNvSpPr txBox="1"/>
          <p:nvPr/>
        </p:nvSpPr>
        <p:spPr>
          <a:xfrm>
            <a:off x="490177" y="1896654"/>
            <a:ext cx="15081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前一次迭代的结果</a:t>
            </a:r>
            <a:endParaRPr kumimoji="1" lang="zh-CN" altLang="en-US" sz="1200" dirty="0"/>
          </a:p>
        </p:txBody>
      </p:sp>
      <p:sp>
        <p:nvSpPr>
          <p:cNvPr id="77" name="文本框 76"/>
          <p:cNvSpPr txBox="1"/>
          <p:nvPr/>
        </p:nvSpPr>
        <p:spPr>
          <a:xfrm>
            <a:off x="505294" y="2523779"/>
            <a:ext cx="15081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各个滤波下的结果</a:t>
            </a:r>
            <a:endParaRPr kumimoji="1" lang="zh-CN" altLang="en-US" sz="1200" dirty="0"/>
          </a:p>
        </p:txBody>
      </p:sp>
      <p:sp>
        <p:nvSpPr>
          <p:cNvPr id="159" name="文本框 158"/>
          <p:cNvSpPr txBox="1"/>
          <p:nvPr/>
        </p:nvSpPr>
        <p:spPr>
          <a:xfrm>
            <a:off x="442545" y="85344"/>
            <a:ext cx="1773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 err="1" smtClean="0"/>
              <a:t>Pixel:</a:t>
            </a:r>
            <a:r>
              <a:rPr kumimoji="1" lang="en-US" altLang="zh-CN" b="1" dirty="0" err="1" smtClean="0">
                <a:solidFill>
                  <a:srgbClr val="FF0000"/>
                </a:solidFill>
              </a:rPr>
              <a:t>N</a:t>
            </a:r>
            <a:r>
              <a:rPr kumimoji="1" lang="en-US" altLang="zh-CN" b="1" dirty="0" smtClean="0"/>
              <a:t>, </a:t>
            </a:r>
            <a:r>
              <a:rPr kumimoji="1" lang="en-US" altLang="zh-CN" b="1" dirty="0" err="1" smtClean="0"/>
              <a:t>Label:</a:t>
            </a:r>
            <a:r>
              <a:rPr kumimoji="1" lang="en-US" altLang="zh-CN" b="1" dirty="0" err="1" smtClean="0">
                <a:solidFill>
                  <a:srgbClr val="0070C0"/>
                </a:solidFill>
              </a:rPr>
              <a:t>L</a:t>
            </a:r>
            <a:endParaRPr kumimoji="1" lang="zh-CN" altLang="en-US" b="1" dirty="0">
              <a:solidFill>
                <a:srgbClr val="0070C0"/>
              </a:solidFill>
            </a:endParaRPr>
          </a:p>
        </p:txBody>
      </p:sp>
      <p:grpSp>
        <p:nvGrpSpPr>
          <p:cNvPr id="2" name="组 1"/>
          <p:cNvGrpSpPr/>
          <p:nvPr/>
        </p:nvGrpSpPr>
        <p:grpSpPr>
          <a:xfrm>
            <a:off x="2292185" y="450569"/>
            <a:ext cx="9882283" cy="3564839"/>
            <a:chOff x="2292185" y="450569"/>
            <a:chExt cx="9882283" cy="3564839"/>
          </a:xfrm>
        </p:grpSpPr>
        <p:grpSp>
          <p:nvGrpSpPr>
            <p:cNvPr id="78" name="组 77"/>
            <p:cNvGrpSpPr/>
            <p:nvPr/>
          </p:nvGrpSpPr>
          <p:grpSpPr>
            <a:xfrm>
              <a:off x="2292185" y="450569"/>
              <a:ext cx="9882283" cy="3277003"/>
              <a:chOff x="2292185" y="511529"/>
              <a:chExt cx="9882283" cy="3277003"/>
            </a:xfrm>
          </p:grpSpPr>
          <p:grpSp>
            <p:nvGrpSpPr>
              <p:cNvPr id="41" name="组 40"/>
              <p:cNvGrpSpPr/>
              <p:nvPr/>
            </p:nvGrpSpPr>
            <p:grpSpPr>
              <a:xfrm>
                <a:off x="2292185" y="617120"/>
                <a:ext cx="2981611" cy="2217354"/>
                <a:chOff x="1804505" y="617120"/>
                <a:chExt cx="2981611" cy="2217354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" name="文本框 9"/>
                    <p:cNvSpPr txBox="1"/>
                    <p:nvPr/>
                  </p:nvSpPr>
                  <p:spPr>
                    <a:xfrm>
                      <a:off x="1804505" y="1922899"/>
                      <a:ext cx="2231893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𝐿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),</m:t>
                          </m:r>
                          <m:sSub>
                            <m:sSub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𝐿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)</m:t>
                          </m:r>
                        </m:oMath>
                      </a14:m>
                      <a:r>
                        <a:rPr kumimoji="1" lang="en-US" altLang="zh-CN" dirty="0" smtClean="0"/>
                        <a:t>, </a:t>
                      </a:r>
                      <a:r>
                        <a:rPr kumimoji="1" lang="mr-IN" altLang="zh-CN" dirty="0" smtClean="0"/>
                        <a:t>…</a:t>
                      </a:r>
                      <a:r>
                        <a:rPr kumimoji="1" lang="en-US" altLang="zh-CN" dirty="0" smtClean="0"/>
                        <a:t>, </a:t>
                      </a:r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𝑁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𝐿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)</m:t>
                          </m:r>
                        </m:oMath>
                      </a14:m>
                      <a:endParaRPr kumimoji="1" lang="zh-CN" altLang="en-US" dirty="0"/>
                    </a:p>
                  </p:txBody>
                </p:sp>
              </mc:Choice>
              <mc:Fallback xmlns="">
                <p:sp>
                  <p:nvSpPr>
                    <p:cNvPr id="10" name="文本框 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04505" y="1922899"/>
                      <a:ext cx="2231893" cy="276999"/>
                    </a:xfrm>
                    <a:prstGeom prst="rect">
                      <a:avLst/>
                    </a:prstGeom>
                    <a:blipFill rotWithShape="0">
                      <a:blip r:embed="rId3"/>
                      <a:stretch>
                        <a:fillRect l="-4645" t="-28261" r="-3825" b="-5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30" name="组 29"/>
                <p:cNvGrpSpPr/>
                <p:nvPr/>
              </p:nvGrpSpPr>
              <p:grpSpPr>
                <a:xfrm>
                  <a:off x="2176844" y="617120"/>
                  <a:ext cx="2609272" cy="2217354"/>
                  <a:chOff x="2176844" y="617120"/>
                  <a:chExt cx="2609272" cy="2217354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" name="文本框 4"/>
                      <p:cNvSpPr txBox="1"/>
                      <p:nvPr/>
                    </p:nvSpPr>
                    <p:spPr>
                      <a:xfrm>
                        <a:off x="2502408" y="617120"/>
                        <a:ext cx="1097352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14:m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kumimoji="1" lang="en-US" altLang="zh-CN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a14:m>
                        <a:r>
                          <a:rPr kumimoji="1" lang="en-US" altLang="zh-CN" dirty="0" smtClean="0"/>
                          <a:t>, </a:t>
                        </a:r>
                        <a:r>
                          <a:rPr kumimoji="1" lang="mr-IN" altLang="zh-CN" dirty="0" smtClean="0"/>
                          <a:t>…</a:t>
                        </a:r>
                        <a:r>
                          <a:rPr kumimoji="1" lang="en-US" altLang="zh-CN" dirty="0" smtClean="0"/>
                          <a:t>, </a:t>
                        </a:r>
                        <a14:m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𝑁</m:t>
                                </m:r>
                              </m:sub>
                            </m:sSub>
                          </m:oMath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5" name="文本框 4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502408" y="617120"/>
                        <a:ext cx="1097352" cy="276999"/>
                      </a:xfrm>
                      <a:prstGeom prst="rect">
                        <a:avLst/>
                      </a:prstGeom>
                      <a:blipFill rotWithShape="0">
                        <a:blip r:embed="rId4"/>
                        <a:stretch>
                          <a:fillRect l="-10000" t="-28261" r="-3333" b="-5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7" name="直线箭头连接符 6"/>
                  <p:cNvCxnSpPr/>
                  <p:nvPr/>
                </p:nvCxnSpPr>
                <p:spPr>
                  <a:xfrm>
                    <a:off x="3020909" y="976045"/>
                    <a:ext cx="0" cy="503434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8" name="文本框 7"/>
                      <p:cNvSpPr txBox="1"/>
                      <p:nvPr/>
                    </p:nvSpPr>
                    <p:spPr>
                      <a:xfrm>
                        <a:off x="2176844" y="1399987"/>
                        <a:ext cx="1620444" cy="28027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14:m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1" lang="en-US" altLang="zh-CN" b="0" i="1" smtClean="0">
                                    <a:latin typeface="Cambria Math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1</m:t>
                                </m:r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𝑁</m:t>
                                </m:r>
                              </m:sub>
                              <m:sup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1</m:t>
                                </m:r>
                              </m:sup>
                            </m:sSubSup>
                          </m:oMath>
                        </a14:m>
                        <a:r>
                          <a:rPr kumimoji="1" lang="en-US" altLang="zh-CN" dirty="0" smtClean="0"/>
                          <a:t>, </a:t>
                        </a:r>
                        <a14:m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1" lang="en-US" altLang="zh-CN" b="0" i="1" smtClean="0">
                                    <a:latin typeface="Cambria Math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2</m:t>
                                </m:r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𝑁</m:t>
                                </m:r>
                              </m:sub>
                              <m:sup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1</m:t>
                                </m:r>
                              </m:sup>
                            </m:sSubSup>
                          </m:oMath>
                        </a14:m>
                        <a:r>
                          <a:rPr kumimoji="1" lang="en-US" altLang="zh-CN" dirty="0" smtClean="0"/>
                          <a:t>, </a:t>
                        </a:r>
                        <a:r>
                          <a:rPr kumimoji="1" lang="mr-IN" altLang="zh-CN" dirty="0" smtClean="0"/>
                          <a:t>…</a:t>
                        </a:r>
                        <a:r>
                          <a:rPr kumimoji="1" lang="en-US" altLang="zh-CN" dirty="0" smtClean="0"/>
                          <a:t>, </a:t>
                        </a:r>
                        <a14:m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1" lang="en-US" altLang="zh-CN" b="0" i="1" smtClean="0">
                                    <a:latin typeface="Cambria Math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𝑁𝑁</m:t>
                                </m:r>
                              </m:sub>
                              <m:sup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1</m:t>
                                </m:r>
                              </m:sup>
                            </m:sSubSup>
                          </m:oMath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8" name="文本框 7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176844" y="1399987"/>
                        <a:ext cx="1620444" cy="280270"/>
                      </a:xfrm>
                      <a:prstGeom prst="rect">
                        <a:avLst/>
                      </a:prstGeom>
                      <a:blipFill rotWithShape="0">
                        <a:blip r:embed="rId5"/>
                        <a:stretch>
                          <a:fillRect l="-5263" t="-26087" r="-2256" b="-5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" name="文本框 8"/>
                      <p:cNvSpPr txBox="1"/>
                      <p:nvPr/>
                    </p:nvSpPr>
                    <p:spPr>
                      <a:xfrm>
                        <a:off x="3049680" y="1098936"/>
                        <a:ext cx="280806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kumimoji="1" lang="en-US" altLang="zh-CN" i="1" smtClean="0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𝑘</m:t>
                                  </m:r>
                                </m:e>
                                <m:sup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1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9" name="文本框 8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049680" y="1098936"/>
                        <a:ext cx="280806" cy="276999"/>
                      </a:xfrm>
                      <a:prstGeom prst="rect">
                        <a:avLst/>
                      </a:prstGeom>
                      <a:blipFill rotWithShape="0">
                        <a:blip r:embed="rId6"/>
                        <a:stretch>
                          <a:fillRect l="-23913" t="-4348" r="-10870" b="-652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2" name="文本框 11"/>
                      <p:cNvSpPr txBox="1"/>
                      <p:nvPr/>
                    </p:nvSpPr>
                    <p:spPr>
                      <a:xfrm>
                        <a:off x="4398493" y="1688051"/>
                        <a:ext cx="387623" cy="37260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kumimoji="1" lang="zh-CN" altLang="en-US" sz="1000" i="1" smtClean="0">
                                      <a:latin typeface="Cambria Math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kumimoji="1" lang="en-US" altLang="zh-CN" sz="1000" b="0" i="1" smtClean="0">
                                      <a:latin typeface="Cambria Math" charset="0"/>
                                    </a:rPr>
                                    <m:t>∗</m:t>
                                  </m:r>
                                </m:e>
                              </m:nary>
                            </m:oMath>
                          </m:oMathPara>
                        </a14:m>
                        <a:endParaRPr kumimoji="1" lang="zh-CN" altLang="en-US" sz="1000" dirty="0"/>
                      </a:p>
                    </p:txBody>
                  </p:sp>
                </mc:Choice>
                <mc:Fallback xmlns="">
                  <p:sp>
                    <p:nvSpPr>
                      <p:cNvPr id="12" name="文本框 11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398493" y="1688051"/>
                        <a:ext cx="387623" cy="372603"/>
                      </a:xfrm>
                      <a:prstGeom prst="rect">
                        <a:avLst/>
                      </a:prstGeom>
                      <a:blipFill rotWithShape="0">
                        <a:blip r:embed="rId7"/>
                        <a:stretch>
                          <a:fillRect l="-107937" t="-152459" r="-149206" b="-20819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3" name="文本框 12"/>
                      <p:cNvSpPr txBox="1"/>
                      <p:nvPr/>
                    </p:nvSpPr>
                    <p:spPr>
                      <a:xfrm>
                        <a:off x="2682089" y="2490084"/>
                        <a:ext cx="791819" cy="34439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kumimoji="1" lang="en-US" altLang="zh-CN" b="0" i="1" smtClean="0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  <m:t>𝑄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  <m:t>𝑁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bSup>
                              <m:d>
                                <m:dPr>
                                  <m:ctrlPr>
                                    <a:rPr kumimoji="1" lang="en-US" altLang="zh-CN" b="0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rgbClr val="0070C0"/>
                                      </a:solidFill>
                                      <a:latin typeface="Cambria Math" charset="0"/>
                                    </a:rPr>
                                    <m:t>𝐿</m:t>
                                  </m:r>
                                </m:e>
                              </m:d>
                            </m:oMath>
                          </m:oMathPara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13" name="文本框 12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682089" y="2490084"/>
                        <a:ext cx="791819" cy="344390"/>
                      </a:xfrm>
                      <a:prstGeom prst="rect">
                        <a:avLst/>
                      </a:prstGeom>
                      <a:blipFill rotWithShape="0">
                        <a:blip r:embed="rId8"/>
                        <a:stretch>
                          <a:fillRect l="-8462" b="-21053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17" name="肘形连接符 16"/>
                  <p:cNvCxnSpPr>
                    <a:stCxn id="8" idx="3"/>
                    <a:endCxn id="13" idx="3"/>
                  </p:cNvCxnSpPr>
                  <p:nvPr/>
                </p:nvCxnSpPr>
                <p:spPr>
                  <a:xfrm flipH="1">
                    <a:off x="3473908" y="1540122"/>
                    <a:ext cx="323380" cy="1122157"/>
                  </a:xfrm>
                  <a:prstGeom prst="bentConnector3">
                    <a:avLst>
                      <a:gd name="adj1" fmla="val -282764"/>
                    </a:avLst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直线连接符 18"/>
                  <p:cNvCxnSpPr>
                    <a:stCxn id="10" idx="3"/>
                  </p:cNvCxnSpPr>
                  <p:nvPr/>
                </p:nvCxnSpPr>
                <p:spPr>
                  <a:xfrm>
                    <a:off x="4036398" y="2061399"/>
                    <a:ext cx="687612" cy="1187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44" name="组 43"/>
              <p:cNvGrpSpPr/>
              <p:nvPr/>
            </p:nvGrpSpPr>
            <p:grpSpPr>
              <a:xfrm>
                <a:off x="5492585" y="566393"/>
                <a:ext cx="2981611" cy="2201025"/>
                <a:chOff x="1804505" y="633449"/>
                <a:chExt cx="2981611" cy="220102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5" name="文本框 44"/>
                    <p:cNvSpPr txBox="1"/>
                    <p:nvPr/>
                  </p:nvSpPr>
                  <p:spPr>
                    <a:xfrm>
                      <a:off x="1804505" y="1922899"/>
                      <a:ext cx="2231893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𝐿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),</m:t>
                          </m:r>
                          <m:sSub>
                            <m:sSub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𝐿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)</m:t>
                          </m:r>
                        </m:oMath>
                      </a14:m>
                      <a:r>
                        <a:rPr kumimoji="1" lang="en-US" altLang="zh-CN" dirty="0" smtClean="0"/>
                        <a:t>, </a:t>
                      </a:r>
                      <a:r>
                        <a:rPr kumimoji="1" lang="mr-IN" altLang="zh-CN" dirty="0" smtClean="0"/>
                        <a:t>…</a:t>
                      </a:r>
                      <a:r>
                        <a:rPr kumimoji="1" lang="en-US" altLang="zh-CN" dirty="0" smtClean="0"/>
                        <a:t>, </a:t>
                      </a:r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𝑁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𝐿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)</m:t>
                          </m:r>
                        </m:oMath>
                      </a14:m>
                      <a:endParaRPr kumimoji="1" lang="zh-CN" altLang="en-US" dirty="0"/>
                    </a:p>
                  </p:txBody>
                </p:sp>
              </mc:Choice>
              <mc:Fallback xmlns="">
                <p:sp>
                  <p:nvSpPr>
                    <p:cNvPr id="45" name="文本框 4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04505" y="1922899"/>
                      <a:ext cx="2231893" cy="276999"/>
                    </a:xfrm>
                    <a:prstGeom prst="rect">
                      <a:avLst/>
                    </a:prstGeom>
                    <a:blipFill rotWithShape="0">
                      <a:blip r:embed="rId3"/>
                      <a:stretch>
                        <a:fillRect l="-4645" t="-28261" r="-3825" b="-5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46" name="组 45"/>
                <p:cNvGrpSpPr/>
                <p:nvPr/>
              </p:nvGrpSpPr>
              <p:grpSpPr>
                <a:xfrm>
                  <a:off x="2421779" y="633449"/>
                  <a:ext cx="2364337" cy="2201025"/>
                  <a:chOff x="2421779" y="633449"/>
                  <a:chExt cx="2364337" cy="2201025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7" name="文本框 46"/>
                      <p:cNvSpPr txBox="1"/>
                      <p:nvPr/>
                    </p:nvSpPr>
                    <p:spPr>
                      <a:xfrm>
                        <a:off x="2486079" y="633449"/>
                        <a:ext cx="1097352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14:m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kumimoji="1" lang="en-US" altLang="zh-CN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a14:m>
                        <a:r>
                          <a:rPr kumimoji="1" lang="en-US" altLang="zh-CN" dirty="0" smtClean="0"/>
                          <a:t>, </a:t>
                        </a:r>
                        <a:r>
                          <a:rPr kumimoji="1" lang="mr-IN" altLang="zh-CN" dirty="0" smtClean="0"/>
                          <a:t>…</a:t>
                        </a:r>
                        <a:r>
                          <a:rPr kumimoji="1" lang="en-US" altLang="zh-CN" dirty="0" smtClean="0"/>
                          <a:t>, </a:t>
                        </a:r>
                        <a14:m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𝑁</m:t>
                                </m:r>
                              </m:sub>
                            </m:sSub>
                          </m:oMath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47" name="文本框 46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486079" y="633449"/>
                        <a:ext cx="1097352" cy="276999"/>
                      </a:xfrm>
                      <a:prstGeom prst="rect">
                        <a:avLst/>
                      </a:prstGeom>
                      <a:blipFill rotWithShape="0">
                        <a:blip r:embed="rId9"/>
                        <a:stretch>
                          <a:fillRect l="-10000" t="-28889" r="-3333" b="-51111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48" name="直线箭头连接符 47"/>
                  <p:cNvCxnSpPr/>
                  <p:nvPr/>
                </p:nvCxnSpPr>
                <p:spPr>
                  <a:xfrm>
                    <a:off x="3020909" y="976045"/>
                    <a:ext cx="0" cy="503434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9" name="文本框 48"/>
                      <p:cNvSpPr txBox="1"/>
                      <p:nvPr/>
                    </p:nvSpPr>
                    <p:spPr>
                      <a:xfrm>
                        <a:off x="2421779" y="1465303"/>
                        <a:ext cx="1620444" cy="280846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14:m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1" lang="en-US" altLang="zh-CN" b="0" i="1" smtClean="0">
                                    <a:latin typeface="Cambria Math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1</m:t>
                                </m:r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𝑁</m:t>
                                </m:r>
                              </m:sub>
                              <m:sup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2</m:t>
                                </m:r>
                              </m:sup>
                            </m:sSubSup>
                          </m:oMath>
                        </a14:m>
                        <a:r>
                          <a:rPr kumimoji="1" lang="en-US" altLang="zh-CN" dirty="0" smtClean="0"/>
                          <a:t>, </a:t>
                        </a:r>
                        <a14:m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1" lang="en-US" altLang="zh-CN" b="0" i="1" smtClean="0">
                                    <a:latin typeface="Cambria Math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2</m:t>
                                </m:r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𝑁</m:t>
                                </m:r>
                              </m:sub>
                              <m:sup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2</m:t>
                                </m:r>
                              </m:sup>
                            </m:sSubSup>
                          </m:oMath>
                        </a14:m>
                        <a:r>
                          <a:rPr kumimoji="1" lang="en-US" altLang="zh-CN" dirty="0" smtClean="0"/>
                          <a:t>, </a:t>
                        </a:r>
                        <a:r>
                          <a:rPr kumimoji="1" lang="mr-IN" altLang="zh-CN" dirty="0" smtClean="0"/>
                          <a:t>…</a:t>
                        </a:r>
                        <a:r>
                          <a:rPr kumimoji="1" lang="en-US" altLang="zh-CN" dirty="0" smtClean="0"/>
                          <a:t>, </a:t>
                        </a:r>
                        <a14:m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1" lang="en-US" altLang="zh-CN" b="0" i="1" smtClean="0">
                                    <a:latin typeface="Cambria Math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𝑁𝑁</m:t>
                                </m:r>
                              </m:sub>
                              <m:sup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2</m:t>
                                </m:r>
                              </m:sup>
                            </m:sSubSup>
                          </m:oMath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49" name="文本框 48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421779" y="1465303"/>
                        <a:ext cx="1620444" cy="280846"/>
                      </a:xfrm>
                      <a:prstGeom prst="rect">
                        <a:avLst/>
                      </a:prstGeom>
                      <a:blipFill rotWithShape="0">
                        <a:blip r:embed="rId10"/>
                        <a:stretch>
                          <a:fillRect l="-5263" t="-26087" r="-2256" b="-52174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0" name="文本框 49"/>
                      <p:cNvSpPr txBox="1"/>
                      <p:nvPr/>
                    </p:nvSpPr>
                    <p:spPr>
                      <a:xfrm>
                        <a:off x="3049680" y="1098936"/>
                        <a:ext cx="280806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kumimoji="1" lang="en-US" altLang="zh-CN" i="1" smtClean="0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𝑘</m:t>
                                  </m:r>
                                </m:e>
                                <m:sup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50" name="文本框 49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049680" y="1098936"/>
                        <a:ext cx="280806" cy="276999"/>
                      </a:xfrm>
                      <a:prstGeom prst="rect">
                        <a:avLst/>
                      </a:prstGeom>
                      <a:blipFill rotWithShape="0">
                        <a:blip r:embed="rId11"/>
                        <a:stretch>
                          <a:fillRect l="-23913" t="-4348" r="-13043" b="-652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1" name="文本框 50"/>
                      <p:cNvSpPr txBox="1"/>
                      <p:nvPr/>
                    </p:nvSpPr>
                    <p:spPr>
                      <a:xfrm>
                        <a:off x="4398493" y="1688051"/>
                        <a:ext cx="387623" cy="37260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kumimoji="1" lang="zh-CN" altLang="en-US" sz="1000" i="1" smtClean="0">
                                      <a:latin typeface="Cambria Math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kumimoji="1" lang="en-US" altLang="zh-CN" sz="1000" b="0" i="1" smtClean="0">
                                      <a:latin typeface="Cambria Math" charset="0"/>
                                    </a:rPr>
                                    <m:t>∗</m:t>
                                  </m:r>
                                </m:e>
                              </m:nary>
                            </m:oMath>
                          </m:oMathPara>
                        </a14:m>
                        <a:endParaRPr kumimoji="1" lang="zh-CN" altLang="en-US" sz="1000" dirty="0"/>
                      </a:p>
                    </p:txBody>
                  </p:sp>
                </mc:Choice>
                <mc:Fallback xmlns="">
                  <p:sp>
                    <p:nvSpPr>
                      <p:cNvPr id="51" name="文本框 50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398493" y="1688051"/>
                        <a:ext cx="387623" cy="372603"/>
                      </a:xfrm>
                      <a:prstGeom prst="rect">
                        <a:avLst/>
                      </a:prstGeom>
                      <a:blipFill rotWithShape="0">
                        <a:blip r:embed="rId7"/>
                        <a:stretch>
                          <a:fillRect l="-107937" t="-152459" r="-149206" b="-20819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2" name="文本框 51"/>
                      <p:cNvSpPr txBox="1"/>
                      <p:nvPr/>
                    </p:nvSpPr>
                    <p:spPr>
                      <a:xfrm>
                        <a:off x="2682089" y="2490084"/>
                        <a:ext cx="791820" cy="34439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kumimoji="1" lang="en-US" altLang="zh-CN" b="0" i="1" smtClean="0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  <m:t>𝑄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  <m:t>𝑁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bSup>
                              <m:d>
                                <m:dPr>
                                  <m:ctrlPr>
                                    <a:rPr kumimoji="1" lang="en-US" altLang="zh-CN" b="0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rgbClr val="0070C0"/>
                                      </a:solidFill>
                                      <a:latin typeface="Cambria Math" charset="0"/>
                                    </a:rPr>
                                    <m:t>𝐿</m:t>
                                  </m:r>
                                </m:e>
                              </m:d>
                            </m:oMath>
                          </m:oMathPara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52" name="文本框 51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682089" y="2490084"/>
                        <a:ext cx="791820" cy="344390"/>
                      </a:xfrm>
                      <a:prstGeom prst="rect">
                        <a:avLst/>
                      </a:prstGeom>
                      <a:blipFill rotWithShape="0">
                        <a:blip r:embed="rId12"/>
                        <a:stretch>
                          <a:fillRect l="-8462" b="-21053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53" name="肘形连接符 52"/>
                  <p:cNvCxnSpPr>
                    <a:stCxn id="50" idx="3"/>
                  </p:cNvCxnSpPr>
                  <p:nvPr/>
                </p:nvCxnSpPr>
                <p:spPr>
                  <a:xfrm flipH="1">
                    <a:off x="3473908" y="1542142"/>
                    <a:ext cx="448607" cy="1120137"/>
                  </a:xfrm>
                  <a:prstGeom prst="bentConnector3">
                    <a:avLst>
                      <a:gd name="adj1" fmla="val -175974"/>
                    </a:avLst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55" name="文本框 54"/>
              <p:cNvSpPr txBox="1"/>
              <p:nvPr/>
            </p:nvSpPr>
            <p:spPr>
              <a:xfrm>
                <a:off x="8595360" y="1684296"/>
                <a:ext cx="513283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mr-IN" altLang="zh-CN" sz="4000" dirty="0" smtClean="0"/>
                  <a:t>…</a:t>
                </a:r>
                <a:endParaRPr kumimoji="1" lang="zh-CN" altLang="en-US" sz="4000" dirty="0"/>
              </a:p>
            </p:txBody>
          </p:sp>
          <p:grpSp>
            <p:nvGrpSpPr>
              <p:cNvPr id="56" name="组 55"/>
              <p:cNvGrpSpPr/>
              <p:nvPr/>
            </p:nvGrpSpPr>
            <p:grpSpPr>
              <a:xfrm>
                <a:off x="9192857" y="511529"/>
                <a:ext cx="2981611" cy="2198973"/>
                <a:chOff x="1804505" y="633449"/>
                <a:chExt cx="2981611" cy="2198973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7" name="文本框 56"/>
                    <p:cNvSpPr txBox="1"/>
                    <p:nvPr/>
                  </p:nvSpPr>
                  <p:spPr>
                    <a:xfrm>
                      <a:off x="1804505" y="1922899"/>
                      <a:ext cx="2231893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𝐿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),</m:t>
                          </m:r>
                          <m:sSub>
                            <m:sSub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𝐿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)</m:t>
                          </m:r>
                        </m:oMath>
                      </a14:m>
                      <a:r>
                        <a:rPr kumimoji="1" lang="en-US" altLang="zh-CN" dirty="0" smtClean="0"/>
                        <a:t>, </a:t>
                      </a:r>
                      <a:r>
                        <a:rPr kumimoji="1" lang="mr-IN" altLang="zh-CN" dirty="0" smtClean="0"/>
                        <a:t>…</a:t>
                      </a:r>
                      <a:r>
                        <a:rPr kumimoji="1" lang="en-US" altLang="zh-CN" dirty="0" smtClean="0"/>
                        <a:t>, </a:t>
                      </a:r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𝑁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𝐿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)</m:t>
                          </m:r>
                        </m:oMath>
                      </a14:m>
                      <a:endParaRPr kumimoji="1" lang="zh-CN" altLang="en-US" dirty="0"/>
                    </a:p>
                  </p:txBody>
                </p:sp>
              </mc:Choice>
              <mc:Fallback xmlns="">
                <p:sp>
                  <p:nvSpPr>
                    <p:cNvPr id="57" name="文本框 5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04505" y="1922899"/>
                      <a:ext cx="2231893" cy="276999"/>
                    </a:xfrm>
                    <a:prstGeom prst="rect">
                      <a:avLst/>
                    </a:prstGeom>
                    <a:blipFill rotWithShape="0">
                      <a:blip r:embed="rId3"/>
                      <a:stretch>
                        <a:fillRect l="-4645" t="-28261" r="-3825" b="-5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58" name="组 57"/>
                <p:cNvGrpSpPr/>
                <p:nvPr/>
              </p:nvGrpSpPr>
              <p:grpSpPr>
                <a:xfrm>
                  <a:off x="2398268" y="633449"/>
                  <a:ext cx="2387848" cy="2198973"/>
                  <a:chOff x="2398268" y="633449"/>
                  <a:chExt cx="2387848" cy="2198973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9" name="文本框 58"/>
                      <p:cNvSpPr txBox="1"/>
                      <p:nvPr/>
                    </p:nvSpPr>
                    <p:spPr>
                      <a:xfrm>
                        <a:off x="2502408" y="633449"/>
                        <a:ext cx="1097352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14:m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kumimoji="1" lang="en-US" altLang="zh-CN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a14:m>
                        <a:r>
                          <a:rPr kumimoji="1" lang="en-US" altLang="zh-CN" dirty="0" smtClean="0"/>
                          <a:t>, </a:t>
                        </a:r>
                        <a:r>
                          <a:rPr kumimoji="1" lang="mr-IN" altLang="zh-CN" dirty="0" smtClean="0"/>
                          <a:t>…</a:t>
                        </a:r>
                        <a:r>
                          <a:rPr kumimoji="1" lang="en-US" altLang="zh-CN" dirty="0" smtClean="0"/>
                          <a:t>, </a:t>
                        </a:r>
                        <a14:m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𝑁</m:t>
                                </m:r>
                              </m:sub>
                            </m:sSub>
                          </m:oMath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59" name="文本框 58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502408" y="633449"/>
                        <a:ext cx="1097352" cy="276999"/>
                      </a:xfrm>
                      <a:prstGeom prst="rect">
                        <a:avLst/>
                      </a:prstGeom>
                      <a:blipFill rotWithShape="0">
                        <a:blip r:embed="rId9"/>
                        <a:stretch>
                          <a:fillRect l="-10000" t="-28889" r="-3333" b="-51111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60" name="直线箭头连接符 59"/>
                  <p:cNvCxnSpPr/>
                  <p:nvPr/>
                </p:nvCxnSpPr>
                <p:spPr>
                  <a:xfrm>
                    <a:off x="3020909" y="976045"/>
                    <a:ext cx="0" cy="503434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1" name="文本框 60"/>
                      <p:cNvSpPr txBox="1"/>
                      <p:nvPr/>
                    </p:nvSpPr>
                    <p:spPr>
                      <a:xfrm>
                        <a:off x="2398268" y="1481632"/>
                        <a:ext cx="1620444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14:m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1" lang="en-US" altLang="zh-CN" b="0" i="1" smtClean="0">
                                    <a:latin typeface="Cambria Math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1</m:t>
                                </m:r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𝑁</m:t>
                                </m:r>
                              </m:sub>
                              <m:sup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𝑚</m:t>
                                </m:r>
                              </m:sup>
                            </m:sSubSup>
                          </m:oMath>
                        </a14:m>
                        <a:r>
                          <a:rPr kumimoji="1" lang="en-US" altLang="zh-CN" dirty="0" smtClean="0"/>
                          <a:t>, </a:t>
                        </a:r>
                        <a14:m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1" lang="en-US" altLang="zh-CN" b="0" i="1" smtClean="0">
                                    <a:latin typeface="Cambria Math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2</m:t>
                                </m:r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𝑁</m:t>
                                </m:r>
                              </m:sub>
                              <m:sup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𝑚</m:t>
                                </m:r>
                              </m:sup>
                            </m:sSubSup>
                          </m:oMath>
                        </a14:m>
                        <a:r>
                          <a:rPr kumimoji="1" lang="en-US" altLang="zh-CN" dirty="0" smtClean="0"/>
                          <a:t>, </a:t>
                        </a:r>
                        <a:r>
                          <a:rPr kumimoji="1" lang="mr-IN" altLang="zh-CN" dirty="0" smtClean="0"/>
                          <a:t>…</a:t>
                        </a:r>
                        <a:r>
                          <a:rPr kumimoji="1" lang="en-US" altLang="zh-CN" dirty="0" smtClean="0"/>
                          <a:t>, </a:t>
                        </a:r>
                        <a14:m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1" lang="en-US" altLang="zh-CN" b="0" i="1" smtClean="0">
                                    <a:latin typeface="Cambria Math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𝑁𝑁</m:t>
                                </m:r>
                              </m:sub>
                              <m:sup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𝑚</m:t>
                                </m:r>
                              </m:sup>
                            </m:sSubSup>
                          </m:oMath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61" name="文本框 60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398268" y="1481632"/>
                        <a:ext cx="1620444" cy="276999"/>
                      </a:xfrm>
                      <a:prstGeom prst="rect">
                        <a:avLst/>
                      </a:prstGeom>
                      <a:blipFill rotWithShape="0">
                        <a:blip r:embed="rId13"/>
                        <a:stretch>
                          <a:fillRect l="-5263" t="-28889" r="-2256" b="-53333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2" name="文本框 61"/>
                      <p:cNvSpPr txBox="1"/>
                      <p:nvPr/>
                    </p:nvSpPr>
                    <p:spPr>
                      <a:xfrm>
                        <a:off x="3049680" y="1098936"/>
                        <a:ext cx="280806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kumimoji="1" lang="en-US" altLang="zh-CN" i="1" smtClean="0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𝑘</m:t>
                                  </m:r>
                                </m:e>
                                <m:sup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𝑚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62" name="文本框 61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049680" y="1098936"/>
                        <a:ext cx="280806" cy="276999"/>
                      </a:xfrm>
                      <a:prstGeom prst="rect">
                        <a:avLst/>
                      </a:prstGeom>
                      <a:blipFill rotWithShape="0">
                        <a:blip r:embed="rId14"/>
                        <a:stretch>
                          <a:fillRect l="-30435" r="-23913" b="-652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3" name="文本框 62"/>
                      <p:cNvSpPr txBox="1"/>
                      <p:nvPr/>
                    </p:nvSpPr>
                    <p:spPr>
                      <a:xfrm>
                        <a:off x="4398493" y="1688051"/>
                        <a:ext cx="387623" cy="37260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kumimoji="1" lang="zh-CN" altLang="en-US" sz="1000" i="1" smtClean="0">
                                      <a:latin typeface="Cambria Math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kumimoji="1" lang="en-US" altLang="zh-CN" sz="1000" b="0" i="1" smtClean="0">
                                      <a:latin typeface="Cambria Math" charset="0"/>
                                    </a:rPr>
                                    <m:t>∗</m:t>
                                  </m:r>
                                </m:e>
                              </m:nary>
                            </m:oMath>
                          </m:oMathPara>
                        </a14:m>
                        <a:endParaRPr kumimoji="1" lang="zh-CN" altLang="en-US" sz="1000" dirty="0"/>
                      </a:p>
                    </p:txBody>
                  </p:sp>
                </mc:Choice>
                <mc:Fallback xmlns="">
                  <p:sp>
                    <p:nvSpPr>
                      <p:cNvPr id="63" name="文本框 62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398493" y="1688051"/>
                        <a:ext cx="387623" cy="372603"/>
                      </a:xfrm>
                      <a:prstGeom prst="rect">
                        <a:avLst/>
                      </a:prstGeom>
                      <a:blipFill rotWithShape="0">
                        <a:blip r:embed="rId7"/>
                        <a:stretch>
                          <a:fillRect l="-107937" t="-152459" r="-149206" b="-20819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4" name="文本框 63"/>
                      <p:cNvSpPr txBox="1"/>
                      <p:nvPr/>
                    </p:nvSpPr>
                    <p:spPr>
                      <a:xfrm>
                        <a:off x="2650307" y="2490084"/>
                        <a:ext cx="854015" cy="342338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kumimoji="1" lang="en-US" altLang="zh-CN" b="0" i="1" smtClean="0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  <m:t>𝑄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  <m:t>𝑁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  <m:t>𝑚</m:t>
                                      </m:r>
                                    </m:e>
                                  </m:d>
                                </m:sup>
                              </m:sSubSup>
                              <m:d>
                                <m:dPr>
                                  <m:ctrlPr>
                                    <a:rPr kumimoji="1" lang="en-US" altLang="zh-CN" b="0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rgbClr val="0070C0"/>
                                      </a:solidFill>
                                      <a:latin typeface="Cambria Math" charset="0"/>
                                    </a:rPr>
                                    <m:t>𝐿</m:t>
                                  </m:r>
                                </m:e>
                              </m:d>
                            </m:oMath>
                          </m:oMathPara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64" name="文本框 63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650307" y="2490084"/>
                        <a:ext cx="854015" cy="342338"/>
                      </a:xfrm>
                      <a:prstGeom prst="rect">
                        <a:avLst/>
                      </a:prstGeom>
                      <a:blipFill rotWithShape="0">
                        <a:blip r:embed="rId15"/>
                        <a:stretch>
                          <a:fillRect l="-7857" b="-21053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65" name="肘形连接符 64"/>
                  <p:cNvCxnSpPr/>
                  <p:nvPr/>
                </p:nvCxnSpPr>
                <p:spPr>
                  <a:xfrm flipH="1">
                    <a:off x="3473908" y="1542142"/>
                    <a:ext cx="448607" cy="1120137"/>
                  </a:xfrm>
                  <a:prstGeom prst="bentConnector3">
                    <a:avLst>
                      <a:gd name="adj1" fmla="val -175974"/>
                    </a:avLst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68" name="直线箭头连接符 67"/>
              <p:cNvCxnSpPr/>
              <p:nvPr/>
            </p:nvCxnSpPr>
            <p:spPr>
              <a:xfrm>
                <a:off x="3818166" y="2834474"/>
                <a:ext cx="2766835" cy="95405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直线箭头连接符 69"/>
              <p:cNvCxnSpPr/>
              <p:nvPr/>
            </p:nvCxnSpPr>
            <p:spPr>
              <a:xfrm>
                <a:off x="6878163" y="2834474"/>
                <a:ext cx="0" cy="85970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直线箭头连接符 71"/>
              <p:cNvCxnSpPr/>
              <p:nvPr/>
            </p:nvCxnSpPr>
            <p:spPr>
              <a:xfrm flipH="1">
                <a:off x="7161989" y="2710502"/>
                <a:ext cx="2876670" cy="107803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3" name="文本框 72"/>
                  <p:cNvSpPr txBox="1"/>
                  <p:nvPr/>
                </p:nvSpPr>
                <p:spPr>
                  <a:xfrm>
                    <a:off x="4548125" y="3173003"/>
                    <a:ext cx="353815" cy="284180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0070C0"/>
                                  </a:solidFill>
                                  <a:latin typeface="Cambria Math" charset="0"/>
                                </a:rPr>
                                <m:t>𝐿</m:t>
                              </m:r>
                            </m:sub>
                            <m:sup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kumimoji="1" lang="zh-CN" altLang="en-US" dirty="0"/>
                  </a:p>
                </p:txBody>
              </p:sp>
            </mc:Choice>
            <mc:Fallback xmlns="">
              <p:sp>
                <p:nvSpPr>
                  <p:cNvPr id="73" name="文本框 7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48125" y="3173003"/>
                    <a:ext cx="353815" cy="284180"/>
                  </a:xfrm>
                  <a:prstGeom prst="rect">
                    <a:avLst/>
                  </a:prstGeom>
                  <a:blipFill rotWithShape="0">
                    <a:blip r:embed="rId16"/>
                    <a:stretch>
                      <a:fillRect l="-5172" t="-2174" r="-5172" b="-17391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4" name="文本框 73"/>
                  <p:cNvSpPr txBox="1"/>
                  <p:nvPr/>
                </p:nvSpPr>
                <p:spPr>
                  <a:xfrm>
                    <a:off x="6565901" y="3191291"/>
                    <a:ext cx="353815" cy="280205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0070C0"/>
                                  </a:solidFill>
                                  <a:latin typeface="Cambria Math" charset="0"/>
                                </a:rPr>
                                <m:t>𝐿</m:t>
                              </m:r>
                            </m:sub>
                            <m:sup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bSup>
                        </m:oMath>
                      </m:oMathPara>
                    </a14:m>
                    <a:endParaRPr kumimoji="1" lang="zh-CN" altLang="en-US" dirty="0"/>
                  </a:p>
                </p:txBody>
              </p:sp>
            </mc:Choice>
            <mc:Fallback xmlns="">
              <p:sp>
                <p:nvSpPr>
                  <p:cNvPr id="74" name="文本框 7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65901" y="3191291"/>
                    <a:ext cx="353815" cy="280205"/>
                  </a:xfrm>
                  <a:prstGeom prst="rect">
                    <a:avLst/>
                  </a:prstGeom>
                  <a:blipFill rotWithShape="0">
                    <a:blip r:embed="rId17"/>
                    <a:stretch>
                      <a:fillRect l="-6897" t="-2222" r="-5172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5" name="文本框 74"/>
                  <p:cNvSpPr txBox="1"/>
                  <p:nvPr/>
                </p:nvSpPr>
                <p:spPr>
                  <a:xfrm>
                    <a:off x="8144765" y="3136427"/>
                    <a:ext cx="416011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0070C0"/>
                                  </a:solidFill>
                                  <a:latin typeface="Cambria Math" charset="0"/>
                                </a:rPr>
                                <m:t>𝐿</m:t>
                              </m:r>
                            </m:sub>
                            <m:sup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𝑚</m:t>
                              </m:r>
                            </m:sup>
                          </m:sSubSup>
                        </m:oMath>
                      </m:oMathPara>
                    </a14:m>
                    <a:endParaRPr kumimoji="1" lang="zh-CN" altLang="en-US" dirty="0"/>
                  </a:p>
                </p:txBody>
              </p:sp>
            </mc:Choice>
            <mc:Fallback xmlns="">
              <p:sp>
                <p:nvSpPr>
                  <p:cNvPr id="75" name="文本框 7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44765" y="3136427"/>
                    <a:ext cx="416011" cy="276999"/>
                  </a:xfrm>
                  <a:prstGeom prst="rect">
                    <a:avLst/>
                  </a:prstGeom>
                  <a:blipFill rotWithShape="0">
                    <a:blip r:embed="rId18"/>
                    <a:stretch>
                      <a:fillRect l="-5882" r="-1471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0" name="文本框 159"/>
                <p:cNvSpPr txBox="1"/>
                <p:nvPr/>
              </p:nvSpPr>
              <p:spPr>
                <a:xfrm>
                  <a:off x="6585220" y="3727572"/>
                  <a:ext cx="671401" cy="28783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̌"/>
                                <m:ctrlPr>
                                  <a:rPr kumimoji="1" lang="en-US" altLang="zh-CN" b="0" i="1" smtClean="0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𝑄</m:t>
                                </m:r>
                              </m:e>
                            </m:acc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𝑁</m:t>
                            </m:r>
                          </m:sub>
                        </m:sSub>
                        <m:r>
                          <a:rPr kumimoji="1" lang="en-US" altLang="zh-CN" b="0" i="1" smtClean="0">
                            <a:latin typeface="Cambria Math" charset="0"/>
                          </a:rPr>
                          <m:t>(</m:t>
                        </m:r>
                        <m:r>
                          <a:rPr kumimoji="1" lang="en-US" altLang="zh-CN" b="0" i="1" smtClean="0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𝐿</m:t>
                        </m:r>
                        <m:r>
                          <a:rPr kumimoji="1" lang="en-US" altLang="zh-CN" b="0" i="1" smtClean="0">
                            <a:latin typeface="Cambria Math" charset="0"/>
                          </a:rPr>
                          <m:t>)</m:t>
                        </m:r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160" name="文本框 1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85220" y="3727572"/>
                  <a:ext cx="671401" cy="287836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 l="-10909" t="-25000" r="-11818" b="-3125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" name="直线连接符 2"/>
          <p:cNvCxnSpPr>
            <a:stCxn id="45" idx="3"/>
          </p:cNvCxnSpPr>
          <p:nvPr/>
        </p:nvCxnSpPr>
        <p:spPr>
          <a:xfrm flipV="1">
            <a:off x="7724478" y="1932638"/>
            <a:ext cx="684000" cy="7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/>
          <p:cNvCxnSpPr>
            <a:stCxn id="57" idx="3"/>
          </p:cNvCxnSpPr>
          <p:nvPr/>
        </p:nvCxnSpPr>
        <p:spPr>
          <a:xfrm flipV="1">
            <a:off x="11424750" y="1877775"/>
            <a:ext cx="687613" cy="7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3475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2903017" y="984372"/>
                <a:ext cx="2358851" cy="2878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charset="0"/>
                            </a:rPr>
                          </m:ctrlPr>
                        </m:sSubPr>
                        <m:e>
                          <m:acc>
                            <m:accPr>
                              <m:chr m:val="̌"/>
                              <m:ctrlPr>
                                <a:rPr kumimoji="1" lang="en-US" altLang="zh-CN" b="0" i="1" smtClean="0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𝑁</m:t>
                          </m:r>
                        </m:sub>
                      </m:sSub>
                      <m:d>
                        <m:dPr>
                          <m:ctrlPr>
                            <a:rPr kumimoji="1" lang="en-US" altLang="zh-CN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1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charset="0"/>
                            </a:rPr>
                          </m:ctrlPr>
                        </m:sSubPr>
                        <m:e>
                          <m:acc>
                            <m:accPr>
                              <m:chr m:val="̌"/>
                              <m:ctrlPr>
                                <a:rPr kumimoji="1" lang="en-US" altLang="zh-CN" b="0" i="1" smtClean="0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𝑁</m:t>
                          </m:r>
                        </m:sub>
                      </m:sSub>
                      <m:d>
                        <m:dPr>
                          <m:ctrlPr>
                            <a:rPr kumimoji="1" lang="en-US" altLang="zh-CN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2</m:t>
                          </m:r>
                        </m:e>
                      </m:d>
                      <m:r>
                        <a:rPr kumimoji="1" lang="en-US" altLang="zh-CN" b="0" i="0" smtClean="0">
                          <a:latin typeface="Cambria Math" charset="0"/>
                        </a:rPr>
                        <m:t>,</m:t>
                      </m:r>
                      <m:r>
                        <a:rPr kumimoji="1" lang="en-US" altLang="zh-CN" b="0" i="1" smtClean="0">
                          <a:latin typeface="Cambria Math" charset="0"/>
                        </a:rPr>
                        <m:t>…,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charset="0"/>
                            </a:rPr>
                          </m:ctrlPr>
                        </m:sSubPr>
                        <m:e>
                          <m:acc>
                            <m:accPr>
                              <m:chr m:val="̌"/>
                              <m:ctrlPr>
                                <a:rPr kumimoji="1" lang="en-US" altLang="zh-CN" b="0" i="1" smtClean="0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𝑁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charset="0"/>
                        </a:rPr>
                        <m:t>(</m:t>
                      </m:r>
                      <m:r>
                        <a:rPr kumimoji="1" lang="en-US" altLang="zh-CN" b="0" i="1" smtClean="0">
                          <a:solidFill>
                            <a:srgbClr val="0070C0"/>
                          </a:solidFill>
                          <a:latin typeface="Cambria Math" charset="0"/>
                        </a:rPr>
                        <m:t>𝐿</m:t>
                      </m:r>
                      <m:r>
                        <a:rPr kumimoji="1" lang="en-US" altLang="zh-CN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3017" y="984372"/>
                <a:ext cx="2358851" cy="287836"/>
              </a:xfrm>
              <a:prstGeom prst="rect">
                <a:avLst/>
              </a:prstGeom>
              <a:blipFill rotWithShape="0">
                <a:blip r:embed="rId3"/>
                <a:stretch>
                  <a:fillRect l="-2584" t="-25000" r="-2842" b="-31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5955792" y="995209"/>
                <a:ext cx="66024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𝜇</m:t>
                      </m:r>
                      <m:r>
                        <a:rPr kumimoji="1" lang="en-US" altLang="zh-CN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(</m:t>
                      </m:r>
                      <m:r>
                        <a:rPr kumimoji="1" lang="en-US" altLang="zh-CN" b="0" i="1" smtClean="0">
                          <a:solidFill>
                            <a:srgbClr val="0070C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∗</m:t>
                      </m:r>
                      <m:r>
                        <a:rPr kumimoji="1" lang="en-US" altLang="zh-CN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.</m:t>
                      </m:r>
                      <m:r>
                        <a:rPr kumimoji="1" lang="en-US" altLang="zh-CN" b="0" i="1" smtClean="0">
                          <a:solidFill>
                            <a:srgbClr val="0070C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∗</m:t>
                      </m:r>
                      <m:r>
                        <a:rPr kumimoji="1" lang="en-US" altLang="zh-CN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)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5792" y="995209"/>
                <a:ext cx="660245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7407" t="-2174" r="-12037" b="-326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5553456" y="1011936"/>
                <a:ext cx="16459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charset="0"/>
                        </a:rPr>
                        <m:t>∗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3456" y="1011936"/>
                <a:ext cx="164592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18519" r="-148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4056652" y="1880484"/>
                <a:ext cx="2327625" cy="2862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kumimoji="1" lang="en-US" altLang="zh-CN" b="0" i="1" smtClean="0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𝑁</m:t>
                        </m:r>
                      </m:sub>
                    </m:sSub>
                    <m:d>
                      <m:dPr>
                        <m:ctrlPr>
                          <a:rPr kumimoji="1" lang="en-US" altLang="zh-CN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1</m:t>
                        </m:r>
                      </m:e>
                    </m:d>
                  </m:oMath>
                </a14:m>
                <a:r>
                  <a:rPr kumimoji="1" lang="en-US" altLang="zh-CN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kumimoji="1" lang="en-US" altLang="zh-CN" b="0" i="1" smtClean="0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𝑁</m:t>
                        </m:r>
                      </m:sub>
                    </m:sSub>
                    <m:d>
                      <m:dPr>
                        <m:ctrlPr>
                          <a:rPr kumimoji="1" lang="en-US" altLang="zh-CN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2</m:t>
                        </m:r>
                      </m:e>
                    </m:d>
                  </m:oMath>
                </a14:m>
                <a:r>
                  <a:rPr kumimoji="1" lang="en-US" altLang="zh-CN" dirty="0" smtClean="0"/>
                  <a:t>, </a:t>
                </a:r>
                <a:r>
                  <a:rPr kumimoji="1" lang="mr-IN" altLang="zh-CN" dirty="0" smtClean="0"/>
                  <a:t>…</a:t>
                </a:r>
                <a:r>
                  <a:rPr kumimoji="1" lang="en-US" altLang="zh-CN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kumimoji="1" lang="en-US" altLang="zh-CN" b="0" i="1" smtClean="0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𝑁</m:t>
                        </m:r>
                      </m:sub>
                    </m:sSub>
                    <m:d>
                      <m:dPr>
                        <m:ctrlPr>
                          <a:rPr kumimoji="1" lang="en-US" altLang="zh-CN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𝐿</m:t>
                        </m:r>
                      </m:e>
                    </m:d>
                  </m:oMath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6652" y="1880484"/>
                <a:ext cx="2327625" cy="286297"/>
              </a:xfrm>
              <a:prstGeom prst="rect">
                <a:avLst/>
              </a:prstGeom>
              <a:blipFill rotWithShape="0">
                <a:blip r:embed="rId6"/>
                <a:stretch>
                  <a:fillRect l="-4450" t="-25532" b="-510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本框 7"/>
          <p:cNvSpPr txBox="1"/>
          <p:nvPr/>
        </p:nvSpPr>
        <p:spPr>
          <a:xfrm>
            <a:off x="6541279" y="1011935"/>
            <a:ext cx="15081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兼容参数</a:t>
            </a:r>
            <a:endParaRPr kumimoji="1" lang="zh-CN" altLang="en-US" sz="1200" dirty="0"/>
          </a:p>
        </p:txBody>
      </p:sp>
      <p:sp>
        <p:nvSpPr>
          <p:cNvPr id="9" name="文本框 8"/>
          <p:cNvSpPr txBox="1"/>
          <p:nvPr/>
        </p:nvSpPr>
        <p:spPr>
          <a:xfrm>
            <a:off x="442545" y="8534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 smtClean="0"/>
              <a:t>兼容变换</a:t>
            </a:r>
            <a:endParaRPr kumimoji="1"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8003779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8218181" y="1651060"/>
                <a:ext cx="2358851" cy="2878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charset="0"/>
                            </a:rPr>
                          </m:ctrlPr>
                        </m:sSubPr>
                        <m:e>
                          <m:acc>
                            <m:accPr>
                              <m:chr m:val="̌"/>
                              <m:ctrlPr>
                                <a:rPr kumimoji="1" lang="en-US" altLang="zh-CN" b="0" i="1" smtClean="0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𝑁</m:t>
                          </m:r>
                        </m:sub>
                      </m:sSub>
                      <m:d>
                        <m:dPr>
                          <m:ctrlPr>
                            <a:rPr kumimoji="1" lang="en-US" altLang="zh-CN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1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charset="0"/>
                            </a:rPr>
                          </m:ctrlPr>
                        </m:sSubPr>
                        <m:e>
                          <m:acc>
                            <m:accPr>
                              <m:chr m:val="̌"/>
                              <m:ctrlPr>
                                <a:rPr kumimoji="1" lang="en-US" altLang="zh-CN" b="0" i="1" smtClean="0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𝑁</m:t>
                          </m:r>
                        </m:sub>
                      </m:sSub>
                      <m:d>
                        <m:dPr>
                          <m:ctrlPr>
                            <a:rPr kumimoji="1" lang="en-US" altLang="zh-CN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2</m:t>
                          </m:r>
                        </m:e>
                      </m:d>
                      <m:r>
                        <a:rPr kumimoji="1" lang="en-US" altLang="zh-CN" b="0" i="0" smtClean="0">
                          <a:latin typeface="Cambria Math" charset="0"/>
                        </a:rPr>
                        <m:t>,</m:t>
                      </m:r>
                      <m:r>
                        <a:rPr kumimoji="1" lang="en-US" altLang="zh-CN" b="0" i="1" smtClean="0">
                          <a:latin typeface="Cambria Math" charset="0"/>
                        </a:rPr>
                        <m:t>…,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charset="0"/>
                            </a:rPr>
                          </m:ctrlPr>
                        </m:sSubPr>
                        <m:e>
                          <m:acc>
                            <m:accPr>
                              <m:chr m:val="̌"/>
                              <m:ctrlPr>
                                <a:rPr kumimoji="1" lang="en-US" altLang="zh-CN" b="0" i="1" smtClean="0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𝑁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charset="0"/>
                        </a:rPr>
                        <m:t>(</m:t>
                      </m:r>
                      <m:r>
                        <a:rPr kumimoji="1" lang="en-US" altLang="zh-CN" b="0" i="1" smtClean="0">
                          <a:solidFill>
                            <a:srgbClr val="0070C0"/>
                          </a:solidFill>
                          <a:latin typeface="Cambria Math" charset="0"/>
                        </a:rPr>
                        <m:t>𝐿</m:t>
                      </m:r>
                      <m:r>
                        <a:rPr kumimoji="1" lang="en-US" altLang="zh-CN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8181" y="1651060"/>
                <a:ext cx="2358851" cy="287836"/>
              </a:xfrm>
              <a:prstGeom prst="rect">
                <a:avLst/>
              </a:prstGeom>
              <a:blipFill rotWithShape="0">
                <a:blip r:embed="rId3"/>
                <a:stretch>
                  <a:fillRect l="-2584" t="-27660" r="-2842" b="-34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10895394" y="1661897"/>
                <a:ext cx="66024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𝜇</m:t>
                      </m:r>
                      <m:r>
                        <a:rPr kumimoji="1" lang="en-US" altLang="zh-CN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(</m:t>
                      </m:r>
                      <m:r>
                        <a:rPr kumimoji="1" lang="en-US" altLang="zh-CN" b="0" i="1" smtClean="0">
                          <a:solidFill>
                            <a:srgbClr val="0070C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∗</m:t>
                      </m:r>
                      <m:r>
                        <a:rPr kumimoji="1" lang="en-US" altLang="zh-CN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.</m:t>
                      </m:r>
                      <m:r>
                        <a:rPr kumimoji="1" lang="en-US" altLang="zh-CN" b="0" i="1" smtClean="0">
                          <a:solidFill>
                            <a:srgbClr val="0070C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∗</m:t>
                      </m:r>
                      <m:r>
                        <a:rPr kumimoji="1" lang="en-US" altLang="zh-CN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)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95394" y="1661897"/>
                <a:ext cx="660245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7339" t="-4444" r="-11009" b="-3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10672675" y="1678624"/>
                <a:ext cx="16459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charset="0"/>
                        </a:rPr>
                        <m:t>∗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72675" y="1678624"/>
                <a:ext cx="164592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22222" r="-148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8849297" y="2187939"/>
                <a:ext cx="2327625" cy="2862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kumimoji="1" lang="en-US" altLang="zh-CN" b="0" i="1" smtClean="0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𝑁</m:t>
                        </m:r>
                      </m:sub>
                    </m:sSub>
                    <m:d>
                      <m:dPr>
                        <m:ctrlPr>
                          <a:rPr kumimoji="1" lang="en-US" altLang="zh-CN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1</m:t>
                        </m:r>
                      </m:e>
                    </m:d>
                  </m:oMath>
                </a14:m>
                <a:r>
                  <a:rPr kumimoji="1" lang="en-US" altLang="zh-CN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kumimoji="1" lang="en-US" altLang="zh-CN" b="0" i="1" smtClean="0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𝑁</m:t>
                        </m:r>
                      </m:sub>
                    </m:sSub>
                    <m:d>
                      <m:dPr>
                        <m:ctrlPr>
                          <a:rPr kumimoji="1" lang="en-US" altLang="zh-CN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2</m:t>
                        </m:r>
                      </m:e>
                    </m:d>
                  </m:oMath>
                </a14:m>
                <a:r>
                  <a:rPr kumimoji="1" lang="en-US" altLang="zh-CN" dirty="0" smtClean="0"/>
                  <a:t>, </a:t>
                </a:r>
                <a:r>
                  <a:rPr kumimoji="1" lang="mr-IN" altLang="zh-CN" dirty="0" smtClean="0"/>
                  <a:t>…</a:t>
                </a:r>
                <a:r>
                  <a:rPr kumimoji="1" lang="en-US" altLang="zh-CN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kumimoji="1" lang="en-US" altLang="zh-CN" b="0" i="1" smtClean="0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𝑁</m:t>
                        </m:r>
                      </m:sub>
                    </m:sSub>
                    <m:d>
                      <m:dPr>
                        <m:ctrlPr>
                          <a:rPr kumimoji="1" lang="en-US" altLang="zh-CN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𝐿</m:t>
                        </m:r>
                      </m:e>
                    </m:d>
                  </m:oMath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9297" y="2187939"/>
                <a:ext cx="2327625" cy="286297"/>
              </a:xfrm>
              <a:prstGeom prst="rect">
                <a:avLst/>
              </a:prstGeom>
              <a:blipFill rotWithShape="0">
                <a:blip r:embed="rId6"/>
                <a:stretch>
                  <a:fillRect l="-4462" t="-27660" b="-489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本框 8"/>
          <p:cNvSpPr txBox="1"/>
          <p:nvPr/>
        </p:nvSpPr>
        <p:spPr>
          <a:xfrm>
            <a:off x="442545" y="85344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 smtClean="0"/>
              <a:t>整合</a:t>
            </a:r>
            <a:r>
              <a:rPr kumimoji="1" lang="en-US" altLang="zh-CN" b="1" dirty="0" smtClean="0"/>
              <a:t>unary</a:t>
            </a:r>
            <a:endParaRPr kumimoji="1" lang="zh-CN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711673" y="1541852"/>
                <a:ext cx="2249910" cy="2878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charset="0"/>
                            </a:rPr>
                          </m:ctrlPr>
                        </m:sSubPr>
                        <m:e>
                          <m:acc>
                            <m:accPr>
                              <m:chr m:val="̌"/>
                              <m:ctrlPr>
                                <a:rPr kumimoji="1" lang="en-US" altLang="zh-CN" b="0" i="1" smtClean="0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kumimoji="1" lang="en-US" altLang="zh-CN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1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charset="0"/>
                            </a:rPr>
                          </m:ctrlPr>
                        </m:sSubPr>
                        <m:e>
                          <m:acc>
                            <m:accPr>
                              <m:chr m:val="̌"/>
                              <m:ctrlPr>
                                <a:rPr kumimoji="1" lang="en-US" altLang="zh-CN" b="0" i="1" smtClean="0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kumimoji="1" lang="en-US" altLang="zh-CN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2</m:t>
                          </m:r>
                        </m:e>
                      </m:d>
                      <m:r>
                        <a:rPr kumimoji="1" lang="en-US" altLang="zh-CN" b="0" i="0" smtClean="0">
                          <a:latin typeface="Cambria Math" charset="0"/>
                        </a:rPr>
                        <m:t>,</m:t>
                      </m:r>
                      <m:r>
                        <a:rPr kumimoji="1" lang="en-US" altLang="zh-CN" b="0" i="1" smtClean="0">
                          <a:latin typeface="Cambria Math" charset="0"/>
                        </a:rPr>
                        <m:t>…,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charset="0"/>
                            </a:rPr>
                          </m:ctrlPr>
                        </m:sSubPr>
                        <m:e>
                          <m:acc>
                            <m:accPr>
                              <m:chr m:val="̌"/>
                              <m:ctrlPr>
                                <a:rPr kumimoji="1" lang="en-US" altLang="zh-CN" b="0" i="1" smtClean="0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charset="0"/>
                        </a:rPr>
                        <m:t>(</m:t>
                      </m:r>
                      <m:r>
                        <a:rPr kumimoji="1" lang="en-US" altLang="zh-CN" b="0" i="1" smtClean="0">
                          <a:solidFill>
                            <a:srgbClr val="0070C0"/>
                          </a:solidFill>
                          <a:latin typeface="Cambria Math" charset="0"/>
                        </a:rPr>
                        <m:t>𝐿</m:t>
                      </m:r>
                      <m:r>
                        <a:rPr kumimoji="1" lang="en-US" altLang="zh-CN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673" y="1541852"/>
                <a:ext cx="2249910" cy="287836"/>
              </a:xfrm>
              <a:prstGeom prst="rect">
                <a:avLst/>
              </a:prstGeom>
              <a:blipFill rotWithShape="0">
                <a:blip r:embed="rId7"/>
                <a:stretch>
                  <a:fillRect l="-2710" t="-27660" r="-2981" b="-34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3241924" y="1552689"/>
                <a:ext cx="66024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𝜇</m:t>
                      </m:r>
                      <m:r>
                        <a:rPr kumimoji="1" lang="en-US" altLang="zh-CN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(</m:t>
                      </m:r>
                      <m:r>
                        <a:rPr kumimoji="1" lang="en-US" altLang="zh-CN" b="0" i="1" smtClean="0">
                          <a:solidFill>
                            <a:srgbClr val="0070C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∗</m:t>
                      </m:r>
                      <m:r>
                        <a:rPr kumimoji="1" lang="en-US" altLang="zh-CN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.</m:t>
                      </m:r>
                      <m:r>
                        <a:rPr kumimoji="1" lang="en-US" altLang="zh-CN" b="0" i="1" smtClean="0">
                          <a:solidFill>
                            <a:srgbClr val="0070C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∗</m:t>
                      </m:r>
                      <m:r>
                        <a:rPr kumimoji="1" lang="en-US" altLang="zh-CN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)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1924" y="1552689"/>
                <a:ext cx="660245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7407" t="-4444" r="-12037" b="-3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/>
              <p:cNvSpPr txBox="1"/>
              <p:nvPr/>
            </p:nvSpPr>
            <p:spPr>
              <a:xfrm>
                <a:off x="3019207" y="1569416"/>
                <a:ext cx="16459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charset="0"/>
                        </a:rPr>
                        <m:t>∗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9207" y="1569416"/>
                <a:ext cx="164592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18519" r="-185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/>
              <p:cNvSpPr txBox="1"/>
              <p:nvPr/>
            </p:nvSpPr>
            <p:spPr>
              <a:xfrm>
                <a:off x="1359113" y="2176703"/>
                <a:ext cx="2224007" cy="2862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kumimoji="1" lang="en-US" altLang="zh-CN" b="0" i="1" smtClean="0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kumimoji="1" lang="en-US" altLang="zh-CN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1</m:t>
                        </m:r>
                      </m:e>
                    </m:d>
                  </m:oMath>
                </a14:m>
                <a:r>
                  <a:rPr kumimoji="1" lang="en-US" altLang="zh-CN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kumimoji="1" lang="en-US" altLang="zh-CN" b="0" i="1" smtClean="0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kumimoji="1" lang="en-US" altLang="zh-CN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2</m:t>
                        </m:r>
                      </m:e>
                    </m:d>
                  </m:oMath>
                </a14:m>
                <a:r>
                  <a:rPr kumimoji="1" lang="en-US" altLang="zh-CN" dirty="0" smtClean="0"/>
                  <a:t>, </a:t>
                </a:r>
                <a:r>
                  <a:rPr kumimoji="1" lang="mr-IN" altLang="zh-CN" dirty="0" smtClean="0"/>
                  <a:t>…</a:t>
                </a:r>
                <a:r>
                  <a:rPr kumimoji="1" lang="en-US" altLang="zh-CN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kumimoji="1" lang="en-US" altLang="zh-CN" b="0" i="1" smtClean="0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kumimoji="1" lang="en-US" altLang="zh-CN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𝐿</m:t>
                        </m:r>
                      </m:e>
                    </m:d>
                  </m:oMath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9113" y="2176703"/>
                <a:ext cx="2224007" cy="286297"/>
              </a:xfrm>
              <a:prstGeom prst="rect">
                <a:avLst/>
              </a:prstGeom>
              <a:blipFill rotWithShape="0">
                <a:blip r:embed="rId9"/>
                <a:stretch>
                  <a:fillRect l="-4658" t="-25532" b="-510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/>
              <p:cNvSpPr txBox="1"/>
              <p:nvPr/>
            </p:nvSpPr>
            <p:spPr>
              <a:xfrm>
                <a:off x="4043225" y="1569416"/>
                <a:ext cx="2249910" cy="2878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charset="0"/>
                            </a:rPr>
                          </m:ctrlPr>
                        </m:sSubPr>
                        <m:e>
                          <m:acc>
                            <m:accPr>
                              <m:chr m:val="̌"/>
                              <m:ctrlPr>
                                <a:rPr kumimoji="1" lang="en-US" altLang="zh-CN" b="0" i="1" smtClean="0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kumimoji="1" lang="en-US" altLang="zh-CN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1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charset="0"/>
                            </a:rPr>
                          </m:ctrlPr>
                        </m:sSubPr>
                        <m:e>
                          <m:acc>
                            <m:accPr>
                              <m:chr m:val="̌"/>
                              <m:ctrlPr>
                                <a:rPr kumimoji="1" lang="en-US" altLang="zh-CN" b="0" i="1" smtClean="0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kumimoji="1" lang="en-US" altLang="zh-CN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2</m:t>
                          </m:r>
                        </m:e>
                      </m:d>
                      <m:r>
                        <a:rPr kumimoji="1" lang="en-US" altLang="zh-CN" b="0" i="0" smtClean="0">
                          <a:latin typeface="Cambria Math" charset="0"/>
                        </a:rPr>
                        <m:t>,</m:t>
                      </m:r>
                      <m:r>
                        <a:rPr kumimoji="1" lang="en-US" altLang="zh-CN" b="0" i="1" smtClean="0">
                          <a:latin typeface="Cambria Math" charset="0"/>
                        </a:rPr>
                        <m:t>…,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charset="0"/>
                            </a:rPr>
                          </m:ctrlPr>
                        </m:sSubPr>
                        <m:e>
                          <m:acc>
                            <m:accPr>
                              <m:chr m:val="̌"/>
                              <m:ctrlPr>
                                <a:rPr kumimoji="1" lang="en-US" altLang="zh-CN" b="0" i="1" smtClean="0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charset="0"/>
                        </a:rPr>
                        <m:t>(</m:t>
                      </m:r>
                      <m:r>
                        <a:rPr kumimoji="1" lang="en-US" altLang="zh-CN" b="0" i="1" smtClean="0">
                          <a:solidFill>
                            <a:srgbClr val="0070C0"/>
                          </a:solidFill>
                          <a:latin typeface="Cambria Math" charset="0"/>
                        </a:rPr>
                        <m:t>𝐿</m:t>
                      </m:r>
                      <m:r>
                        <a:rPr kumimoji="1" lang="en-US" altLang="zh-CN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3225" y="1569416"/>
                <a:ext cx="2249910" cy="287836"/>
              </a:xfrm>
              <a:prstGeom prst="rect">
                <a:avLst/>
              </a:prstGeom>
              <a:blipFill rotWithShape="0">
                <a:blip r:embed="rId10"/>
                <a:stretch>
                  <a:fillRect l="-2981" t="-25000" r="-3523" b="-31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/>
              <p:cNvSpPr txBox="1"/>
              <p:nvPr/>
            </p:nvSpPr>
            <p:spPr>
              <a:xfrm>
                <a:off x="6671452" y="1580253"/>
                <a:ext cx="66024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𝜇</m:t>
                      </m:r>
                      <m:r>
                        <a:rPr kumimoji="1" lang="en-US" altLang="zh-CN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(</m:t>
                      </m:r>
                      <m:r>
                        <a:rPr kumimoji="1" lang="en-US" altLang="zh-CN" b="0" i="1" smtClean="0">
                          <a:solidFill>
                            <a:srgbClr val="0070C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∗</m:t>
                      </m:r>
                      <m:r>
                        <a:rPr kumimoji="1" lang="en-US" altLang="zh-CN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.</m:t>
                      </m:r>
                      <m:r>
                        <a:rPr kumimoji="1" lang="en-US" altLang="zh-CN" b="0" i="1" smtClean="0">
                          <a:solidFill>
                            <a:srgbClr val="0070C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∗</m:t>
                      </m:r>
                      <m:r>
                        <a:rPr kumimoji="1" lang="en-US" altLang="zh-CN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)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1452" y="1580253"/>
                <a:ext cx="660245" cy="276999"/>
              </a:xfrm>
              <a:prstGeom prst="rect">
                <a:avLst/>
              </a:prstGeom>
              <a:blipFill rotWithShape="0">
                <a:blip r:embed="rId11"/>
                <a:stretch>
                  <a:fillRect l="-7339" t="-2174" r="-11009" b="-326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/>
              <p:cNvSpPr txBox="1"/>
              <p:nvPr/>
            </p:nvSpPr>
            <p:spPr>
              <a:xfrm>
                <a:off x="6416077" y="1596980"/>
                <a:ext cx="16459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charset="0"/>
                        </a:rPr>
                        <m:t>∗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6077" y="1596980"/>
                <a:ext cx="164592" cy="276999"/>
              </a:xfrm>
              <a:prstGeom prst="rect">
                <a:avLst/>
              </a:prstGeom>
              <a:blipFill rotWithShape="0">
                <a:blip r:embed="rId12"/>
                <a:stretch>
                  <a:fillRect l="-22222" r="-148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/>
              <p:cNvSpPr txBox="1"/>
              <p:nvPr/>
            </p:nvSpPr>
            <p:spPr>
              <a:xfrm>
                <a:off x="4674344" y="2187939"/>
                <a:ext cx="2224007" cy="2862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kumimoji="1" lang="en-US" altLang="zh-CN" b="0" i="1" smtClean="0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kumimoji="1" lang="en-US" altLang="zh-CN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1</m:t>
                        </m:r>
                      </m:e>
                    </m:d>
                  </m:oMath>
                </a14:m>
                <a:r>
                  <a:rPr kumimoji="1" lang="en-US" altLang="zh-CN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kumimoji="1" lang="en-US" altLang="zh-CN" b="0" i="1" smtClean="0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kumimoji="1" lang="en-US" altLang="zh-CN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2</m:t>
                        </m:r>
                      </m:e>
                    </m:d>
                  </m:oMath>
                </a14:m>
                <a:r>
                  <a:rPr kumimoji="1" lang="en-US" altLang="zh-CN" dirty="0" smtClean="0"/>
                  <a:t>, </a:t>
                </a:r>
                <a:r>
                  <a:rPr kumimoji="1" lang="mr-IN" altLang="zh-CN" dirty="0" smtClean="0"/>
                  <a:t>…</a:t>
                </a:r>
                <a:r>
                  <a:rPr kumimoji="1" lang="en-US" altLang="zh-CN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kumimoji="1" lang="en-US" altLang="zh-CN" b="0" i="1" smtClean="0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kumimoji="1" lang="en-US" altLang="zh-CN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𝐿</m:t>
                        </m:r>
                      </m:e>
                    </m:d>
                  </m:oMath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8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4344" y="2187939"/>
                <a:ext cx="2224007" cy="286297"/>
              </a:xfrm>
              <a:prstGeom prst="rect">
                <a:avLst/>
              </a:prstGeom>
              <a:blipFill rotWithShape="0">
                <a:blip r:embed="rId13"/>
                <a:stretch>
                  <a:fillRect l="-4658" t="-27660" b="-489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矩形 1"/>
          <p:cNvSpPr/>
          <p:nvPr/>
        </p:nvSpPr>
        <p:spPr>
          <a:xfrm>
            <a:off x="7419215" y="1735479"/>
            <a:ext cx="54373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mr-IN" altLang="zh-CN" sz="4000" dirty="0"/>
              <a:t>…</a:t>
            </a:r>
            <a:endParaRPr lang="zh-CN" altLang="en-US" sz="4000" dirty="0"/>
          </a:p>
        </p:txBody>
      </p:sp>
      <p:cxnSp>
        <p:nvCxnSpPr>
          <p:cNvPr id="20" name="直线箭头连接符 19"/>
          <p:cNvCxnSpPr/>
          <p:nvPr/>
        </p:nvCxnSpPr>
        <p:spPr>
          <a:xfrm>
            <a:off x="2334986" y="1857252"/>
            <a:ext cx="0" cy="3306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22"/>
          <p:cNvCxnSpPr/>
          <p:nvPr/>
        </p:nvCxnSpPr>
        <p:spPr>
          <a:xfrm>
            <a:off x="5611594" y="1868131"/>
            <a:ext cx="0" cy="3306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线箭头连接符 23"/>
          <p:cNvCxnSpPr/>
          <p:nvPr/>
        </p:nvCxnSpPr>
        <p:spPr>
          <a:xfrm>
            <a:off x="9927788" y="1889899"/>
            <a:ext cx="0" cy="3306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/>
              <p:cNvSpPr txBox="1"/>
              <p:nvPr/>
            </p:nvSpPr>
            <p:spPr>
              <a:xfrm>
                <a:off x="8854741" y="2764885"/>
                <a:ext cx="21918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charset="0"/>
                          </a:rPr>
                          <m:t>𝑈</m:t>
                        </m:r>
                      </m:e>
                      <m:sub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𝑁</m:t>
                        </m:r>
                      </m:sub>
                    </m:sSub>
                    <m:d>
                      <m:dPr>
                        <m:ctrlPr>
                          <a:rPr kumimoji="1" lang="en-US" altLang="zh-CN" i="1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CN" i="1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1</m:t>
                        </m:r>
                      </m:e>
                    </m:d>
                  </m:oMath>
                </a14:m>
                <a:r>
                  <a:rPr kumimoji="1" lang="en-US" altLang="zh-CN" dirty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charset="0"/>
                          </a:rPr>
                          <m:t>𝑈</m:t>
                        </m:r>
                      </m:e>
                      <m:sub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𝑁</m:t>
                        </m:r>
                      </m:sub>
                    </m:sSub>
                    <m:d>
                      <m:dPr>
                        <m:ctrlPr>
                          <a:rPr kumimoji="1" lang="en-US" altLang="zh-CN" i="1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CN" i="1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2</m:t>
                        </m:r>
                      </m:e>
                    </m:d>
                  </m:oMath>
                </a14:m>
                <a:r>
                  <a:rPr kumimoji="1" lang="en-US" altLang="zh-CN" dirty="0"/>
                  <a:t>, </a:t>
                </a:r>
                <a:r>
                  <a:rPr kumimoji="1" lang="mr-IN" altLang="zh-CN" dirty="0"/>
                  <a:t>…</a:t>
                </a:r>
                <a:r>
                  <a:rPr kumimoji="1" lang="en-US" altLang="zh-CN" dirty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charset="0"/>
                          </a:rPr>
                          <m:t>𝑈</m:t>
                        </m:r>
                      </m:e>
                      <m:sub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𝑁</m:t>
                        </m:r>
                      </m:sub>
                    </m:sSub>
                    <m:d>
                      <m:dPr>
                        <m:ctrlPr>
                          <a:rPr kumimoji="1" lang="en-US" altLang="zh-CN" i="1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CN" i="1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𝐿</m:t>
                        </m:r>
                      </m:e>
                    </m:d>
                  </m:oMath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5" name="文本框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4741" y="2764885"/>
                <a:ext cx="2191818" cy="276999"/>
              </a:xfrm>
              <a:prstGeom prst="rect">
                <a:avLst/>
              </a:prstGeom>
              <a:blipFill rotWithShape="0">
                <a:blip r:embed="rId14"/>
                <a:stretch>
                  <a:fillRect l="-3900" t="-28889" b="-5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/>
              <p:cNvSpPr txBox="1"/>
              <p:nvPr/>
            </p:nvSpPr>
            <p:spPr>
              <a:xfrm>
                <a:off x="1364557" y="2753649"/>
                <a:ext cx="207755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charset="0"/>
                          </a:rPr>
                          <m:t>𝑈</m:t>
                        </m:r>
                      </m:e>
                      <m:sub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kumimoji="1" lang="en-US" altLang="zh-CN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1</m:t>
                        </m:r>
                      </m:e>
                    </m:d>
                  </m:oMath>
                </a14:m>
                <a:r>
                  <a:rPr kumimoji="1" lang="en-US" altLang="zh-CN" dirty="0" smtClean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charset="0"/>
                          </a:rPr>
                          <m:t>𝑈</m:t>
                        </m:r>
                      </m:e>
                      <m:sub>
                        <m:r>
                          <a:rPr kumimoji="1" lang="en-US" altLang="zh-CN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kumimoji="1" lang="en-US" altLang="zh-CN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2</m:t>
                        </m:r>
                      </m:e>
                    </m:d>
                  </m:oMath>
                </a14:m>
                <a:r>
                  <a:rPr kumimoji="1" lang="en-US" altLang="zh-CN" dirty="0" smtClean="0"/>
                  <a:t>, </a:t>
                </a:r>
                <a:r>
                  <a:rPr kumimoji="1" lang="mr-IN" altLang="zh-CN" dirty="0" smtClean="0"/>
                  <a:t>…</a:t>
                </a:r>
                <a:r>
                  <a:rPr kumimoji="1" lang="en-US" altLang="zh-CN" dirty="0" smtClean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charset="0"/>
                          </a:rPr>
                          <m:t>𝑈</m:t>
                        </m:r>
                      </m:e>
                      <m:sub>
                        <m:r>
                          <a:rPr kumimoji="1" lang="en-US" altLang="zh-CN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kumimoji="1" lang="en-US" altLang="zh-CN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𝐿</m:t>
                        </m:r>
                      </m:e>
                    </m:d>
                  </m:oMath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6" name="文本框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4557" y="2753649"/>
                <a:ext cx="2077556" cy="276999"/>
              </a:xfrm>
              <a:prstGeom prst="rect">
                <a:avLst/>
              </a:prstGeom>
              <a:blipFill rotWithShape="0">
                <a:blip r:embed="rId15"/>
                <a:stretch>
                  <a:fillRect l="-4106" t="-28889" b="-5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/>
              <p:cNvSpPr txBox="1"/>
              <p:nvPr/>
            </p:nvSpPr>
            <p:spPr>
              <a:xfrm>
                <a:off x="4679788" y="2764885"/>
                <a:ext cx="207755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charset="0"/>
                          </a:rPr>
                          <m:t>𝑈</m:t>
                        </m:r>
                      </m:e>
                      <m:sub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kumimoji="1" lang="en-US" altLang="zh-CN" i="1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CN" i="1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1</m:t>
                        </m:r>
                      </m:e>
                    </m:d>
                  </m:oMath>
                </a14:m>
                <a:r>
                  <a:rPr kumimoji="1" lang="en-US" altLang="zh-CN" dirty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charset="0"/>
                          </a:rPr>
                          <m:t>𝑈</m:t>
                        </m:r>
                      </m:e>
                      <m:sub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kumimoji="1" lang="en-US" altLang="zh-CN" i="1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CN" i="1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2</m:t>
                        </m:r>
                      </m:e>
                    </m:d>
                  </m:oMath>
                </a14:m>
                <a:r>
                  <a:rPr kumimoji="1" lang="en-US" altLang="zh-CN" dirty="0"/>
                  <a:t>, </a:t>
                </a:r>
                <a:r>
                  <a:rPr kumimoji="1" lang="mr-IN" altLang="zh-CN" dirty="0"/>
                  <a:t>…</a:t>
                </a:r>
                <a:r>
                  <a:rPr kumimoji="1" lang="en-US" altLang="zh-CN" dirty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charset="0"/>
                          </a:rPr>
                          <m:t>𝑈</m:t>
                        </m:r>
                      </m:e>
                      <m:sub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kumimoji="1" lang="en-US" altLang="zh-CN" i="1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CN" i="1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𝐿</m:t>
                        </m:r>
                      </m:e>
                    </m:d>
                  </m:oMath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7" name="文本框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9788" y="2764885"/>
                <a:ext cx="2077556" cy="276999"/>
              </a:xfrm>
              <a:prstGeom prst="rect">
                <a:avLst/>
              </a:prstGeom>
              <a:blipFill rotWithShape="0">
                <a:blip r:embed="rId16"/>
                <a:stretch>
                  <a:fillRect l="-4118" t="-28889" b="-5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直线箭头连接符 27"/>
          <p:cNvCxnSpPr/>
          <p:nvPr/>
        </p:nvCxnSpPr>
        <p:spPr>
          <a:xfrm>
            <a:off x="5649696" y="2445077"/>
            <a:ext cx="0" cy="3306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线箭头连接符 28"/>
          <p:cNvCxnSpPr/>
          <p:nvPr/>
        </p:nvCxnSpPr>
        <p:spPr>
          <a:xfrm>
            <a:off x="9933232" y="2466845"/>
            <a:ext cx="0" cy="3306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线箭头连接符 29"/>
          <p:cNvCxnSpPr/>
          <p:nvPr/>
        </p:nvCxnSpPr>
        <p:spPr>
          <a:xfrm>
            <a:off x="2356755" y="2434200"/>
            <a:ext cx="0" cy="3306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-17222" y="2736052"/>
            <a:ext cx="15081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 smtClean="0"/>
              <a:t>Unary potential</a:t>
            </a:r>
            <a:endParaRPr kumimoji="1" lang="zh-CN" alt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/>
              <p:cNvSpPr txBox="1"/>
              <p:nvPr/>
            </p:nvSpPr>
            <p:spPr>
              <a:xfrm>
                <a:off x="2416623" y="2465607"/>
                <a:ext cx="23564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−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32" name="文本框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6623" y="2465607"/>
                <a:ext cx="235641" cy="276999"/>
              </a:xfrm>
              <a:prstGeom prst="rect">
                <a:avLst/>
              </a:prstGeom>
              <a:blipFill rotWithShape="0">
                <a:blip r:embed="rId17"/>
                <a:stretch>
                  <a:fillRect l="-2564" r="-25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/>
              <p:cNvSpPr txBox="1"/>
              <p:nvPr/>
            </p:nvSpPr>
            <p:spPr>
              <a:xfrm>
                <a:off x="5687781" y="2471046"/>
                <a:ext cx="23564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−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33" name="文本框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7781" y="2471046"/>
                <a:ext cx="235641" cy="276999"/>
              </a:xfrm>
              <a:prstGeom prst="rect">
                <a:avLst/>
              </a:prstGeom>
              <a:blipFill rotWithShape="0">
                <a:blip r:embed="rId17"/>
                <a:stretch>
                  <a:fillRect l="-2564" r="-25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/>
              <p:cNvSpPr txBox="1"/>
              <p:nvPr/>
            </p:nvSpPr>
            <p:spPr>
              <a:xfrm>
                <a:off x="9954984" y="2476485"/>
                <a:ext cx="23564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−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34" name="文本框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4984" y="2476485"/>
                <a:ext cx="235641" cy="276999"/>
              </a:xfrm>
              <a:prstGeom prst="rect">
                <a:avLst/>
              </a:prstGeom>
              <a:blipFill rotWithShape="0">
                <a:blip r:embed="rId17"/>
                <a:stretch>
                  <a:fillRect l="-2564" r="-25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/>
              <p:cNvSpPr txBox="1"/>
              <p:nvPr/>
            </p:nvSpPr>
            <p:spPr>
              <a:xfrm>
                <a:off x="8827524" y="3374489"/>
                <a:ext cx="2202591" cy="2864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 smtClean="0">
                            <a:latin typeface="Cambria Math" charset="0"/>
                          </a:rPr>
                        </m:ctrlPr>
                      </m:sSubPr>
                      <m:e>
                        <m:acc>
                          <m:accPr>
                            <m:chr m:val="̆"/>
                            <m:ctrlPr>
                              <a:rPr kumimoji="1" lang="en-US" altLang="zh-CN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kumimoji="1" lang="en-US" altLang="zh-CN" i="1">
                                <a:latin typeface="Cambria Math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𝑁</m:t>
                        </m:r>
                      </m:sub>
                    </m:sSub>
                    <m:d>
                      <m:dPr>
                        <m:ctrlPr>
                          <a:rPr kumimoji="1" lang="en-US" altLang="zh-CN" i="1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CN" i="1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1</m:t>
                        </m:r>
                      </m:e>
                    </m:d>
                  </m:oMath>
                </a14:m>
                <a:r>
                  <a:rPr kumimoji="1" lang="en-US" altLang="zh-CN" dirty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charset="0"/>
                          </a:rPr>
                        </m:ctrlPr>
                      </m:sSubPr>
                      <m:e>
                        <m:acc>
                          <m:accPr>
                            <m:chr m:val="̆"/>
                            <m:ctrlPr>
                              <a:rPr kumimoji="1" lang="en-US" altLang="zh-CN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kumimoji="1" lang="en-US" altLang="zh-CN" i="1">
                                <a:latin typeface="Cambria Math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𝑁</m:t>
                        </m:r>
                      </m:sub>
                    </m:sSub>
                    <m:d>
                      <m:dPr>
                        <m:ctrlPr>
                          <a:rPr kumimoji="1" lang="en-US" altLang="zh-CN" i="1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CN" i="1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2</m:t>
                        </m:r>
                      </m:e>
                    </m:d>
                  </m:oMath>
                </a14:m>
                <a:r>
                  <a:rPr kumimoji="1" lang="en-US" altLang="zh-CN" dirty="0"/>
                  <a:t>, </a:t>
                </a:r>
                <a:r>
                  <a:rPr kumimoji="1" lang="mr-IN" altLang="zh-CN" dirty="0"/>
                  <a:t>…</a:t>
                </a:r>
                <a:r>
                  <a:rPr kumimoji="1" lang="en-US" altLang="zh-CN" dirty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charset="0"/>
                          </a:rPr>
                        </m:ctrlPr>
                      </m:sSubPr>
                      <m:e>
                        <m:acc>
                          <m:accPr>
                            <m:chr m:val="̆"/>
                            <m:ctrlPr>
                              <a:rPr kumimoji="1" lang="en-US" altLang="zh-CN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kumimoji="1" lang="en-US" altLang="zh-CN" i="1">
                                <a:latin typeface="Cambria Math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𝑁</m:t>
                        </m:r>
                      </m:sub>
                    </m:sSub>
                    <m:d>
                      <m:dPr>
                        <m:ctrlPr>
                          <a:rPr kumimoji="1" lang="en-US" altLang="zh-CN" i="1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CN" i="1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𝐿</m:t>
                        </m:r>
                      </m:e>
                    </m:d>
                  </m:oMath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35" name="文本框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7524" y="3374489"/>
                <a:ext cx="2202591" cy="286425"/>
              </a:xfrm>
              <a:prstGeom prst="rect">
                <a:avLst/>
              </a:prstGeom>
              <a:blipFill rotWithShape="0">
                <a:blip r:embed="rId18"/>
                <a:stretch>
                  <a:fillRect l="-4709" t="-27660" b="-489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/>
              <p:cNvSpPr txBox="1"/>
              <p:nvPr/>
            </p:nvSpPr>
            <p:spPr>
              <a:xfrm>
                <a:off x="1337340" y="3363253"/>
                <a:ext cx="2081147" cy="2864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charset="0"/>
                          </a:rPr>
                        </m:ctrlPr>
                      </m:sSubPr>
                      <m:e>
                        <m:acc>
                          <m:accPr>
                            <m:chr m:val="̆"/>
                            <m:ctrlPr>
                              <a:rPr kumimoji="1" lang="en-US" altLang="zh-CN" b="0" i="1" smtClean="0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kumimoji="1" lang="en-US" altLang="zh-CN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1</m:t>
                        </m:r>
                      </m:e>
                    </m:d>
                  </m:oMath>
                </a14:m>
                <a:r>
                  <a:rPr kumimoji="1" lang="en-US" altLang="zh-CN" dirty="0" smtClean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charset="0"/>
                          </a:rPr>
                        </m:ctrlPr>
                      </m:sSubPr>
                      <m:e>
                        <m:acc>
                          <m:accPr>
                            <m:chr m:val="̆"/>
                            <m:ctrlPr>
                              <a:rPr kumimoji="1" lang="en-US" altLang="zh-CN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kumimoji="1" lang="en-US" altLang="zh-CN" i="1">
                                <a:latin typeface="Cambria Math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kumimoji="1" lang="en-US" altLang="zh-CN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kumimoji="1" lang="en-US" altLang="zh-CN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2</m:t>
                        </m:r>
                      </m:e>
                    </m:d>
                  </m:oMath>
                </a14:m>
                <a:r>
                  <a:rPr kumimoji="1" lang="en-US" altLang="zh-CN" dirty="0" smtClean="0"/>
                  <a:t>, </a:t>
                </a:r>
                <a:r>
                  <a:rPr kumimoji="1" lang="mr-IN" altLang="zh-CN" dirty="0" smtClean="0"/>
                  <a:t>…</a:t>
                </a:r>
                <a:r>
                  <a:rPr kumimoji="1" lang="en-US" altLang="zh-CN" dirty="0" smtClean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charset="0"/>
                          </a:rPr>
                        </m:ctrlPr>
                      </m:sSubPr>
                      <m:e>
                        <m:acc>
                          <m:accPr>
                            <m:chr m:val="̆"/>
                            <m:ctrlPr>
                              <a:rPr kumimoji="1" lang="en-US" altLang="zh-CN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kumimoji="1" lang="en-US" altLang="zh-CN" i="1">
                                <a:latin typeface="Cambria Math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kumimoji="1" lang="en-US" altLang="zh-CN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kumimoji="1" lang="en-US" altLang="zh-CN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𝐿</m:t>
                        </m:r>
                      </m:e>
                    </m:d>
                  </m:oMath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36" name="文本框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7340" y="3363253"/>
                <a:ext cx="2081147" cy="286425"/>
              </a:xfrm>
              <a:prstGeom prst="rect">
                <a:avLst/>
              </a:prstGeom>
              <a:blipFill rotWithShape="0">
                <a:blip r:embed="rId19"/>
                <a:stretch>
                  <a:fillRect l="-4971" t="-27660" b="-489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/>
              <p:cNvSpPr txBox="1"/>
              <p:nvPr/>
            </p:nvSpPr>
            <p:spPr>
              <a:xfrm>
                <a:off x="4652571" y="3374489"/>
                <a:ext cx="2091791" cy="2864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 smtClean="0">
                            <a:latin typeface="Cambria Math" charset="0"/>
                          </a:rPr>
                        </m:ctrlPr>
                      </m:sSubPr>
                      <m:e>
                        <m:acc>
                          <m:accPr>
                            <m:chr m:val="̆"/>
                            <m:ctrlPr>
                              <a:rPr kumimoji="1" lang="en-US" altLang="zh-CN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kumimoji="1" lang="en-US" altLang="zh-CN" i="1">
                                <a:latin typeface="Cambria Math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kumimoji="1" lang="en-US" altLang="zh-CN" i="1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CN" i="1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1</m:t>
                        </m:r>
                      </m:e>
                    </m:d>
                  </m:oMath>
                </a14:m>
                <a:r>
                  <a:rPr kumimoji="1" lang="en-US" altLang="zh-CN" dirty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charset="0"/>
                          </a:rPr>
                        </m:ctrlPr>
                      </m:sSubPr>
                      <m:e>
                        <m:acc>
                          <m:accPr>
                            <m:chr m:val="̆"/>
                            <m:ctrlPr>
                              <a:rPr kumimoji="1" lang="en-US" altLang="zh-CN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kumimoji="1" lang="en-US" altLang="zh-CN" i="1">
                                <a:latin typeface="Cambria Math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kumimoji="1" lang="en-US" altLang="zh-CN" i="1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CN" i="1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2</m:t>
                        </m:r>
                      </m:e>
                    </m:d>
                  </m:oMath>
                </a14:m>
                <a:r>
                  <a:rPr kumimoji="1" lang="en-US" altLang="zh-CN" dirty="0"/>
                  <a:t>, </a:t>
                </a:r>
                <a:r>
                  <a:rPr kumimoji="1" lang="mr-IN" altLang="zh-CN" dirty="0"/>
                  <a:t>…</a:t>
                </a:r>
                <a:r>
                  <a:rPr kumimoji="1" lang="en-US" altLang="zh-CN" dirty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charset="0"/>
                          </a:rPr>
                        </m:ctrlPr>
                      </m:sSubPr>
                      <m:e>
                        <m:acc>
                          <m:accPr>
                            <m:chr m:val="̆"/>
                            <m:ctrlPr>
                              <a:rPr kumimoji="1" lang="en-US" altLang="zh-CN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kumimoji="1" lang="en-US" altLang="zh-CN" i="1">
                                <a:latin typeface="Cambria Math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kumimoji="1" lang="en-US" altLang="zh-CN" i="1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CN" i="1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𝐿</m:t>
                        </m:r>
                      </m:e>
                    </m:d>
                  </m:oMath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37" name="文本框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2571" y="3374489"/>
                <a:ext cx="2091791" cy="286425"/>
              </a:xfrm>
              <a:prstGeom prst="rect">
                <a:avLst/>
              </a:prstGeom>
              <a:blipFill rotWithShape="0">
                <a:blip r:embed="rId20"/>
                <a:stretch>
                  <a:fillRect l="-4956" t="-27660" b="-489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直线箭头连接符 37"/>
          <p:cNvCxnSpPr/>
          <p:nvPr/>
        </p:nvCxnSpPr>
        <p:spPr>
          <a:xfrm>
            <a:off x="5622479" y="3054681"/>
            <a:ext cx="0" cy="3306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线箭头连接符 38"/>
          <p:cNvCxnSpPr/>
          <p:nvPr/>
        </p:nvCxnSpPr>
        <p:spPr>
          <a:xfrm>
            <a:off x="9906015" y="3076449"/>
            <a:ext cx="0" cy="3306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线箭头连接符 39"/>
          <p:cNvCxnSpPr/>
          <p:nvPr/>
        </p:nvCxnSpPr>
        <p:spPr>
          <a:xfrm>
            <a:off x="2329538" y="3043804"/>
            <a:ext cx="0" cy="3306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本框 43"/>
              <p:cNvSpPr txBox="1"/>
              <p:nvPr/>
            </p:nvSpPr>
            <p:spPr>
              <a:xfrm>
                <a:off x="8816636" y="3984097"/>
                <a:ext cx="2202591" cy="2864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charset="0"/>
                          </a:rPr>
                          <m:t>𝑄</m:t>
                        </m:r>
                      </m:e>
                      <m:sub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𝑁</m:t>
                        </m:r>
                      </m:sub>
                    </m:sSub>
                    <m:d>
                      <m:dPr>
                        <m:ctrlPr>
                          <a:rPr kumimoji="1" lang="en-US" altLang="zh-CN" i="1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CN" i="1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1</m:t>
                        </m:r>
                      </m:e>
                    </m:d>
                  </m:oMath>
                </a14:m>
                <a:r>
                  <a:rPr kumimoji="1" lang="en-US" altLang="zh-CN" dirty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charset="0"/>
                          </a:rPr>
                          <m:t>𝑄</m:t>
                        </m:r>
                      </m:e>
                      <m:sub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𝑁</m:t>
                        </m:r>
                      </m:sub>
                    </m:sSub>
                    <m:d>
                      <m:dPr>
                        <m:ctrlPr>
                          <a:rPr kumimoji="1" lang="en-US" altLang="zh-CN" i="1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CN" i="1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2</m:t>
                        </m:r>
                      </m:e>
                    </m:d>
                  </m:oMath>
                </a14:m>
                <a:r>
                  <a:rPr kumimoji="1" lang="en-US" altLang="zh-CN" dirty="0"/>
                  <a:t>, </a:t>
                </a:r>
                <a:r>
                  <a:rPr kumimoji="1" lang="mr-IN" altLang="zh-CN" dirty="0"/>
                  <a:t>…</a:t>
                </a:r>
                <a:r>
                  <a:rPr kumimoji="1" lang="en-US" altLang="zh-CN" dirty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charset="0"/>
                          </a:rPr>
                          <m:t>𝑄</m:t>
                        </m:r>
                      </m:e>
                      <m:sub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𝑁</m:t>
                        </m:r>
                      </m:sub>
                    </m:sSub>
                    <m:d>
                      <m:dPr>
                        <m:ctrlPr>
                          <a:rPr kumimoji="1" lang="en-US" altLang="zh-CN" i="1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CN" i="1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𝐿</m:t>
                        </m:r>
                      </m:e>
                    </m:d>
                  </m:oMath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44" name="文本框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6636" y="3984097"/>
                <a:ext cx="2202591" cy="286425"/>
              </a:xfrm>
              <a:prstGeom prst="rect">
                <a:avLst/>
              </a:prstGeom>
              <a:blipFill rotWithShape="0">
                <a:blip r:embed="rId21"/>
                <a:stretch>
                  <a:fillRect l="-4696" t="-27660" b="-446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本框 44"/>
              <p:cNvSpPr txBox="1"/>
              <p:nvPr/>
            </p:nvSpPr>
            <p:spPr>
              <a:xfrm>
                <a:off x="1326452" y="3972861"/>
                <a:ext cx="2081147" cy="2864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charset="0"/>
                          </a:rPr>
                          <m:t>𝑄</m:t>
                        </m:r>
                      </m:e>
                      <m:sub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kumimoji="1" lang="en-US" altLang="zh-CN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1</m:t>
                        </m:r>
                      </m:e>
                    </m:d>
                  </m:oMath>
                </a14:m>
                <a:r>
                  <a:rPr kumimoji="1" lang="en-US" altLang="zh-CN" dirty="0" smtClean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i="1" smtClean="0">
                            <a:latin typeface="Cambria Math" charset="0"/>
                          </a:rPr>
                          <m:t>𝑄</m:t>
                        </m:r>
                      </m:e>
                      <m:sub>
                        <m:r>
                          <a:rPr kumimoji="1" lang="en-US" altLang="zh-CN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kumimoji="1" lang="en-US" altLang="zh-CN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2</m:t>
                        </m:r>
                      </m:e>
                    </m:d>
                  </m:oMath>
                </a14:m>
                <a:r>
                  <a:rPr kumimoji="1" lang="en-US" altLang="zh-CN" dirty="0" smtClean="0"/>
                  <a:t>, </a:t>
                </a:r>
                <a:r>
                  <a:rPr kumimoji="1" lang="mr-IN" altLang="zh-CN" dirty="0" smtClean="0"/>
                  <a:t>…</a:t>
                </a:r>
                <a:r>
                  <a:rPr kumimoji="1" lang="en-US" altLang="zh-CN" dirty="0" smtClean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charset="0"/>
                          </a:rPr>
                          <m:t>𝑄</m:t>
                        </m:r>
                      </m:e>
                      <m:sub>
                        <m:r>
                          <a:rPr kumimoji="1" lang="en-US" altLang="zh-CN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kumimoji="1" lang="en-US" altLang="zh-CN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𝐿</m:t>
                        </m:r>
                      </m:e>
                    </m:d>
                  </m:oMath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45" name="文本框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6452" y="3972861"/>
                <a:ext cx="2081147" cy="286425"/>
              </a:xfrm>
              <a:prstGeom prst="rect">
                <a:avLst/>
              </a:prstGeom>
              <a:blipFill rotWithShape="0">
                <a:blip r:embed="rId22"/>
                <a:stretch>
                  <a:fillRect l="-4985" t="-27660" b="-446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本框 45"/>
              <p:cNvSpPr txBox="1"/>
              <p:nvPr/>
            </p:nvSpPr>
            <p:spPr>
              <a:xfrm>
                <a:off x="4641683" y="3984097"/>
                <a:ext cx="2091791" cy="2864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charset="0"/>
                          </a:rPr>
                          <m:t>𝑄</m:t>
                        </m:r>
                      </m:e>
                      <m:sub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kumimoji="1" lang="en-US" altLang="zh-CN" i="1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CN" i="1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1</m:t>
                        </m:r>
                      </m:e>
                    </m:d>
                  </m:oMath>
                </a14:m>
                <a:r>
                  <a:rPr kumimoji="1" lang="en-US" altLang="zh-CN" dirty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charset="0"/>
                          </a:rPr>
                          <m:t>𝑄</m:t>
                        </m:r>
                      </m:e>
                      <m:sub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kumimoji="1" lang="en-US" altLang="zh-CN" i="1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CN" i="1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2</m:t>
                        </m:r>
                      </m:e>
                    </m:d>
                  </m:oMath>
                </a14:m>
                <a:r>
                  <a:rPr kumimoji="1" lang="en-US" altLang="zh-CN" dirty="0"/>
                  <a:t>, </a:t>
                </a:r>
                <a:r>
                  <a:rPr kumimoji="1" lang="mr-IN" altLang="zh-CN" dirty="0"/>
                  <a:t>…</a:t>
                </a:r>
                <a:r>
                  <a:rPr kumimoji="1" lang="en-US" altLang="zh-CN" dirty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charset="0"/>
                          </a:rPr>
                          <m:t>𝑄</m:t>
                        </m:r>
                      </m:e>
                      <m:sub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kumimoji="1" lang="en-US" altLang="zh-CN" i="1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CN" i="1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𝐿</m:t>
                        </m:r>
                      </m:e>
                    </m:d>
                  </m:oMath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46" name="文本框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1683" y="3984097"/>
                <a:ext cx="2091791" cy="286425"/>
              </a:xfrm>
              <a:prstGeom prst="rect">
                <a:avLst/>
              </a:prstGeom>
              <a:blipFill rotWithShape="0">
                <a:blip r:embed="rId23"/>
                <a:stretch>
                  <a:fillRect l="-4942" t="-27660" b="-446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直线箭头连接符 46"/>
          <p:cNvCxnSpPr/>
          <p:nvPr/>
        </p:nvCxnSpPr>
        <p:spPr>
          <a:xfrm>
            <a:off x="5611591" y="3664289"/>
            <a:ext cx="0" cy="3306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线箭头连接符 47"/>
          <p:cNvCxnSpPr/>
          <p:nvPr/>
        </p:nvCxnSpPr>
        <p:spPr>
          <a:xfrm>
            <a:off x="9895127" y="3686057"/>
            <a:ext cx="0" cy="3306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线箭头连接符 48"/>
          <p:cNvCxnSpPr/>
          <p:nvPr/>
        </p:nvCxnSpPr>
        <p:spPr>
          <a:xfrm>
            <a:off x="2318650" y="3653412"/>
            <a:ext cx="0" cy="3306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本框 49"/>
              <p:cNvSpPr txBox="1"/>
              <p:nvPr/>
            </p:nvSpPr>
            <p:spPr>
              <a:xfrm>
                <a:off x="2318172" y="3680255"/>
                <a:ext cx="4371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𝑒</m:t>
                      </m:r>
                      <m:r>
                        <a:rPr kumimoji="1" lang="en-US" altLang="zh-CN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/</m:t>
                      </m:r>
                      <m:r>
                        <a:rPr kumimoji="1" lang="en-US" altLang="zh-CN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𝑍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50" name="文本框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8172" y="3680255"/>
                <a:ext cx="437107" cy="276999"/>
              </a:xfrm>
              <a:prstGeom prst="rect">
                <a:avLst/>
              </a:prstGeom>
              <a:blipFill rotWithShape="0">
                <a:blip r:embed="rId24"/>
                <a:stretch>
                  <a:fillRect l="-5556" t="-4444" r="-9722" b="-3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本框 50"/>
              <p:cNvSpPr txBox="1"/>
              <p:nvPr/>
            </p:nvSpPr>
            <p:spPr>
              <a:xfrm>
                <a:off x="5621988" y="3669365"/>
                <a:ext cx="4371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𝑒</m:t>
                      </m:r>
                      <m:r>
                        <a:rPr kumimoji="1" lang="en-US" altLang="zh-CN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/</m:t>
                      </m:r>
                      <m:r>
                        <a:rPr kumimoji="1" lang="en-US" altLang="zh-CN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𝑍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51" name="文本框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1988" y="3669365"/>
                <a:ext cx="437107" cy="276999"/>
              </a:xfrm>
              <a:prstGeom prst="rect">
                <a:avLst/>
              </a:prstGeom>
              <a:blipFill rotWithShape="0">
                <a:blip r:embed="rId25"/>
                <a:stretch>
                  <a:fillRect l="-5556" t="-2222" r="-9722" b="-3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文本框 51"/>
              <p:cNvSpPr txBox="1"/>
              <p:nvPr/>
            </p:nvSpPr>
            <p:spPr>
              <a:xfrm>
                <a:off x="9889195" y="3658475"/>
                <a:ext cx="4371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𝑒</m:t>
                      </m:r>
                      <m:r>
                        <a:rPr kumimoji="1" lang="en-US" altLang="zh-CN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/</m:t>
                      </m:r>
                      <m:r>
                        <a:rPr kumimoji="1" lang="en-US" altLang="zh-CN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𝑍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52" name="文本框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9195" y="3658475"/>
                <a:ext cx="437107" cy="276999"/>
              </a:xfrm>
              <a:prstGeom prst="rect">
                <a:avLst/>
              </a:prstGeom>
              <a:blipFill rotWithShape="0">
                <a:blip r:embed="rId26"/>
                <a:stretch>
                  <a:fillRect l="-5556" t="-2174" r="-9722" b="-326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文本框 52"/>
          <p:cNvSpPr txBox="1"/>
          <p:nvPr/>
        </p:nvSpPr>
        <p:spPr>
          <a:xfrm>
            <a:off x="430092" y="3949817"/>
            <a:ext cx="6907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更新</a:t>
            </a:r>
            <a:endParaRPr kumimoji="1"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1434856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组 81"/>
          <p:cNvGrpSpPr/>
          <p:nvPr/>
        </p:nvGrpSpPr>
        <p:grpSpPr>
          <a:xfrm>
            <a:off x="665371" y="1241457"/>
            <a:ext cx="10890779" cy="3307514"/>
            <a:chOff x="665371" y="335854"/>
            <a:chExt cx="10890779" cy="3307514"/>
          </a:xfrm>
        </p:grpSpPr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5371" y="824614"/>
              <a:ext cx="3600000" cy="1276212"/>
            </a:xfrm>
            <a:prstGeom prst="rect">
              <a:avLst/>
            </a:prstGeom>
          </p:spPr>
        </p:pic>
        <p:pic>
          <p:nvPicPr>
            <p:cNvPr id="25" name="图片 2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8847" y="824614"/>
              <a:ext cx="3600000" cy="1276212"/>
            </a:xfrm>
            <a:prstGeom prst="rect">
              <a:avLst/>
            </a:prstGeom>
          </p:spPr>
        </p:pic>
        <p:pic>
          <p:nvPicPr>
            <p:cNvPr id="26" name="图片 2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56150" y="789446"/>
              <a:ext cx="3600000" cy="1276212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文本框 26"/>
                <p:cNvSpPr txBox="1"/>
                <p:nvPr/>
              </p:nvSpPr>
              <p:spPr>
                <a:xfrm>
                  <a:off x="7462312" y="1819437"/>
                  <a:ext cx="209994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1600" b="0" i="1" smtClean="0">
                            <a:latin typeface="Cambria Math" charset="0"/>
                          </a:rPr>
                          <m:t>…</m:t>
                        </m:r>
                      </m:oMath>
                    </m:oMathPara>
                  </a14:m>
                  <a:endParaRPr kumimoji="1" lang="zh-CN" altLang="en-US" sz="1600" dirty="0"/>
                </a:p>
              </p:txBody>
            </p:sp>
          </mc:Choice>
          <mc:Fallback xmlns="">
            <p:sp>
              <p:nvSpPr>
                <p:cNvPr id="27" name="文本框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62312" y="1819437"/>
                  <a:ext cx="209994" cy="246221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" name="圆角矩形 28"/>
            <p:cNvSpPr/>
            <p:nvPr/>
          </p:nvSpPr>
          <p:spPr>
            <a:xfrm>
              <a:off x="1982773" y="1934310"/>
              <a:ext cx="8016122" cy="166517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76" name="组 75"/>
            <p:cNvGrpSpPr/>
            <p:nvPr/>
          </p:nvGrpSpPr>
          <p:grpSpPr>
            <a:xfrm>
              <a:off x="4651131" y="2100827"/>
              <a:ext cx="2734407" cy="1542541"/>
              <a:chOff x="4651131" y="2100827"/>
              <a:chExt cx="2734407" cy="1542541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文本框 27"/>
                  <p:cNvSpPr txBox="1"/>
                  <p:nvPr/>
                </p:nvSpPr>
                <p:spPr>
                  <a:xfrm>
                    <a:off x="5995979" y="2247286"/>
                    <a:ext cx="583045" cy="12311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sz="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𝑐𝑜𝑛𝑣</m:t>
                          </m:r>
                          <m:r>
                            <a:rPr kumimoji="1" lang="en-US" altLang="zh-CN" sz="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[</m:t>
                          </m:r>
                          <m:r>
                            <a:rPr kumimoji="1" lang="zh-CN" altLang="en-US" sz="8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𝜇</m:t>
                          </m:r>
                          <m:d>
                            <m:dPr>
                              <m:ctrlPr>
                                <a:rPr kumimoji="1" lang="en-US" altLang="zh-CN" sz="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sz="800" b="0" i="1" smtClean="0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∗</m:t>
                              </m:r>
                              <m:r>
                                <a:rPr kumimoji="1" lang="en-US" altLang="zh-CN" sz="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.</m:t>
                              </m:r>
                              <m:r>
                                <a:rPr kumimoji="1" lang="en-US" altLang="zh-CN" sz="800" b="0" i="1" smtClean="0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∗</m:t>
                              </m:r>
                            </m:e>
                          </m:d>
                          <m:r>
                            <a:rPr kumimoji="1" lang="en-US" altLang="zh-CN" sz="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]</m:t>
                          </m:r>
                        </m:oMath>
                      </m:oMathPara>
                    </a14:m>
                    <a:endParaRPr kumimoji="1" lang="zh-CN" altLang="en-US" sz="800" dirty="0"/>
                  </a:p>
                </p:txBody>
              </p:sp>
            </mc:Choice>
            <mc:Fallback xmlns="">
              <p:sp>
                <p:nvSpPr>
                  <p:cNvPr id="28" name="文本框 2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95979" y="2247286"/>
                    <a:ext cx="583045" cy="123111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l="-2105" r="-6316" b="-4500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2" name="直线箭头连接符 31"/>
              <p:cNvCxnSpPr>
                <a:stCxn id="29" idx="2"/>
              </p:cNvCxnSpPr>
              <p:nvPr/>
            </p:nvCxnSpPr>
            <p:spPr>
              <a:xfrm>
                <a:off x="5990834" y="2100827"/>
                <a:ext cx="5145" cy="4086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0" name="文本框 59"/>
                  <p:cNvSpPr txBox="1"/>
                  <p:nvPr/>
                </p:nvSpPr>
                <p:spPr>
                  <a:xfrm>
                    <a:off x="4766297" y="2543257"/>
                    <a:ext cx="982705" cy="12715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8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kumimoji="1" lang="en-US" altLang="zh-CN" sz="800" b="0" i="1" smtClean="0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zh-CN" sz="800" b="0" i="1" smtClean="0">
                                    <a:latin typeface="Cambria Math" charset="0"/>
                                  </a:rPr>
                                  <m:t>𝑄</m:t>
                                </m:r>
                              </m:e>
                            </m:acc>
                          </m:e>
                          <m:sub>
                            <m:r>
                              <a:rPr kumimoji="1" lang="en-US" altLang="zh-CN" sz="8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sz="8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CN" sz="800" b="0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1</m:t>
                            </m:r>
                          </m:e>
                        </m:d>
                      </m:oMath>
                    </a14:m>
                    <a:r>
                      <a:rPr kumimoji="1" lang="en-US" altLang="zh-CN" sz="800" dirty="0" smtClean="0"/>
                      <a:t>,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8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kumimoji="1" lang="en-US" altLang="zh-CN" sz="800" b="0" i="1" smtClean="0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zh-CN" sz="800" b="0" i="1" smtClean="0">
                                    <a:latin typeface="Cambria Math" charset="0"/>
                                  </a:rPr>
                                  <m:t>𝑄</m:t>
                                </m:r>
                              </m:e>
                            </m:acc>
                          </m:e>
                          <m:sub>
                            <m:r>
                              <a:rPr kumimoji="1" lang="en-US" altLang="zh-CN" sz="8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sz="8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CN" sz="800" b="0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2</m:t>
                            </m:r>
                          </m:e>
                        </m:d>
                      </m:oMath>
                    </a14:m>
                    <a:r>
                      <a:rPr kumimoji="1" lang="en-US" altLang="zh-CN" sz="800" dirty="0" smtClean="0"/>
                      <a:t>, </a:t>
                    </a:r>
                    <a:r>
                      <a:rPr kumimoji="1" lang="mr-IN" altLang="zh-CN" sz="800" dirty="0" smtClean="0"/>
                      <a:t>…</a:t>
                    </a:r>
                    <a:r>
                      <a:rPr kumimoji="1" lang="en-US" altLang="zh-CN" sz="800" dirty="0" smtClean="0"/>
                      <a:t>,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8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kumimoji="1" lang="en-US" altLang="zh-CN" sz="800" b="0" i="1" smtClean="0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zh-CN" sz="800" b="0" i="1" smtClean="0">
                                    <a:latin typeface="Cambria Math" charset="0"/>
                                  </a:rPr>
                                  <m:t>𝑄</m:t>
                                </m:r>
                              </m:e>
                            </m:acc>
                          </m:e>
                          <m:sub>
                            <m:r>
                              <a:rPr kumimoji="1" lang="en-US" altLang="zh-CN" sz="8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sz="8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CN" sz="800" b="0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𝐿</m:t>
                            </m:r>
                          </m:e>
                        </m:d>
                      </m:oMath>
                    </a14:m>
                    <a:endParaRPr kumimoji="1" lang="zh-CN" altLang="en-US" sz="800" dirty="0"/>
                  </a:p>
                </p:txBody>
              </p:sp>
            </mc:Choice>
            <mc:Fallback xmlns="">
              <p:sp>
                <p:nvSpPr>
                  <p:cNvPr id="60" name="文本框 5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66297" y="2543257"/>
                    <a:ext cx="982705" cy="127151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 l="-4969" t="-28571" b="-4285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2" name="文本框 61"/>
                  <p:cNvSpPr txBox="1"/>
                  <p:nvPr/>
                </p:nvSpPr>
                <p:spPr>
                  <a:xfrm>
                    <a:off x="6369199" y="2543257"/>
                    <a:ext cx="920765" cy="12311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8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800" b="0" i="1" smtClean="0">
                                <a:latin typeface="Cambria Math" charset="0"/>
                              </a:rPr>
                              <m:t>𝑈</m:t>
                            </m:r>
                          </m:e>
                          <m:sub>
                            <m:r>
                              <a:rPr kumimoji="1" lang="en-US" altLang="zh-CN" sz="8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sz="8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CN" sz="800" b="0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1</m:t>
                            </m:r>
                          </m:e>
                        </m:d>
                      </m:oMath>
                    </a14:m>
                    <a:r>
                      <a:rPr kumimoji="1" lang="en-US" altLang="zh-CN" sz="800" dirty="0" smtClean="0"/>
                      <a:t>,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8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800" i="1">
                                <a:latin typeface="Cambria Math" charset="0"/>
                              </a:rPr>
                              <m:t>𝑈</m:t>
                            </m:r>
                          </m:e>
                          <m:sub>
                            <m:r>
                              <a:rPr kumimoji="1" lang="en-US" altLang="zh-CN" sz="80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sz="8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CN" sz="800" b="0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2</m:t>
                            </m:r>
                          </m:e>
                        </m:d>
                      </m:oMath>
                    </a14:m>
                    <a:r>
                      <a:rPr kumimoji="1" lang="en-US" altLang="zh-CN" sz="800" dirty="0" smtClean="0"/>
                      <a:t>, </a:t>
                    </a:r>
                    <a:r>
                      <a:rPr kumimoji="1" lang="mr-IN" altLang="zh-CN" sz="800" dirty="0" smtClean="0"/>
                      <a:t>…</a:t>
                    </a:r>
                    <a:r>
                      <a:rPr kumimoji="1" lang="en-US" altLang="zh-CN" sz="800" dirty="0" smtClean="0"/>
                      <a:t>,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8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800" i="1">
                                <a:latin typeface="Cambria Math" charset="0"/>
                              </a:rPr>
                              <m:t>𝑈</m:t>
                            </m:r>
                          </m:e>
                          <m:sub>
                            <m:r>
                              <a:rPr kumimoji="1" lang="en-US" altLang="zh-CN" sz="80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sz="8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CN" sz="800" b="0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𝐿</m:t>
                            </m:r>
                          </m:e>
                        </m:d>
                      </m:oMath>
                    </a14:m>
                    <a:endParaRPr kumimoji="1" lang="zh-CN" altLang="en-US" sz="800" dirty="0"/>
                  </a:p>
                </p:txBody>
              </p:sp>
            </mc:Choice>
            <mc:Fallback xmlns="">
              <p:sp>
                <p:nvSpPr>
                  <p:cNvPr id="62" name="文本框 6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69199" y="2543257"/>
                    <a:ext cx="920765" cy="123111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 l="-3974" t="-30000" b="-5000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4" name="文本框 63"/>
                  <p:cNvSpPr txBox="1"/>
                  <p:nvPr/>
                </p:nvSpPr>
                <p:spPr>
                  <a:xfrm>
                    <a:off x="5941801" y="2511035"/>
                    <a:ext cx="131446" cy="15388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zh-CN" altLang="en-US" sz="1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−</m:t>
                          </m:r>
                        </m:oMath>
                      </m:oMathPara>
                    </a14:m>
                    <a:endParaRPr kumimoji="1" lang="zh-CN" altLang="en-US" sz="1000" dirty="0"/>
                  </a:p>
                </p:txBody>
              </p:sp>
            </mc:Choice>
            <mc:Fallback xmlns="">
              <p:sp>
                <p:nvSpPr>
                  <p:cNvPr id="64" name="文本框 6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41801" y="2511035"/>
                    <a:ext cx="131446" cy="153888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 l="-4762" r="-9524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5" name="文本框 64"/>
                  <p:cNvSpPr txBox="1"/>
                  <p:nvPr/>
                </p:nvSpPr>
                <p:spPr>
                  <a:xfrm>
                    <a:off x="5606578" y="3034219"/>
                    <a:ext cx="924997" cy="12721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8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̆"/>
                                <m:ctrlPr>
                                  <a:rPr kumimoji="1" lang="en-US" altLang="zh-CN" sz="800" b="0" i="1" smtClean="0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zh-CN" sz="800" b="0" i="1" smtClean="0">
                                    <a:latin typeface="Cambria Math" charset="0"/>
                                  </a:rPr>
                                  <m:t>𝑄</m:t>
                                </m:r>
                              </m:e>
                            </m:acc>
                          </m:e>
                          <m:sub>
                            <m:r>
                              <a:rPr kumimoji="1" lang="en-US" altLang="zh-CN" sz="8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sz="8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CN" sz="800" b="0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1</m:t>
                            </m:r>
                          </m:e>
                        </m:d>
                      </m:oMath>
                    </a14:m>
                    <a:r>
                      <a:rPr kumimoji="1" lang="en-US" altLang="zh-CN" sz="800" dirty="0" smtClean="0"/>
                      <a:t>,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800" i="1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̆"/>
                                <m:ctrlPr>
                                  <a:rPr kumimoji="1" lang="en-US" altLang="zh-CN" sz="80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zh-CN" sz="800" i="1">
                                    <a:latin typeface="Cambria Math" charset="0"/>
                                  </a:rPr>
                                  <m:t>𝑄</m:t>
                                </m:r>
                              </m:e>
                            </m:acc>
                          </m:e>
                          <m:sub>
                            <m:r>
                              <a:rPr kumimoji="1" lang="en-US" altLang="zh-CN" sz="8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sz="8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CN" sz="800" b="0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2</m:t>
                            </m:r>
                          </m:e>
                        </m:d>
                      </m:oMath>
                    </a14:m>
                    <a:r>
                      <a:rPr kumimoji="1" lang="en-US" altLang="zh-CN" sz="800" dirty="0" smtClean="0"/>
                      <a:t>, </a:t>
                    </a:r>
                    <a:r>
                      <a:rPr kumimoji="1" lang="mr-IN" altLang="zh-CN" sz="800" dirty="0" smtClean="0"/>
                      <a:t>…</a:t>
                    </a:r>
                    <a:r>
                      <a:rPr kumimoji="1" lang="en-US" altLang="zh-CN" sz="800" dirty="0" smtClean="0"/>
                      <a:t>,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800" i="1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̆"/>
                                <m:ctrlPr>
                                  <a:rPr kumimoji="1" lang="en-US" altLang="zh-CN" sz="80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zh-CN" sz="800" i="1">
                                    <a:latin typeface="Cambria Math" charset="0"/>
                                  </a:rPr>
                                  <m:t>𝑄</m:t>
                                </m:r>
                              </m:e>
                            </m:acc>
                          </m:e>
                          <m:sub>
                            <m:r>
                              <a:rPr kumimoji="1" lang="en-US" altLang="zh-CN" sz="8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sz="8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CN" sz="800" b="0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𝐿</m:t>
                            </m:r>
                          </m:e>
                        </m:d>
                      </m:oMath>
                    </a14:m>
                    <a:endParaRPr kumimoji="1" lang="zh-CN" altLang="en-US" sz="800" dirty="0"/>
                  </a:p>
                </p:txBody>
              </p:sp>
            </mc:Choice>
            <mc:Fallback xmlns="">
              <p:sp>
                <p:nvSpPr>
                  <p:cNvPr id="65" name="文本框 6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06578" y="3034219"/>
                    <a:ext cx="924997" cy="127214"/>
                  </a:xfrm>
                  <a:prstGeom prst="rect">
                    <a:avLst/>
                  </a:prstGeom>
                  <a:blipFill rotWithShape="0">
                    <a:blip r:embed="rId10"/>
                    <a:stretch>
                      <a:fillRect l="-5298" t="-23810" b="-47619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6" name="直线箭头连接符 65"/>
              <p:cNvCxnSpPr/>
              <p:nvPr/>
            </p:nvCxnSpPr>
            <p:spPr>
              <a:xfrm>
                <a:off x="5999971" y="2719220"/>
                <a:ext cx="0" cy="33068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7" name="文本框 66"/>
                  <p:cNvSpPr txBox="1"/>
                  <p:nvPr/>
                </p:nvSpPr>
                <p:spPr>
                  <a:xfrm>
                    <a:off x="5603778" y="3520257"/>
                    <a:ext cx="924997" cy="12311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8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800" b="0" i="1" smtClean="0">
                                <a:solidFill>
                                  <a:srgbClr val="00B050"/>
                                </a:solidFill>
                                <a:latin typeface="Cambria Math" charset="0"/>
                              </a:rPr>
                              <m:t>𝑄</m:t>
                            </m:r>
                          </m:e>
                          <m:sub>
                            <m:r>
                              <a:rPr kumimoji="1" lang="en-US" altLang="zh-CN" sz="8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sz="8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CN" sz="800" b="0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1</m:t>
                            </m:r>
                          </m:e>
                        </m:d>
                      </m:oMath>
                    </a14:m>
                    <a:r>
                      <a:rPr kumimoji="1" lang="en-US" altLang="zh-CN" sz="800" dirty="0" smtClean="0"/>
                      <a:t>,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8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800" i="1" smtClean="0">
                                <a:solidFill>
                                  <a:srgbClr val="00B050"/>
                                </a:solidFill>
                                <a:latin typeface="Cambria Math" charset="0"/>
                              </a:rPr>
                              <m:t>𝑄</m:t>
                            </m:r>
                          </m:e>
                          <m:sub>
                            <m:r>
                              <a:rPr kumimoji="1" lang="en-US" altLang="zh-CN" sz="8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sz="8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CN" sz="800" b="0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2</m:t>
                            </m:r>
                          </m:e>
                        </m:d>
                      </m:oMath>
                    </a14:m>
                    <a:r>
                      <a:rPr kumimoji="1" lang="en-US" altLang="zh-CN" sz="800" dirty="0" smtClean="0"/>
                      <a:t>, </a:t>
                    </a:r>
                    <a:r>
                      <a:rPr kumimoji="1" lang="mr-IN" altLang="zh-CN" sz="800" dirty="0" smtClean="0"/>
                      <a:t>…</a:t>
                    </a:r>
                    <a:r>
                      <a:rPr kumimoji="1" lang="en-US" altLang="zh-CN" sz="800" dirty="0" smtClean="0"/>
                      <a:t>,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8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800" b="0" i="1" smtClean="0">
                                <a:solidFill>
                                  <a:srgbClr val="00B050"/>
                                </a:solidFill>
                                <a:latin typeface="Cambria Math" charset="0"/>
                              </a:rPr>
                              <m:t>𝑄</m:t>
                            </m:r>
                          </m:e>
                          <m:sub>
                            <m:r>
                              <a:rPr kumimoji="1" lang="en-US" altLang="zh-CN" sz="8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sz="8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CN" sz="800" b="0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𝐿</m:t>
                            </m:r>
                          </m:e>
                        </m:d>
                      </m:oMath>
                    </a14:m>
                    <a:endParaRPr kumimoji="1" lang="zh-CN" altLang="en-US" sz="800" dirty="0"/>
                  </a:p>
                </p:txBody>
              </p:sp>
            </mc:Choice>
            <mc:Fallback xmlns="">
              <p:sp>
                <p:nvSpPr>
                  <p:cNvPr id="67" name="文本框 6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03778" y="3520257"/>
                    <a:ext cx="924997" cy="123111"/>
                  </a:xfrm>
                  <a:prstGeom prst="rect">
                    <a:avLst/>
                  </a:prstGeom>
                  <a:blipFill rotWithShape="0">
                    <a:blip r:embed="rId11"/>
                    <a:stretch>
                      <a:fillRect l="-5263" t="-25000" b="-5500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8" name="直线箭头连接符 67"/>
              <p:cNvCxnSpPr/>
              <p:nvPr/>
            </p:nvCxnSpPr>
            <p:spPr>
              <a:xfrm>
                <a:off x="5992416" y="3161433"/>
                <a:ext cx="0" cy="33068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9" name="文本框 68"/>
                  <p:cNvSpPr txBox="1"/>
                  <p:nvPr/>
                </p:nvSpPr>
                <p:spPr>
                  <a:xfrm>
                    <a:off x="6038283" y="3183009"/>
                    <a:ext cx="243208" cy="15388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sz="1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𝑒</m:t>
                          </m:r>
                          <m:r>
                            <a:rPr kumimoji="1" lang="en-US" altLang="zh-CN" sz="1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/</m:t>
                          </m:r>
                          <m:r>
                            <a:rPr kumimoji="1" lang="en-US" altLang="zh-CN" sz="1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𝑍</m:t>
                          </m:r>
                        </m:oMath>
                      </m:oMathPara>
                    </a14:m>
                    <a:endParaRPr kumimoji="1" lang="zh-CN" altLang="en-US" sz="1000" dirty="0"/>
                  </a:p>
                </p:txBody>
              </p:sp>
            </mc:Choice>
            <mc:Fallback xmlns="">
              <p:sp>
                <p:nvSpPr>
                  <p:cNvPr id="69" name="文本框 6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38283" y="3183009"/>
                    <a:ext cx="243208" cy="153888"/>
                  </a:xfrm>
                  <a:prstGeom prst="rect">
                    <a:avLst/>
                  </a:prstGeom>
                  <a:blipFill rotWithShape="0">
                    <a:blip r:embed="rId12"/>
                    <a:stretch>
                      <a:fillRect l="-7692" t="-4000" r="-10256" b="-3600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5" name="圆角矩形 74"/>
              <p:cNvSpPr/>
              <p:nvPr/>
            </p:nvSpPr>
            <p:spPr>
              <a:xfrm>
                <a:off x="4651131" y="2503845"/>
                <a:ext cx="2734407" cy="215375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81" name="组 80"/>
            <p:cNvGrpSpPr/>
            <p:nvPr/>
          </p:nvGrpSpPr>
          <p:grpSpPr>
            <a:xfrm>
              <a:off x="4217768" y="335854"/>
              <a:ext cx="3306931" cy="515136"/>
              <a:chOff x="4305688" y="309478"/>
              <a:chExt cx="3306931" cy="51513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7" name="文本框 76"/>
                  <p:cNvSpPr txBox="1"/>
                  <p:nvPr/>
                </p:nvSpPr>
                <p:spPr>
                  <a:xfrm>
                    <a:off x="4305688" y="309478"/>
                    <a:ext cx="3306931" cy="12311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8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8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𝑄</m:t>
                            </m:r>
                          </m:e>
                          <m:sub>
                            <m:r>
                              <a:rPr kumimoji="1" lang="en-US" altLang="zh-CN" sz="8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sz="8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CN" sz="800" b="0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1</m:t>
                            </m:r>
                          </m:e>
                        </m:d>
                      </m:oMath>
                    </a14:m>
                    <a:r>
                      <a:rPr kumimoji="1" lang="en-US" altLang="zh-CN" sz="800" dirty="0" smtClean="0"/>
                      <a:t>,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8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80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𝑄</m:t>
                            </m:r>
                          </m:e>
                          <m:sub>
                            <m:r>
                              <a:rPr kumimoji="1" lang="en-US" altLang="zh-CN" sz="8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sz="8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CN" sz="800" b="0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2</m:t>
                            </m:r>
                          </m:e>
                        </m:d>
                      </m:oMath>
                    </a14:m>
                    <a:r>
                      <a:rPr kumimoji="1" lang="en-US" altLang="zh-CN" sz="800" dirty="0" smtClean="0"/>
                      <a:t>, </a:t>
                    </a:r>
                    <a:r>
                      <a:rPr kumimoji="1" lang="mr-IN" altLang="zh-CN" sz="800" dirty="0" smtClean="0"/>
                      <a:t>…</a:t>
                    </a:r>
                    <a:r>
                      <a:rPr kumimoji="1" lang="en-US" altLang="zh-CN" sz="800" dirty="0" smtClean="0"/>
                      <a:t>,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8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8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𝑄</m:t>
                            </m:r>
                          </m:e>
                          <m:sub>
                            <m:r>
                              <a:rPr kumimoji="1" lang="en-US" altLang="zh-CN" sz="8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sz="8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CN" sz="800" b="0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𝐿</m:t>
                            </m:r>
                          </m:e>
                        </m:d>
                        <m:r>
                          <a:rPr kumimoji="1" lang="en-US" altLang="zh-CN" sz="800" b="0" i="1" smtClean="0">
                            <a:latin typeface="Cambria Math" charset="0"/>
                          </a:rPr>
                          <m:t>;   </m:t>
                        </m:r>
                        <m:sSub>
                          <m:sSubPr>
                            <m:ctrlPr>
                              <a:rPr kumimoji="1" lang="en-US" altLang="zh-CN" sz="8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800" i="1">
                                <a:latin typeface="Cambria Math" charset="0"/>
                              </a:rPr>
                              <m:t>𝑄</m:t>
                            </m:r>
                          </m:e>
                          <m:sub>
                            <m:r>
                              <a:rPr kumimoji="1" lang="en-US" altLang="zh-CN" sz="8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sz="800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CN" sz="800" i="1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1</m:t>
                            </m:r>
                          </m:e>
                        </m:d>
                        <m:r>
                          <m:rPr>
                            <m:nor/>
                          </m:rPr>
                          <a:rPr kumimoji="1" lang="en-US" altLang="zh-CN" sz="800" dirty="0"/>
                          <m:t>,</m:t>
                        </m:r>
                        <m:sSub>
                          <m:sSubPr>
                            <m:ctrlPr>
                              <a:rPr kumimoji="1" lang="en-US" altLang="zh-CN" sz="8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800" i="1">
                                <a:latin typeface="Cambria Math" charset="0"/>
                              </a:rPr>
                              <m:t>𝑄</m:t>
                            </m:r>
                          </m:e>
                          <m:sub>
                            <m:r>
                              <a:rPr kumimoji="1" lang="en-US" altLang="zh-CN" sz="8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sz="800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CN" sz="800" i="1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2</m:t>
                            </m:r>
                          </m:e>
                        </m:d>
                        <m:r>
                          <m:rPr>
                            <m:nor/>
                          </m:rPr>
                          <a:rPr kumimoji="1" lang="en-US" altLang="zh-CN" sz="800" dirty="0"/>
                          <m:t>, </m:t>
                        </m:r>
                        <m:r>
                          <m:rPr>
                            <m:nor/>
                          </m:rPr>
                          <a:rPr kumimoji="1" lang="mr-IN" altLang="zh-CN" sz="800" dirty="0"/>
                          <m:t>…</m:t>
                        </m:r>
                        <m:r>
                          <m:rPr>
                            <m:nor/>
                          </m:rPr>
                          <a:rPr kumimoji="1" lang="en-US" altLang="zh-CN" sz="800" dirty="0"/>
                          <m:t>,</m:t>
                        </m:r>
                        <m:sSub>
                          <m:sSubPr>
                            <m:ctrlPr>
                              <a:rPr kumimoji="1" lang="en-US" altLang="zh-CN" sz="8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800" i="1">
                                <a:latin typeface="Cambria Math" charset="0"/>
                              </a:rPr>
                              <m:t>𝑄</m:t>
                            </m:r>
                          </m:e>
                          <m:sub>
                            <m:r>
                              <a:rPr kumimoji="1" lang="en-US" altLang="zh-CN" sz="8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sz="800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CN" sz="800" i="1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𝐿</m:t>
                            </m:r>
                          </m:e>
                        </m:d>
                        <m:r>
                          <a:rPr kumimoji="1" lang="en-US" altLang="zh-CN" sz="800" b="0" i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;    </m:t>
                        </m:r>
                        <m:r>
                          <a:rPr kumimoji="1" lang="en-US" altLang="zh-CN" sz="800" b="1" i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 …</m:t>
                        </m:r>
                        <m:r>
                          <a:rPr kumimoji="1" lang="en-US" altLang="zh-CN" sz="800" b="0" i="1" smtClean="0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   </m:t>
                        </m:r>
                        <m:sSub>
                          <m:sSubPr>
                            <m:ctrlPr>
                              <a:rPr kumimoji="1" lang="en-US" altLang="zh-CN" sz="8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800" i="1">
                                <a:latin typeface="Cambria Math" charset="0"/>
                              </a:rPr>
                              <m:t>𝑄</m:t>
                            </m:r>
                          </m:e>
                          <m:sub>
                            <m:r>
                              <a:rPr kumimoji="1" lang="en-US" altLang="zh-CN" sz="8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𝑁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sz="800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CN" sz="800" i="1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1</m:t>
                            </m:r>
                          </m:e>
                        </m:d>
                        <m:r>
                          <m:rPr>
                            <m:nor/>
                          </m:rPr>
                          <a:rPr kumimoji="1" lang="en-US" altLang="zh-CN" sz="800" dirty="0"/>
                          <m:t>,</m:t>
                        </m:r>
                        <m:sSub>
                          <m:sSubPr>
                            <m:ctrlPr>
                              <a:rPr kumimoji="1" lang="en-US" altLang="zh-CN" sz="8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800" i="1">
                                <a:latin typeface="Cambria Math" charset="0"/>
                              </a:rPr>
                              <m:t>𝑄</m:t>
                            </m:r>
                          </m:e>
                          <m:sub>
                            <m:r>
                              <a:rPr kumimoji="1" lang="en-US" altLang="zh-CN" sz="8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𝑁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sz="800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CN" sz="800" i="1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2</m:t>
                            </m:r>
                          </m:e>
                        </m:d>
                        <m:r>
                          <m:rPr>
                            <m:nor/>
                          </m:rPr>
                          <a:rPr kumimoji="1" lang="en-US" altLang="zh-CN" sz="800" dirty="0"/>
                          <m:t>, </m:t>
                        </m:r>
                        <m:r>
                          <m:rPr>
                            <m:nor/>
                          </m:rPr>
                          <a:rPr kumimoji="1" lang="mr-IN" altLang="zh-CN" sz="800" dirty="0"/>
                          <m:t>…</m:t>
                        </m:r>
                        <m:r>
                          <m:rPr>
                            <m:nor/>
                          </m:rPr>
                          <a:rPr kumimoji="1" lang="en-US" altLang="zh-CN" sz="800" dirty="0"/>
                          <m:t>,</m:t>
                        </m:r>
                        <m:sSub>
                          <m:sSubPr>
                            <m:ctrlPr>
                              <a:rPr kumimoji="1" lang="en-US" altLang="zh-CN" sz="8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800" i="1">
                                <a:latin typeface="Cambria Math" charset="0"/>
                              </a:rPr>
                              <m:t>𝑄</m:t>
                            </m:r>
                          </m:e>
                          <m:sub>
                            <m:r>
                              <a:rPr kumimoji="1" lang="en-US" altLang="zh-CN" sz="8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𝑁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sz="800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CN" sz="800" i="1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𝐿</m:t>
                            </m:r>
                          </m:e>
                        </m:d>
                      </m:oMath>
                    </a14:m>
                    <a:endParaRPr kumimoji="1" lang="zh-CN" altLang="en-US" sz="800" dirty="0"/>
                  </a:p>
                </p:txBody>
              </p:sp>
            </mc:Choice>
            <mc:Fallback xmlns="">
              <p:sp>
                <p:nvSpPr>
                  <p:cNvPr id="77" name="文本框 7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05688" y="309478"/>
                    <a:ext cx="3306931" cy="123111"/>
                  </a:xfrm>
                  <a:prstGeom prst="rect">
                    <a:avLst/>
                  </a:prstGeom>
                  <a:blipFill rotWithShape="0">
                    <a:blip r:embed="rId13"/>
                    <a:stretch>
                      <a:fillRect l="-1476" t="-150000" b="-18500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9" name="直线箭头连接符 78"/>
              <p:cNvCxnSpPr>
                <a:stCxn id="77" idx="2"/>
                <a:endCxn id="25" idx="0"/>
              </p:cNvCxnSpPr>
              <p:nvPr/>
            </p:nvCxnSpPr>
            <p:spPr>
              <a:xfrm flipH="1">
                <a:off x="5958847" y="432589"/>
                <a:ext cx="307" cy="39202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3" name="文本框 82"/>
          <p:cNvSpPr txBox="1"/>
          <p:nvPr/>
        </p:nvSpPr>
        <p:spPr>
          <a:xfrm>
            <a:off x="19040" y="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 smtClean="0"/>
              <a:t>合并</a:t>
            </a:r>
            <a:endParaRPr kumimoji="1"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8507418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 32"/>
          <p:cNvGrpSpPr/>
          <p:nvPr/>
        </p:nvGrpSpPr>
        <p:grpSpPr>
          <a:xfrm>
            <a:off x="540230" y="828223"/>
            <a:ext cx="10890779" cy="3316308"/>
            <a:chOff x="540230" y="828223"/>
            <a:chExt cx="10890779" cy="3316308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0230" y="1309442"/>
              <a:ext cx="3600000" cy="1276212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47165" y="1319930"/>
              <a:ext cx="3600000" cy="1276212"/>
            </a:xfrm>
            <a:prstGeom prst="rect">
              <a:avLst/>
            </a:prstGeom>
          </p:spPr>
        </p:pic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1009" y="1309442"/>
              <a:ext cx="3600000" cy="1276212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文本框 11"/>
                <p:cNvSpPr txBox="1"/>
                <p:nvPr/>
              </p:nvSpPr>
              <p:spPr>
                <a:xfrm>
                  <a:off x="7348895" y="2323524"/>
                  <a:ext cx="209994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1600" b="0" i="1" smtClean="0">
                            <a:latin typeface="Cambria Math" charset="0"/>
                          </a:rPr>
                          <m:t>…</m:t>
                        </m:r>
                      </m:oMath>
                    </m:oMathPara>
                  </a14:m>
                  <a:endParaRPr kumimoji="1" lang="zh-CN" altLang="en-US" sz="1600" dirty="0"/>
                </a:p>
              </p:txBody>
            </p:sp>
          </mc:Choice>
          <mc:Fallback xmlns="">
            <p:sp>
              <p:nvSpPr>
                <p:cNvPr id="12" name="文本框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48895" y="2323524"/>
                  <a:ext cx="209994" cy="246221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圆角矩形 13"/>
            <p:cNvSpPr/>
            <p:nvPr/>
          </p:nvSpPr>
          <p:spPr>
            <a:xfrm>
              <a:off x="1869356" y="2438397"/>
              <a:ext cx="8016122" cy="166517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18" name="组 17"/>
            <p:cNvGrpSpPr/>
            <p:nvPr/>
          </p:nvGrpSpPr>
          <p:grpSpPr>
            <a:xfrm>
              <a:off x="4475285" y="2601990"/>
              <a:ext cx="2734407" cy="1542541"/>
              <a:chOff x="4651131" y="2100827"/>
              <a:chExt cx="2734407" cy="1542541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文本框 18"/>
                  <p:cNvSpPr txBox="1"/>
                  <p:nvPr/>
                </p:nvSpPr>
                <p:spPr>
                  <a:xfrm>
                    <a:off x="5995979" y="2247286"/>
                    <a:ext cx="583045" cy="12311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sz="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𝑐𝑜𝑛𝑣</m:t>
                          </m:r>
                          <m:r>
                            <a:rPr kumimoji="1" lang="en-US" altLang="zh-CN" sz="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[</m:t>
                          </m:r>
                          <m:r>
                            <a:rPr kumimoji="1" lang="zh-CN" altLang="en-US" sz="8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𝜇</m:t>
                          </m:r>
                          <m:d>
                            <m:dPr>
                              <m:ctrlPr>
                                <a:rPr kumimoji="1" lang="en-US" altLang="zh-CN" sz="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sz="800" b="0" i="1" smtClean="0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∗</m:t>
                              </m:r>
                              <m:r>
                                <a:rPr kumimoji="1" lang="en-US" altLang="zh-CN" sz="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.</m:t>
                              </m:r>
                              <m:r>
                                <a:rPr kumimoji="1" lang="en-US" altLang="zh-CN" sz="800" b="0" i="1" smtClean="0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∗</m:t>
                              </m:r>
                            </m:e>
                          </m:d>
                          <m:r>
                            <a:rPr kumimoji="1" lang="en-US" altLang="zh-CN" sz="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]</m:t>
                          </m:r>
                        </m:oMath>
                      </m:oMathPara>
                    </a14:m>
                    <a:endParaRPr kumimoji="1" lang="zh-CN" altLang="en-US" sz="800" dirty="0"/>
                  </a:p>
                </p:txBody>
              </p:sp>
            </mc:Choice>
            <mc:Fallback xmlns="">
              <p:sp>
                <p:nvSpPr>
                  <p:cNvPr id="19" name="文本框 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95979" y="2247286"/>
                    <a:ext cx="583045" cy="123111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l="-2105" t="-5000" r="-6316" b="-4000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0" name="直线箭头连接符 19"/>
              <p:cNvCxnSpPr/>
              <p:nvPr/>
            </p:nvCxnSpPr>
            <p:spPr>
              <a:xfrm>
                <a:off x="5990834" y="2100827"/>
                <a:ext cx="5145" cy="4086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文本框 20"/>
                  <p:cNvSpPr txBox="1"/>
                  <p:nvPr/>
                </p:nvSpPr>
                <p:spPr>
                  <a:xfrm>
                    <a:off x="4766297" y="2543257"/>
                    <a:ext cx="982705" cy="12715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8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kumimoji="1" lang="en-US" altLang="zh-CN" sz="800" b="0" i="1" smtClean="0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zh-CN" sz="800" b="0" i="1" smtClean="0">
                                    <a:latin typeface="Cambria Math" charset="0"/>
                                  </a:rPr>
                                  <m:t>𝑄</m:t>
                                </m:r>
                              </m:e>
                            </m:acc>
                          </m:e>
                          <m:sub>
                            <m:r>
                              <a:rPr kumimoji="1" lang="en-US" altLang="zh-CN" sz="8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sz="8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CN" sz="800" b="0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1</m:t>
                            </m:r>
                          </m:e>
                        </m:d>
                      </m:oMath>
                    </a14:m>
                    <a:r>
                      <a:rPr kumimoji="1" lang="en-US" altLang="zh-CN" sz="800" dirty="0" smtClean="0"/>
                      <a:t>,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8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kumimoji="1" lang="en-US" altLang="zh-CN" sz="800" b="0" i="1" smtClean="0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zh-CN" sz="800" b="0" i="1" smtClean="0">
                                    <a:latin typeface="Cambria Math" charset="0"/>
                                  </a:rPr>
                                  <m:t>𝑄</m:t>
                                </m:r>
                              </m:e>
                            </m:acc>
                          </m:e>
                          <m:sub>
                            <m:r>
                              <a:rPr kumimoji="1" lang="en-US" altLang="zh-CN" sz="8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sz="8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CN" sz="800" b="0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2</m:t>
                            </m:r>
                          </m:e>
                        </m:d>
                      </m:oMath>
                    </a14:m>
                    <a:r>
                      <a:rPr kumimoji="1" lang="en-US" altLang="zh-CN" sz="800" dirty="0" smtClean="0"/>
                      <a:t>, </a:t>
                    </a:r>
                    <a:r>
                      <a:rPr kumimoji="1" lang="mr-IN" altLang="zh-CN" sz="800" dirty="0" smtClean="0"/>
                      <a:t>…</a:t>
                    </a:r>
                    <a:r>
                      <a:rPr kumimoji="1" lang="en-US" altLang="zh-CN" sz="800" dirty="0" smtClean="0"/>
                      <a:t>,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8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kumimoji="1" lang="en-US" altLang="zh-CN" sz="800" b="0" i="1" smtClean="0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zh-CN" sz="800" b="0" i="1" smtClean="0">
                                    <a:latin typeface="Cambria Math" charset="0"/>
                                  </a:rPr>
                                  <m:t>𝑄</m:t>
                                </m:r>
                              </m:e>
                            </m:acc>
                          </m:e>
                          <m:sub>
                            <m:r>
                              <a:rPr kumimoji="1" lang="en-US" altLang="zh-CN" sz="8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sz="8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CN" sz="800" b="0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𝐿</m:t>
                            </m:r>
                          </m:e>
                        </m:d>
                      </m:oMath>
                    </a14:m>
                    <a:endParaRPr kumimoji="1" lang="zh-CN" altLang="en-US" sz="800" dirty="0"/>
                  </a:p>
                </p:txBody>
              </p:sp>
            </mc:Choice>
            <mc:Fallback xmlns="">
              <p:sp>
                <p:nvSpPr>
                  <p:cNvPr id="21" name="文本框 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66297" y="2543257"/>
                    <a:ext cx="982705" cy="127151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 l="-4969" t="-23810" b="-47619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文本框 21"/>
                  <p:cNvSpPr txBox="1"/>
                  <p:nvPr/>
                </p:nvSpPr>
                <p:spPr>
                  <a:xfrm>
                    <a:off x="6369199" y="2543257"/>
                    <a:ext cx="920765" cy="12311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8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800" b="0" i="1" smtClean="0">
                                <a:latin typeface="Cambria Math" charset="0"/>
                              </a:rPr>
                              <m:t>𝑈</m:t>
                            </m:r>
                          </m:e>
                          <m:sub>
                            <m:r>
                              <a:rPr kumimoji="1" lang="en-US" altLang="zh-CN" sz="8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sz="8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CN" sz="800" b="0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1</m:t>
                            </m:r>
                          </m:e>
                        </m:d>
                      </m:oMath>
                    </a14:m>
                    <a:r>
                      <a:rPr kumimoji="1" lang="en-US" altLang="zh-CN" sz="800" dirty="0" smtClean="0"/>
                      <a:t>,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8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800" i="1">
                                <a:latin typeface="Cambria Math" charset="0"/>
                              </a:rPr>
                              <m:t>𝑈</m:t>
                            </m:r>
                          </m:e>
                          <m:sub>
                            <m:r>
                              <a:rPr kumimoji="1" lang="en-US" altLang="zh-CN" sz="8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sz="8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CN" sz="800" b="0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2</m:t>
                            </m:r>
                          </m:e>
                        </m:d>
                      </m:oMath>
                    </a14:m>
                    <a:r>
                      <a:rPr kumimoji="1" lang="en-US" altLang="zh-CN" sz="800" dirty="0" smtClean="0"/>
                      <a:t>, </a:t>
                    </a:r>
                    <a:r>
                      <a:rPr kumimoji="1" lang="mr-IN" altLang="zh-CN" sz="800" dirty="0" smtClean="0"/>
                      <a:t>…</a:t>
                    </a:r>
                    <a:r>
                      <a:rPr kumimoji="1" lang="en-US" altLang="zh-CN" sz="800" dirty="0" smtClean="0"/>
                      <a:t>,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8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800" i="1">
                                <a:latin typeface="Cambria Math" charset="0"/>
                              </a:rPr>
                              <m:t>𝑈</m:t>
                            </m:r>
                          </m:e>
                          <m:sub>
                            <m:r>
                              <a:rPr kumimoji="1" lang="en-US" altLang="zh-CN" sz="8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sz="8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CN" sz="800" b="0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𝐿</m:t>
                            </m:r>
                          </m:e>
                        </m:d>
                      </m:oMath>
                    </a14:m>
                    <a:endParaRPr kumimoji="1" lang="zh-CN" altLang="en-US" sz="800" dirty="0"/>
                  </a:p>
                </p:txBody>
              </p:sp>
            </mc:Choice>
            <mc:Fallback xmlns="">
              <p:sp>
                <p:nvSpPr>
                  <p:cNvPr id="22" name="文本框 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69199" y="2543257"/>
                    <a:ext cx="920765" cy="123111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 l="-3974" t="-23810" b="-47619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文本框 22"/>
                  <p:cNvSpPr txBox="1"/>
                  <p:nvPr/>
                </p:nvSpPr>
                <p:spPr>
                  <a:xfrm>
                    <a:off x="5941801" y="2511035"/>
                    <a:ext cx="131446" cy="15388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zh-CN" altLang="en-US" sz="1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−</m:t>
                          </m:r>
                        </m:oMath>
                      </m:oMathPara>
                    </a14:m>
                    <a:endParaRPr kumimoji="1" lang="zh-CN" altLang="en-US" sz="1000" dirty="0"/>
                  </a:p>
                </p:txBody>
              </p:sp>
            </mc:Choice>
            <mc:Fallback xmlns="">
              <p:sp>
                <p:nvSpPr>
                  <p:cNvPr id="23" name="文本框 2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41801" y="2511035"/>
                    <a:ext cx="131446" cy="153888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 l="-4762" r="-9524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文本框 23"/>
                  <p:cNvSpPr txBox="1"/>
                  <p:nvPr/>
                </p:nvSpPr>
                <p:spPr>
                  <a:xfrm>
                    <a:off x="5606578" y="3034219"/>
                    <a:ext cx="924997" cy="12721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8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̆"/>
                                <m:ctrlPr>
                                  <a:rPr kumimoji="1" lang="en-US" altLang="zh-CN" sz="800" b="0" i="1" smtClean="0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zh-CN" sz="800" b="0" i="1" smtClean="0">
                                    <a:latin typeface="Cambria Math" charset="0"/>
                                  </a:rPr>
                                  <m:t>𝑄</m:t>
                                </m:r>
                              </m:e>
                            </m:acc>
                          </m:e>
                          <m:sub>
                            <m:r>
                              <a:rPr kumimoji="1" lang="en-US" altLang="zh-CN" sz="8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sz="8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CN" sz="800" b="0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1</m:t>
                            </m:r>
                          </m:e>
                        </m:d>
                      </m:oMath>
                    </a14:m>
                    <a:r>
                      <a:rPr kumimoji="1" lang="en-US" altLang="zh-CN" sz="800" dirty="0" smtClean="0"/>
                      <a:t>,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800" i="1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̆"/>
                                <m:ctrlPr>
                                  <a:rPr kumimoji="1" lang="en-US" altLang="zh-CN" sz="80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zh-CN" sz="800" i="1">
                                    <a:latin typeface="Cambria Math" charset="0"/>
                                  </a:rPr>
                                  <m:t>𝑄</m:t>
                                </m:r>
                              </m:e>
                            </m:acc>
                          </m:e>
                          <m:sub>
                            <m:r>
                              <a:rPr kumimoji="1" lang="en-US" altLang="zh-CN" sz="8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sz="8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CN" sz="800" b="0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2</m:t>
                            </m:r>
                          </m:e>
                        </m:d>
                      </m:oMath>
                    </a14:m>
                    <a:r>
                      <a:rPr kumimoji="1" lang="en-US" altLang="zh-CN" sz="800" dirty="0" smtClean="0"/>
                      <a:t>, </a:t>
                    </a:r>
                    <a:r>
                      <a:rPr kumimoji="1" lang="mr-IN" altLang="zh-CN" sz="800" dirty="0" smtClean="0"/>
                      <a:t>…</a:t>
                    </a:r>
                    <a:r>
                      <a:rPr kumimoji="1" lang="en-US" altLang="zh-CN" sz="800" dirty="0" smtClean="0"/>
                      <a:t>,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800" i="1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̆"/>
                                <m:ctrlPr>
                                  <a:rPr kumimoji="1" lang="en-US" altLang="zh-CN" sz="80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zh-CN" sz="800" i="1">
                                    <a:latin typeface="Cambria Math" charset="0"/>
                                  </a:rPr>
                                  <m:t>𝑄</m:t>
                                </m:r>
                              </m:e>
                            </m:acc>
                          </m:e>
                          <m:sub>
                            <m:r>
                              <a:rPr kumimoji="1" lang="en-US" altLang="zh-CN" sz="8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sz="8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CN" sz="800" b="0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𝐿</m:t>
                            </m:r>
                          </m:e>
                        </m:d>
                      </m:oMath>
                    </a14:m>
                    <a:endParaRPr kumimoji="1" lang="zh-CN" altLang="en-US" sz="800" dirty="0"/>
                  </a:p>
                </p:txBody>
              </p:sp>
            </mc:Choice>
            <mc:Fallback xmlns="">
              <p:sp>
                <p:nvSpPr>
                  <p:cNvPr id="24" name="文本框 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06578" y="3034219"/>
                    <a:ext cx="924997" cy="127214"/>
                  </a:xfrm>
                  <a:prstGeom prst="rect">
                    <a:avLst/>
                  </a:prstGeom>
                  <a:blipFill rotWithShape="0">
                    <a:blip r:embed="rId10"/>
                    <a:stretch>
                      <a:fillRect l="-5263" t="-28571" b="-4285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5" name="直线箭头连接符 24"/>
              <p:cNvCxnSpPr/>
              <p:nvPr/>
            </p:nvCxnSpPr>
            <p:spPr>
              <a:xfrm>
                <a:off x="5999971" y="2719220"/>
                <a:ext cx="0" cy="33068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文本框 25"/>
                  <p:cNvSpPr txBox="1"/>
                  <p:nvPr/>
                </p:nvSpPr>
                <p:spPr>
                  <a:xfrm>
                    <a:off x="5603778" y="3520257"/>
                    <a:ext cx="924997" cy="12311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8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800" b="0" i="1" smtClean="0">
                                <a:solidFill>
                                  <a:srgbClr val="00B050"/>
                                </a:solidFill>
                                <a:latin typeface="Cambria Math" charset="0"/>
                              </a:rPr>
                              <m:t>𝑄</m:t>
                            </m:r>
                          </m:e>
                          <m:sub>
                            <m:r>
                              <a:rPr kumimoji="1" lang="en-US" altLang="zh-CN" sz="8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sz="8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CN" sz="800" b="0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1</m:t>
                            </m:r>
                          </m:e>
                        </m:d>
                      </m:oMath>
                    </a14:m>
                    <a:r>
                      <a:rPr kumimoji="1" lang="en-US" altLang="zh-CN" sz="800" dirty="0" smtClean="0"/>
                      <a:t>,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8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800" i="1" smtClean="0">
                                <a:solidFill>
                                  <a:srgbClr val="00B050"/>
                                </a:solidFill>
                                <a:latin typeface="Cambria Math" charset="0"/>
                              </a:rPr>
                              <m:t>𝑄</m:t>
                            </m:r>
                          </m:e>
                          <m:sub>
                            <m:r>
                              <a:rPr kumimoji="1" lang="en-US" altLang="zh-CN" sz="8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sz="8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CN" sz="800" b="0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2</m:t>
                            </m:r>
                          </m:e>
                        </m:d>
                      </m:oMath>
                    </a14:m>
                    <a:r>
                      <a:rPr kumimoji="1" lang="en-US" altLang="zh-CN" sz="800" dirty="0" smtClean="0"/>
                      <a:t>, </a:t>
                    </a:r>
                    <a:r>
                      <a:rPr kumimoji="1" lang="mr-IN" altLang="zh-CN" sz="800" dirty="0" smtClean="0"/>
                      <a:t>…</a:t>
                    </a:r>
                    <a:r>
                      <a:rPr kumimoji="1" lang="en-US" altLang="zh-CN" sz="800" dirty="0" smtClean="0"/>
                      <a:t>,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8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800" b="0" i="1" smtClean="0">
                                <a:solidFill>
                                  <a:srgbClr val="00B050"/>
                                </a:solidFill>
                                <a:latin typeface="Cambria Math" charset="0"/>
                              </a:rPr>
                              <m:t>𝑄</m:t>
                            </m:r>
                          </m:e>
                          <m:sub>
                            <m:r>
                              <a:rPr kumimoji="1" lang="en-US" altLang="zh-CN" sz="8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sz="8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CN" sz="800" b="0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𝐿</m:t>
                            </m:r>
                          </m:e>
                        </m:d>
                      </m:oMath>
                    </a14:m>
                    <a:endParaRPr kumimoji="1" lang="zh-CN" altLang="en-US" sz="800" dirty="0"/>
                  </a:p>
                </p:txBody>
              </p:sp>
            </mc:Choice>
            <mc:Fallback xmlns="">
              <p:sp>
                <p:nvSpPr>
                  <p:cNvPr id="26" name="文本框 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03778" y="3520257"/>
                    <a:ext cx="924997" cy="123111"/>
                  </a:xfrm>
                  <a:prstGeom prst="rect">
                    <a:avLst/>
                  </a:prstGeom>
                  <a:blipFill rotWithShape="0">
                    <a:blip r:embed="rId11"/>
                    <a:stretch>
                      <a:fillRect l="-5263" t="-30000" b="-5000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7" name="直线箭头连接符 26"/>
              <p:cNvCxnSpPr/>
              <p:nvPr/>
            </p:nvCxnSpPr>
            <p:spPr>
              <a:xfrm>
                <a:off x="5992416" y="3161433"/>
                <a:ext cx="0" cy="33068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文本框 27"/>
                  <p:cNvSpPr txBox="1"/>
                  <p:nvPr/>
                </p:nvSpPr>
                <p:spPr>
                  <a:xfrm>
                    <a:off x="6038283" y="3183009"/>
                    <a:ext cx="243208" cy="15388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sz="1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𝑒</m:t>
                          </m:r>
                          <m:r>
                            <a:rPr kumimoji="1" lang="en-US" altLang="zh-CN" sz="1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/</m:t>
                          </m:r>
                          <m:r>
                            <a:rPr kumimoji="1" lang="en-US" altLang="zh-CN" sz="1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𝑍</m:t>
                          </m:r>
                        </m:oMath>
                      </m:oMathPara>
                    </a14:m>
                    <a:endParaRPr kumimoji="1" lang="zh-CN" altLang="en-US" sz="1000" dirty="0"/>
                  </a:p>
                </p:txBody>
              </p:sp>
            </mc:Choice>
            <mc:Fallback xmlns="">
              <p:sp>
                <p:nvSpPr>
                  <p:cNvPr id="28" name="文本框 2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38283" y="3183009"/>
                    <a:ext cx="243208" cy="153888"/>
                  </a:xfrm>
                  <a:prstGeom prst="rect">
                    <a:avLst/>
                  </a:prstGeom>
                  <a:blipFill rotWithShape="0">
                    <a:blip r:embed="rId12"/>
                    <a:stretch>
                      <a:fillRect l="-7500" r="-7500" b="-30769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9" name="圆角矩形 28"/>
              <p:cNvSpPr/>
              <p:nvPr/>
            </p:nvSpPr>
            <p:spPr>
              <a:xfrm>
                <a:off x="4651131" y="2503845"/>
                <a:ext cx="2734407" cy="215375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30" name="组 29"/>
            <p:cNvGrpSpPr/>
            <p:nvPr/>
          </p:nvGrpSpPr>
          <p:grpSpPr>
            <a:xfrm>
              <a:off x="3997961" y="828223"/>
              <a:ext cx="3306931" cy="515136"/>
              <a:chOff x="4305688" y="309478"/>
              <a:chExt cx="3306931" cy="51513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文本框 30"/>
                  <p:cNvSpPr txBox="1"/>
                  <p:nvPr/>
                </p:nvSpPr>
                <p:spPr>
                  <a:xfrm>
                    <a:off x="4305688" y="309478"/>
                    <a:ext cx="3306931" cy="12311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8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8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𝑄</m:t>
                            </m:r>
                          </m:e>
                          <m:sub>
                            <m:r>
                              <a:rPr kumimoji="1" lang="en-US" altLang="zh-CN" sz="8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sz="8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CN" sz="800" b="0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1</m:t>
                            </m:r>
                          </m:e>
                        </m:d>
                      </m:oMath>
                    </a14:m>
                    <a:r>
                      <a:rPr kumimoji="1" lang="en-US" altLang="zh-CN" sz="800" dirty="0" smtClean="0"/>
                      <a:t>,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8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80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𝑄</m:t>
                            </m:r>
                          </m:e>
                          <m:sub>
                            <m:r>
                              <a:rPr kumimoji="1" lang="en-US" altLang="zh-CN" sz="8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sz="8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CN" sz="800" b="0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2</m:t>
                            </m:r>
                          </m:e>
                        </m:d>
                      </m:oMath>
                    </a14:m>
                    <a:r>
                      <a:rPr kumimoji="1" lang="en-US" altLang="zh-CN" sz="800" dirty="0" smtClean="0"/>
                      <a:t>, </a:t>
                    </a:r>
                    <a:r>
                      <a:rPr kumimoji="1" lang="mr-IN" altLang="zh-CN" sz="800" dirty="0" smtClean="0"/>
                      <a:t>…</a:t>
                    </a:r>
                    <a:r>
                      <a:rPr kumimoji="1" lang="en-US" altLang="zh-CN" sz="800" dirty="0" smtClean="0"/>
                      <a:t>,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8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8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𝑄</m:t>
                            </m:r>
                          </m:e>
                          <m:sub>
                            <m:r>
                              <a:rPr kumimoji="1" lang="en-US" altLang="zh-CN" sz="8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sz="8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CN" sz="800" b="0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𝐿</m:t>
                            </m:r>
                          </m:e>
                        </m:d>
                        <m:r>
                          <a:rPr kumimoji="1" lang="en-US" altLang="zh-CN" sz="800" b="0" i="1" smtClean="0">
                            <a:latin typeface="Cambria Math" charset="0"/>
                          </a:rPr>
                          <m:t>;   </m:t>
                        </m:r>
                        <m:sSub>
                          <m:sSubPr>
                            <m:ctrlPr>
                              <a:rPr kumimoji="1" lang="en-US" altLang="zh-CN" sz="8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800" i="1">
                                <a:latin typeface="Cambria Math" charset="0"/>
                              </a:rPr>
                              <m:t>𝑄</m:t>
                            </m:r>
                          </m:e>
                          <m:sub>
                            <m:r>
                              <a:rPr kumimoji="1" lang="en-US" altLang="zh-CN" sz="8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sz="800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CN" sz="800" i="1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1</m:t>
                            </m:r>
                          </m:e>
                        </m:d>
                        <m:r>
                          <m:rPr>
                            <m:nor/>
                          </m:rPr>
                          <a:rPr kumimoji="1" lang="en-US" altLang="zh-CN" sz="800" dirty="0"/>
                          <m:t>,</m:t>
                        </m:r>
                        <m:sSub>
                          <m:sSubPr>
                            <m:ctrlPr>
                              <a:rPr kumimoji="1" lang="en-US" altLang="zh-CN" sz="8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800" i="1">
                                <a:latin typeface="Cambria Math" charset="0"/>
                              </a:rPr>
                              <m:t>𝑄</m:t>
                            </m:r>
                          </m:e>
                          <m:sub>
                            <m:r>
                              <a:rPr kumimoji="1" lang="en-US" altLang="zh-CN" sz="8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sz="800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CN" sz="800" i="1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2</m:t>
                            </m:r>
                          </m:e>
                        </m:d>
                        <m:r>
                          <m:rPr>
                            <m:nor/>
                          </m:rPr>
                          <a:rPr kumimoji="1" lang="en-US" altLang="zh-CN" sz="800" dirty="0"/>
                          <m:t>, </m:t>
                        </m:r>
                        <m:r>
                          <m:rPr>
                            <m:nor/>
                          </m:rPr>
                          <a:rPr kumimoji="1" lang="mr-IN" altLang="zh-CN" sz="800" dirty="0"/>
                          <m:t>…</m:t>
                        </m:r>
                        <m:r>
                          <m:rPr>
                            <m:nor/>
                          </m:rPr>
                          <a:rPr kumimoji="1" lang="en-US" altLang="zh-CN" sz="800" dirty="0"/>
                          <m:t>,</m:t>
                        </m:r>
                        <m:sSub>
                          <m:sSubPr>
                            <m:ctrlPr>
                              <a:rPr kumimoji="1" lang="en-US" altLang="zh-CN" sz="8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800" i="1">
                                <a:latin typeface="Cambria Math" charset="0"/>
                              </a:rPr>
                              <m:t>𝑄</m:t>
                            </m:r>
                          </m:e>
                          <m:sub>
                            <m:r>
                              <a:rPr kumimoji="1" lang="en-US" altLang="zh-CN" sz="8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sz="800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CN" sz="800" i="1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𝐿</m:t>
                            </m:r>
                          </m:e>
                        </m:d>
                        <m:r>
                          <a:rPr kumimoji="1" lang="en-US" altLang="zh-CN" sz="800" b="0" i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;    </m:t>
                        </m:r>
                        <m:r>
                          <a:rPr kumimoji="1" lang="en-US" altLang="zh-CN" sz="800" b="1" i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 …</m:t>
                        </m:r>
                        <m:r>
                          <a:rPr kumimoji="1" lang="en-US" altLang="zh-CN" sz="800" b="0" i="1" smtClean="0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   </m:t>
                        </m:r>
                        <m:sSub>
                          <m:sSubPr>
                            <m:ctrlPr>
                              <a:rPr kumimoji="1" lang="en-US" altLang="zh-CN" sz="8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800" i="1">
                                <a:latin typeface="Cambria Math" charset="0"/>
                              </a:rPr>
                              <m:t>𝑄</m:t>
                            </m:r>
                          </m:e>
                          <m:sub>
                            <m:r>
                              <a:rPr kumimoji="1" lang="en-US" altLang="zh-CN" sz="8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𝑁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sz="800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CN" sz="800" i="1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1</m:t>
                            </m:r>
                          </m:e>
                        </m:d>
                        <m:r>
                          <m:rPr>
                            <m:nor/>
                          </m:rPr>
                          <a:rPr kumimoji="1" lang="en-US" altLang="zh-CN" sz="800" dirty="0"/>
                          <m:t>,</m:t>
                        </m:r>
                        <m:sSub>
                          <m:sSubPr>
                            <m:ctrlPr>
                              <a:rPr kumimoji="1" lang="en-US" altLang="zh-CN" sz="8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800" i="1">
                                <a:latin typeface="Cambria Math" charset="0"/>
                              </a:rPr>
                              <m:t>𝑄</m:t>
                            </m:r>
                          </m:e>
                          <m:sub>
                            <m:r>
                              <a:rPr kumimoji="1" lang="en-US" altLang="zh-CN" sz="8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𝑁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sz="800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CN" sz="800" i="1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2</m:t>
                            </m:r>
                          </m:e>
                        </m:d>
                        <m:r>
                          <m:rPr>
                            <m:nor/>
                          </m:rPr>
                          <a:rPr kumimoji="1" lang="en-US" altLang="zh-CN" sz="800" dirty="0"/>
                          <m:t>, </m:t>
                        </m:r>
                        <m:r>
                          <m:rPr>
                            <m:nor/>
                          </m:rPr>
                          <a:rPr kumimoji="1" lang="mr-IN" altLang="zh-CN" sz="800" dirty="0"/>
                          <m:t>…</m:t>
                        </m:r>
                        <m:r>
                          <m:rPr>
                            <m:nor/>
                          </m:rPr>
                          <a:rPr kumimoji="1" lang="en-US" altLang="zh-CN" sz="800" dirty="0"/>
                          <m:t>,</m:t>
                        </m:r>
                        <m:sSub>
                          <m:sSubPr>
                            <m:ctrlPr>
                              <a:rPr kumimoji="1" lang="en-US" altLang="zh-CN" sz="8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800" i="1">
                                <a:latin typeface="Cambria Math" charset="0"/>
                              </a:rPr>
                              <m:t>𝑄</m:t>
                            </m:r>
                          </m:e>
                          <m:sub>
                            <m:r>
                              <a:rPr kumimoji="1" lang="en-US" altLang="zh-CN" sz="8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𝑁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sz="800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CN" sz="800" i="1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𝐿</m:t>
                            </m:r>
                          </m:e>
                        </m:d>
                      </m:oMath>
                    </a14:m>
                    <a:endParaRPr kumimoji="1" lang="zh-CN" altLang="en-US" sz="800" dirty="0"/>
                  </a:p>
                </p:txBody>
              </p:sp>
            </mc:Choice>
            <mc:Fallback xmlns="">
              <p:sp>
                <p:nvSpPr>
                  <p:cNvPr id="31" name="文本框 3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05688" y="309478"/>
                    <a:ext cx="3306931" cy="123111"/>
                  </a:xfrm>
                  <a:prstGeom prst="rect">
                    <a:avLst/>
                  </a:prstGeom>
                  <a:blipFill rotWithShape="0">
                    <a:blip r:embed="rId13"/>
                    <a:stretch>
                      <a:fillRect l="-1476" t="-150000" b="-18500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2" name="直线箭头连接符 31"/>
              <p:cNvCxnSpPr/>
              <p:nvPr/>
            </p:nvCxnSpPr>
            <p:spPr>
              <a:xfrm flipH="1">
                <a:off x="5958847" y="432589"/>
                <a:ext cx="307" cy="39202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994512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 29"/>
          <p:cNvGrpSpPr/>
          <p:nvPr/>
        </p:nvGrpSpPr>
        <p:grpSpPr>
          <a:xfrm>
            <a:off x="441072" y="1329384"/>
            <a:ext cx="10890779" cy="3502584"/>
            <a:chOff x="441072" y="1329384"/>
            <a:chExt cx="10890779" cy="350258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文本框 8"/>
                <p:cNvSpPr txBox="1"/>
                <p:nvPr/>
              </p:nvSpPr>
              <p:spPr>
                <a:xfrm>
                  <a:off x="7261460" y="3011042"/>
                  <a:ext cx="209994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1600" b="0" i="1" smtClean="0">
                            <a:latin typeface="Cambria Math" charset="0"/>
                          </a:rPr>
                          <m:t>…</m:t>
                        </m:r>
                      </m:oMath>
                    </m:oMathPara>
                  </a14:m>
                  <a:endParaRPr kumimoji="1" lang="zh-CN" altLang="en-US" sz="1600" dirty="0"/>
                </a:p>
              </p:txBody>
            </p:sp>
          </mc:Choice>
          <mc:Fallback xmlns="">
            <p:sp>
              <p:nvSpPr>
                <p:cNvPr id="9" name="文本框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61460" y="3011042"/>
                  <a:ext cx="209994" cy="246221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圆角矩形 10"/>
            <p:cNvSpPr/>
            <p:nvPr/>
          </p:nvSpPr>
          <p:spPr>
            <a:xfrm>
              <a:off x="1781921" y="3125915"/>
              <a:ext cx="8016122" cy="166517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1072" y="1785292"/>
              <a:ext cx="3600000" cy="1276212"/>
            </a:xfrm>
            <a:prstGeom prst="rect">
              <a:avLst/>
            </a:prstGeom>
          </p:spPr>
        </p:pic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48007" y="1821627"/>
              <a:ext cx="3600000" cy="1276212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31851" y="1809619"/>
              <a:ext cx="3600000" cy="1276212"/>
            </a:xfrm>
            <a:prstGeom prst="rect">
              <a:avLst/>
            </a:prstGeom>
          </p:spPr>
        </p:pic>
        <p:grpSp>
          <p:nvGrpSpPr>
            <p:cNvPr id="15" name="组 14"/>
            <p:cNvGrpSpPr/>
            <p:nvPr/>
          </p:nvGrpSpPr>
          <p:grpSpPr>
            <a:xfrm>
              <a:off x="4417167" y="3289427"/>
              <a:ext cx="2734407" cy="1542541"/>
              <a:chOff x="4651131" y="2100827"/>
              <a:chExt cx="2734407" cy="1542541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文本框 15"/>
                  <p:cNvSpPr txBox="1"/>
                  <p:nvPr/>
                </p:nvSpPr>
                <p:spPr>
                  <a:xfrm>
                    <a:off x="5995979" y="2247286"/>
                    <a:ext cx="583045" cy="12311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sz="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𝑐𝑜𝑛𝑣</m:t>
                          </m:r>
                          <m:r>
                            <a:rPr kumimoji="1" lang="en-US" altLang="zh-CN" sz="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[</m:t>
                          </m:r>
                          <m:r>
                            <a:rPr kumimoji="1" lang="zh-CN" altLang="en-US" sz="8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𝜇</m:t>
                          </m:r>
                          <m:d>
                            <m:dPr>
                              <m:ctrlPr>
                                <a:rPr kumimoji="1" lang="en-US" altLang="zh-CN" sz="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sz="800" b="0" i="1" smtClean="0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∗</m:t>
                              </m:r>
                              <m:r>
                                <a:rPr kumimoji="1" lang="en-US" altLang="zh-CN" sz="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.</m:t>
                              </m:r>
                              <m:r>
                                <a:rPr kumimoji="1" lang="en-US" altLang="zh-CN" sz="800" b="0" i="1" smtClean="0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∗</m:t>
                              </m:r>
                            </m:e>
                          </m:d>
                          <m:r>
                            <a:rPr kumimoji="1" lang="en-US" altLang="zh-CN" sz="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]</m:t>
                          </m:r>
                        </m:oMath>
                      </m:oMathPara>
                    </a14:m>
                    <a:endParaRPr kumimoji="1" lang="zh-CN" altLang="en-US" sz="800" dirty="0"/>
                  </a:p>
                </p:txBody>
              </p:sp>
            </mc:Choice>
            <mc:Fallback xmlns="">
              <p:sp>
                <p:nvSpPr>
                  <p:cNvPr id="16" name="文本框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95979" y="2247286"/>
                    <a:ext cx="583045" cy="123111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l="-1042" t="-5000" r="-6250" b="-4000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7" name="直线箭头连接符 16"/>
              <p:cNvCxnSpPr/>
              <p:nvPr/>
            </p:nvCxnSpPr>
            <p:spPr>
              <a:xfrm>
                <a:off x="5990834" y="2100827"/>
                <a:ext cx="5145" cy="4086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文本框 17"/>
                  <p:cNvSpPr txBox="1"/>
                  <p:nvPr/>
                </p:nvSpPr>
                <p:spPr>
                  <a:xfrm>
                    <a:off x="4766297" y="2543257"/>
                    <a:ext cx="1033488" cy="12715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8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kumimoji="1" lang="en-US" altLang="zh-CN" sz="800" b="0" i="1" smtClean="0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zh-CN" sz="800" b="0" i="1" smtClean="0">
                                    <a:latin typeface="Cambria Math" charset="0"/>
                                  </a:rPr>
                                  <m:t>𝑄</m:t>
                                </m:r>
                              </m:e>
                            </m:acc>
                          </m:e>
                          <m:sub>
                            <m:r>
                              <a:rPr kumimoji="1" lang="en-US" altLang="zh-CN" sz="8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𝑁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sz="8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CN" sz="800" b="0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1</m:t>
                            </m:r>
                          </m:e>
                        </m:d>
                      </m:oMath>
                    </a14:m>
                    <a:r>
                      <a:rPr kumimoji="1" lang="en-US" altLang="zh-CN" sz="800" dirty="0" smtClean="0"/>
                      <a:t>,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8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kumimoji="1" lang="en-US" altLang="zh-CN" sz="800" b="0" i="1" smtClean="0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zh-CN" sz="800" b="0" i="1" smtClean="0">
                                    <a:latin typeface="Cambria Math" charset="0"/>
                                  </a:rPr>
                                  <m:t>𝑄</m:t>
                                </m:r>
                              </m:e>
                            </m:acc>
                          </m:e>
                          <m:sub>
                            <m:r>
                              <a:rPr kumimoji="1" lang="en-US" altLang="zh-CN" sz="8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𝑁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sz="8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CN" sz="800" b="0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2</m:t>
                            </m:r>
                          </m:e>
                        </m:d>
                      </m:oMath>
                    </a14:m>
                    <a:r>
                      <a:rPr kumimoji="1" lang="en-US" altLang="zh-CN" sz="800" dirty="0" smtClean="0"/>
                      <a:t>, </a:t>
                    </a:r>
                    <a:r>
                      <a:rPr kumimoji="1" lang="mr-IN" altLang="zh-CN" sz="800" dirty="0" smtClean="0"/>
                      <a:t>…</a:t>
                    </a:r>
                    <a:r>
                      <a:rPr kumimoji="1" lang="en-US" altLang="zh-CN" sz="800" dirty="0" smtClean="0"/>
                      <a:t>,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8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kumimoji="1" lang="en-US" altLang="zh-CN" sz="800" b="0" i="1" smtClean="0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zh-CN" sz="800" b="0" i="1" smtClean="0">
                                    <a:latin typeface="Cambria Math" charset="0"/>
                                  </a:rPr>
                                  <m:t>𝑄</m:t>
                                </m:r>
                              </m:e>
                            </m:acc>
                          </m:e>
                          <m:sub>
                            <m:r>
                              <a:rPr kumimoji="1" lang="en-US" altLang="zh-CN" sz="8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𝑁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sz="8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CN" sz="800" b="0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𝐿</m:t>
                            </m:r>
                          </m:e>
                        </m:d>
                      </m:oMath>
                    </a14:m>
                    <a:endParaRPr kumimoji="1" lang="zh-CN" altLang="en-US" sz="800" dirty="0"/>
                  </a:p>
                </p:txBody>
              </p:sp>
            </mc:Choice>
            <mc:Fallback xmlns="">
              <p:sp>
                <p:nvSpPr>
                  <p:cNvPr id="18" name="文本框 1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66297" y="2543257"/>
                    <a:ext cx="1033488" cy="127151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 l="-4706" t="-23810" b="-47619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文本框 18"/>
                  <p:cNvSpPr txBox="1"/>
                  <p:nvPr/>
                </p:nvSpPr>
                <p:spPr>
                  <a:xfrm>
                    <a:off x="6369199" y="2543257"/>
                    <a:ext cx="971548" cy="12311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8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800" b="0" i="1" smtClean="0">
                                <a:latin typeface="Cambria Math" charset="0"/>
                              </a:rPr>
                              <m:t>𝑈</m:t>
                            </m:r>
                          </m:e>
                          <m:sub>
                            <m:r>
                              <a:rPr kumimoji="1" lang="en-US" altLang="zh-CN" sz="8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𝑁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sz="8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CN" sz="800" b="0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1</m:t>
                            </m:r>
                          </m:e>
                        </m:d>
                      </m:oMath>
                    </a14:m>
                    <a:r>
                      <a:rPr kumimoji="1" lang="en-US" altLang="zh-CN" sz="800" dirty="0" smtClean="0"/>
                      <a:t>,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80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800" i="1">
                                <a:latin typeface="Cambria Math" charset="0"/>
                              </a:rPr>
                              <m:t>𝑈</m:t>
                            </m:r>
                          </m:e>
                          <m:sub>
                            <m:r>
                              <a:rPr kumimoji="1" lang="en-US" altLang="zh-CN" sz="8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𝑁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sz="8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CN" sz="800" b="0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2</m:t>
                            </m:r>
                          </m:e>
                        </m:d>
                      </m:oMath>
                    </a14:m>
                    <a:r>
                      <a:rPr kumimoji="1" lang="en-US" altLang="zh-CN" sz="800" dirty="0" smtClean="0"/>
                      <a:t>, </a:t>
                    </a:r>
                    <a:r>
                      <a:rPr kumimoji="1" lang="mr-IN" altLang="zh-CN" sz="800" dirty="0" smtClean="0"/>
                      <a:t>…</a:t>
                    </a:r>
                    <a:r>
                      <a:rPr kumimoji="1" lang="en-US" altLang="zh-CN" sz="800" dirty="0" smtClean="0"/>
                      <a:t>,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8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800" i="1">
                                <a:latin typeface="Cambria Math" charset="0"/>
                              </a:rPr>
                              <m:t>𝑈</m:t>
                            </m:r>
                          </m:e>
                          <m:sub>
                            <m:r>
                              <a:rPr kumimoji="1" lang="en-US" altLang="zh-CN" sz="8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𝑁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sz="8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CN" sz="800" b="0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𝐿</m:t>
                            </m:r>
                          </m:e>
                        </m:d>
                      </m:oMath>
                    </a14:m>
                    <a:endParaRPr kumimoji="1" lang="zh-CN" altLang="en-US" sz="800" dirty="0"/>
                  </a:p>
                </p:txBody>
              </p:sp>
            </mc:Choice>
            <mc:Fallback xmlns="">
              <p:sp>
                <p:nvSpPr>
                  <p:cNvPr id="19" name="文本框 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69199" y="2543257"/>
                    <a:ext cx="971548" cy="123111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 l="-3750" t="-25000" b="-5500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文本框 19"/>
                  <p:cNvSpPr txBox="1"/>
                  <p:nvPr/>
                </p:nvSpPr>
                <p:spPr>
                  <a:xfrm>
                    <a:off x="5941801" y="2511035"/>
                    <a:ext cx="131446" cy="15388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zh-CN" altLang="en-US" sz="1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−</m:t>
                          </m:r>
                        </m:oMath>
                      </m:oMathPara>
                    </a14:m>
                    <a:endParaRPr kumimoji="1" lang="zh-CN" altLang="en-US" sz="1000" dirty="0"/>
                  </a:p>
                </p:txBody>
              </p:sp>
            </mc:Choice>
            <mc:Fallback xmlns="">
              <p:sp>
                <p:nvSpPr>
                  <p:cNvPr id="20" name="文本框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41801" y="2511035"/>
                    <a:ext cx="131446" cy="153888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 l="-4545" r="-4545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文本框 20"/>
                  <p:cNvSpPr txBox="1"/>
                  <p:nvPr/>
                </p:nvSpPr>
                <p:spPr>
                  <a:xfrm>
                    <a:off x="5606578" y="3034219"/>
                    <a:ext cx="975780" cy="12721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8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̆"/>
                                <m:ctrlPr>
                                  <a:rPr kumimoji="1" lang="en-US" altLang="zh-CN" sz="800" b="0" i="1" smtClean="0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zh-CN" sz="800" b="0" i="1" smtClean="0">
                                    <a:latin typeface="Cambria Math" charset="0"/>
                                  </a:rPr>
                                  <m:t>𝑄</m:t>
                                </m:r>
                              </m:e>
                            </m:acc>
                          </m:e>
                          <m:sub>
                            <m:r>
                              <a:rPr kumimoji="1" lang="en-US" altLang="zh-CN" sz="8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𝑁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sz="8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CN" sz="800" b="0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1</m:t>
                            </m:r>
                          </m:e>
                        </m:d>
                      </m:oMath>
                    </a14:m>
                    <a:r>
                      <a:rPr kumimoji="1" lang="en-US" altLang="zh-CN" sz="800" dirty="0" smtClean="0"/>
                      <a:t>,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800" i="1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̆"/>
                                <m:ctrlPr>
                                  <a:rPr kumimoji="1" lang="en-US" altLang="zh-CN" sz="80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zh-CN" sz="800" i="1">
                                    <a:latin typeface="Cambria Math" charset="0"/>
                                  </a:rPr>
                                  <m:t>𝑄</m:t>
                                </m:r>
                              </m:e>
                            </m:acc>
                          </m:e>
                          <m:sub>
                            <m:r>
                              <a:rPr kumimoji="1" lang="en-US" altLang="zh-CN" sz="8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𝑁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sz="8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CN" sz="800" b="0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2</m:t>
                            </m:r>
                          </m:e>
                        </m:d>
                      </m:oMath>
                    </a14:m>
                    <a:r>
                      <a:rPr kumimoji="1" lang="en-US" altLang="zh-CN" sz="800" dirty="0" smtClean="0"/>
                      <a:t>, </a:t>
                    </a:r>
                    <a:r>
                      <a:rPr kumimoji="1" lang="mr-IN" altLang="zh-CN" sz="800" dirty="0" smtClean="0"/>
                      <a:t>…</a:t>
                    </a:r>
                    <a:r>
                      <a:rPr kumimoji="1" lang="en-US" altLang="zh-CN" sz="800" dirty="0" smtClean="0"/>
                      <a:t>,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800" i="1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̆"/>
                                <m:ctrlPr>
                                  <a:rPr kumimoji="1" lang="en-US" altLang="zh-CN" sz="80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zh-CN" sz="800" i="1">
                                    <a:latin typeface="Cambria Math" charset="0"/>
                                  </a:rPr>
                                  <m:t>𝑄</m:t>
                                </m:r>
                              </m:e>
                            </m:acc>
                          </m:e>
                          <m:sub>
                            <m:r>
                              <a:rPr kumimoji="1" lang="en-US" altLang="zh-CN" sz="8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𝑁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sz="8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CN" sz="800" b="0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𝐿</m:t>
                            </m:r>
                          </m:e>
                        </m:d>
                      </m:oMath>
                    </a14:m>
                    <a:endParaRPr kumimoji="1" lang="zh-CN" altLang="en-US" sz="800" dirty="0"/>
                  </a:p>
                </p:txBody>
              </p:sp>
            </mc:Choice>
            <mc:Fallback xmlns="">
              <p:sp>
                <p:nvSpPr>
                  <p:cNvPr id="21" name="文本框 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06578" y="3034219"/>
                    <a:ext cx="975780" cy="127214"/>
                  </a:xfrm>
                  <a:prstGeom prst="rect">
                    <a:avLst/>
                  </a:prstGeom>
                  <a:blipFill rotWithShape="0">
                    <a:blip r:embed="rId10"/>
                    <a:stretch>
                      <a:fillRect l="-5000" t="-28571" b="-4285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2" name="直线箭头连接符 21"/>
              <p:cNvCxnSpPr/>
              <p:nvPr/>
            </p:nvCxnSpPr>
            <p:spPr>
              <a:xfrm>
                <a:off x="5999971" y="2719220"/>
                <a:ext cx="0" cy="33068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文本框 22"/>
                  <p:cNvSpPr txBox="1"/>
                  <p:nvPr/>
                </p:nvSpPr>
                <p:spPr>
                  <a:xfrm>
                    <a:off x="5603778" y="3520257"/>
                    <a:ext cx="975780" cy="12311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8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800" b="0" i="1" smtClean="0">
                                <a:solidFill>
                                  <a:srgbClr val="00B050"/>
                                </a:solidFill>
                                <a:latin typeface="Cambria Math" charset="0"/>
                              </a:rPr>
                              <m:t>𝑄</m:t>
                            </m:r>
                          </m:e>
                          <m:sub>
                            <m:r>
                              <a:rPr kumimoji="1" lang="en-US" altLang="zh-CN" sz="8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𝑁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sz="8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CN" sz="800" b="0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1</m:t>
                            </m:r>
                          </m:e>
                        </m:d>
                      </m:oMath>
                    </a14:m>
                    <a:r>
                      <a:rPr kumimoji="1" lang="en-US" altLang="zh-CN" sz="800" dirty="0" smtClean="0"/>
                      <a:t>,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8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800" i="1" smtClean="0">
                                <a:solidFill>
                                  <a:srgbClr val="00B050"/>
                                </a:solidFill>
                                <a:latin typeface="Cambria Math" charset="0"/>
                              </a:rPr>
                              <m:t>𝑄</m:t>
                            </m:r>
                          </m:e>
                          <m:sub>
                            <m:r>
                              <a:rPr kumimoji="1" lang="en-US" altLang="zh-CN" sz="8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𝑁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sz="8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CN" sz="800" b="0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2</m:t>
                            </m:r>
                          </m:e>
                        </m:d>
                      </m:oMath>
                    </a14:m>
                    <a:r>
                      <a:rPr kumimoji="1" lang="en-US" altLang="zh-CN" sz="800" dirty="0" smtClean="0"/>
                      <a:t>, </a:t>
                    </a:r>
                    <a:r>
                      <a:rPr kumimoji="1" lang="mr-IN" altLang="zh-CN" sz="800" dirty="0" smtClean="0"/>
                      <a:t>…</a:t>
                    </a:r>
                    <a:r>
                      <a:rPr kumimoji="1" lang="en-US" altLang="zh-CN" sz="800" dirty="0" smtClean="0"/>
                      <a:t>,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8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800" b="0" i="1" smtClean="0">
                                <a:solidFill>
                                  <a:srgbClr val="00B050"/>
                                </a:solidFill>
                                <a:latin typeface="Cambria Math" charset="0"/>
                              </a:rPr>
                              <m:t>𝑄</m:t>
                            </m:r>
                          </m:e>
                          <m:sub>
                            <m:r>
                              <a:rPr kumimoji="1" lang="en-US" altLang="zh-CN" sz="8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𝑁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sz="8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CN" sz="800" b="0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𝐿</m:t>
                            </m:r>
                          </m:e>
                        </m:d>
                      </m:oMath>
                    </a14:m>
                    <a:endParaRPr kumimoji="1" lang="zh-CN" altLang="en-US" sz="800" dirty="0"/>
                  </a:p>
                </p:txBody>
              </p:sp>
            </mc:Choice>
            <mc:Fallback xmlns="">
              <p:sp>
                <p:nvSpPr>
                  <p:cNvPr id="23" name="文本框 2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03778" y="3520257"/>
                    <a:ext cx="975780" cy="123111"/>
                  </a:xfrm>
                  <a:prstGeom prst="rect">
                    <a:avLst/>
                  </a:prstGeom>
                  <a:blipFill rotWithShape="0">
                    <a:blip r:embed="rId11"/>
                    <a:stretch>
                      <a:fillRect l="-5000" t="-23810" b="-47619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4" name="直线箭头连接符 23"/>
              <p:cNvCxnSpPr/>
              <p:nvPr/>
            </p:nvCxnSpPr>
            <p:spPr>
              <a:xfrm>
                <a:off x="5992416" y="3161433"/>
                <a:ext cx="0" cy="33068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文本框 24"/>
                  <p:cNvSpPr txBox="1"/>
                  <p:nvPr/>
                </p:nvSpPr>
                <p:spPr>
                  <a:xfrm>
                    <a:off x="6038283" y="3183009"/>
                    <a:ext cx="243208" cy="15388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sz="1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𝑒</m:t>
                          </m:r>
                          <m:r>
                            <a:rPr kumimoji="1" lang="en-US" altLang="zh-CN" sz="1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/</m:t>
                          </m:r>
                          <m:r>
                            <a:rPr kumimoji="1" lang="en-US" altLang="zh-CN" sz="1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𝑍</m:t>
                          </m:r>
                        </m:oMath>
                      </m:oMathPara>
                    </a14:m>
                    <a:endParaRPr kumimoji="1" lang="zh-CN" altLang="en-US" sz="1000" dirty="0"/>
                  </a:p>
                </p:txBody>
              </p:sp>
            </mc:Choice>
            <mc:Fallback xmlns="">
              <p:sp>
                <p:nvSpPr>
                  <p:cNvPr id="25" name="文本框 2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38283" y="3183009"/>
                    <a:ext cx="243208" cy="153888"/>
                  </a:xfrm>
                  <a:prstGeom prst="rect">
                    <a:avLst/>
                  </a:prstGeom>
                  <a:blipFill rotWithShape="0">
                    <a:blip r:embed="rId12"/>
                    <a:stretch>
                      <a:fillRect l="-5000" r="-10000" b="-3600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6" name="圆角矩形 25"/>
              <p:cNvSpPr/>
              <p:nvPr/>
            </p:nvSpPr>
            <p:spPr>
              <a:xfrm>
                <a:off x="4651131" y="2503845"/>
                <a:ext cx="2734407" cy="215375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27" name="组 26"/>
            <p:cNvGrpSpPr/>
            <p:nvPr/>
          </p:nvGrpSpPr>
          <p:grpSpPr>
            <a:xfrm>
              <a:off x="3910041" y="1329384"/>
              <a:ext cx="3306931" cy="515136"/>
              <a:chOff x="4305688" y="309478"/>
              <a:chExt cx="3306931" cy="51513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文本框 27"/>
                  <p:cNvSpPr txBox="1"/>
                  <p:nvPr/>
                </p:nvSpPr>
                <p:spPr>
                  <a:xfrm>
                    <a:off x="4305688" y="309478"/>
                    <a:ext cx="3306931" cy="12311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8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8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𝑄</m:t>
                            </m:r>
                          </m:e>
                          <m:sub>
                            <m:r>
                              <a:rPr kumimoji="1" lang="en-US" altLang="zh-CN" sz="8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sz="8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CN" sz="800" b="0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1</m:t>
                            </m:r>
                          </m:e>
                        </m:d>
                      </m:oMath>
                    </a14:m>
                    <a:r>
                      <a:rPr kumimoji="1" lang="en-US" altLang="zh-CN" sz="800" dirty="0" smtClean="0"/>
                      <a:t>,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8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80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𝑄</m:t>
                            </m:r>
                          </m:e>
                          <m:sub>
                            <m:r>
                              <a:rPr kumimoji="1" lang="en-US" altLang="zh-CN" sz="8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sz="8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CN" sz="800" b="0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2</m:t>
                            </m:r>
                          </m:e>
                        </m:d>
                      </m:oMath>
                    </a14:m>
                    <a:r>
                      <a:rPr kumimoji="1" lang="en-US" altLang="zh-CN" sz="800" dirty="0" smtClean="0"/>
                      <a:t>, </a:t>
                    </a:r>
                    <a:r>
                      <a:rPr kumimoji="1" lang="mr-IN" altLang="zh-CN" sz="800" dirty="0" smtClean="0"/>
                      <a:t>…</a:t>
                    </a:r>
                    <a:r>
                      <a:rPr kumimoji="1" lang="en-US" altLang="zh-CN" sz="800" dirty="0" smtClean="0"/>
                      <a:t>,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8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8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𝑄</m:t>
                            </m:r>
                          </m:e>
                          <m:sub>
                            <m:r>
                              <a:rPr kumimoji="1" lang="en-US" altLang="zh-CN" sz="8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sz="8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CN" sz="800" b="0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𝐿</m:t>
                            </m:r>
                          </m:e>
                        </m:d>
                        <m:r>
                          <a:rPr kumimoji="1" lang="en-US" altLang="zh-CN" sz="800" b="0" i="1" smtClean="0">
                            <a:latin typeface="Cambria Math" charset="0"/>
                          </a:rPr>
                          <m:t>;   </m:t>
                        </m:r>
                        <m:sSub>
                          <m:sSubPr>
                            <m:ctrlPr>
                              <a:rPr kumimoji="1" lang="en-US" altLang="zh-CN" sz="8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800" i="1">
                                <a:latin typeface="Cambria Math" charset="0"/>
                              </a:rPr>
                              <m:t>𝑄</m:t>
                            </m:r>
                          </m:e>
                          <m:sub>
                            <m:r>
                              <a:rPr kumimoji="1" lang="en-US" altLang="zh-CN" sz="8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sz="800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CN" sz="800" i="1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1</m:t>
                            </m:r>
                          </m:e>
                        </m:d>
                        <m:r>
                          <m:rPr>
                            <m:nor/>
                          </m:rPr>
                          <a:rPr kumimoji="1" lang="en-US" altLang="zh-CN" sz="800" dirty="0"/>
                          <m:t>,</m:t>
                        </m:r>
                        <m:sSub>
                          <m:sSubPr>
                            <m:ctrlPr>
                              <a:rPr kumimoji="1" lang="en-US" altLang="zh-CN" sz="8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800" i="1">
                                <a:latin typeface="Cambria Math" charset="0"/>
                              </a:rPr>
                              <m:t>𝑄</m:t>
                            </m:r>
                          </m:e>
                          <m:sub>
                            <m:r>
                              <a:rPr kumimoji="1" lang="en-US" altLang="zh-CN" sz="8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sz="800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CN" sz="800" i="1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2</m:t>
                            </m:r>
                          </m:e>
                        </m:d>
                        <m:r>
                          <m:rPr>
                            <m:nor/>
                          </m:rPr>
                          <a:rPr kumimoji="1" lang="en-US" altLang="zh-CN" sz="800" dirty="0"/>
                          <m:t>, </m:t>
                        </m:r>
                        <m:r>
                          <m:rPr>
                            <m:nor/>
                          </m:rPr>
                          <a:rPr kumimoji="1" lang="mr-IN" altLang="zh-CN" sz="800" dirty="0"/>
                          <m:t>…</m:t>
                        </m:r>
                        <m:r>
                          <m:rPr>
                            <m:nor/>
                          </m:rPr>
                          <a:rPr kumimoji="1" lang="en-US" altLang="zh-CN" sz="800" dirty="0"/>
                          <m:t>,</m:t>
                        </m:r>
                        <m:sSub>
                          <m:sSubPr>
                            <m:ctrlPr>
                              <a:rPr kumimoji="1" lang="en-US" altLang="zh-CN" sz="8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800" i="1">
                                <a:latin typeface="Cambria Math" charset="0"/>
                              </a:rPr>
                              <m:t>𝑄</m:t>
                            </m:r>
                          </m:e>
                          <m:sub>
                            <m:r>
                              <a:rPr kumimoji="1" lang="en-US" altLang="zh-CN" sz="8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sz="800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CN" sz="800" i="1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𝐿</m:t>
                            </m:r>
                          </m:e>
                        </m:d>
                        <m:r>
                          <a:rPr kumimoji="1" lang="en-US" altLang="zh-CN" sz="800" b="0" i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;    </m:t>
                        </m:r>
                        <m:r>
                          <a:rPr kumimoji="1" lang="en-US" altLang="zh-CN" sz="800" b="1" i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 …</m:t>
                        </m:r>
                        <m:r>
                          <a:rPr kumimoji="1" lang="en-US" altLang="zh-CN" sz="800" b="0" i="1" smtClean="0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   </m:t>
                        </m:r>
                        <m:sSub>
                          <m:sSubPr>
                            <m:ctrlPr>
                              <a:rPr kumimoji="1" lang="en-US" altLang="zh-CN" sz="8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800" i="1">
                                <a:latin typeface="Cambria Math" charset="0"/>
                              </a:rPr>
                              <m:t>𝑄</m:t>
                            </m:r>
                          </m:e>
                          <m:sub>
                            <m:r>
                              <a:rPr kumimoji="1" lang="en-US" altLang="zh-CN" sz="8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𝑁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sz="800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CN" sz="800" i="1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1</m:t>
                            </m:r>
                          </m:e>
                        </m:d>
                        <m:r>
                          <m:rPr>
                            <m:nor/>
                          </m:rPr>
                          <a:rPr kumimoji="1" lang="en-US" altLang="zh-CN" sz="800" dirty="0"/>
                          <m:t>,</m:t>
                        </m:r>
                        <m:sSub>
                          <m:sSubPr>
                            <m:ctrlPr>
                              <a:rPr kumimoji="1" lang="en-US" altLang="zh-CN" sz="8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800" i="1">
                                <a:latin typeface="Cambria Math" charset="0"/>
                              </a:rPr>
                              <m:t>𝑄</m:t>
                            </m:r>
                          </m:e>
                          <m:sub>
                            <m:r>
                              <a:rPr kumimoji="1" lang="en-US" altLang="zh-CN" sz="8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𝑁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sz="800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CN" sz="800" i="1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2</m:t>
                            </m:r>
                          </m:e>
                        </m:d>
                        <m:r>
                          <m:rPr>
                            <m:nor/>
                          </m:rPr>
                          <a:rPr kumimoji="1" lang="en-US" altLang="zh-CN" sz="800" dirty="0"/>
                          <m:t>, </m:t>
                        </m:r>
                        <m:r>
                          <m:rPr>
                            <m:nor/>
                          </m:rPr>
                          <a:rPr kumimoji="1" lang="mr-IN" altLang="zh-CN" sz="800" dirty="0"/>
                          <m:t>…</m:t>
                        </m:r>
                        <m:r>
                          <m:rPr>
                            <m:nor/>
                          </m:rPr>
                          <a:rPr kumimoji="1" lang="en-US" altLang="zh-CN" sz="800" dirty="0"/>
                          <m:t>,</m:t>
                        </m:r>
                        <m:sSub>
                          <m:sSubPr>
                            <m:ctrlPr>
                              <a:rPr kumimoji="1" lang="en-US" altLang="zh-CN" sz="8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800" i="1">
                                <a:latin typeface="Cambria Math" charset="0"/>
                              </a:rPr>
                              <m:t>𝑄</m:t>
                            </m:r>
                          </m:e>
                          <m:sub>
                            <m:r>
                              <a:rPr kumimoji="1" lang="en-US" altLang="zh-CN" sz="8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𝑁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sz="800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CN" sz="800" i="1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𝐿</m:t>
                            </m:r>
                          </m:e>
                        </m:d>
                      </m:oMath>
                    </a14:m>
                    <a:endParaRPr kumimoji="1" lang="zh-CN" altLang="en-US" sz="800" dirty="0"/>
                  </a:p>
                </p:txBody>
              </p:sp>
            </mc:Choice>
            <mc:Fallback xmlns="">
              <p:sp>
                <p:nvSpPr>
                  <p:cNvPr id="28" name="文本框 2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05688" y="309478"/>
                    <a:ext cx="3306931" cy="123111"/>
                  </a:xfrm>
                  <a:prstGeom prst="rect">
                    <a:avLst/>
                  </a:prstGeom>
                  <a:blipFill rotWithShape="0">
                    <a:blip r:embed="rId13"/>
                    <a:stretch>
                      <a:fillRect l="-1473" t="-145000" b="-18500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9" name="直线箭头连接符 28"/>
              <p:cNvCxnSpPr/>
              <p:nvPr/>
            </p:nvCxnSpPr>
            <p:spPr>
              <a:xfrm flipH="1">
                <a:off x="5958847" y="432589"/>
                <a:ext cx="307" cy="39202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795231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 26"/>
          <p:cNvSpPr txBox="1"/>
          <p:nvPr/>
        </p:nvSpPr>
        <p:spPr>
          <a:xfrm>
            <a:off x="646114" y="617120"/>
            <a:ext cx="11583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图像特征</a:t>
            </a:r>
            <a:endParaRPr kumimoji="1" lang="zh-CN" altLang="en-US" sz="1200" dirty="0"/>
          </a:p>
        </p:txBody>
      </p:sp>
      <p:sp>
        <p:nvSpPr>
          <p:cNvPr id="28" name="文本框 27"/>
          <p:cNvSpPr txBox="1"/>
          <p:nvPr/>
        </p:nvSpPr>
        <p:spPr>
          <a:xfrm>
            <a:off x="442545" y="1375936"/>
            <a:ext cx="15081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 smtClean="0"/>
              <a:t>Gaussian</a:t>
            </a:r>
            <a:r>
              <a:rPr kumimoji="1" lang="zh-CN" altLang="en-US" sz="1200" dirty="0" smtClean="0"/>
              <a:t>滤波系数</a:t>
            </a:r>
            <a:endParaRPr kumimoji="1" lang="zh-CN" altLang="en-US" sz="1200" dirty="0"/>
          </a:p>
        </p:txBody>
      </p:sp>
      <p:sp>
        <p:nvSpPr>
          <p:cNvPr id="76" name="文本框 75"/>
          <p:cNvSpPr txBox="1"/>
          <p:nvPr/>
        </p:nvSpPr>
        <p:spPr>
          <a:xfrm>
            <a:off x="490177" y="1896654"/>
            <a:ext cx="15081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前一次迭代的结果</a:t>
            </a:r>
            <a:endParaRPr kumimoji="1" lang="zh-CN" altLang="en-US" sz="1200" dirty="0"/>
          </a:p>
        </p:txBody>
      </p:sp>
      <p:sp>
        <p:nvSpPr>
          <p:cNvPr id="77" name="文本框 76"/>
          <p:cNvSpPr txBox="1"/>
          <p:nvPr/>
        </p:nvSpPr>
        <p:spPr>
          <a:xfrm>
            <a:off x="505294" y="2523779"/>
            <a:ext cx="15081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各个滤波下的结果</a:t>
            </a:r>
            <a:endParaRPr kumimoji="1" lang="zh-CN" altLang="en-US" sz="1200" dirty="0"/>
          </a:p>
        </p:txBody>
      </p:sp>
      <p:sp>
        <p:nvSpPr>
          <p:cNvPr id="159" name="文本框 158"/>
          <p:cNvSpPr txBox="1"/>
          <p:nvPr/>
        </p:nvSpPr>
        <p:spPr>
          <a:xfrm>
            <a:off x="442545" y="85344"/>
            <a:ext cx="1725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 smtClean="0"/>
              <a:t>Pixel:</a:t>
            </a:r>
            <a:r>
              <a:rPr kumimoji="1" lang="en-US" altLang="zh-CN" b="1" dirty="0" smtClean="0">
                <a:solidFill>
                  <a:srgbClr val="FF0000"/>
                </a:solidFill>
              </a:rPr>
              <a:t>1</a:t>
            </a:r>
            <a:r>
              <a:rPr kumimoji="1" lang="en-US" altLang="zh-CN" b="1" dirty="0" smtClean="0"/>
              <a:t>, Label:</a:t>
            </a:r>
            <a:r>
              <a:rPr kumimoji="1" lang="en-US" altLang="zh-CN" b="1" dirty="0" smtClean="0">
                <a:solidFill>
                  <a:srgbClr val="0070C0"/>
                </a:solidFill>
              </a:rPr>
              <a:t>1</a:t>
            </a:r>
            <a:endParaRPr kumimoji="1" lang="zh-CN" altLang="en-US" b="1" dirty="0">
              <a:solidFill>
                <a:srgbClr val="0070C0"/>
              </a:solidFill>
            </a:endParaRPr>
          </a:p>
        </p:txBody>
      </p:sp>
      <p:grpSp>
        <p:nvGrpSpPr>
          <p:cNvPr id="20" name="组 19"/>
          <p:cNvGrpSpPr/>
          <p:nvPr/>
        </p:nvGrpSpPr>
        <p:grpSpPr>
          <a:xfrm>
            <a:off x="2292185" y="450569"/>
            <a:ext cx="9882283" cy="3564839"/>
            <a:chOff x="2292185" y="450569"/>
            <a:chExt cx="9882283" cy="3564839"/>
          </a:xfrm>
        </p:grpSpPr>
        <p:grpSp>
          <p:nvGrpSpPr>
            <p:cNvPr id="78" name="组 77"/>
            <p:cNvGrpSpPr/>
            <p:nvPr/>
          </p:nvGrpSpPr>
          <p:grpSpPr>
            <a:xfrm>
              <a:off x="2292185" y="450569"/>
              <a:ext cx="9882283" cy="3277003"/>
              <a:chOff x="2292185" y="511529"/>
              <a:chExt cx="9882283" cy="3277003"/>
            </a:xfrm>
          </p:grpSpPr>
          <p:grpSp>
            <p:nvGrpSpPr>
              <p:cNvPr id="41" name="组 40"/>
              <p:cNvGrpSpPr/>
              <p:nvPr/>
            </p:nvGrpSpPr>
            <p:grpSpPr>
              <a:xfrm>
                <a:off x="2292185" y="617120"/>
                <a:ext cx="2981611" cy="2217354"/>
                <a:chOff x="1804505" y="617120"/>
                <a:chExt cx="2981611" cy="2217354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" name="文本框 9"/>
                    <p:cNvSpPr txBox="1"/>
                    <p:nvPr/>
                  </p:nvSpPr>
                  <p:spPr>
                    <a:xfrm>
                      <a:off x="1804505" y="1922899"/>
                      <a:ext cx="2231893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1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),</m:t>
                          </m:r>
                          <m:sSub>
                            <m:sSub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1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)</m:t>
                          </m:r>
                        </m:oMath>
                      </a14:m>
                      <a:r>
                        <a:rPr kumimoji="1" lang="en-US" altLang="zh-CN" dirty="0" smtClean="0"/>
                        <a:t>, </a:t>
                      </a:r>
                      <a:r>
                        <a:rPr kumimoji="1" lang="mr-IN" altLang="zh-CN" dirty="0" smtClean="0"/>
                        <a:t>…</a:t>
                      </a:r>
                      <a:r>
                        <a:rPr kumimoji="1" lang="en-US" altLang="zh-CN" dirty="0" smtClean="0"/>
                        <a:t>, </a:t>
                      </a:r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𝑁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1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)</m:t>
                          </m:r>
                        </m:oMath>
                      </a14:m>
                      <a:endParaRPr kumimoji="1" lang="zh-CN" altLang="en-US" dirty="0"/>
                    </a:p>
                  </p:txBody>
                </p:sp>
              </mc:Choice>
              <mc:Fallback xmlns="">
                <p:sp>
                  <p:nvSpPr>
                    <p:cNvPr id="10" name="文本框 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04505" y="1922899"/>
                      <a:ext cx="2231893" cy="276999"/>
                    </a:xfrm>
                    <a:prstGeom prst="rect">
                      <a:avLst/>
                    </a:prstGeom>
                    <a:blipFill rotWithShape="0">
                      <a:blip r:embed="rId3"/>
                      <a:stretch>
                        <a:fillRect l="-4645" t="-28261" r="-4098" b="-5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30" name="组 29"/>
                <p:cNvGrpSpPr/>
                <p:nvPr/>
              </p:nvGrpSpPr>
              <p:grpSpPr>
                <a:xfrm>
                  <a:off x="2176844" y="617120"/>
                  <a:ext cx="2609272" cy="2217354"/>
                  <a:chOff x="2176844" y="617120"/>
                  <a:chExt cx="2609272" cy="2217354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" name="文本框 4"/>
                      <p:cNvSpPr txBox="1"/>
                      <p:nvPr/>
                    </p:nvSpPr>
                    <p:spPr>
                      <a:xfrm>
                        <a:off x="2502408" y="617120"/>
                        <a:ext cx="1097352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14:m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kumimoji="1" lang="en-US" altLang="zh-CN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a14:m>
                        <a:r>
                          <a:rPr kumimoji="1" lang="en-US" altLang="zh-CN" dirty="0" smtClean="0"/>
                          <a:t>, </a:t>
                        </a:r>
                        <a:r>
                          <a:rPr kumimoji="1" lang="mr-IN" altLang="zh-CN" dirty="0" smtClean="0"/>
                          <a:t>…</a:t>
                        </a:r>
                        <a:r>
                          <a:rPr kumimoji="1" lang="en-US" altLang="zh-CN" dirty="0" smtClean="0"/>
                          <a:t>, </a:t>
                        </a:r>
                        <a14:m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𝑁</m:t>
                                </m:r>
                              </m:sub>
                            </m:sSub>
                          </m:oMath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5" name="文本框 4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502408" y="617120"/>
                        <a:ext cx="1097352" cy="276999"/>
                      </a:xfrm>
                      <a:prstGeom prst="rect">
                        <a:avLst/>
                      </a:prstGeom>
                      <a:blipFill rotWithShape="0">
                        <a:blip r:embed="rId4"/>
                        <a:stretch>
                          <a:fillRect l="-10000" t="-28261" r="-3333" b="-5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7" name="直线箭头连接符 6"/>
                  <p:cNvCxnSpPr/>
                  <p:nvPr/>
                </p:nvCxnSpPr>
                <p:spPr>
                  <a:xfrm>
                    <a:off x="3020909" y="976045"/>
                    <a:ext cx="0" cy="503434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8" name="文本框 7"/>
                      <p:cNvSpPr txBox="1"/>
                      <p:nvPr/>
                    </p:nvSpPr>
                    <p:spPr>
                      <a:xfrm>
                        <a:off x="2176844" y="1399987"/>
                        <a:ext cx="1522148" cy="28430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14:m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1" lang="en-US" altLang="zh-CN" b="0" i="1" smtClean="0">
                                    <a:latin typeface="Cambria Math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11</m:t>
                                </m:r>
                              </m:sub>
                              <m:sup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1</m:t>
                                </m:r>
                              </m:sup>
                            </m:sSubSup>
                          </m:oMath>
                        </a14:m>
                        <a:r>
                          <a:rPr kumimoji="1" lang="en-US" altLang="zh-CN" dirty="0" smtClean="0"/>
                          <a:t>, </a:t>
                        </a:r>
                        <a14:m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1" lang="en-US" altLang="zh-CN" b="0" i="1" smtClean="0">
                                    <a:latin typeface="Cambria Math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21</m:t>
                                </m:r>
                              </m:sub>
                              <m:sup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1</m:t>
                                </m:r>
                              </m:sup>
                            </m:sSubSup>
                          </m:oMath>
                        </a14:m>
                        <a:r>
                          <a:rPr kumimoji="1" lang="en-US" altLang="zh-CN" dirty="0" smtClean="0"/>
                          <a:t>, </a:t>
                        </a:r>
                        <a:r>
                          <a:rPr kumimoji="1" lang="mr-IN" altLang="zh-CN" dirty="0" smtClean="0"/>
                          <a:t>…</a:t>
                        </a:r>
                        <a:r>
                          <a:rPr kumimoji="1" lang="en-US" altLang="zh-CN" dirty="0" smtClean="0"/>
                          <a:t>, </a:t>
                        </a:r>
                        <a14:m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1" lang="en-US" altLang="zh-CN" b="0" i="1" smtClean="0">
                                    <a:latin typeface="Cambria Math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𝑁</m:t>
                                </m:r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1</m:t>
                                </m:r>
                              </m:sup>
                            </m:sSubSup>
                          </m:oMath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8" name="文本框 7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176844" y="1399987"/>
                        <a:ext cx="1522148" cy="284309"/>
                      </a:xfrm>
                      <a:prstGeom prst="rect">
                        <a:avLst/>
                      </a:prstGeom>
                      <a:blipFill rotWithShape="0">
                        <a:blip r:embed="rId5"/>
                        <a:stretch>
                          <a:fillRect l="-5600" t="-26087" r="-2800" b="-5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" name="文本框 8"/>
                      <p:cNvSpPr txBox="1"/>
                      <p:nvPr/>
                    </p:nvSpPr>
                    <p:spPr>
                      <a:xfrm>
                        <a:off x="3049680" y="1098936"/>
                        <a:ext cx="280806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kumimoji="1" lang="en-US" altLang="zh-CN" i="1" smtClean="0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𝑘</m:t>
                                  </m:r>
                                </m:e>
                                <m:sup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1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9" name="文本框 8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049680" y="1098936"/>
                        <a:ext cx="280806" cy="276999"/>
                      </a:xfrm>
                      <a:prstGeom prst="rect">
                        <a:avLst/>
                      </a:prstGeom>
                      <a:blipFill rotWithShape="0">
                        <a:blip r:embed="rId6"/>
                        <a:stretch>
                          <a:fillRect l="-23913" t="-4348" r="-10870" b="-652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2" name="文本框 11"/>
                      <p:cNvSpPr txBox="1"/>
                      <p:nvPr/>
                    </p:nvSpPr>
                    <p:spPr>
                      <a:xfrm>
                        <a:off x="4398493" y="1688051"/>
                        <a:ext cx="387623" cy="37260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kumimoji="1" lang="zh-CN" altLang="en-US" sz="1000" i="1" smtClean="0">
                                      <a:latin typeface="Cambria Math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kumimoji="1" lang="en-US" altLang="zh-CN" sz="1000" b="0" i="1" smtClean="0">
                                      <a:latin typeface="Cambria Math" charset="0"/>
                                    </a:rPr>
                                    <m:t>∗</m:t>
                                  </m:r>
                                </m:e>
                              </m:nary>
                            </m:oMath>
                          </m:oMathPara>
                        </a14:m>
                        <a:endParaRPr kumimoji="1" lang="zh-CN" altLang="en-US" sz="1000" dirty="0"/>
                      </a:p>
                    </p:txBody>
                  </p:sp>
                </mc:Choice>
                <mc:Fallback xmlns="">
                  <p:sp>
                    <p:nvSpPr>
                      <p:cNvPr id="12" name="文本框 11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398493" y="1688051"/>
                        <a:ext cx="387623" cy="372603"/>
                      </a:xfrm>
                      <a:prstGeom prst="rect">
                        <a:avLst/>
                      </a:prstGeom>
                      <a:blipFill rotWithShape="0">
                        <a:blip r:embed="rId7"/>
                        <a:stretch>
                          <a:fillRect l="-107937" t="-152459" r="-149206" b="-20819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3" name="文本框 12"/>
                      <p:cNvSpPr txBox="1"/>
                      <p:nvPr/>
                    </p:nvSpPr>
                    <p:spPr>
                      <a:xfrm>
                        <a:off x="2682089" y="2490084"/>
                        <a:ext cx="791819" cy="34439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kumimoji="1" lang="en-US" altLang="zh-CN" b="0" i="1" smtClean="0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  <m:t>𝑄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bSup>
                              <m:d>
                                <m:dPr>
                                  <m:ctrlPr>
                                    <a:rPr kumimoji="1" lang="en-US" altLang="zh-CN" b="0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rgbClr val="0070C0"/>
                                      </a:solidFill>
                                      <a:latin typeface="Cambria Math" charset="0"/>
                                    </a:rPr>
                                    <m:t>1</m:t>
                                  </m:r>
                                </m:e>
                              </m:d>
                            </m:oMath>
                          </m:oMathPara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13" name="文本框 12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682089" y="2490084"/>
                        <a:ext cx="791819" cy="344390"/>
                      </a:xfrm>
                      <a:prstGeom prst="rect">
                        <a:avLst/>
                      </a:prstGeom>
                      <a:blipFill rotWithShape="0">
                        <a:blip r:embed="rId8"/>
                        <a:stretch>
                          <a:fillRect l="-8462" b="-21053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17" name="肘形连接符 16"/>
                  <p:cNvCxnSpPr>
                    <a:stCxn id="8" idx="3"/>
                    <a:endCxn id="13" idx="3"/>
                  </p:cNvCxnSpPr>
                  <p:nvPr/>
                </p:nvCxnSpPr>
                <p:spPr>
                  <a:xfrm flipH="1">
                    <a:off x="3473908" y="1542142"/>
                    <a:ext cx="225084" cy="1120137"/>
                  </a:xfrm>
                  <a:prstGeom prst="bentConnector3">
                    <a:avLst>
                      <a:gd name="adj1" fmla="val -449775"/>
                    </a:avLst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直线连接符 18"/>
                  <p:cNvCxnSpPr>
                    <a:stCxn id="10" idx="3"/>
                  </p:cNvCxnSpPr>
                  <p:nvPr/>
                </p:nvCxnSpPr>
                <p:spPr>
                  <a:xfrm>
                    <a:off x="4036398" y="2061399"/>
                    <a:ext cx="687612" cy="1187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44" name="组 43"/>
              <p:cNvGrpSpPr/>
              <p:nvPr/>
            </p:nvGrpSpPr>
            <p:grpSpPr>
              <a:xfrm>
                <a:off x="5492585" y="566393"/>
                <a:ext cx="2981611" cy="2201025"/>
                <a:chOff x="1804505" y="633449"/>
                <a:chExt cx="2981611" cy="220102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5" name="文本框 44"/>
                    <p:cNvSpPr txBox="1"/>
                    <p:nvPr/>
                  </p:nvSpPr>
                  <p:spPr>
                    <a:xfrm>
                      <a:off x="1804505" y="1922899"/>
                      <a:ext cx="2231893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1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),</m:t>
                          </m:r>
                          <m:sSub>
                            <m:sSub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1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)</m:t>
                          </m:r>
                        </m:oMath>
                      </a14:m>
                      <a:r>
                        <a:rPr kumimoji="1" lang="en-US" altLang="zh-CN" dirty="0" smtClean="0"/>
                        <a:t>, </a:t>
                      </a:r>
                      <a:r>
                        <a:rPr kumimoji="1" lang="mr-IN" altLang="zh-CN" dirty="0" smtClean="0"/>
                        <a:t>…</a:t>
                      </a:r>
                      <a:r>
                        <a:rPr kumimoji="1" lang="en-US" altLang="zh-CN" dirty="0" smtClean="0"/>
                        <a:t>, </a:t>
                      </a:r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𝑁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1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)</m:t>
                          </m:r>
                        </m:oMath>
                      </a14:m>
                      <a:endParaRPr kumimoji="1" lang="zh-CN" altLang="en-US" dirty="0"/>
                    </a:p>
                  </p:txBody>
                </p:sp>
              </mc:Choice>
              <mc:Fallback xmlns="">
                <p:sp>
                  <p:nvSpPr>
                    <p:cNvPr id="45" name="文本框 4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04505" y="1922899"/>
                      <a:ext cx="2231893" cy="276999"/>
                    </a:xfrm>
                    <a:prstGeom prst="rect">
                      <a:avLst/>
                    </a:prstGeom>
                    <a:blipFill rotWithShape="0">
                      <a:blip r:embed="rId3"/>
                      <a:stretch>
                        <a:fillRect l="-4645" t="-28261" r="-4098" b="-5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46" name="组 45"/>
                <p:cNvGrpSpPr/>
                <p:nvPr/>
              </p:nvGrpSpPr>
              <p:grpSpPr>
                <a:xfrm>
                  <a:off x="2421779" y="633449"/>
                  <a:ext cx="2364337" cy="2201025"/>
                  <a:chOff x="2421779" y="633449"/>
                  <a:chExt cx="2364337" cy="2201025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7" name="文本框 46"/>
                      <p:cNvSpPr txBox="1"/>
                      <p:nvPr/>
                    </p:nvSpPr>
                    <p:spPr>
                      <a:xfrm>
                        <a:off x="2486079" y="633449"/>
                        <a:ext cx="1097352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14:m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kumimoji="1" lang="en-US" altLang="zh-CN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a14:m>
                        <a:r>
                          <a:rPr kumimoji="1" lang="en-US" altLang="zh-CN" dirty="0" smtClean="0"/>
                          <a:t>, </a:t>
                        </a:r>
                        <a:r>
                          <a:rPr kumimoji="1" lang="mr-IN" altLang="zh-CN" dirty="0" smtClean="0"/>
                          <a:t>…</a:t>
                        </a:r>
                        <a:r>
                          <a:rPr kumimoji="1" lang="en-US" altLang="zh-CN" dirty="0" smtClean="0"/>
                          <a:t>, </a:t>
                        </a:r>
                        <a14:m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𝑁</m:t>
                                </m:r>
                              </m:sub>
                            </m:sSub>
                          </m:oMath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47" name="文本框 46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486079" y="633449"/>
                        <a:ext cx="1097352" cy="276999"/>
                      </a:xfrm>
                      <a:prstGeom prst="rect">
                        <a:avLst/>
                      </a:prstGeom>
                      <a:blipFill rotWithShape="0">
                        <a:blip r:embed="rId9"/>
                        <a:stretch>
                          <a:fillRect l="-10000" t="-28889" r="-3333" b="-51111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48" name="直线箭头连接符 47"/>
                  <p:cNvCxnSpPr/>
                  <p:nvPr/>
                </p:nvCxnSpPr>
                <p:spPr>
                  <a:xfrm>
                    <a:off x="3020909" y="976045"/>
                    <a:ext cx="0" cy="503434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9" name="文本框 48"/>
                      <p:cNvSpPr txBox="1"/>
                      <p:nvPr/>
                    </p:nvSpPr>
                    <p:spPr>
                      <a:xfrm>
                        <a:off x="2421779" y="1465303"/>
                        <a:ext cx="1522148" cy="28200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14:m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1" lang="en-US" altLang="zh-CN" b="0" i="1" smtClean="0">
                                    <a:latin typeface="Cambria Math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11</m:t>
                                </m:r>
                              </m:sub>
                              <m:sup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2</m:t>
                                </m:r>
                              </m:sup>
                            </m:sSubSup>
                          </m:oMath>
                        </a14:m>
                        <a:r>
                          <a:rPr kumimoji="1" lang="en-US" altLang="zh-CN" dirty="0" smtClean="0"/>
                          <a:t>, </a:t>
                        </a:r>
                        <a14:m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1" lang="en-US" altLang="zh-CN" b="0" i="1" smtClean="0">
                                    <a:latin typeface="Cambria Math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21</m:t>
                                </m:r>
                              </m:sub>
                              <m:sup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2</m:t>
                                </m:r>
                              </m:sup>
                            </m:sSubSup>
                          </m:oMath>
                        </a14:m>
                        <a:r>
                          <a:rPr kumimoji="1" lang="en-US" altLang="zh-CN" dirty="0" smtClean="0"/>
                          <a:t>, </a:t>
                        </a:r>
                        <a:r>
                          <a:rPr kumimoji="1" lang="mr-IN" altLang="zh-CN" dirty="0" smtClean="0"/>
                          <a:t>…</a:t>
                        </a:r>
                        <a:r>
                          <a:rPr kumimoji="1" lang="en-US" altLang="zh-CN" dirty="0" smtClean="0"/>
                          <a:t>, </a:t>
                        </a:r>
                        <a14:m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1" lang="en-US" altLang="zh-CN" b="0" i="1" smtClean="0">
                                    <a:latin typeface="Cambria Math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𝑁</m:t>
                                </m:r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2</m:t>
                                </m:r>
                              </m:sup>
                            </m:sSubSup>
                          </m:oMath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49" name="文本框 48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421779" y="1465303"/>
                        <a:ext cx="1522148" cy="282000"/>
                      </a:xfrm>
                      <a:prstGeom prst="rect">
                        <a:avLst/>
                      </a:prstGeom>
                      <a:blipFill rotWithShape="0">
                        <a:blip r:embed="rId10"/>
                        <a:stretch>
                          <a:fillRect l="-5600" t="-25532" r="-2800" b="-48936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0" name="文本框 49"/>
                      <p:cNvSpPr txBox="1"/>
                      <p:nvPr/>
                    </p:nvSpPr>
                    <p:spPr>
                      <a:xfrm>
                        <a:off x="3049680" y="1098936"/>
                        <a:ext cx="280806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kumimoji="1" lang="en-US" altLang="zh-CN" i="1" smtClean="0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𝑘</m:t>
                                  </m:r>
                                </m:e>
                                <m:sup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50" name="文本框 49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049680" y="1098936"/>
                        <a:ext cx="280806" cy="276999"/>
                      </a:xfrm>
                      <a:prstGeom prst="rect">
                        <a:avLst/>
                      </a:prstGeom>
                      <a:blipFill rotWithShape="0">
                        <a:blip r:embed="rId11"/>
                        <a:stretch>
                          <a:fillRect l="-23913" t="-4348" r="-13043" b="-652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1" name="文本框 50"/>
                      <p:cNvSpPr txBox="1"/>
                      <p:nvPr/>
                    </p:nvSpPr>
                    <p:spPr>
                      <a:xfrm>
                        <a:off x="4398493" y="1688051"/>
                        <a:ext cx="387623" cy="37260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kumimoji="1" lang="zh-CN" altLang="en-US" sz="1000" i="1" smtClean="0">
                                      <a:latin typeface="Cambria Math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kumimoji="1" lang="en-US" altLang="zh-CN" sz="1000" b="0" i="1" smtClean="0">
                                      <a:latin typeface="Cambria Math" charset="0"/>
                                    </a:rPr>
                                    <m:t>∗</m:t>
                                  </m:r>
                                </m:e>
                              </m:nary>
                            </m:oMath>
                          </m:oMathPara>
                        </a14:m>
                        <a:endParaRPr kumimoji="1" lang="zh-CN" altLang="en-US" sz="1000" dirty="0"/>
                      </a:p>
                    </p:txBody>
                  </p:sp>
                </mc:Choice>
                <mc:Fallback xmlns="">
                  <p:sp>
                    <p:nvSpPr>
                      <p:cNvPr id="51" name="文本框 50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398493" y="1688051"/>
                        <a:ext cx="387623" cy="372603"/>
                      </a:xfrm>
                      <a:prstGeom prst="rect">
                        <a:avLst/>
                      </a:prstGeom>
                      <a:blipFill rotWithShape="0">
                        <a:blip r:embed="rId7"/>
                        <a:stretch>
                          <a:fillRect l="-107937" t="-152459" r="-149206" b="-20819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2" name="文本框 51"/>
                      <p:cNvSpPr txBox="1"/>
                      <p:nvPr/>
                    </p:nvSpPr>
                    <p:spPr>
                      <a:xfrm>
                        <a:off x="2682089" y="2490084"/>
                        <a:ext cx="791820" cy="34439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kumimoji="1" lang="en-US" altLang="zh-CN" b="0" i="1" smtClean="0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  <m:t>𝑄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bSup>
                              <m:d>
                                <m:dPr>
                                  <m:ctrlPr>
                                    <a:rPr kumimoji="1" lang="en-US" altLang="zh-CN" b="0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rgbClr val="0070C0"/>
                                      </a:solidFill>
                                      <a:latin typeface="Cambria Math" charset="0"/>
                                    </a:rPr>
                                    <m:t>1</m:t>
                                  </m:r>
                                </m:e>
                              </m:d>
                            </m:oMath>
                          </m:oMathPara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52" name="文本框 51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682089" y="2490084"/>
                        <a:ext cx="791820" cy="344390"/>
                      </a:xfrm>
                      <a:prstGeom prst="rect">
                        <a:avLst/>
                      </a:prstGeom>
                      <a:blipFill rotWithShape="0">
                        <a:blip r:embed="rId12"/>
                        <a:stretch>
                          <a:fillRect l="-8462" b="-21053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53" name="肘形连接符 52"/>
                  <p:cNvCxnSpPr>
                    <a:stCxn id="50" idx="3"/>
                  </p:cNvCxnSpPr>
                  <p:nvPr/>
                </p:nvCxnSpPr>
                <p:spPr>
                  <a:xfrm flipH="1">
                    <a:off x="3473908" y="1542142"/>
                    <a:ext cx="448607" cy="1120137"/>
                  </a:xfrm>
                  <a:prstGeom prst="bentConnector3">
                    <a:avLst>
                      <a:gd name="adj1" fmla="val -175974"/>
                    </a:avLst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55" name="文本框 54"/>
              <p:cNvSpPr txBox="1"/>
              <p:nvPr/>
            </p:nvSpPr>
            <p:spPr>
              <a:xfrm>
                <a:off x="8595360" y="1684296"/>
                <a:ext cx="513283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mr-IN" altLang="zh-CN" sz="4000" dirty="0" smtClean="0"/>
                  <a:t>…</a:t>
                </a:r>
                <a:endParaRPr kumimoji="1" lang="zh-CN" altLang="en-US" sz="4000" dirty="0"/>
              </a:p>
            </p:txBody>
          </p:sp>
          <p:grpSp>
            <p:nvGrpSpPr>
              <p:cNvPr id="56" name="组 55"/>
              <p:cNvGrpSpPr/>
              <p:nvPr/>
            </p:nvGrpSpPr>
            <p:grpSpPr>
              <a:xfrm>
                <a:off x="9192857" y="511529"/>
                <a:ext cx="2981611" cy="2198973"/>
                <a:chOff x="1804505" y="633449"/>
                <a:chExt cx="2981611" cy="2198973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7" name="文本框 56"/>
                    <p:cNvSpPr txBox="1"/>
                    <p:nvPr/>
                  </p:nvSpPr>
                  <p:spPr>
                    <a:xfrm>
                      <a:off x="1804505" y="1922899"/>
                      <a:ext cx="2231893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1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),</m:t>
                          </m:r>
                          <m:sSub>
                            <m:sSub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1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)</m:t>
                          </m:r>
                        </m:oMath>
                      </a14:m>
                      <a:r>
                        <a:rPr kumimoji="1" lang="en-US" altLang="zh-CN" dirty="0" smtClean="0"/>
                        <a:t>, </a:t>
                      </a:r>
                      <a:r>
                        <a:rPr kumimoji="1" lang="mr-IN" altLang="zh-CN" dirty="0" smtClean="0"/>
                        <a:t>…</a:t>
                      </a:r>
                      <a:r>
                        <a:rPr kumimoji="1" lang="en-US" altLang="zh-CN" dirty="0" smtClean="0"/>
                        <a:t>, </a:t>
                      </a:r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𝑁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1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)</m:t>
                          </m:r>
                        </m:oMath>
                      </a14:m>
                      <a:endParaRPr kumimoji="1" lang="zh-CN" altLang="en-US" dirty="0"/>
                    </a:p>
                  </p:txBody>
                </p:sp>
              </mc:Choice>
              <mc:Fallback xmlns="">
                <p:sp>
                  <p:nvSpPr>
                    <p:cNvPr id="57" name="文本框 5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04505" y="1922899"/>
                      <a:ext cx="2231893" cy="276999"/>
                    </a:xfrm>
                    <a:prstGeom prst="rect">
                      <a:avLst/>
                    </a:prstGeom>
                    <a:blipFill rotWithShape="0">
                      <a:blip r:embed="rId3"/>
                      <a:stretch>
                        <a:fillRect l="-4645" t="-28261" r="-4098" b="-5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58" name="组 57"/>
                <p:cNvGrpSpPr/>
                <p:nvPr/>
              </p:nvGrpSpPr>
              <p:grpSpPr>
                <a:xfrm>
                  <a:off x="2398268" y="633449"/>
                  <a:ext cx="2387848" cy="2198973"/>
                  <a:chOff x="2398268" y="633449"/>
                  <a:chExt cx="2387848" cy="2198973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9" name="文本框 58"/>
                      <p:cNvSpPr txBox="1"/>
                      <p:nvPr/>
                    </p:nvSpPr>
                    <p:spPr>
                      <a:xfrm>
                        <a:off x="2502408" y="633449"/>
                        <a:ext cx="1097352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14:m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kumimoji="1" lang="en-US" altLang="zh-CN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a14:m>
                        <a:r>
                          <a:rPr kumimoji="1" lang="en-US" altLang="zh-CN" dirty="0" smtClean="0"/>
                          <a:t>, </a:t>
                        </a:r>
                        <a:r>
                          <a:rPr kumimoji="1" lang="mr-IN" altLang="zh-CN" dirty="0" smtClean="0"/>
                          <a:t>…</a:t>
                        </a:r>
                        <a:r>
                          <a:rPr kumimoji="1" lang="en-US" altLang="zh-CN" dirty="0" smtClean="0"/>
                          <a:t>, </a:t>
                        </a:r>
                        <a14:m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𝑁</m:t>
                                </m:r>
                              </m:sub>
                            </m:sSub>
                          </m:oMath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59" name="文本框 58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502408" y="633449"/>
                        <a:ext cx="1097352" cy="276999"/>
                      </a:xfrm>
                      <a:prstGeom prst="rect">
                        <a:avLst/>
                      </a:prstGeom>
                      <a:blipFill rotWithShape="0">
                        <a:blip r:embed="rId9"/>
                        <a:stretch>
                          <a:fillRect l="-10000" t="-28889" r="-3333" b="-51111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60" name="直线箭头连接符 59"/>
                  <p:cNvCxnSpPr/>
                  <p:nvPr/>
                </p:nvCxnSpPr>
                <p:spPr>
                  <a:xfrm>
                    <a:off x="3020909" y="976045"/>
                    <a:ext cx="0" cy="503434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1" name="文本框 60"/>
                      <p:cNvSpPr txBox="1"/>
                      <p:nvPr/>
                    </p:nvSpPr>
                    <p:spPr>
                      <a:xfrm>
                        <a:off x="2398268" y="1481632"/>
                        <a:ext cx="1522148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14:m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1" lang="en-US" altLang="zh-CN" b="0" i="1" smtClean="0">
                                    <a:latin typeface="Cambria Math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11</m:t>
                                </m:r>
                              </m:sub>
                              <m:sup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𝑚</m:t>
                                </m:r>
                              </m:sup>
                            </m:sSubSup>
                          </m:oMath>
                        </a14:m>
                        <a:r>
                          <a:rPr kumimoji="1" lang="en-US" altLang="zh-CN" dirty="0" smtClean="0"/>
                          <a:t>, </a:t>
                        </a:r>
                        <a14:m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1" lang="en-US" altLang="zh-CN" b="0" i="1" smtClean="0">
                                    <a:latin typeface="Cambria Math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21</m:t>
                                </m:r>
                              </m:sub>
                              <m:sup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𝑚</m:t>
                                </m:r>
                              </m:sup>
                            </m:sSubSup>
                          </m:oMath>
                        </a14:m>
                        <a:r>
                          <a:rPr kumimoji="1" lang="en-US" altLang="zh-CN" dirty="0" smtClean="0"/>
                          <a:t>, </a:t>
                        </a:r>
                        <a:r>
                          <a:rPr kumimoji="1" lang="mr-IN" altLang="zh-CN" dirty="0" smtClean="0"/>
                          <a:t>…</a:t>
                        </a:r>
                        <a:r>
                          <a:rPr kumimoji="1" lang="en-US" altLang="zh-CN" dirty="0" smtClean="0"/>
                          <a:t>, </a:t>
                        </a:r>
                        <a14:m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1" lang="en-US" altLang="zh-CN" b="0" i="1" smtClean="0">
                                    <a:latin typeface="Cambria Math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𝑁</m:t>
                                </m:r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𝑚</m:t>
                                </m:r>
                              </m:sup>
                            </m:sSubSup>
                          </m:oMath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61" name="文本框 60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398268" y="1481632"/>
                        <a:ext cx="1522148" cy="276999"/>
                      </a:xfrm>
                      <a:prstGeom prst="rect">
                        <a:avLst/>
                      </a:prstGeom>
                      <a:blipFill rotWithShape="0">
                        <a:blip r:embed="rId13"/>
                        <a:stretch>
                          <a:fillRect l="-5600" t="-28889" r="-2800" b="-53333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2" name="文本框 61"/>
                      <p:cNvSpPr txBox="1"/>
                      <p:nvPr/>
                    </p:nvSpPr>
                    <p:spPr>
                      <a:xfrm>
                        <a:off x="3049680" y="1098936"/>
                        <a:ext cx="280806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kumimoji="1" lang="en-US" altLang="zh-CN" i="1" smtClean="0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𝑘</m:t>
                                  </m:r>
                                </m:e>
                                <m:sup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𝑚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62" name="文本框 61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049680" y="1098936"/>
                        <a:ext cx="280806" cy="276999"/>
                      </a:xfrm>
                      <a:prstGeom prst="rect">
                        <a:avLst/>
                      </a:prstGeom>
                      <a:blipFill rotWithShape="0">
                        <a:blip r:embed="rId14"/>
                        <a:stretch>
                          <a:fillRect l="-30435" r="-23913" b="-652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3" name="文本框 62"/>
                      <p:cNvSpPr txBox="1"/>
                      <p:nvPr/>
                    </p:nvSpPr>
                    <p:spPr>
                      <a:xfrm>
                        <a:off x="4398493" y="1688051"/>
                        <a:ext cx="387623" cy="37260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kumimoji="1" lang="zh-CN" altLang="en-US" sz="1000" i="1" smtClean="0">
                                      <a:latin typeface="Cambria Math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kumimoji="1" lang="en-US" altLang="zh-CN" sz="1000" b="0" i="1" smtClean="0">
                                      <a:latin typeface="Cambria Math" charset="0"/>
                                    </a:rPr>
                                    <m:t>∗</m:t>
                                  </m:r>
                                </m:e>
                              </m:nary>
                            </m:oMath>
                          </m:oMathPara>
                        </a14:m>
                        <a:endParaRPr kumimoji="1" lang="zh-CN" altLang="en-US" sz="1000" dirty="0"/>
                      </a:p>
                    </p:txBody>
                  </p:sp>
                </mc:Choice>
                <mc:Fallback xmlns="">
                  <p:sp>
                    <p:nvSpPr>
                      <p:cNvPr id="63" name="文本框 62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398493" y="1688051"/>
                        <a:ext cx="387623" cy="372603"/>
                      </a:xfrm>
                      <a:prstGeom prst="rect">
                        <a:avLst/>
                      </a:prstGeom>
                      <a:blipFill rotWithShape="0">
                        <a:blip r:embed="rId7"/>
                        <a:stretch>
                          <a:fillRect l="-107937" t="-152459" r="-149206" b="-20819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4" name="文本框 63"/>
                      <p:cNvSpPr txBox="1"/>
                      <p:nvPr/>
                    </p:nvSpPr>
                    <p:spPr>
                      <a:xfrm>
                        <a:off x="2650307" y="2490084"/>
                        <a:ext cx="854015" cy="342338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kumimoji="1" lang="en-US" altLang="zh-CN" b="0" i="1" smtClean="0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  <m:t>𝑄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  <m:t>𝑚</m:t>
                                      </m:r>
                                    </m:e>
                                  </m:d>
                                </m:sup>
                              </m:sSubSup>
                              <m:d>
                                <m:dPr>
                                  <m:ctrlPr>
                                    <a:rPr kumimoji="1" lang="en-US" altLang="zh-CN" b="0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rgbClr val="0070C0"/>
                                      </a:solidFill>
                                      <a:latin typeface="Cambria Math" charset="0"/>
                                    </a:rPr>
                                    <m:t>1</m:t>
                                  </m:r>
                                </m:e>
                              </m:d>
                            </m:oMath>
                          </m:oMathPara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64" name="文本框 63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650307" y="2490084"/>
                        <a:ext cx="854015" cy="342338"/>
                      </a:xfrm>
                      <a:prstGeom prst="rect">
                        <a:avLst/>
                      </a:prstGeom>
                      <a:blipFill rotWithShape="0">
                        <a:blip r:embed="rId15"/>
                        <a:stretch>
                          <a:fillRect l="-7857" b="-21053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65" name="肘形连接符 64"/>
                  <p:cNvCxnSpPr/>
                  <p:nvPr/>
                </p:nvCxnSpPr>
                <p:spPr>
                  <a:xfrm flipH="1">
                    <a:off x="3473908" y="1542142"/>
                    <a:ext cx="448607" cy="1120137"/>
                  </a:xfrm>
                  <a:prstGeom prst="bentConnector3">
                    <a:avLst>
                      <a:gd name="adj1" fmla="val -175974"/>
                    </a:avLst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68" name="直线箭头连接符 67"/>
              <p:cNvCxnSpPr/>
              <p:nvPr/>
            </p:nvCxnSpPr>
            <p:spPr>
              <a:xfrm>
                <a:off x="3818166" y="2834474"/>
                <a:ext cx="2766835" cy="95405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直线箭头连接符 69"/>
              <p:cNvCxnSpPr/>
              <p:nvPr/>
            </p:nvCxnSpPr>
            <p:spPr>
              <a:xfrm>
                <a:off x="6878163" y="2834474"/>
                <a:ext cx="0" cy="85970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直线箭头连接符 71"/>
              <p:cNvCxnSpPr/>
              <p:nvPr/>
            </p:nvCxnSpPr>
            <p:spPr>
              <a:xfrm flipH="1">
                <a:off x="7161989" y="2710502"/>
                <a:ext cx="2876670" cy="107803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3" name="文本框 72"/>
                  <p:cNvSpPr txBox="1"/>
                  <p:nvPr/>
                </p:nvSpPr>
                <p:spPr>
                  <a:xfrm>
                    <a:off x="4548125" y="3173003"/>
                    <a:ext cx="353815" cy="284180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0070C0"/>
                                  </a:solidFill>
                                  <a:latin typeface="Cambria Math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kumimoji="1" lang="zh-CN" altLang="en-US" dirty="0"/>
                  </a:p>
                </p:txBody>
              </p:sp>
            </mc:Choice>
            <mc:Fallback xmlns="">
              <p:sp>
                <p:nvSpPr>
                  <p:cNvPr id="73" name="文本框 7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48125" y="3173003"/>
                    <a:ext cx="353815" cy="284180"/>
                  </a:xfrm>
                  <a:prstGeom prst="rect">
                    <a:avLst/>
                  </a:prstGeom>
                  <a:blipFill rotWithShape="0">
                    <a:blip r:embed="rId16"/>
                    <a:stretch>
                      <a:fillRect l="-5172" t="-2174" r="-5172" b="-17391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4" name="文本框 73"/>
                  <p:cNvSpPr txBox="1"/>
                  <p:nvPr/>
                </p:nvSpPr>
                <p:spPr>
                  <a:xfrm>
                    <a:off x="6565901" y="3191291"/>
                    <a:ext cx="353815" cy="280205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0070C0"/>
                                  </a:solidFill>
                                  <a:latin typeface="Cambria Math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bSup>
                        </m:oMath>
                      </m:oMathPara>
                    </a14:m>
                    <a:endParaRPr kumimoji="1" lang="zh-CN" altLang="en-US" dirty="0"/>
                  </a:p>
                </p:txBody>
              </p:sp>
            </mc:Choice>
            <mc:Fallback xmlns="">
              <p:sp>
                <p:nvSpPr>
                  <p:cNvPr id="74" name="文本框 7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65901" y="3191291"/>
                    <a:ext cx="353815" cy="280205"/>
                  </a:xfrm>
                  <a:prstGeom prst="rect">
                    <a:avLst/>
                  </a:prstGeom>
                  <a:blipFill rotWithShape="0">
                    <a:blip r:embed="rId17"/>
                    <a:stretch>
                      <a:fillRect l="-6897" t="-2222" r="-5172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5" name="文本框 74"/>
                  <p:cNvSpPr txBox="1"/>
                  <p:nvPr/>
                </p:nvSpPr>
                <p:spPr>
                  <a:xfrm>
                    <a:off x="8144765" y="3136427"/>
                    <a:ext cx="416011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0070C0"/>
                                  </a:solidFill>
                                  <a:latin typeface="Cambria Math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𝑚</m:t>
                              </m:r>
                            </m:sup>
                          </m:sSubSup>
                        </m:oMath>
                      </m:oMathPara>
                    </a14:m>
                    <a:endParaRPr kumimoji="1" lang="zh-CN" altLang="en-US" dirty="0"/>
                  </a:p>
                </p:txBody>
              </p:sp>
            </mc:Choice>
            <mc:Fallback xmlns="">
              <p:sp>
                <p:nvSpPr>
                  <p:cNvPr id="75" name="文本框 7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44765" y="3136427"/>
                    <a:ext cx="416011" cy="276999"/>
                  </a:xfrm>
                  <a:prstGeom prst="rect">
                    <a:avLst/>
                  </a:prstGeom>
                  <a:blipFill rotWithShape="0">
                    <a:blip r:embed="rId18"/>
                    <a:stretch>
                      <a:fillRect l="-5882" r="-1471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0" name="文本框 159"/>
                <p:cNvSpPr txBox="1"/>
                <p:nvPr/>
              </p:nvSpPr>
              <p:spPr>
                <a:xfrm>
                  <a:off x="6585220" y="3727572"/>
                  <a:ext cx="638636" cy="28783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̌"/>
                                <m:ctrlPr>
                                  <a:rPr kumimoji="1" lang="en-US" altLang="zh-CN" b="0" i="1" smtClean="0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𝑄</m:t>
                                </m:r>
                              </m:e>
                            </m:acc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zh-CN" b="0" i="1" smtClean="0">
                            <a:latin typeface="Cambria Math" charset="0"/>
                          </a:rPr>
                          <m:t>(</m:t>
                        </m:r>
                        <m:r>
                          <a:rPr kumimoji="1" lang="en-US" altLang="zh-CN" b="0" i="1" smtClean="0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1</m:t>
                        </m:r>
                        <m:r>
                          <a:rPr kumimoji="1" lang="en-US" altLang="zh-CN" b="0" i="1" smtClean="0">
                            <a:latin typeface="Cambria Math" charset="0"/>
                          </a:rPr>
                          <m:t>)</m:t>
                        </m:r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160" name="文本框 1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85220" y="3727572"/>
                  <a:ext cx="638636" cy="287836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 l="-10476" t="-25000" r="-12381" b="-3125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" name="直线连接符 2"/>
          <p:cNvCxnSpPr>
            <a:stCxn id="45" idx="3"/>
          </p:cNvCxnSpPr>
          <p:nvPr/>
        </p:nvCxnSpPr>
        <p:spPr>
          <a:xfrm flipV="1">
            <a:off x="7724478" y="1932638"/>
            <a:ext cx="684000" cy="7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/>
          <p:cNvCxnSpPr>
            <a:stCxn id="57" idx="3"/>
          </p:cNvCxnSpPr>
          <p:nvPr/>
        </p:nvCxnSpPr>
        <p:spPr>
          <a:xfrm flipV="1">
            <a:off x="11424750" y="1877775"/>
            <a:ext cx="687613" cy="7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85070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 2"/>
          <p:cNvGrpSpPr/>
          <p:nvPr/>
        </p:nvGrpSpPr>
        <p:grpSpPr>
          <a:xfrm>
            <a:off x="-10354868" y="1238117"/>
            <a:ext cx="33070450" cy="3481128"/>
            <a:chOff x="-10354868" y="1238117"/>
            <a:chExt cx="33070450" cy="3481128"/>
          </a:xfrm>
        </p:grpSpPr>
        <p:sp>
          <p:nvSpPr>
            <p:cNvPr id="2" name="同侧圆角矩形 1"/>
            <p:cNvSpPr/>
            <p:nvPr/>
          </p:nvSpPr>
          <p:spPr>
            <a:xfrm>
              <a:off x="-5838092" y="4507274"/>
              <a:ext cx="23835946" cy="203602"/>
            </a:xfrm>
            <a:prstGeom prst="round2Same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文本框 8"/>
                <p:cNvSpPr txBox="1"/>
                <p:nvPr/>
              </p:nvSpPr>
              <p:spPr>
                <a:xfrm>
                  <a:off x="18645482" y="2890348"/>
                  <a:ext cx="209979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1600" b="0" i="1" smtClean="0">
                            <a:latin typeface="Cambria Math" charset="0"/>
                          </a:rPr>
                          <m:t>…</m:t>
                        </m:r>
                      </m:oMath>
                    </m:oMathPara>
                  </a14:m>
                  <a:endParaRPr kumimoji="1" lang="zh-CN" altLang="en-US" sz="1600" dirty="0"/>
                </a:p>
              </p:txBody>
            </p:sp>
          </mc:Choice>
          <mc:Fallback xmlns="">
            <p:sp>
              <p:nvSpPr>
                <p:cNvPr id="9" name="文本框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45482" y="2890348"/>
                  <a:ext cx="209979" cy="246221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圆角矩形 10"/>
            <p:cNvSpPr/>
            <p:nvPr/>
          </p:nvSpPr>
          <p:spPr>
            <a:xfrm>
              <a:off x="13166335" y="2987637"/>
              <a:ext cx="8015549" cy="166517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25582" y="1849230"/>
              <a:ext cx="3599742" cy="1276212"/>
            </a:xfrm>
            <a:prstGeom prst="rect">
              <a:avLst/>
            </a:prstGeom>
          </p:spPr>
        </p:pic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32273" y="1885565"/>
              <a:ext cx="3599742" cy="1276212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115840" y="1873557"/>
              <a:ext cx="3599742" cy="1276212"/>
            </a:xfrm>
            <a:prstGeom prst="rect">
              <a:avLst/>
            </a:prstGeom>
          </p:spPr>
        </p:pic>
        <p:grpSp>
          <p:nvGrpSpPr>
            <p:cNvPr id="15" name="组 14"/>
            <p:cNvGrpSpPr/>
            <p:nvPr/>
          </p:nvGrpSpPr>
          <p:grpSpPr>
            <a:xfrm>
              <a:off x="15801393" y="3159941"/>
              <a:ext cx="2734211" cy="1516165"/>
              <a:chOff x="4651131" y="1995323"/>
              <a:chExt cx="2734407" cy="151616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文本框 15"/>
                  <p:cNvSpPr txBox="1"/>
                  <p:nvPr/>
                </p:nvSpPr>
                <p:spPr>
                  <a:xfrm>
                    <a:off x="5995979" y="2141782"/>
                    <a:ext cx="583045" cy="12311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sz="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𝑐𝑜𝑛𝑣</m:t>
                          </m:r>
                          <m:r>
                            <a:rPr kumimoji="1" lang="en-US" altLang="zh-CN" sz="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[</m:t>
                          </m:r>
                          <m:r>
                            <a:rPr kumimoji="1" lang="zh-CN" altLang="en-US" sz="8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𝜇</m:t>
                          </m:r>
                          <m:d>
                            <m:dPr>
                              <m:ctrlPr>
                                <a:rPr kumimoji="1" lang="en-US" altLang="zh-CN" sz="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sz="800" b="0" i="1" smtClean="0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∗</m:t>
                              </m:r>
                              <m:r>
                                <a:rPr kumimoji="1" lang="en-US" altLang="zh-CN" sz="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.</m:t>
                              </m:r>
                              <m:r>
                                <a:rPr kumimoji="1" lang="en-US" altLang="zh-CN" sz="800" b="0" i="1" smtClean="0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∗</m:t>
                              </m:r>
                            </m:e>
                          </m:d>
                          <m:r>
                            <a:rPr kumimoji="1" lang="en-US" altLang="zh-CN" sz="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]</m:t>
                          </m:r>
                        </m:oMath>
                      </m:oMathPara>
                    </a14:m>
                    <a:endParaRPr kumimoji="1" lang="zh-CN" altLang="en-US" sz="800" dirty="0"/>
                  </a:p>
                </p:txBody>
              </p:sp>
            </mc:Choice>
            <mc:Fallback xmlns="">
              <p:sp>
                <p:nvSpPr>
                  <p:cNvPr id="16" name="文本框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95979" y="2141782"/>
                    <a:ext cx="583045" cy="123111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 l="-2105" r="-6316" b="-38095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7" name="直线箭头连接符 16"/>
              <p:cNvCxnSpPr/>
              <p:nvPr/>
            </p:nvCxnSpPr>
            <p:spPr>
              <a:xfrm>
                <a:off x="5990834" y="1995323"/>
                <a:ext cx="5145" cy="4086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文本框 17"/>
                  <p:cNvSpPr txBox="1"/>
                  <p:nvPr/>
                </p:nvSpPr>
                <p:spPr>
                  <a:xfrm>
                    <a:off x="4766297" y="2437753"/>
                    <a:ext cx="1033488" cy="12715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8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kumimoji="1" lang="en-US" altLang="zh-CN" sz="800" b="0" i="1" smtClean="0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zh-CN" sz="800" b="0" i="1" smtClean="0">
                                    <a:latin typeface="Cambria Math" charset="0"/>
                                  </a:rPr>
                                  <m:t>𝑄</m:t>
                                </m:r>
                              </m:e>
                            </m:acc>
                          </m:e>
                          <m:sub>
                            <m:r>
                              <a:rPr kumimoji="1" lang="en-US" altLang="zh-CN" sz="8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𝑁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sz="8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CN" sz="800" b="0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1</m:t>
                            </m:r>
                          </m:e>
                        </m:d>
                      </m:oMath>
                    </a14:m>
                    <a:r>
                      <a:rPr kumimoji="1" lang="en-US" altLang="zh-CN" sz="800" dirty="0" smtClean="0"/>
                      <a:t>,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8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kumimoji="1" lang="en-US" altLang="zh-CN" sz="800" b="0" i="1" smtClean="0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zh-CN" sz="800" b="0" i="1" smtClean="0">
                                    <a:latin typeface="Cambria Math" charset="0"/>
                                  </a:rPr>
                                  <m:t>𝑄</m:t>
                                </m:r>
                              </m:e>
                            </m:acc>
                          </m:e>
                          <m:sub>
                            <m:r>
                              <a:rPr kumimoji="1" lang="en-US" altLang="zh-CN" sz="8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𝑁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sz="8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CN" sz="800" b="0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2</m:t>
                            </m:r>
                          </m:e>
                        </m:d>
                      </m:oMath>
                    </a14:m>
                    <a:r>
                      <a:rPr kumimoji="1" lang="en-US" altLang="zh-CN" sz="800" dirty="0" smtClean="0"/>
                      <a:t>, </a:t>
                    </a:r>
                    <a:r>
                      <a:rPr kumimoji="1" lang="mr-IN" altLang="zh-CN" sz="800" dirty="0" smtClean="0"/>
                      <a:t>…</a:t>
                    </a:r>
                    <a:r>
                      <a:rPr kumimoji="1" lang="en-US" altLang="zh-CN" sz="800" dirty="0" smtClean="0"/>
                      <a:t>,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8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kumimoji="1" lang="en-US" altLang="zh-CN" sz="800" b="0" i="1" smtClean="0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zh-CN" sz="800" b="0" i="1" smtClean="0">
                                    <a:latin typeface="Cambria Math" charset="0"/>
                                  </a:rPr>
                                  <m:t>𝑄</m:t>
                                </m:r>
                              </m:e>
                            </m:acc>
                          </m:e>
                          <m:sub>
                            <m:r>
                              <a:rPr kumimoji="1" lang="en-US" altLang="zh-CN" sz="8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𝑁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sz="8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CN" sz="800" b="0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𝐿</m:t>
                            </m:r>
                          </m:e>
                        </m:d>
                      </m:oMath>
                    </a14:m>
                    <a:endParaRPr kumimoji="1" lang="zh-CN" altLang="en-US" sz="800" dirty="0"/>
                  </a:p>
                </p:txBody>
              </p:sp>
            </mc:Choice>
            <mc:Fallback xmlns="">
              <p:sp>
                <p:nvSpPr>
                  <p:cNvPr id="18" name="文本框 1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66297" y="2437753"/>
                    <a:ext cx="1033488" cy="127151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 l="-4706" t="-28571" b="-4285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文本框 18"/>
                  <p:cNvSpPr txBox="1"/>
                  <p:nvPr/>
                </p:nvSpPr>
                <p:spPr>
                  <a:xfrm>
                    <a:off x="6369199" y="2437753"/>
                    <a:ext cx="971548" cy="12311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8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800" b="0" i="1" smtClean="0">
                                <a:latin typeface="Cambria Math" charset="0"/>
                              </a:rPr>
                              <m:t>𝑈</m:t>
                            </m:r>
                          </m:e>
                          <m:sub>
                            <m:r>
                              <a:rPr kumimoji="1" lang="en-US" altLang="zh-CN" sz="8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𝑁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sz="8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CN" sz="800" b="0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1</m:t>
                            </m:r>
                          </m:e>
                        </m:d>
                      </m:oMath>
                    </a14:m>
                    <a:r>
                      <a:rPr kumimoji="1" lang="en-US" altLang="zh-CN" sz="800" dirty="0" smtClean="0"/>
                      <a:t>,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80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800" i="1">
                                <a:latin typeface="Cambria Math" charset="0"/>
                              </a:rPr>
                              <m:t>𝑈</m:t>
                            </m:r>
                          </m:e>
                          <m:sub>
                            <m:r>
                              <a:rPr kumimoji="1" lang="en-US" altLang="zh-CN" sz="8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𝑁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sz="8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CN" sz="800" b="0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2</m:t>
                            </m:r>
                          </m:e>
                        </m:d>
                      </m:oMath>
                    </a14:m>
                    <a:r>
                      <a:rPr kumimoji="1" lang="en-US" altLang="zh-CN" sz="800" dirty="0" smtClean="0"/>
                      <a:t>, </a:t>
                    </a:r>
                    <a:r>
                      <a:rPr kumimoji="1" lang="mr-IN" altLang="zh-CN" sz="800" dirty="0" smtClean="0"/>
                      <a:t>…</a:t>
                    </a:r>
                    <a:r>
                      <a:rPr kumimoji="1" lang="en-US" altLang="zh-CN" sz="800" dirty="0" smtClean="0"/>
                      <a:t>,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8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800" i="1">
                                <a:latin typeface="Cambria Math" charset="0"/>
                              </a:rPr>
                              <m:t>𝑈</m:t>
                            </m:r>
                          </m:e>
                          <m:sub>
                            <m:r>
                              <a:rPr kumimoji="1" lang="en-US" altLang="zh-CN" sz="8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𝑁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sz="8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CN" sz="800" b="0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𝐿</m:t>
                            </m:r>
                          </m:e>
                        </m:d>
                      </m:oMath>
                    </a14:m>
                    <a:endParaRPr kumimoji="1" lang="zh-CN" altLang="en-US" sz="800" dirty="0"/>
                  </a:p>
                </p:txBody>
              </p:sp>
            </mc:Choice>
            <mc:Fallback xmlns="">
              <p:sp>
                <p:nvSpPr>
                  <p:cNvPr id="19" name="文本框 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69199" y="2437753"/>
                    <a:ext cx="971548" cy="123111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 l="-3774" t="-30000" b="-5000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文本框 19"/>
                  <p:cNvSpPr txBox="1"/>
                  <p:nvPr/>
                </p:nvSpPr>
                <p:spPr>
                  <a:xfrm>
                    <a:off x="5941801" y="2405531"/>
                    <a:ext cx="131446" cy="15388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zh-CN" altLang="en-US" sz="1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−</m:t>
                          </m:r>
                        </m:oMath>
                      </m:oMathPara>
                    </a14:m>
                    <a:endParaRPr kumimoji="1" lang="zh-CN" altLang="en-US" sz="1000" dirty="0"/>
                  </a:p>
                </p:txBody>
              </p:sp>
            </mc:Choice>
            <mc:Fallback xmlns="">
              <p:sp>
                <p:nvSpPr>
                  <p:cNvPr id="20" name="文本框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41801" y="2405531"/>
                    <a:ext cx="131446" cy="153888"/>
                  </a:xfrm>
                  <a:prstGeom prst="rect">
                    <a:avLst/>
                  </a:prstGeom>
                  <a:blipFill rotWithShape="0">
                    <a:blip r:embed="rId10"/>
                    <a:stretch>
                      <a:fillRect l="-4762" r="-9524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文本框 20"/>
                  <p:cNvSpPr txBox="1"/>
                  <p:nvPr/>
                </p:nvSpPr>
                <p:spPr>
                  <a:xfrm>
                    <a:off x="5606578" y="2928715"/>
                    <a:ext cx="975780" cy="12721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8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̆"/>
                                <m:ctrlPr>
                                  <a:rPr kumimoji="1" lang="en-US" altLang="zh-CN" sz="800" b="0" i="1" smtClean="0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zh-CN" sz="800" b="0" i="1" smtClean="0">
                                    <a:latin typeface="Cambria Math" charset="0"/>
                                  </a:rPr>
                                  <m:t>𝑄</m:t>
                                </m:r>
                              </m:e>
                            </m:acc>
                          </m:e>
                          <m:sub>
                            <m:r>
                              <a:rPr kumimoji="1" lang="en-US" altLang="zh-CN" sz="8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𝑁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sz="8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CN" sz="800" b="0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1</m:t>
                            </m:r>
                          </m:e>
                        </m:d>
                      </m:oMath>
                    </a14:m>
                    <a:r>
                      <a:rPr kumimoji="1" lang="en-US" altLang="zh-CN" sz="800" dirty="0" smtClean="0"/>
                      <a:t>,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800" i="1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̆"/>
                                <m:ctrlPr>
                                  <a:rPr kumimoji="1" lang="en-US" altLang="zh-CN" sz="80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zh-CN" sz="800" i="1">
                                    <a:latin typeface="Cambria Math" charset="0"/>
                                  </a:rPr>
                                  <m:t>𝑄</m:t>
                                </m:r>
                              </m:e>
                            </m:acc>
                          </m:e>
                          <m:sub>
                            <m:r>
                              <a:rPr kumimoji="1" lang="en-US" altLang="zh-CN" sz="8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𝑁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sz="8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CN" sz="800" b="0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2</m:t>
                            </m:r>
                          </m:e>
                        </m:d>
                      </m:oMath>
                    </a14:m>
                    <a:r>
                      <a:rPr kumimoji="1" lang="en-US" altLang="zh-CN" sz="800" dirty="0" smtClean="0"/>
                      <a:t>, </a:t>
                    </a:r>
                    <a:r>
                      <a:rPr kumimoji="1" lang="mr-IN" altLang="zh-CN" sz="800" dirty="0" smtClean="0"/>
                      <a:t>…</a:t>
                    </a:r>
                    <a:r>
                      <a:rPr kumimoji="1" lang="en-US" altLang="zh-CN" sz="800" dirty="0" smtClean="0"/>
                      <a:t>,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800" i="1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̆"/>
                                <m:ctrlPr>
                                  <a:rPr kumimoji="1" lang="en-US" altLang="zh-CN" sz="80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zh-CN" sz="800" i="1">
                                    <a:latin typeface="Cambria Math" charset="0"/>
                                  </a:rPr>
                                  <m:t>𝑄</m:t>
                                </m:r>
                              </m:e>
                            </m:acc>
                          </m:e>
                          <m:sub>
                            <m:r>
                              <a:rPr kumimoji="1" lang="en-US" altLang="zh-CN" sz="8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𝑁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sz="8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CN" sz="800" b="0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𝐿</m:t>
                            </m:r>
                          </m:e>
                        </m:d>
                      </m:oMath>
                    </a14:m>
                    <a:endParaRPr kumimoji="1" lang="zh-CN" altLang="en-US" sz="800" dirty="0"/>
                  </a:p>
                </p:txBody>
              </p:sp>
            </mc:Choice>
            <mc:Fallback xmlns="">
              <p:sp>
                <p:nvSpPr>
                  <p:cNvPr id="21" name="文本框 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06578" y="2928715"/>
                    <a:ext cx="975780" cy="127214"/>
                  </a:xfrm>
                  <a:prstGeom prst="rect">
                    <a:avLst/>
                  </a:prstGeom>
                  <a:blipFill rotWithShape="0">
                    <a:blip r:embed="rId11"/>
                    <a:stretch>
                      <a:fillRect l="-5000" t="-23810" b="-47619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2" name="直线箭头连接符 21"/>
              <p:cNvCxnSpPr/>
              <p:nvPr/>
            </p:nvCxnSpPr>
            <p:spPr>
              <a:xfrm>
                <a:off x="5999971" y="2613716"/>
                <a:ext cx="0" cy="33068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文本框 22"/>
                  <p:cNvSpPr txBox="1"/>
                  <p:nvPr/>
                </p:nvSpPr>
                <p:spPr>
                  <a:xfrm>
                    <a:off x="5603778" y="3388377"/>
                    <a:ext cx="975780" cy="12311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8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800" b="0" i="1" smtClean="0">
                                <a:solidFill>
                                  <a:srgbClr val="00B050"/>
                                </a:solidFill>
                                <a:latin typeface="Cambria Math" charset="0"/>
                              </a:rPr>
                              <m:t>𝑄</m:t>
                            </m:r>
                          </m:e>
                          <m:sub>
                            <m:r>
                              <a:rPr kumimoji="1" lang="en-US" altLang="zh-CN" sz="8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𝑁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sz="8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CN" sz="800" b="0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1</m:t>
                            </m:r>
                          </m:e>
                        </m:d>
                      </m:oMath>
                    </a14:m>
                    <a:r>
                      <a:rPr kumimoji="1" lang="en-US" altLang="zh-CN" sz="800" dirty="0" smtClean="0"/>
                      <a:t>,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8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800" i="1" smtClean="0">
                                <a:solidFill>
                                  <a:srgbClr val="00B050"/>
                                </a:solidFill>
                                <a:latin typeface="Cambria Math" charset="0"/>
                              </a:rPr>
                              <m:t>𝑄</m:t>
                            </m:r>
                          </m:e>
                          <m:sub>
                            <m:r>
                              <a:rPr kumimoji="1" lang="en-US" altLang="zh-CN" sz="8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𝑁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sz="8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CN" sz="800" b="0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2</m:t>
                            </m:r>
                          </m:e>
                        </m:d>
                      </m:oMath>
                    </a14:m>
                    <a:r>
                      <a:rPr kumimoji="1" lang="en-US" altLang="zh-CN" sz="800" dirty="0" smtClean="0"/>
                      <a:t>, </a:t>
                    </a:r>
                    <a:r>
                      <a:rPr kumimoji="1" lang="mr-IN" altLang="zh-CN" sz="800" dirty="0" smtClean="0"/>
                      <a:t>…</a:t>
                    </a:r>
                    <a:r>
                      <a:rPr kumimoji="1" lang="en-US" altLang="zh-CN" sz="800" dirty="0" smtClean="0"/>
                      <a:t>,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8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800" b="0" i="1" smtClean="0">
                                <a:solidFill>
                                  <a:srgbClr val="00B050"/>
                                </a:solidFill>
                                <a:latin typeface="Cambria Math" charset="0"/>
                              </a:rPr>
                              <m:t>𝑄</m:t>
                            </m:r>
                          </m:e>
                          <m:sub>
                            <m:r>
                              <a:rPr kumimoji="1" lang="en-US" altLang="zh-CN" sz="8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𝑁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sz="8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CN" sz="800" b="0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𝐿</m:t>
                            </m:r>
                          </m:e>
                        </m:d>
                      </m:oMath>
                    </a14:m>
                    <a:endParaRPr kumimoji="1" lang="zh-CN" altLang="en-US" sz="800" dirty="0"/>
                  </a:p>
                </p:txBody>
              </p:sp>
            </mc:Choice>
            <mc:Fallback xmlns="">
              <p:sp>
                <p:nvSpPr>
                  <p:cNvPr id="23" name="文本框 2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03778" y="3388377"/>
                    <a:ext cx="975780" cy="123111"/>
                  </a:xfrm>
                  <a:prstGeom prst="rect">
                    <a:avLst/>
                  </a:prstGeom>
                  <a:blipFill rotWithShape="0">
                    <a:blip r:embed="rId12"/>
                    <a:stretch>
                      <a:fillRect l="-5000" t="-30000" b="-5000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4" name="直线箭头连接符 23"/>
              <p:cNvCxnSpPr/>
              <p:nvPr/>
            </p:nvCxnSpPr>
            <p:spPr>
              <a:xfrm>
                <a:off x="5992416" y="3055929"/>
                <a:ext cx="0" cy="33068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文本框 24"/>
                  <p:cNvSpPr txBox="1"/>
                  <p:nvPr/>
                </p:nvSpPr>
                <p:spPr>
                  <a:xfrm>
                    <a:off x="6038283" y="3077505"/>
                    <a:ext cx="243208" cy="15388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sz="1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𝑒</m:t>
                          </m:r>
                          <m:r>
                            <a:rPr kumimoji="1" lang="en-US" altLang="zh-CN" sz="1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/</m:t>
                          </m:r>
                          <m:r>
                            <a:rPr kumimoji="1" lang="en-US" altLang="zh-CN" sz="1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𝑍</m:t>
                          </m:r>
                        </m:oMath>
                      </m:oMathPara>
                    </a14:m>
                    <a:endParaRPr kumimoji="1" lang="zh-CN" altLang="en-US" sz="1000" dirty="0"/>
                  </a:p>
                </p:txBody>
              </p:sp>
            </mc:Choice>
            <mc:Fallback xmlns="">
              <p:sp>
                <p:nvSpPr>
                  <p:cNvPr id="25" name="文本框 2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38283" y="3077505"/>
                    <a:ext cx="243208" cy="153888"/>
                  </a:xfrm>
                  <a:prstGeom prst="rect">
                    <a:avLst/>
                  </a:prstGeom>
                  <a:blipFill rotWithShape="0">
                    <a:blip r:embed="rId13"/>
                    <a:stretch>
                      <a:fillRect l="-7500" r="-7500" b="-3600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6" name="圆角矩形 25"/>
              <p:cNvSpPr/>
              <p:nvPr/>
            </p:nvSpPr>
            <p:spPr>
              <a:xfrm>
                <a:off x="4651131" y="2398341"/>
                <a:ext cx="2734407" cy="215375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pic>
          <p:nvPicPr>
            <p:cNvPr id="32" name="图片 31"/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0354868" y="1891697"/>
              <a:ext cx="3599742" cy="1276212"/>
            </a:xfrm>
            <a:prstGeom prst="rect">
              <a:avLst/>
            </a:prstGeom>
          </p:spPr>
        </p:pic>
        <p:pic>
          <p:nvPicPr>
            <p:cNvPr id="33" name="图片 32"/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6861642" y="1891697"/>
              <a:ext cx="3599742" cy="1276212"/>
            </a:xfrm>
            <a:prstGeom prst="rect">
              <a:avLst/>
            </a:prstGeom>
          </p:spPr>
        </p:pic>
        <p:pic>
          <p:nvPicPr>
            <p:cNvPr id="34" name="图片 33"/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064610" y="1856529"/>
              <a:ext cx="3599742" cy="1276212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文本框 34"/>
                <p:cNvSpPr txBox="1"/>
                <p:nvPr/>
              </p:nvSpPr>
              <p:spPr>
                <a:xfrm>
                  <a:off x="-3558413" y="2886520"/>
                  <a:ext cx="209979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1600" b="0" i="1" smtClean="0">
                            <a:latin typeface="Cambria Math" charset="0"/>
                          </a:rPr>
                          <m:t>…</m:t>
                        </m:r>
                      </m:oMath>
                    </m:oMathPara>
                  </a14:m>
                  <a:endParaRPr kumimoji="1" lang="zh-CN" altLang="en-US" sz="1600" dirty="0"/>
                </a:p>
              </p:txBody>
            </p:sp>
          </mc:Choice>
          <mc:Fallback xmlns="">
            <p:sp>
              <p:nvSpPr>
                <p:cNvPr id="35" name="文本框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3558413" y="2886520"/>
                  <a:ext cx="209979" cy="246221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6" name="圆角矩形 35"/>
            <p:cNvSpPr/>
            <p:nvPr/>
          </p:nvSpPr>
          <p:spPr>
            <a:xfrm>
              <a:off x="-9037560" y="3001393"/>
              <a:ext cx="8015549" cy="166517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文本框 40"/>
                <p:cNvSpPr txBox="1"/>
                <p:nvPr/>
              </p:nvSpPr>
              <p:spPr>
                <a:xfrm>
                  <a:off x="-5024641" y="3314369"/>
                  <a:ext cx="583003" cy="12311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𝑐𝑜𝑛𝑣</m:t>
                        </m:r>
                        <m:r>
                          <a:rPr kumimoji="1" lang="en-US" altLang="zh-CN" sz="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[</m:t>
                        </m:r>
                        <m:r>
                          <a:rPr kumimoji="1" lang="zh-CN" altLang="en-US" sz="80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𝜇</m:t>
                        </m:r>
                        <m:d>
                          <m:dPr>
                            <m:ctrlPr>
                              <a:rPr kumimoji="1" lang="en-US" altLang="zh-CN" sz="8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CN" sz="800" b="0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∗</m:t>
                            </m:r>
                            <m:r>
                              <a:rPr kumimoji="1" lang="en-US" altLang="zh-CN" sz="8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.</m:t>
                            </m:r>
                            <m:r>
                              <a:rPr kumimoji="1" lang="en-US" altLang="zh-CN" sz="800" b="0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∗</m:t>
                            </m:r>
                          </m:e>
                        </m:d>
                        <m:r>
                          <a:rPr kumimoji="1" lang="en-US" altLang="zh-CN" sz="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]</m:t>
                        </m:r>
                      </m:oMath>
                    </m:oMathPara>
                  </a14:m>
                  <a:endParaRPr kumimoji="1" lang="zh-CN" altLang="en-US" sz="800" dirty="0"/>
                </a:p>
              </p:txBody>
            </p:sp>
          </mc:Choice>
          <mc:Fallback xmlns="">
            <p:sp>
              <p:nvSpPr>
                <p:cNvPr id="41" name="文本框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5024641" y="3314369"/>
                  <a:ext cx="583003" cy="123111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 l="-2105" t="-5000" r="-6316" b="-4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2" name="直线箭头连接符 41"/>
            <p:cNvCxnSpPr/>
            <p:nvPr/>
          </p:nvCxnSpPr>
          <p:spPr>
            <a:xfrm>
              <a:off x="-5029786" y="3167910"/>
              <a:ext cx="5145" cy="40867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文本框 42"/>
                <p:cNvSpPr txBox="1"/>
                <p:nvPr/>
              </p:nvSpPr>
              <p:spPr>
                <a:xfrm>
                  <a:off x="-6254235" y="3610340"/>
                  <a:ext cx="982635" cy="12715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800" b="0" i="1" smtClean="0">
                              <a:latin typeface="Cambria Math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kumimoji="1" lang="en-US" altLang="zh-CN" sz="800" b="0" i="1" smtClean="0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zh-CN" sz="800" b="0" i="1" smtClean="0">
                                  <a:latin typeface="Cambria Math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kumimoji="1" lang="en-US" altLang="zh-CN" sz="800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kumimoji="1" lang="en-US" altLang="zh-CN" sz="8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kumimoji="1" lang="en-US" altLang="zh-CN" sz="800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1</m:t>
                          </m:r>
                        </m:e>
                      </m:d>
                    </m:oMath>
                  </a14:m>
                  <a:r>
                    <a:rPr kumimoji="1" lang="en-US" altLang="zh-CN" sz="800" dirty="0" smtClean="0"/>
                    <a:t>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800" b="0" i="1" smtClean="0">
                              <a:latin typeface="Cambria Math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kumimoji="1" lang="en-US" altLang="zh-CN" sz="800" b="0" i="1" smtClean="0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zh-CN" sz="800" b="0" i="1" smtClean="0">
                                  <a:latin typeface="Cambria Math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kumimoji="1" lang="en-US" altLang="zh-CN" sz="800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kumimoji="1" lang="en-US" altLang="zh-CN" sz="8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kumimoji="1" lang="en-US" altLang="zh-CN" sz="800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2</m:t>
                          </m:r>
                        </m:e>
                      </m:d>
                    </m:oMath>
                  </a14:m>
                  <a:r>
                    <a:rPr kumimoji="1" lang="en-US" altLang="zh-CN" sz="800" dirty="0" smtClean="0"/>
                    <a:t>, </a:t>
                  </a:r>
                  <a:r>
                    <a:rPr kumimoji="1" lang="mr-IN" altLang="zh-CN" sz="800" dirty="0" smtClean="0"/>
                    <a:t>…</a:t>
                  </a:r>
                  <a:r>
                    <a:rPr kumimoji="1" lang="en-US" altLang="zh-CN" sz="800" dirty="0" smtClean="0"/>
                    <a:t>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800" b="0" i="1" smtClean="0">
                              <a:latin typeface="Cambria Math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kumimoji="1" lang="en-US" altLang="zh-CN" sz="800" b="0" i="1" smtClean="0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zh-CN" sz="800" b="0" i="1" smtClean="0">
                                  <a:latin typeface="Cambria Math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kumimoji="1" lang="en-US" altLang="zh-CN" sz="800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kumimoji="1" lang="en-US" altLang="zh-CN" sz="8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kumimoji="1" lang="en-US" altLang="zh-CN" sz="800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𝐿</m:t>
                          </m:r>
                        </m:e>
                      </m:d>
                    </m:oMath>
                  </a14:m>
                  <a:endParaRPr kumimoji="1" lang="zh-CN" altLang="en-US" sz="800" dirty="0"/>
                </a:p>
              </p:txBody>
            </p:sp>
          </mc:Choice>
          <mc:Fallback xmlns="">
            <p:sp>
              <p:nvSpPr>
                <p:cNvPr id="43" name="文本框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6254235" y="3610340"/>
                  <a:ext cx="982635" cy="127151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 l="-4969" t="-23810" b="-4761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文本框 43"/>
                <p:cNvSpPr txBox="1"/>
                <p:nvPr/>
              </p:nvSpPr>
              <p:spPr>
                <a:xfrm>
                  <a:off x="-4651448" y="3610340"/>
                  <a:ext cx="920699" cy="12311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8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sz="800" b="0" i="1" smtClean="0">
                              <a:latin typeface="Cambria Math" charset="0"/>
                            </a:rPr>
                            <m:t>𝑈</m:t>
                          </m:r>
                        </m:e>
                        <m:sub>
                          <m:r>
                            <a:rPr kumimoji="1" lang="en-US" altLang="zh-CN" sz="800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kumimoji="1" lang="en-US" altLang="zh-CN" sz="8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kumimoji="1" lang="en-US" altLang="zh-CN" sz="800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1</m:t>
                          </m:r>
                        </m:e>
                      </m:d>
                    </m:oMath>
                  </a14:m>
                  <a:r>
                    <a:rPr kumimoji="1" lang="en-US" altLang="zh-CN" sz="800" dirty="0" smtClean="0"/>
                    <a:t>,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8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sz="800" i="1">
                              <a:latin typeface="Cambria Math" charset="0"/>
                            </a:rPr>
                            <m:t>𝑈</m:t>
                          </m:r>
                        </m:e>
                        <m:sub>
                          <m:r>
                            <a:rPr kumimoji="1" lang="en-US" altLang="zh-CN" sz="80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kumimoji="1" lang="en-US" altLang="zh-CN" sz="8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kumimoji="1" lang="en-US" altLang="zh-CN" sz="800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2</m:t>
                          </m:r>
                        </m:e>
                      </m:d>
                    </m:oMath>
                  </a14:m>
                  <a:r>
                    <a:rPr kumimoji="1" lang="en-US" altLang="zh-CN" sz="800" dirty="0" smtClean="0"/>
                    <a:t>, </a:t>
                  </a:r>
                  <a:r>
                    <a:rPr kumimoji="1" lang="mr-IN" altLang="zh-CN" sz="800" dirty="0" smtClean="0"/>
                    <a:t>…</a:t>
                  </a:r>
                  <a:r>
                    <a:rPr kumimoji="1" lang="en-US" altLang="zh-CN" sz="800" dirty="0" smtClean="0"/>
                    <a:t>,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8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sz="800" i="1">
                              <a:latin typeface="Cambria Math" charset="0"/>
                            </a:rPr>
                            <m:t>𝑈</m:t>
                          </m:r>
                        </m:e>
                        <m:sub>
                          <m:r>
                            <a:rPr kumimoji="1" lang="en-US" altLang="zh-CN" sz="80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kumimoji="1" lang="en-US" altLang="zh-CN" sz="8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kumimoji="1" lang="en-US" altLang="zh-CN" sz="800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𝐿</m:t>
                          </m:r>
                        </m:e>
                      </m:d>
                    </m:oMath>
                  </a14:m>
                  <a:endParaRPr kumimoji="1" lang="zh-CN" altLang="en-US" sz="800" dirty="0"/>
                </a:p>
              </p:txBody>
            </p:sp>
          </mc:Choice>
          <mc:Fallback xmlns="">
            <p:sp>
              <p:nvSpPr>
                <p:cNvPr id="44" name="文本框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4651448" y="3610340"/>
                  <a:ext cx="920699" cy="123111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 l="-3974" t="-25000" b="-55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文本框 44"/>
                <p:cNvSpPr txBox="1"/>
                <p:nvPr/>
              </p:nvSpPr>
              <p:spPr>
                <a:xfrm>
                  <a:off x="-5078816" y="3578118"/>
                  <a:ext cx="131437" cy="1538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zh-CN" altLang="en-US" sz="1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−</m:t>
                        </m:r>
                      </m:oMath>
                    </m:oMathPara>
                  </a14:m>
                  <a:endParaRPr kumimoji="1" lang="zh-CN" altLang="en-US" sz="1000" dirty="0"/>
                </a:p>
              </p:txBody>
            </p:sp>
          </mc:Choice>
          <mc:Fallback xmlns="">
            <p:sp>
              <p:nvSpPr>
                <p:cNvPr id="45" name="文本框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5078816" y="3578118"/>
                  <a:ext cx="131437" cy="153888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 l="-4762" r="-952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文本框 45"/>
                <p:cNvSpPr txBox="1"/>
                <p:nvPr/>
              </p:nvSpPr>
              <p:spPr>
                <a:xfrm>
                  <a:off x="-5414014" y="4101302"/>
                  <a:ext cx="924931" cy="12721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800" b="0" i="1" smtClean="0">
                              <a:latin typeface="Cambria Math" charset="0"/>
                            </a:rPr>
                          </m:ctrlPr>
                        </m:sSubPr>
                        <m:e>
                          <m:acc>
                            <m:accPr>
                              <m:chr m:val="̆"/>
                              <m:ctrlPr>
                                <a:rPr kumimoji="1" lang="en-US" altLang="zh-CN" sz="800" b="0" i="1" smtClean="0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zh-CN" sz="800" b="0" i="1" smtClean="0">
                                  <a:latin typeface="Cambria Math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kumimoji="1" lang="en-US" altLang="zh-CN" sz="800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kumimoji="1" lang="en-US" altLang="zh-CN" sz="8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kumimoji="1" lang="en-US" altLang="zh-CN" sz="800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1</m:t>
                          </m:r>
                        </m:e>
                      </m:d>
                    </m:oMath>
                  </a14:m>
                  <a:r>
                    <a:rPr kumimoji="1" lang="en-US" altLang="zh-CN" sz="800" dirty="0" smtClean="0"/>
                    <a:t>,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800" i="1">
                              <a:latin typeface="Cambria Math" charset="0"/>
                            </a:rPr>
                          </m:ctrlPr>
                        </m:sSubPr>
                        <m:e>
                          <m:acc>
                            <m:accPr>
                              <m:chr m:val="̆"/>
                              <m:ctrlPr>
                                <a:rPr kumimoji="1" lang="en-US" altLang="zh-CN" sz="800" i="1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zh-CN" sz="800" i="1">
                                  <a:latin typeface="Cambria Math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kumimoji="1" lang="en-US" altLang="zh-CN" sz="800" i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kumimoji="1" lang="en-US" altLang="zh-CN" sz="8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kumimoji="1" lang="en-US" altLang="zh-CN" sz="800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2</m:t>
                          </m:r>
                        </m:e>
                      </m:d>
                    </m:oMath>
                  </a14:m>
                  <a:r>
                    <a:rPr kumimoji="1" lang="en-US" altLang="zh-CN" sz="800" dirty="0" smtClean="0"/>
                    <a:t>, </a:t>
                  </a:r>
                  <a:r>
                    <a:rPr kumimoji="1" lang="mr-IN" altLang="zh-CN" sz="800" dirty="0" smtClean="0"/>
                    <a:t>…</a:t>
                  </a:r>
                  <a:r>
                    <a:rPr kumimoji="1" lang="en-US" altLang="zh-CN" sz="800" dirty="0" smtClean="0"/>
                    <a:t>,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800" i="1">
                              <a:latin typeface="Cambria Math" charset="0"/>
                            </a:rPr>
                          </m:ctrlPr>
                        </m:sSubPr>
                        <m:e>
                          <m:acc>
                            <m:accPr>
                              <m:chr m:val="̆"/>
                              <m:ctrlPr>
                                <a:rPr kumimoji="1" lang="en-US" altLang="zh-CN" sz="800" i="1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zh-CN" sz="800" i="1">
                                  <a:latin typeface="Cambria Math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kumimoji="1" lang="en-US" altLang="zh-CN" sz="800" i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kumimoji="1" lang="en-US" altLang="zh-CN" sz="8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kumimoji="1" lang="en-US" altLang="zh-CN" sz="800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𝐿</m:t>
                          </m:r>
                        </m:e>
                      </m:d>
                    </m:oMath>
                  </a14:m>
                  <a:endParaRPr kumimoji="1" lang="zh-CN" altLang="en-US" sz="800" dirty="0"/>
                </a:p>
              </p:txBody>
            </p:sp>
          </mc:Choice>
          <mc:Fallback xmlns="">
            <p:sp>
              <p:nvSpPr>
                <p:cNvPr id="46" name="文本框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5414014" y="4101302"/>
                  <a:ext cx="924931" cy="127214"/>
                </a:xfrm>
                <a:prstGeom prst="rect">
                  <a:avLst/>
                </a:prstGeom>
                <a:blipFill rotWithShape="0">
                  <a:blip r:embed="rId22"/>
                  <a:stretch>
                    <a:fillRect l="-5263" t="-28571" b="-4285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7" name="直线箭头连接符 46"/>
            <p:cNvCxnSpPr/>
            <p:nvPr/>
          </p:nvCxnSpPr>
          <p:spPr>
            <a:xfrm>
              <a:off x="-5020650" y="3786303"/>
              <a:ext cx="0" cy="33068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文本框 47"/>
                <p:cNvSpPr txBox="1"/>
                <p:nvPr/>
              </p:nvSpPr>
              <p:spPr>
                <a:xfrm>
                  <a:off x="-5416814" y="4596134"/>
                  <a:ext cx="924931" cy="12311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8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sz="800" b="0" i="1" smtClean="0">
                              <a:solidFill>
                                <a:srgbClr val="00B050"/>
                              </a:solidFill>
                              <a:latin typeface="Cambria Math" charset="0"/>
                            </a:rPr>
                            <m:t>𝑄</m:t>
                          </m:r>
                        </m:e>
                        <m:sub>
                          <m:r>
                            <a:rPr kumimoji="1" lang="en-US" altLang="zh-CN" sz="800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kumimoji="1" lang="en-US" altLang="zh-CN" sz="8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kumimoji="1" lang="en-US" altLang="zh-CN" sz="800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1</m:t>
                          </m:r>
                        </m:e>
                      </m:d>
                    </m:oMath>
                  </a14:m>
                  <a:r>
                    <a:rPr kumimoji="1" lang="en-US" altLang="zh-CN" sz="800" dirty="0" smtClean="0"/>
                    <a:t>,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8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sz="800" i="1" smtClean="0">
                              <a:solidFill>
                                <a:srgbClr val="00B050"/>
                              </a:solidFill>
                              <a:latin typeface="Cambria Math" charset="0"/>
                            </a:rPr>
                            <m:t>𝑄</m:t>
                          </m:r>
                        </m:e>
                        <m:sub>
                          <m:r>
                            <a:rPr kumimoji="1" lang="en-US" altLang="zh-CN" sz="800" i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kumimoji="1" lang="en-US" altLang="zh-CN" sz="8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kumimoji="1" lang="en-US" altLang="zh-CN" sz="800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2</m:t>
                          </m:r>
                        </m:e>
                      </m:d>
                    </m:oMath>
                  </a14:m>
                  <a:r>
                    <a:rPr kumimoji="1" lang="en-US" altLang="zh-CN" sz="800" dirty="0" smtClean="0"/>
                    <a:t>, </a:t>
                  </a:r>
                  <a:r>
                    <a:rPr kumimoji="1" lang="mr-IN" altLang="zh-CN" sz="800" dirty="0" smtClean="0"/>
                    <a:t>…</a:t>
                  </a:r>
                  <a:r>
                    <a:rPr kumimoji="1" lang="en-US" altLang="zh-CN" sz="800" dirty="0" smtClean="0"/>
                    <a:t>,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8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sz="800" b="0" i="1" smtClean="0">
                              <a:solidFill>
                                <a:srgbClr val="00B050"/>
                              </a:solidFill>
                              <a:latin typeface="Cambria Math" charset="0"/>
                            </a:rPr>
                            <m:t>𝑄</m:t>
                          </m:r>
                        </m:e>
                        <m:sub>
                          <m:r>
                            <a:rPr kumimoji="1" lang="en-US" altLang="zh-CN" sz="800" i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kumimoji="1" lang="en-US" altLang="zh-CN" sz="8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kumimoji="1" lang="en-US" altLang="zh-CN" sz="800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𝐿</m:t>
                          </m:r>
                        </m:e>
                      </m:d>
                    </m:oMath>
                  </a14:m>
                  <a:endParaRPr kumimoji="1" lang="zh-CN" altLang="en-US" sz="800" dirty="0"/>
                </a:p>
              </p:txBody>
            </p:sp>
          </mc:Choice>
          <mc:Fallback xmlns="">
            <p:sp>
              <p:nvSpPr>
                <p:cNvPr id="48" name="文本框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5416814" y="4596134"/>
                  <a:ext cx="924931" cy="123111"/>
                </a:xfrm>
                <a:prstGeom prst="rect">
                  <a:avLst/>
                </a:prstGeom>
                <a:blipFill rotWithShape="0">
                  <a:blip r:embed="rId23"/>
                  <a:stretch>
                    <a:fillRect l="-5263" t="-30000" b="-5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9" name="直线箭头连接符 48"/>
            <p:cNvCxnSpPr/>
            <p:nvPr/>
          </p:nvCxnSpPr>
          <p:spPr>
            <a:xfrm>
              <a:off x="-5010620" y="4175764"/>
              <a:ext cx="0" cy="33068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文本框 49"/>
                <p:cNvSpPr txBox="1"/>
                <p:nvPr/>
              </p:nvSpPr>
              <p:spPr>
                <a:xfrm>
                  <a:off x="-4982340" y="4285260"/>
                  <a:ext cx="243191" cy="1538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1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𝑒</m:t>
                        </m:r>
                        <m:r>
                          <a:rPr kumimoji="1" lang="en-US" altLang="zh-CN" sz="1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/</m:t>
                        </m:r>
                        <m:r>
                          <a:rPr kumimoji="1" lang="en-US" altLang="zh-CN" sz="1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𝑍</m:t>
                        </m:r>
                      </m:oMath>
                    </m:oMathPara>
                  </a14:m>
                  <a:endParaRPr kumimoji="1" lang="zh-CN" altLang="en-US" sz="1000" dirty="0"/>
                </a:p>
              </p:txBody>
            </p:sp>
          </mc:Choice>
          <mc:Fallback xmlns="">
            <p:sp>
              <p:nvSpPr>
                <p:cNvPr id="50" name="文本框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4982340" y="4285260"/>
                  <a:ext cx="243191" cy="153888"/>
                </a:xfrm>
                <a:prstGeom prst="rect">
                  <a:avLst/>
                </a:prstGeom>
                <a:blipFill rotWithShape="0">
                  <a:blip r:embed="rId24"/>
                  <a:stretch>
                    <a:fillRect l="-7500" r="-7500" b="-36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1" name="圆角矩形 50"/>
            <p:cNvSpPr/>
            <p:nvPr/>
          </p:nvSpPr>
          <p:spPr>
            <a:xfrm>
              <a:off x="-6369393" y="3570928"/>
              <a:ext cx="2734211" cy="215375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文本框 53"/>
                <p:cNvSpPr txBox="1"/>
                <p:nvPr/>
              </p:nvSpPr>
              <p:spPr>
                <a:xfrm>
                  <a:off x="7261460" y="2846388"/>
                  <a:ext cx="209994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1600" b="0" i="1" smtClean="0">
                            <a:latin typeface="Cambria Math" charset="0"/>
                          </a:rPr>
                          <m:t>…</m:t>
                        </m:r>
                      </m:oMath>
                    </m:oMathPara>
                  </a14:m>
                  <a:endParaRPr kumimoji="1" lang="zh-CN" altLang="en-US" sz="1600" dirty="0"/>
                </a:p>
              </p:txBody>
            </p:sp>
          </mc:Choice>
          <mc:Fallback xmlns="">
            <p:sp>
              <p:nvSpPr>
                <p:cNvPr id="54" name="文本框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61460" y="2846388"/>
                  <a:ext cx="209994" cy="246221"/>
                </a:xfrm>
                <a:prstGeom prst="rect">
                  <a:avLst/>
                </a:prstGeom>
                <a:blipFill rotWithShape="0"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5" name="圆角矩形 54"/>
            <p:cNvSpPr/>
            <p:nvPr/>
          </p:nvSpPr>
          <p:spPr>
            <a:xfrm>
              <a:off x="1781921" y="2943677"/>
              <a:ext cx="8016122" cy="166517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56" name="图片 5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1072" y="1805270"/>
              <a:ext cx="3600000" cy="1276212"/>
            </a:xfrm>
            <a:prstGeom prst="rect">
              <a:avLst/>
            </a:prstGeom>
          </p:spPr>
        </p:pic>
        <p:pic>
          <p:nvPicPr>
            <p:cNvPr id="57" name="图片 5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48007" y="1841605"/>
              <a:ext cx="3600000" cy="1276212"/>
            </a:xfrm>
            <a:prstGeom prst="rect">
              <a:avLst/>
            </a:prstGeom>
          </p:spPr>
        </p:pic>
        <p:pic>
          <p:nvPicPr>
            <p:cNvPr id="58" name="图片 57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31851" y="1829597"/>
              <a:ext cx="3600000" cy="1276212"/>
            </a:xfrm>
            <a:prstGeom prst="rect">
              <a:avLst/>
            </a:prstGeom>
          </p:spPr>
        </p:pic>
        <p:grpSp>
          <p:nvGrpSpPr>
            <p:cNvPr id="59" name="组 58"/>
            <p:cNvGrpSpPr/>
            <p:nvPr/>
          </p:nvGrpSpPr>
          <p:grpSpPr>
            <a:xfrm>
              <a:off x="4417167" y="3115981"/>
              <a:ext cx="2734407" cy="1542541"/>
              <a:chOff x="4651131" y="1951363"/>
              <a:chExt cx="2734407" cy="1542541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3" name="文本框 62"/>
                  <p:cNvSpPr txBox="1"/>
                  <p:nvPr/>
                </p:nvSpPr>
                <p:spPr>
                  <a:xfrm>
                    <a:off x="5995979" y="2097822"/>
                    <a:ext cx="583045" cy="12311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sz="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𝑐𝑜𝑛𝑣</m:t>
                          </m:r>
                          <m:r>
                            <a:rPr kumimoji="1" lang="en-US" altLang="zh-CN" sz="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[</m:t>
                          </m:r>
                          <m:r>
                            <a:rPr kumimoji="1" lang="zh-CN" altLang="en-US" sz="8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𝜇</m:t>
                          </m:r>
                          <m:d>
                            <m:dPr>
                              <m:ctrlPr>
                                <a:rPr kumimoji="1" lang="en-US" altLang="zh-CN" sz="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sz="800" b="0" i="1" smtClean="0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∗</m:t>
                              </m:r>
                              <m:r>
                                <a:rPr kumimoji="1" lang="en-US" altLang="zh-CN" sz="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.</m:t>
                              </m:r>
                              <m:r>
                                <a:rPr kumimoji="1" lang="en-US" altLang="zh-CN" sz="800" b="0" i="1" smtClean="0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∗</m:t>
                              </m:r>
                            </m:e>
                          </m:d>
                          <m:r>
                            <a:rPr kumimoji="1" lang="en-US" altLang="zh-CN" sz="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]</m:t>
                          </m:r>
                        </m:oMath>
                      </m:oMathPara>
                    </a14:m>
                    <a:endParaRPr kumimoji="1" lang="zh-CN" altLang="en-US" sz="800" dirty="0"/>
                  </a:p>
                </p:txBody>
              </p:sp>
            </mc:Choice>
            <mc:Fallback xmlns="">
              <p:sp>
                <p:nvSpPr>
                  <p:cNvPr id="63" name="文本框 6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95979" y="2097822"/>
                    <a:ext cx="583045" cy="123111"/>
                  </a:xfrm>
                  <a:prstGeom prst="rect">
                    <a:avLst/>
                  </a:prstGeom>
                  <a:blipFill rotWithShape="0">
                    <a:blip r:embed="rId26"/>
                    <a:stretch>
                      <a:fillRect l="-1042" r="-6250" b="-4500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4" name="直线箭头连接符 63"/>
              <p:cNvCxnSpPr/>
              <p:nvPr/>
            </p:nvCxnSpPr>
            <p:spPr>
              <a:xfrm>
                <a:off x="5990834" y="1951363"/>
                <a:ext cx="5145" cy="4086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5" name="文本框 64"/>
                  <p:cNvSpPr txBox="1"/>
                  <p:nvPr/>
                </p:nvSpPr>
                <p:spPr>
                  <a:xfrm>
                    <a:off x="4766297" y="2393793"/>
                    <a:ext cx="1033488" cy="12715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8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kumimoji="1" lang="en-US" altLang="zh-CN" sz="800" b="0" i="1" smtClean="0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zh-CN" sz="800" b="0" i="1" smtClean="0">
                                    <a:latin typeface="Cambria Math" charset="0"/>
                                  </a:rPr>
                                  <m:t>𝑄</m:t>
                                </m:r>
                              </m:e>
                            </m:acc>
                          </m:e>
                          <m:sub>
                            <m:r>
                              <a:rPr kumimoji="1" lang="en-US" altLang="zh-CN" sz="8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𝑁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sz="8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CN" sz="800" b="0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1</m:t>
                            </m:r>
                          </m:e>
                        </m:d>
                      </m:oMath>
                    </a14:m>
                    <a:r>
                      <a:rPr kumimoji="1" lang="en-US" altLang="zh-CN" sz="800" dirty="0" smtClean="0"/>
                      <a:t>,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8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kumimoji="1" lang="en-US" altLang="zh-CN" sz="800" b="0" i="1" smtClean="0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zh-CN" sz="800" b="0" i="1" smtClean="0">
                                    <a:latin typeface="Cambria Math" charset="0"/>
                                  </a:rPr>
                                  <m:t>𝑄</m:t>
                                </m:r>
                              </m:e>
                            </m:acc>
                          </m:e>
                          <m:sub>
                            <m:r>
                              <a:rPr kumimoji="1" lang="en-US" altLang="zh-CN" sz="8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𝑁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sz="8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CN" sz="800" b="0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2</m:t>
                            </m:r>
                          </m:e>
                        </m:d>
                      </m:oMath>
                    </a14:m>
                    <a:r>
                      <a:rPr kumimoji="1" lang="en-US" altLang="zh-CN" sz="800" dirty="0" smtClean="0"/>
                      <a:t>, </a:t>
                    </a:r>
                    <a:r>
                      <a:rPr kumimoji="1" lang="mr-IN" altLang="zh-CN" sz="800" dirty="0" smtClean="0"/>
                      <a:t>…</a:t>
                    </a:r>
                    <a:r>
                      <a:rPr kumimoji="1" lang="en-US" altLang="zh-CN" sz="800" dirty="0" smtClean="0"/>
                      <a:t>,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8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kumimoji="1" lang="en-US" altLang="zh-CN" sz="800" b="0" i="1" smtClean="0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zh-CN" sz="800" b="0" i="1" smtClean="0">
                                    <a:latin typeface="Cambria Math" charset="0"/>
                                  </a:rPr>
                                  <m:t>𝑄</m:t>
                                </m:r>
                              </m:e>
                            </m:acc>
                          </m:e>
                          <m:sub>
                            <m:r>
                              <a:rPr kumimoji="1" lang="en-US" altLang="zh-CN" sz="8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𝑁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sz="8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CN" sz="800" b="0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𝐿</m:t>
                            </m:r>
                          </m:e>
                        </m:d>
                      </m:oMath>
                    </a14:m>
                    <a:endParaRPr kumimoji="1" lang="zh-CN" altLang="en-US" sz="800" dirty="0"/>
                  </a:p>
                </p:txBody>
              </p:sp>
            </mc:Choice>
            <mc:Fallback xmlns="">
              <p:sp>
                <p:nvSpPr>
                  <p:cNvPr id="65" name="文本框 6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66297" y="2393793"/>
                    <a:ext cx="1033488" cy="127151"/>
                  </a:xfrm>
                  <a:prstGeom prst="rect">
                    <a:avLst/>
                  </a:prstGeom>
                  <a:blipFill rotWithShape="0">
                    <a:blip r:embed="rId27"/>
                    <a:stretch>
                      <a:fillRect l="-4706" t="-28571" b="-4285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" name="文本框 65"/>
                  <p:cNvSpPr txBox="1"/>
                  <p:nvPr/>
                </p:nvSpPr>
                <p:spPr>
                  <a:xfrm>
                    <a:off x="6369199" y="2393793"/>
                    <a:ext cx="971548" cy="12311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8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800" b="0" i="1" smtClean="0">
                                <a:latin typeface="Cambria Math" charset="0"/>
                              </a:rPr>
                              <m:t>𝑈</m:t>
                            </m:r>
                          </m:e>
                          <m:sub>
                            <m:r>
                              <a:rPr kumimoji="1" lang="en-US" altLang="zh-CN" sz="8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𝑁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sz="8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CN" sz="800" b="0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1</m:t>
                            </m:r>
                          </m:e>
                        </m:d>
                      </m:oMath>
                    </a14:m>
                    <a:r>
                      <a:rPr kumimoji="1" lang="en-US" altLang="zh-CN" sz="800" dirty="0" smtClean="0"/>
                      <a:t>,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80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800" i="1">
                                <a:latin typeface="Cambria Math" charset="0"/>
                              </a:rPr>
                              <m:t>𝑈</m:t>
                            </m:r>
                          </m:e>
                          <m:sub>
                            <m:r>
                              <a:rPr kumimoji="1" lang="en-US" altLang="zh-CN" sz="8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𝑁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sz="8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CN" sz="800" b="0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2</m:t>
                            </m:r>
                          </m:e>
                        </m:d>
                      </m:oMath>
                    </a14:m>
                    <a:r>
                      <a:rPr kumimoji="1" lang="en-US" altLang="zh-CN" sz="800" dirty="0" smtClean="0"/>
                      <a:t>, </a:t>
                    </a:r>
                    <a:r>
                      <a:rPr kumimoji="1" lang="mr-IN" altLang="zh-CN" sz="800" dirty="0" smtClean="0"/>
                      <a:t>…</a:t>
                    </a:r>
                    <a:r>
                      <a:rPr kumimoji="1" lang="en-US" altLang="zh-CN" sz="800" dirty="0" smtClean="0"/>
                      <a:t>,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8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800" i="1">
                                <a:latin typeface="Cambria Math" charset="0"/>
                              </a:rPr>
                              <m:t>𝑈</m:t>
                            </m:r>
                          </m:e>
                          <m:sub>
                            <m:r>
                              <a:rPr kumimoji="1" lang="en-US" altLang="zh-CN" sz="8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𝑁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sz="8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CN" sz="800" b="0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𝐿</m:t>
                            </m:r>
                          </m:e>
                        </m:d>
                      </m:oMath>
                    </a14:m>
                    <a:endParaRPr kumimoji="1" lang="zh-CN" altLang="en-US" sz="800" dirty="0"/>
                  </a:p>
                </p:txBody>
              </p:sp>
            </mc:Choice>
            <mc:Fallback xmlns="">
              <p:sp>
                <p:nvSpPr>
                  <p:cNvPr id="66" name="文本框 6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69199" y="2393793"/>
                    <a:ext cx="971548" cy="123111"/>
                  </a:xfrm>
                  <a:prstGeom prst="rect">
                    <a:avLst/>
                  </a:prstGeom>
                  <a:blipFill rotWithShape="0">
                    <a:blip r:embed="rId28"/>
                    <a:stretch>
                      <a:fillRect l="-3750" t="-30000" b="-5000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7" name="文本框 66"/>
                  <p:cNvSpPr txBox="1"/>
                  <p:nvPr/>
                </p:nvSpPr>
                <p:spPr>
                  <a:xfrm>
                    <a:off x="5941801" y="2361571"/>
                    <a:ext cx="131446" cy="15388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zh-CN" altLang="en-US" sz="1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−</m:t>
                          </m:r>
                        </m:oMath>
                      </m:oMathPara>
                    </a14:m>
                    <a:endParaRPr kumimoji="1" lang="zh-CN" altLang="en-US" sz="1000" dirty="0"/>
                  </a:p>
                </p:txBody>
              </p:sp>
            </mc:Choice>
            <mc:Fallback xmlns="">
              <p:sp>
                <p:nvSpPr>
                  <p:cNvPr id="67" name="文本框 6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41801" y="2361571"/>
                    <a:ext cx="131446" cy="153888"/>
                  </a:xfrm>
                  <a:prstGeom prst="rect">
                    <a:avLst/>
                  </a:prstGeom>
                  <a:blipFill rotWithShape="0">
                    <a:blip r:embed="rId29"/>
                    <a:stretch>
                      <a:fillRect l="-4545" r="-4545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8" name="文本框 67"/>
                  <p:cNvSpPr txBox="1"/>
                  <p:nvPr/>
                </p:nvSpPr>
                <p:spPr>
                  <a:xfrm>
                    <a:off x="5606578" y="2884755"/>
                    <a:ext cx="975780" cy="12721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8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̆"/>
                                <m:ctrlPr>
                                  <a:rPr kumimoji="1" lang="en-US" altLang="zh-CN" sz="800" b="0" i="1" smtClean="0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zh-CN" sz="800" b="0" i="1" smtClean="0">
                                    <a:latin typeface="Cambria Math" charset="0"/>
                                  </a:rPr>
                                  <m:t>𝑄</m:t>
                                </m:r>
                              </m:e>
                            </m:acc>
                          </m:e>
                          <m:sub>
                            <m:r>
                              <a:rPr kumimoji="1" lang="en-US" altLang="zh-CN" sz="8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𝑁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sz="8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CN" sz="800" b="0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1</m:t>
                            </m:r>
                          </m:e>
                        </m:d>
                      </m:oMath>
                    </a14:m>
                    <a:r>
                      <a:rPr kumimoji="1" lang="en-US" altLang="zh-CN" sz="800" dirty="0" smtClean="0"/>
                      <a:t>,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800" i="1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̆"/>
                                <m:ctrlPr>
                                  <a:rPr kumimoji="1" lang="en-US" altLang="zh-CN" sz="80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zh-CN" sz="800" i="1">
                                    <a:latin typeface="Cambria Math" charset="0"/>
                                  </a:rPr>
                                  <m:t>𝑄</m:t>
                                </m:r>
                              </m:e>
                            </m:acc>
                          </m:e>
                          <m:sub>
                            <m:r>
                              <a:rPr kumimoji="1" lang="en-US" altLang="zh-CN" sz="8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𝑁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sz="8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CN" sz="800" b="0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2</m:t>
                            </m:r>
                          </m:e>
                        </m:d>
                      </m:oMath>
                    </a14:m>
                    <a:r>
                      <a:rPr kumimoji="1" lang="en-US" altLang="zh-CN" sz="800" dirty="0" smtClean="0"/>
                      <a:t>, </a:t>
                    </a:r>
                    <a:r>
                      <a:rPr kumimoji="1" lang="mr-IN" altLang="zh-CN" sz="800" dirty="0" smtClean="0"/>
                      <a:t>…</a:t>
                    </a:r>
                    <a:r>
                      <a:rPr kumimoji="1" lang="en-US" altLang="zh-CN" sz="800" dirty="0" smtClean="0"/>
                      <a:t>,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800" i="1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̆"/>
                                <m:ctrlPr>
                                  <a:rPr kumimoji="1" lang="en-US" altLang="zh-CN" sz="80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zh-CN" sz="800" i="1">
                                    <a:latin typeface="Cambria Math" charset="0"/>
                                  </a:rPr>
                                  <m:t>𝑄</m:t>
                                </m:r>
                              </m:e>
                            </m:acc>
                          </m:e>
                          <m:sub>
                            <m:r>
                              <a:rPr kumimoji="1" lang="en-US" altLang="zh-CN" sz="8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𝑁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sz="8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CN" sz="800" b="0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𝐿</m:t>
                            </m:r>
                          </m:e>
                        </m:d>
                      </m:oMath>
                    </a14:m>
                    <a:endParaRPr kumimoji="1" lang="zh-CN" altLang="en-US" sz="800" dirty="0"/>
                  </a:p>
                </p:txBody>
              </p:sp>
            </mc:Choice>
            <mc:Fallback xmlns="">
              <p:sp>
                <p:nvSpPr>
                  <p:cNvPr id="68" name="文本框 6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06578" y="2884755"/>
                    <a:ext cx="975780" cy="127214"/>
                  </a:xfrm>
                  <a:prstGeom prst="rect">
                    <a:avLst/>
                  </a:prstGeom>
                  <a:blipFill rotWithShape="0">
                    <a:blip r:embed="rId30"/>
                    <a:stretch>
                      <a:fillRect l="-5000" t="-23810" b="-47619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9" name="直线箭头连接符 68"/>
              <p:cNvCxnSpPr/>
              <p:nvPr/>
            </p:nvCxnSpPr>
            <p:spPr>
              <a:xfrm>
                <a:off x="5999971" y="2569756"/>
                <a:ext cx="0" cy="33068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0" name="文本框 69"/>
                  <p:cNvSpPr txBox="1"/>
                  <p:nvPr/>
                </p:nvSpPr>
                <p:spPr>
                  <a:xfrm>
                    <a:off x="5603778" y="3370793"/>
                    <a:ext cx="975780" cy="12311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8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800" b="0" i="1" smtClean="0">
                                <a:solidFill>
                                  <a:srgbClr val="00B050"/>
                                </a:solidFill>
                                <a:latin typeface="Cambria Math" charset="0"/>
                              </a:rPr>
                              <m:t>𝑄</m:t>
                            </m:r>
                          </m:e>
                          <m:sub>
                            <m:r>
                              <a:rPr kumimoji="1" lang="en-US" altLang="zh-CN" sz="8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𝑁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sz="8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CN" sz="800" b="0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1</m:t>
                            </m:r>
                          </m:e>
                        </m:d>
                      </m:oMath>
                    </a14:m>
                    <a:r>
                      <a:rPr kumimoji="1" lang="en-US" altLang="zh-CN" sz="800" dirty="0" smtClean="0"/>
                      <a:t>,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8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800" i="1" smtClean="0">
                                <a:solidFill>
                                  <a:srgbClr val="00B050"/>
                                </a:solidFill>
                                <a:latin typeface="Cambria Math" charset="0"/>
                              </a:rPr>
                              <m:t>𝑄</m:t>
                            </m:r>
                          </m:e>
                          <m:sub>
                            <m:r>
                              <a:rPr kumimoji="1" lang="en-US" altLang="zh-CN" sz="8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𝑁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sz="8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CN" sz="800" b="0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2</m:t>
                            </m:r>
                          </m:e>
                        </m:d>
                      </m:oMath>
                    </a14:m>
                    <a:r>
                      <a:rPr kumimoji="1" lang="en-US" altLang="zh-CN" sz="800" dirty="0" smtClean="0"/>
                      <a:t>, </a:t>
                    </a:r>
                    <a:r>
                      <a:rPr kumimoji="1" lang="mr-IN" altLang="zh-CN" sz="800" dirty="0" smtClean="0"/>
                      <a:t>…</a:t>
                    </a:r>
                    <a:r>
                      <a:rPr kumimoji="1" lang="en-US" altLang="zh-CN" sz="800" dirty="0" smtClean="0"/>
                      <a:t>,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8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800" b="0" i="1" smtClean="0">
                                <a:solidFill>
                                  <a:srgbClr val="00B050"/>
                                </a:solidFill>
                                <a:latin typeface="Cambria Math" charset="0"/>
                              </a:rPr>
                              <m:t>𝑄</m:t>
                            </m:r>
                          </m:e>
                          <m:sub>
                            <m:r>
                              <a:rPr kumimoji="1" lang="en-US" altLang="zh-CN" sz="8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𝑁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sz="8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CN" sz="800" b="0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𝐿</m:t>
                            </m:r>
                          </m:e>
                        </m:d>
                      </m:oMath>
                    </a14:m>
                    <a:endParaRPr kumimoji="1" lang="zh-CN" altLang="en-US" sz="800" dirty="0"/>
                  </a:p>
                </p:txBody>
              </p:sp>
            </mc:Choice>
            <mc:Fallback xmlns="">
              <p:sp>
                <p:nvSpPr>
                  <p:cNvPr id="70" name="文本框 6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03778" y="3370793"/>
                    <a:ext cx="975780" cy="123111"/>
                  </a:xfrm>
                  <a:prstGeom prst="rect">
                    <a:avLst/>
                  </a:prstGeom>
                  <a:blipFill rotWithShape="0">
                    <a:blip r:embed="rId31"/>
                    <a:stretch>
                      <a:fillRect l="-5000" t="-30000" b="-5000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1" name="直线箭头连接符 70"/>
              <p:cNvCxnSpPr/>
              <p:nvPr/>
            </p:nvCxnSpPr>
            <p:spPr>
              <a:xfrm>
                <a:off x="5992416" y="3011969"/>
                <a:ext cx="0" cy="33068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2" name="文本框 71"/>
                  <p:cNvSpPr txBox="1"/>
                  <p:nvPr/>
                </p:nvSpPr>
                <p:spPr>
                  <a:xfrm>
                    <a:off x="6038283" y="3033545"/>
                    <a:ext cx="243208" cy="15388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sz="1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𝑒</m:t>
                          </m:r>
                          <m:r>
                            <a:rPr kumimoji="1" lang="en-US" altLang="zh-CN" sz="1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/</m:t>
                          </m:r>
                          <m:r>
                            <a:rPr kumimoji="1" lang="en-US" altLang="zh-CN" sz="1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𝑍</m:t>
                          </m:r>
                        </m:oMath>
                      </m:oMathPara>
                    </a14:m>
                    <a:endParaRPr kumimoji="1" lang="zh-CN" altLang="en-US" sz="1000" dirty="0"/>
                  </a:p>
                </p:txBody>
              </p:sp>
            </mc:Choice>
            <mc:Fallback xmlns="">
              <p:sp>
                <p:nvSpPr>
                  <p:cNvPr id="72" name="文本框 7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38283" y="3033545"/>
                    <a:ext cx="243208" cy="153888"/>
                  </a:xfrm>
                  <a:prstGeom prst="rect">
                    <a:avLst/>
                  </a:prstGeom>
                  <a:blipFill rotWithShape="0">
                    <a:blip r:embed="rId32"/>
                    <a:stretch>
                      <a:fillRect l="-5000" t="-4000" r="-10000" b="-3600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3" name="圆角矩形 72"/>
              <p:cNvSpPr/>
              <p:nvPr/>
            </p:nvSpPr>
            <p:spPr>
              <a:xfrm>
                <a:off x="4651131" y="2354381"/>
                <a:ext cx="2734407" cy="215375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60" name="组 59"/>
            <p:cNvGrpSpPr/>
            <p:nvPr/>
          </p:nvGrpSpPr>
          <p:grpSpPr>
            <a:xfrm>
              <a:off x="4103467" y="1270229"/>
              <a:ext cx="3306931" cy="515136"/>
              <a:chOff x="4305688" y="309478"/>
              <a:chExt cx="3306931" cy="51513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" name="文本框 60"/>
                  <p:cNvSpPr txBox="1"/>
                  <p:nvPr/>
                </p:nvSpPr>
                <p:spPr>
                  <a:xfrm>
                    <a:off x="4305688" y="309478"/>
                    <a:ext cx="3306931" cy="12311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8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8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𝑄</m:t>
                            </m:r>
                          </m:e>
                          <m:sub>
                            <m:r>
                              <a:rPr kumimoji="1" lang="en-US" altLang="zh-CN" sz="8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sz="8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CN" sz="800" b="0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1</m:t>
                            </m:r>
                          </m:e>
                        </m:d>
                      </m:oMath>
                    </a14:m>
                    <a:r>
                      <a:rPr kumimoji="1" lang="en-US" altLang="zh-CN" sz="800" dirty="0" smtClean="0"/>
                      <a:t>,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8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80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𝑄</m:t>
                            </m:r>
                          </m:e>
                          <m:sub>
                            <m:r>
                              <a:rPr kumimoji="1" lang="en-US" altLang="zh-CN" sz="8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sz="8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CN" sz="800" b="0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2</m:t>
                            </m:r>
                          </m:e>
                        </m:d>
                      </m:oMath>
                    </a14:m>
                    <a:r>
                      <a:rPr kumimoji="1" lang="en-US" altLang="zh-CN" sz="800" dirty="0" smtClean="0"/>
                      <a:t>, </a:t>
                    </a:r>
                    <a:r>
                      <a:rPr kumimoji="1" lang="mr-IN" altLang="zh-CN" sz="800" dirty="0" smtClean="0"/>
                      <a:t>…</a:t>
                    </a:r>
                    <a:r>
                      <a:rPr kumimoji="1" lang="en-US" altLang="zh-CN" sz="800" dirty="0" smtClean="0"/>
                      <a:t>,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8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8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𝑄</m:t>
                            </m:r>
                          </m:e>
                          <m:sub>
                            <m:r>
                              <a:rPr kumimoji="1" lang="en-US" altLang="zh-CN" sz="8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sz="8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CN" sz="800" b="0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𝐿</m:t>
                            </m:r>
                          </m:e>
                        </m:d>
                        <m:r>
                          <a:rPr kumimoji="1" lang="en-US" altLang="zh-CN" sz="800" b="0" i="1" smtClean="0">
                            <a:latin typeface="Cambria Math" charset="0"/>
                          </a:rPr>
                          <m:t>;   </m:t>
                        </m:r>
                        <m:sSub>
                          <m:sSubPr>
                            <m:ctrlPr>
                              <a:rPr kumimoji="1" lang="en-US" altLang="zh-CN" sz="8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800" i="1">
                                <a:latin typeface="Cambria Math" charset="0"/>
                              </a:rPr>
                              <m:t>𝑄</m:t>
                            </m:r>
                          </m:e>
                          <m:sub>
                            <m:r>
                              <a:rPr kumimoji="1" lang="en-US" altLang="zh-CN" sz="8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sz="800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CN" sz="800" i="1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1</m:t>
                            </m:r>
                          </m:e>
                        </m:d>
                        <m:r>
                          <m:rPr>
                            <m:nor/>
                          </m:rPr>
                          <a:rPr kumimoji="1" lang="en-US" altLang="zh-CN" sz="800" dirty="0"/>
                          <m:t>,</m:t>
                        </m:r>
                        <m:sSub>
                          <m:sSubPr>
                            <m:ctrlPr>
                              <a:rPr kumimoji="1" lang="en-US" altLang="zh-CN" sz="8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800" i="1">
                                <a:latin typeface="Cambria Math" charset="0"/>
                              </a:rPr>
                              <m:t>𝑄</m:t>
                            </m:r>
                          </m:e>
                          <m:sub>
                            <m:r>
                              <a:rPr kumimoji="1" lang="en-US" altLang="zh-CN" sz="8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sz="800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CN" sz="800" i="1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2</m:t>
                            </m:r>
                          </m:e>
                        </m:d>
                        <m:r>
                          <m:rPr>
                            <m:nor/>
                          </m:rPr>
                          <a:rPr kumimoji="1" lang="en-US" altLang="zh-CN" sz="800" dirty="0"/>
                          <m:t>, </m:t>
                        </m:r>
                        <m:r>
                          <m:rPr>
                            <m:nor/>
                          </m:rPr>
                          <a:rPr kumimoji="1" lang="mr-IN" altLang="zh-CN" sz="800" dirty="0"/>
                          <m:t>…</m:t>
                        </m:r>
                        <m:r>
                          <m:rPr>
                            <m:nor/>
                          </m:rPr>
                          <a:rPr kumimoji="1" lang="en-US" altLang="zh-CN" sz="800" dirty="0"/>
                          <m:t>,</m:t>
                        </m:r>
                        <m:sSub>
                          <m:sSubPr>
                            <m:ctrlPr>
                              <a:rPr kumimoji="1" lang="en-US" altLang="zh-CN" sz="8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800" i="1">
                                <a:latin typeface="Cambria Math" charset="0"/>
                              </a:rPr>
                              <m:t>𝑄</m:t>
                            </m:r>
                          </m:e>
                          <m:sub>
                            <m:r>
                              <a:rPr kumimoji="1" lang="en-US" altLang="zh-CN" sz="8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sz="800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CN" sz="800" i="1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𝐿</m:t>
                            </m:r>
                          </m:e>
                        </m:d>
                        <m:r>
                          <a:rPr kumimoji="1" lang="en-US" altLang="zh-CN" sz="800" b="0" i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;    </m:t>
                        </m:r>
                        <m:r>
                          <a:rPr kumimoji="1" lang="en-US" altLang="zh-CN" sz="800" b="1" i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 …</m:t>
                        </m:r>
                        <m:r>
                          <a:rPr kumimoji="1" lang="en-US" altLang="zh-CN" sz="800" b="0" i="1" smtClean="0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   </m:t>
                        </m:r>
                        <m:sSub>
                          <m:sSubPr>
                            <m:ctrlPr>
                              <a:rPr kumimoji="1" lang="en-US" altLang="zh-CN" sz="8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800" i="1">
                                <a:latin typeface="Cambria Math" charset="0"/>
                              </a:rPr>
                              <m:t>𝑄</m:t>
                            </m:r>
                          </m:e>
                          <m:sub>
                            <m:r>
                              <a:rPr kumimoji="1" lang="en-US" altLang="zh-CN" sz="8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𝑁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sz="800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CN" sz="800" i="1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1</m:t>
                            </m:r>
                          </m:e>
                        </m:d>
                        <m:r>
                          <m:rPr>
                            <m:nor/>
                          </m:rPr>
                          <a:rPr kumimoji="1" lang="en-US" altLang="zh-CN" sz="800" dirty="0"/>
                          <m:t>,</m:t>
                        </m:r>
                        <m:sSub>
                          <m:sSubPr>
                            <m:ctrlPr>
                              <a:rPr kumimoji="1" lang="en-US" altLang="zh-CN" sz="8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800" i="1">
                                <a:latin typeface="Cambria Math" charset="0"/>
                              </a:rPr>
                              <m:t>𝑄</m:t>
                            </m:r>
                          </m:e>
                          <m:sub>
                            <m:r>
                              <a:rPr kumimoji="1" lang="en-US" altLang="zh-CN" sz="8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𝑁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sz="800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CN" sz="800" i="1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2</m:t>
                            </m:r>
                          </m:e>
                        </m:d>
                        <m:r>
                          <m:rPr>
                            <m:nor/>
                          </m:rPr>
                          <a:rPr kumimoji="1" lang="en-US" altLang="zh-CN" sz="800" dirty="0"/>
                          <m:t>, </m:t>
                        </m:r>
                        <m:r>
                          <m:rPr>
                            <m:nor/>
                          </m:rPr>
                          <a:rPr kumimoji="1" lang="mr-IN" altLang="zh-CN" sz="800" dirty="0"/>
                          <m:t>…</m:t>
                        </m:r>
                        <m:r>
                          <m:rPr>
                            <m:nor/>
                          </m:rPr>
                          <a:rPr kumimoji="1" lang="en-US" altLang="zh-CN" sz="800" dirty="0"/>
                          <m:t>,</m:t>
                        </m:r>
                        <m:sSub>
                          <m:sSubPr>
                            <m:ctrlPr>
                              <a:rPr kumimoji="1" lang="en-US" altLang="zh-CN" sz="8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800" i="1">
                                <a:latin typeface="Cambria Math" charset="0"/>
                              </a:rPr>
                              <m:t>𝑄</m:t>
                            </m:r>
                          </m:e>
                          <m:sub>
                            <m:r>
                              <a:rPr kumimoji="1" lang="en-US" altLang="zh-CN" sz="8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𝑁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sz="800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CN" sz="800" i="1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𝐿</m:t>
                            </m:r>
                          </m:e>
                        </m:d>
                      </m:oMath>
                    </a14:m>
                    <a:endParaRPr kumimoji="1" lang="zh-CN" altLang="en-US" sz="800" dirty="0"/>
                  </a:p>
                </p:txBody>
              </p:sp>
            </mc:Choice>
            <mc:Fallback xmlns="">
              <p:sp>
                <p:nvSpPr>
                  <p:cNvPr id="61" name="文本框 6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05688" y="309478"/>
                    <a:ext cx="3306931" cy="123111"/>
                  </a:xfrm>
                  <a:prstGeom prst="rect">
                    <a:avLst/>
                  </a:prstGeom>
                  <a:blipFill rotWithShape="0">
                    <a:blip r:embed="rId33"/>
                    <a:stretch>
                      <a:fillRect l="-1473" t="-138095" b="-17619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2" name="直线箭头连接符 61"/>
              <p:cNvCxnSpPr/>
              <p:nvPr/>
            </p:nvCxnSpPr>
            <p:spPr>
              <a:xfrm flipH="1">
                <a:off x="5958847" y="432589"/>
                <a:ext cx="307" cy="39202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4" name="同侧圆角矩形 73"/>
            <p:cNvSpPr/>
            <p:nvPr/>
          </p:nvSpPr>
          <p:spPr>
            <a:xfrm>
              <a:off x="4041433" y="1238117"/>
              <a:ext cx="3303568" cy="194657"/>
            </a:xfrm>
            <a:prstGeom prst="round2Same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819817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组 60"/>
          <p:cNvGrpSpPr/>
          <p:nvPr/>
        </p:nvGrpSpPr>
        <p:grpSpPr>
          <a:xfrm>
            <a:off x="10450" y="85344"/>
            <a:ext cx="12654003" cy="5941211"/>
            <a:chOff x="10450" y="85344"/>
            <a:chExt cx="12654003" cy="5941211"/>
          </a:xfrm>
        </p:grpSpPr>
        <p:sp>
          <p:nvSpPr>
            <p:cNvPr id="5" name="文本框 4"/>
            <p:cNvSpPr txBox="1"/>
            <p:nvPr/>
          </p:nvSpPr>
          <p:spPr>
            <a:xfrm>
              <a:off x="442545" y="85344"/>
              <a:ext cx="34612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b="1" dirty="0" smtClean="0"/>
                <a:t>将</a:t>
              </a:r>
              <a:r>
                <a:rPr kumimoji="1" lang="en-US" altLang="zh-CN" b="1" dirty="0" smtClean="0"/>
                <a:t>mean-field</a:t>
              </a:r>
              <a:r>
                <a:rPr kumimoji="1" lang="zh-CN" altLang="en-US" b="1" dirty="0" smtClean="0"/>
                <a:t>的求解组织成</a:t>
              </a:r>
              <a:r>
                <a:rPr kumimoji="1" lang="en-US" altLang="zh-CN" b="1" dirty="0" smtClean="0"/>
                <a:t>RNN</a:t>
              </a:r>
              <a:endParaRPr kumimoji="1" lang="zh-CN" altLang="en-US" b="1" dirty="0"/>
            </a:p>
          </p:txBody>
        </p:sp>
        <p:grpSp>
          <p:nvGrpSpPr>
            <p:cNvPr id="6" name="组 5"/>
            <p:cNvGrpSpPr/>
            <p:nvPr/>
          </p:nvGrpSpPr>
          <p:grpSpPr>
            <a:xfrm>
              <a:off x="10450" y="1241457"/>
              <a:ext cx="10890779" cy="3307514"/>
              <a:chOff x="665371" y="335854"/>
              <a:chExt cx="10890779" cy="3307514"/>
            </a:xfrm>
          </p:grpSpPr>
          <p:pic>
            <p:nvPicPr>
              <p:cNvPr id="7" name="图片 6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5371" y="824614"/>
                <a:ext cx="3600000" cy="1276212"/>
              </a:xfrm>
              <a:prstGeom prst="rect">
                <a:avLst/>
              </a:prstGeom>
            </p:spPr>
          </p:pic>
          <p:pic>
            <p:nvPicPr>
              <p:cNvPr id="8" name="图片 7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58847" y="824614"/>
                <a:ext cx="3600000" cy="1276212"/>
              </a:xfrm>
              <a:prstGeom prst="rect">
                <a:avLst/>
              </a:prstGeom>
            </p:spPr>
          </p:pic>
          <p:pic>
            <p:nvPicPr>
              <p:cNvPr id="9" name="图片 8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956150" y="789446"/>
                <a:ext cx="3600000" cy="1276212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文本框 9"/>
                  <p:cNvSpPr txBox="1"/>
                  <p:nvPr/>
                </p:nvSpPr>
                <p:spPr>
                  <a:xfrm>
                    <a:off x="7462312" y="1819437"/>
                    <a:ext cx="209994" cy="24622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sz="1600" b="0" i="1" smtClean="0">
                              <a:latin typeface="Cambria Math" charset="0"/>
                            </a:rPr>
                            <m:t>…</m:t>
                          </m:r>
                        </m:oMath>
                      </m:oMathPara>
                    </a14:m>
                    <a:endParaRPr kumimoji="1" lang="zh-CN" altLang="en-US" sz="1600" dirty="0"/>
                  </a:p>
                </p:txBody>
              </p:sp>
            </mc:Choice>
            <mc:Fallback xmlns="">
              <p:sp>
                <p:nvSpPr>
                  <p:cNvPr id="27" name="文本框 2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462312" y="1819437"/>
                    <a:ext cx="209994" cy="246221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1" name="圆角矩形 10"/>
              <p:cNvSpPr/>
              <p:nvPr/>
            </p:nvSpPr>
            <p:spPr>
              <a:xfrm>
                <a:off x="1982773" y="1934310"/>
                <a:ext cx="8016122" cy="166517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grpSp>
            <p:nvGrpSpPr>
              <p:cNvPr id="12" name="组 11"/>
              <p:cNvGrpSpPr/>
              <p:nvPr/>
            </p:nvGrpSpPr>
            <p:grpSpPr>
              <a:xfrm>
                <a:off x="4651131" y="2100827"/>
                <a:ext cx="2734407" cy="1542541"/>
                <a:chOff x="4651131" y="2100827"/>
                <a:chExt cx="2734407" cy="1542541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" name="文本框 15"/>
                    <p:cNvSpPr txBox="1"/>
                    <p:nvPr/>
                  </p:nvSpPr>
                  <p:spPr>
                    <a:xfrm>
                      <a:off x="5995979" y="2247286"/>
                      <a:ext cx="583045" cy="123111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zh-CN" sz="8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𝑐𝑜𝑛𝑣</m:t>
                            </m:r>
                            <m:r>
                              <a:rPr kumimoji="1" lang="en-US" altLang="zh-CN" sz="8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[</m:t>
                            </m:r>
                            <m:r>
                              <a:rPr kumimoji="1" lang="zh-CN" altLang="en-US" sz="80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𝜇</m:t>
                            </m:r>
                            <m:d>
                              <m:dPr>
                                <m:ctrlPr>
                                  <a:rPr kumimoji="1" lang="en-US" altLang="zh-CN" sz="8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zh-CN" sz="800" b="0" i="1" smtClean="0">
                                    <a:solidFill>
                                      <a:srgbClr val="0070C0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∗</m:t>
                                </m:r>
                                <m:r>
                                  <a:rPr kumimoji="1" lang="en-US" altLang="zh-CN" sz="8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.</m:t>
                                </m:r>
                                <m:r>
                                  <a:rPr kumimoji="1" lang="en-US" altLang="zh-CN" sz="800" b="0" i="1" smtClean="0">
                                    <a:solidFill>
                                      <a:srgbClr val="0070C0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∗</m:t>
                                </m:r>
                              </m:e>
                            </m:d>
                            <m:r>
                              <a:rPr kumimoji="1" lang="en-US" altLang="zh-CN" sz="8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]</m:t>
                            </m:r>
                          </m:oMath>
                        </m:oMathPara>
                      </a14:m>
                      <a:endParaRPr kumimoji="1" lang="zh-CN" altLang="en-US" sz="800" dirty="0"/>
                    </a:p>
                  </p:txBody>
                </p:sp>
              </mc:Choice>
              <mc:Fallback xmlns="">
                <p:sp>
                  <p:nvSpPr>
                    <p:cNvPr id="28" name="文本框 2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995979" y="2247286"/>
                      <a:ext cx="583045" cy="123111"/>
                    </a:xfrm>
                    <a:prstGeom prst="rect">
                      <a:avLst/>
                    </a:prstGeom>
                    <a:blipFill rotWithShape="0">
                      <a:blip r:embed="rId7"/>
                      <a:stretch>
                        <a:fillRect l="-2105" r="-6316" b="-45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7" name="直线箭头连接符 16"/>
                <p:cNvCxnSpPr/>
                <p:nvPr/>
              </p:nvCxnSpPr>
              <p:spPr>
                <a:xfrm>
                  <a:off x="5990834" y="2100827"/>
                  <a:ext cx="5145" cy="408672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" name="文本框 17"/>
                    <p:cNvSpPr txBox="1"/>
                    <p:nvPr/>
                  </p:nvSpPr>
                  <p:spPr>
                    <a:xfrm>
                      <a:off x="4766297" y="2543257"/>
                      <a:ext cx="982705" cy="127151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8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kumimoji="1" lang="en-US" altLang="zh-CN" sz="800" b="0" i="1" smtClean="0"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zh-CN" sz="800" b="0" i="1" smtClean="0">
                                      <a:latin typeface="Cambria Math" charset="0"/>
                                    </a:rPr>
                                    <m:t>𝑄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1" lang="en-US" altLang="zh-CN" sz="800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kumimoji="1" lang="en-US" altLang="zh-CN" sz="800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sz="800" b="0" i="1" smtClean="0">
                                  <a:solidFill>
                                    <a:srgbClr val="0070C0"/>
                                  </a:solidFill>
                                  <a:latin typeface="Cambria Math" charset="0"/>
                                </a:rPr>
                                <m:t>1</m:t>
                              </m:r>
                            </m:e>
                          </m:d>
                        </m:oMath>
                      </a14:m>
                      <a:r>
                        <a:rPr kumimoji="1" lang="en-US" altLang="zh-CN" sz="800" dirty="0" smtClean="0"/>
                        <a:t>, </a:t>
                      </a:r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8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kumimoji="1" lang="en-US" altLang="zh-CN" sz="800" b="0" i="1" smtClean="0"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zh-CN" sz="800" b="0" i="1" smtClean="0">
                                      <a:latin typeface="Cambria Math" charset="0"/>
                                    </a:rPr>
                                    <m:t>𝑄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1" lang="en-US" altLang="zh-CN" sz="800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kumimoji="1" lang="en-US" altLang="zh-CN" sz="800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sz="800" b="0" i="1" smtClean="0">
                                  <a:solidFill>
                                    <a:srgbClr val="0070C0"/>
                                  </a:solidFill>
                                  <a:latin typeface="Cambria Math" charset="0"/>
                                </a:rPr>
                                <m:t>2</m:t>
                              </m:r>
                            </m:e>
                          </m:d>
                        </m:oMath>
                      </a14:m>
                      <a:r>
                        <a:rPr kumimoji="1" lang="en-US" altLang="zh-CN" sz="800" dirty="0" smtClean="0"/>
                        <a:t>, </a:t>
                      </a:r>
                      <a:r>
                        <a:rPr kumimoji="1" lang="mr-IN" altLang="zh-CN" sz="800" dirty="0" smtClean="0"/>
                        <a:t>…</a:t>
                      </a:r>
                      <a:r>
                        <a:rPr kumimoji="1" lang="en-US" altLang="zh-CN" sz="800" dirty="0" smtClean="0"/>
                        <a:t>, </a:t>
                      </a:r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8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kumimoji="1" lang="en-US" altLang="zh-CN" sz="800" b="0" i="1" smtClean="0"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zh-CN" sz="800" b="0" i="1" smtClean="0">
                                      <a:latin typeface="Cambria Math" charset="0"/>
                                    </a:rPr>
                                    <m:t>𝑄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1" lang="en-US" altLang="zh-CN" sz="800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kumimoji="1" lang="en-US" altLang="zh-CN" sz="800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sz="800" b="0" i="1" smtClean="0">
                                  <a:solidFill>
                                    <a:srgbClr val="0070C0"/>
                                  </a:solidFill>
                                  <a:latin typeface="Cambria Math" charset="0"/>
                                </a:rPr>
                                <m:t>𝐿</m:t>
                              </m:r>
                            </m:e>
                          </m:d>
                        </m:oMath>
                      </a14:m>
                      <a:endParaRPr kumimoji="1" lang="zh-CN" altLang="en-US" sz="800" dirty="0"/>
                    </a:p>
                  </p:txBody>
                </p:sp>
              </mc:Choice>
              <mc:Fallback xmlns="">
                <p:sp>
                  <p:nvSpPr>
                    <p:cNvPr id="60" name="文本框 5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766297" y="2543257"/>
                      <a:ext cx="982705" cy="127151"/>
                    </a:xfrm>
                    <a:prstGeom prst="rect">
                      <a:avLst/>
                    </a:prstGeom>
                    <a:blipFill rotWithShape="0">
                      <a:blip r:embed="rId8"/>
                      <a:stretch>
                        <a:fillRect l="-4969" t="-28571" b="-4285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" name="文本框 18"/>
                    <p:cNvSpPr txBox="1"/>
                    <p:nvPr/>
                  </p:nvSpPr>
                  <p:spPr>
                    <a:xfrm>
                      <a:off x="6369199" y="2543257"/>
                      <a:ext cx="920765" cy="123111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8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800" b="0" i="1" smtClean="0">
                                  <a:latin typeface="Cambria Math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kumimoji="1" lang="en-US" altLang="zh-CN" sz="800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kumimoji="1" lang="en-US" altLang="zh-CN" sz="800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sz="800" b="0" i="1" smtClean="0">
                                  <a:solidFill>
                                    <a:srgbClr val="0070C0"/>
                                  </a:solidFill>
                                  <a:latin typeface="Cambria Math" charset="0"/>
                                </a:rPr>
                                <m:t>1</m:t>
                              </m:r>
                            </m:e>
                          </m:d>
                        </m:oMath>
                      </a14:m>
                      <a:r>
                        <a:rPr kumimoji="1" lang="en-US" altLang="zh-CN" sz="800" dirty="0" smtClean="0"/>
                        <a:t>,</a:t>
                      </a:r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8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800" i="1">
                                  <a:latin typeface="Cambria Math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kumimoji="1" lang="en-US" altLang="zh-CN" sz="80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kumimoji="1" lang="en-US" altLang="zh-CN" sz="800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sz="800" b="0" i="1" smtClean="0">
                                  <a:solidFill>
                                    <a:srgbClr val="0070C0"/>
                                  </a:solidFill>
                                  <a:latin typeface="Cambria Math" charset="0"/>
                                </a:rPr>
                                <m:t>2</m:t>
                              </m:r>
                            </m:e>
                          </m:d>
                        </m:oMath>
                      </a14:m>
                      <a:r>
                        <a:rPr kumimoji="1" lang="en-US" altLang="zh-CN" sz="800" dirty="0" smtClean="0"/>
                        <a:t>, </a:t>
                      </a:r>
                      <a:r>
                        <a:rPr kumimoji="1" lang="mr-IN" altLang="zh-CN" sz="800" dirty="0" smtClean="0"/>
                        <a:t>…</a:t>
                      </a:r>
                      <a:r>
                        <a:rPr kumimoji="1" lang="en-US" altLang="zh-CN" sz="800" dirty="0" smtClean="0"/>
                        <a:t>,</a:t>
                      </a:r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8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800" i="1">
                                  <a:latin typeface="Cambria Math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kumimoji="1" lang="en-US" altLang="zh-CN" sz="80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kumimoji="1" lang="en-US" altLang="zh-CN" sz="800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sz="800" b="0" i="1" smtClean="0">
                                  <a:solidFill>
                                    <a:srgbClr val="0070C0"/>
                                  </a:solidFill>
                                  <a:latin typeface="Cambria Math" charset="0"/>
                                </a:rPr>
                                <m:t>𝐿</m:t>
                              </m:r>
                            </m:e>
                          </m:d>
                        </m:oMath>
                      </a14:m>
                      <a:endParaRPr kumimoji="1" lang="zh-CN" altLang="en-US" sz="800" dirty="0"/>
                    </a:p>
                  </p:txBody>
                </p:sp>
              </mc:Choice>
              <mc:Fallback xmlns="">
                <p:sp>
                  <p:nvSpPr>
                    <p:cNvPr id="62" name="文本框 6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369199" y="2543257"/>
                      <a:ext cx="920765" cy="123111"/>
                    </a:xfrm>
                    <a:prstGeom prst="rect">
                      <a:avLst/>
                    </a:prstGeom>
                    <a:blipFill rotWithShape="0">
                      <a:blip r:embed="rId9"/>
                      <a:stretch>
                        <a:fillRect l="-3974" t="-30000" b="-5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" name="文本框 19"/>
                    <p:cNvSpPr txBox="1"/>
                    <p:nvPr/>
                  </p:nvSpPr>
                  <p:spPr>
                    <a:xfrm>
                      <a:off x="5941801" y="2511035"/>
                      <a:ext cx="131446" cy="153888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zh-CN" altLang="en-US" sz="10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−</m:t>
                            </m:r>
                          </m:oMath>
                        </m:oMathPara>
                      </a14:m>
                      <a:endParaRPr kumimoji="1" lang="zh-CN" altLang="en-US" sz="1000" dirty="0"/>
                    </a:p>
                  </p:txBody>
                </p:sp>
              </mc:Choice>
              <mc:Fallback xmlns="">
                <p:sp>
                  <p:nvSpPr>
                    <p:cNvPr id="64" name="文本框 6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941801" y="2511035"/>
                      <a:ext cx="131446" cy="153888"/>
                    </a:xfrm>
                    <a:prstGeom prst="rect">
                      <a:avLst/>
                    </a:prstGeom>
                    <a:blipFill rotWithShape="0">
                      <a:blip r:embed="rId10"/>
                      <a:stretch>
                        <a:fillRect l="-4762" r="-952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1" name="文本框 20"/>
                    <p:cNvSpPr txBox="1"/>
                    <p:nvPr/>
                  </p:nvSpPr>
                  <p:spPr>
                    <a:xfrm>
                      <a:off x="5606578" y="3034219"/>
                      <a:ext cx="924997" cy="12721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8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̆"/>
                                  <m:ctrlPr>
                                    <a:rPr kumimoji="1" lang="en-US" altLang="zh-CN" sz="800" b="0" i="1" smtClean="0"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zh-CN" sz="800" b="0" i="1" smtClean="0">
                                      <a:latin typeface="Cambria Math" charset="0"/>
                                    </a:rPr>
                                    <m:t>𝑄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1" lang="en-US" altLang="zh-CN" sz="800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kumimoji="1" lang="en-US" altLang="zh-CN" sz="800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sz="800" b="0" i="1" smtClean="0">
                                  <a:solidFill>
                                    <a:srgbClr val="0070C0"/>
                                  </a:solidFill>
                                  <a:latin typeface="Cambria Math" charset="0"/>
                                </a:rPr>
                                <m:t>1</m:t>
                              </m:r>
                            </m:e>
                          </m:d>
                        </m:oMath>
                      </a14:m>
                      <a:r>
                        <a:rPr kumimoji="1" lang="en-US" altLang="zh-CN" sz="800" dirty="0" smtClean="0"/>
                        <a:t>,</a:t>
                      </a:r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8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̆"/>
                                  <m:ctrlPr>
                                    <a:rPr kumimoji="1" lang="en-US" altLang="zh-CN" sz="800" i="1"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zh-CN" sz="800" i="1">
                                      <a:latin typeface="Cambria Math" charset="0"/>
                                    </a:rPr>
                                    <m:t>𝑄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1" lang="en-US" altLang="zh-CN" sz="800" i="1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kumimoji="1" lang="en-US" altLang="zh-CN" sz="800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sz="800" b="0" i="1" smtClean="0">
                                  <a:solidFill>
                                    <a:srgbClr val="0070C0"/>
                                  </a:solidFill>
                                  <a:latin typeface="Cambria Math" charset="0"/>
                                </a:rPr>
                                <m:t>2</m:t>
                              </m:r>
                            </m:e>
                          </m:d>
                        </m:oMath>
                      </a14:m>
                      <a:r>
                        <a:rPr kumimoji="1" lang="en-US" altLang="zh-CN" sz="800" dirty="0" smtClean="0"/>
                        <a:t>, </a:t>
                      </a:r>
                      <a:r>
                        <a:rPr kumimoji="1" lang="mr-IN" altLang="zh-CN" sz="800" dirty="0" smtClean="0"/>
                        <a:t>…</a:t>
                      </a:r>
                      <a:r>
                        <a:rPr kumimoji="1" lang="en-US" altLang="zh-CN" sz="800" dirty="0" smtClean="0"/>
                        <a:t>,</a:t>
                      </a:r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8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̆"/>
                                  <m:ctrlPr>
                                    <a:rPr kumimoji="1" lang="en-US" altLang="zh-CN" sz="800" i="1"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zh-CN" sz="800" i="1">
                                      <a:latin typeface="Cambria Math" charset="0"/>
                                    </a:rPr>
                                    <m:t>𝑄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1" lang="en-US" altLang="zh-CN" sz="800" i="1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kumimoji="1" lang="en-US" altLang="zh-CN" sz="800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sz="800" b="0" i="1" smtClean="0">
                                  <a:solidFill>
                                    <a:srgbClr val="0070C0"/>
                                  </a:solidFill>
                                  <a:latin typeface="Cambria Math" charset="0"/>
                                </a:rPr>
                                <m:t>𝐿</m:t>
                              </m:r>
                            </m:e>
                          </m:d>
                        </m:oMath>
                      </a14:m>
                      <a:endParaRPr kumimoji="1" lang="zh-CN" altLang="en-US" sz="800" dirty="0"/>
                    </a:p>
                  </p:txBody>
                </p:sp>
              </mc:Choice>
              <mc:Fallback xmlns="">
                <p:sp>
                  <p:nvSpPr>
                    <p:cNvPr id="65" name="文本框 6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606578" y="3034219"/>
                      <a:ext cx="924997" cy="127214"/>
                    </a:xfrm>
                    <a:prstGeom prst="rect">
                      <a:avLst/>
                    </a:prstGeom>
                    <a:blipFill rotWithShape="0">
                      <a:blip r:embed="rId11"/>
                      <a:stretch>
                        <a:fillRect l="-5298" t="-23810" b="-4761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22" name="直线箭头连接符 21"/>
                <p:cNvCxnSpPr/>
                <p:nvPr/>
              </p:nvCxnSpPr>
              <p:spPr>
                <a:xfrm>
                  <a:off x="5999971" y="2719220"/>
                  <a:ext cx="0" cy="330687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3" name="文本框 22"/>
                    <p:cNvSpPr txBox="1"/>
                    <p:nvPr/>
                  </p:nvSpPr>
                  <p:spPr>
                    <a:xfrm>
                      <a:off x="5603778" y="3520257"/>
                      <a:ext cx="924997" cy="123111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8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800" b="0" i="1" smtClean="0">
                                  <a:solidFill>
                                    <a:srgbClr val="00B050"/>
                                  </a:solidFill>
                                  <a:latin typeface="Cambria Math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kumimoji="1" lang="en-US" altLang="zh-CN" sz="800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kumimoji="1" lang="en-US" altLang="zh-CN" sz="800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sz="800" b="0" i="1" smtClean="0">
                                  <a:solidFill>
                                    <a:srgbClr val="0070C0"/>
                                  </a:solidFill>
                                  <a:latin typeface="Cambria Math" charset="0"/>
                                </a:rPr>
                                <m:t>1</m:t>
                              </m:r>
                            </m:e>
                          </m:d>
                        </m:oMath>
                      </a14:m>
                      <a:r>
                        <a:rPr kumimoji="1" lang="en-US" altLang="zh-CN" sz="800" dirty="0" smtClean="0"/>
                        <a:t>,</a:t>
                      </a:r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8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800" i="1" smtClean="0">
                                  <a:solidFill>
                                    <a:srgbClr val="00B050"/>
                                  </a:solidFill>
                                  <a:latin typeface="Cambria Math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kumimoji="1" lang="en-US" altLang="zh-CN" sz="800" i="1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kumimoji="1" lang="en-US" altLang="zh-CN" sz="800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sz="800" b="0" i="1" smtClean="0">
                                  <a:solidFill>
                                    <a:srgbClr val="0070C0"/>
                                  </a:solidFill>
                                  <a:latin typeface="Cambria Math" charset="0"/>
                                </a:rPr>
                                <m:t>2</m:t>
                              </m:r>
                            </m:e>
                          </m:d>
                        </m:oMath>
                      </a14:m>
                      <a:r>
                        <a:rPr kumimoji="1" lang="en-US" altLang="zh-CN" sz="800" dirty="0" smtClean="0"/>
                        <a:t>, </a:t>
                      </a:r>
                      <a:r>
                        <a:rPr kumimoji="1" lang="mr-IN" altLang="zh-CN" sz="800" dirty="0" smtClean="0"/>
                        <a:t>…</a:t>
                      </a:r>
                      <a:r>
                        <a:rPr kumimoji="1" lang="en-US" altLang="zh-CN" sz="800" dirty="0" smtClean="0"/>
                        <a:t>,</a:t>
                      </a:r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8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800" b="0" i="1" smtClean="0">
                                  <a:solidFill>
                                    <a:srgbClr val="00B050"/>
                                  </a:solidFill>
                                  <a:latin typeface="Cambria Math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kumimoji="1" lang="en-US" altLang="zh-CN" sz="800" i="1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kumimoji="1" lang="en-US" altLang="zh-CN" sz="800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sz="800" b="0" i="1" smtClean="0">
                                  <a:solidFill>
                                    <a:srgbClr val="0070C0"/>
                                  </a:solidFill>
                                  <a:latin typeface="Cambria Math" charset="0"/>
                                </a:rPr>
                                <m:t>𝐿</m:t>
                              </m:r>
                            </m:e>
                          </m:d>
                        </m:oMath>
                      </a14:m>
                      <a:endParaRPr kumimoji="1" lang="zh-CN" altLang="en-US" sz="800" dirty="0"/>
                    </a:p>
                  </p:txBody>
                </p:sp>
              </mc:Choice>
              <mc:Fallback xmlns="">
                <p:sp>
                  <p:nvSpPr>
                    <p:cNvPr id="67" name="文本框 6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603778" y="3520257"/>
                      <a:ext cx="924997" cy="123111"/>
                    </a:xfrm>
                    <a:prstGeom prst="rect">
                      <a:avLst/>
                    </a:prstGeom>
                    <a:blipFill rotWithShape="0">
                      <a:blip r:embed="rId12"/>
                      <a:stretch>
                        <a:fillRect l="-5263" t="-25000" b="-55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24" name="直线箭头连接符 23"/>
                <p:cNvCxnSpPr/>
                <p:nvPr/>
              </p:nvCxnSpPr>
              <p:spPr>
                <a:xfrm>
                  <a:off x="5992416" y="3161433"/>
                  <a:ext cx="0" cy="330687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5" name="文本框 24"/>
                    <p:cNvSpPr txBox="1"/>
                    <p:nvPr/>
                  </p:nvSpPr>
                  <p:spPr>
                    <a:xfrm>
                      <a:off x="6038283" y="3183009"/>
                      <a:ext cx="243208" cy="153888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zh-CN" sz="10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𝑒</m:t>
                            </m:r>
                            <m:r>
                              <a:rPr kumimoji="1" lang="en-US" altLang="zh-CN" sz="10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/</m:t>
                            </m:r>
                            <m:r>
                              <a:rPr kumimoji="1" lang="en-US" altLang="zh-CN" sz="10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𝑍</m:t>
                            </m:r>
                          </m:oMath>
                        </m:oMathPara>
                      </a14:m>
                      <a:endParaRPr kumimoji="1" lang="zh-CN" altLang="en-US" sz="1000" dirty="0"/>
                    </a:p>
                  </p:txBody>
                </p:sp>
              </mc:Choice>
              <mc:Fallback xmlns="">
                <p:sp>
                  <p:nvSpPr>
                    <p:cNvPr id="69" name="文本框 6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038283" y="3183009"/>
                      <a:ext cx="243208" cy="153888"/>
                    </a:xfrm>
                    <a:prstGeom prst="rect">
                      <a:avLst/>
                    </a:prstGeom>
                    <a:blipFill rotWithShape="0">
                      <a:blip r:embed="rId13"/>
                      <a:stretch>
                        <a:fillRect l="-7692" t="-4000" r="-10256" b="-36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6" name="圆角矩形 25"/>
                <p:cNvSpPr/>
                <p:nvPr/>
              </p:nvSpPr>
              <p:spPr>
                <a:xfrm>
                  <a:off x="4651131" y="2503845"/>
                  <a:ext cx="2734407" cy="215375"/>
                </a:xfrm>
                <a:prstGeom prst="roundRect">
                  <a:avLst/>
                </a:prstGeom>
                <a:no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</p:grpSp>
          <p:grpSp>
            <p:nvGrpSpPr>
              <p:cNvPr id="13" name="组 12"/>
              <p:cNvGrpSpPr/>
              <p:nvPr/>
            </p:nvGrpSpPr>
            <p:grpSpPr>
              <a:xfrm>
                <a:off x="4217768" y="335854"/>
                <a:ext cx="3306931" cy="515136"/>
                <a:chOff x="4305688" y="309478"/>
                <a:chExt cx="3306931" cy="515136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" name="文本框 13"/>
                    <p:cNvSpPr txBox="1"/>
                    <p:nvPr/>
                  </p:nvSpPr>
                  <p:spPr>
                    <a:xfrm>
                      <a:off x="4305688" y="309478"/>
                      <a:ext cx="3306931" cy="123111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8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8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kumimoji="1" lang="en-US" altLang="zh-CN" sz="800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kumimoji="1" lang="en-US" altLang="zh-CN" sz="800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sz="800" b="0" i="1" smtClean="0">
                                  <a:solidFill>
                                    <a:srgbClr val="0070C0"/>
                                  </a:solidFill>
                                  <a:latin typeface="Cambria Math" charset="0"/>
                                </a:rPr>
                                <m:t>1</m:t>
                              </m:r>
                            </m:e>
                          </m:d>
                        </m:oMath>
                      </a14:m>
                      <a:r>
                        <a:rPr kumimoji="1" lang="en-US" altLang="zh-CN" sz="800" dirty="0" smtClean="0"/>
                        <a:t>,</a:t>
                      </a:r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8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80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kumimoji="1" lang="en-US" altLang="zh-CN" sz="800" i="1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kumimoji="1" lang="en-US" altLang="zh-CN" sz="800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sz="800" b="0" i="1" smtClean="0">
                                  <a:solidFill>
                                    <a:srgbClr val="0070C0"/>
                                  </a:solidFill>
                                  <a:latin typeface="Cambria Math" charset="0"/>
                                </a:rPr>
                                <m:t>2</m:t>
                              </m:r>
                            </m:e>
                          </m:d>
                        </m:oMath>
                      </a14:m>
                      <a:r>
                        <a:rPr kumimoji="1" lang="en-US" altLang="zh-CN" sz="800" dirty="0" smtClean="0"/>
                        <a:t>, </a:t>
                      </a:r>
                      <a:r>
                        <a:rPr kumimoji="1" lang="mr-IN" altLang="zh-CN" sz="800" dirty="0" smtClean="0"/>
                        <a:t>…</a:t>
                      </a:r>
                      <a:r>
                        <a:rPr kumimoji="1" lang="en-US" altLang="zh-CN" sz="800" dirty="0" smtClean="0"/>
                        <a:t>,</a:t>
                      </a:r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8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8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kumimoji="1" lang="en-US" altLang="zh-CN" sz="800" i="1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kumimoji="1" lang="en-US" altLang="zh-CN" sz="800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sz="800" b="0" i="1" smtClean="0">
                                  <a:solidFill>
                                    <a:srgbClr val="0070C0"/>
                                  </a:solidFill>
                                  <a:latin typeface="Cambria Math" charset="0"/>
                                </a:rPr>
                                <m:t>𝐿</m:t>
                              </m:r>
                            </m:e>
                          </m:d>
                          <m:r>
                            <a:rPr kumimoji="1" lang="en-US" altLang="zh-CN" sz="800" b="0" i="1" smtClean="0">
                              <a:latin typeface="Cambria Math" charset="0"/>
                            </a:rPr>
                            <m:t>;   </m:t>
                          </m:r>
                          <m:sSub>
                            <m:sSubPr>
                              <m:ctrlPr>
                                <a:rPr kumimoji="1" lang="en-US" altLang="zh-CN" sz="8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800" i="1">
                                  <a:latin typeface="Cambria Math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kumimoji="1" lang="en-US" altLang="zh-CN" sz="800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kumimoji="1" lang="en-US" altLang="zh-CN" sz="800" i="1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sz="800" i="1">
                                  <a:solidFill>
                                    <a:srgbClr val="0070C0"/>
                                  </a:solidFill>
                                  <a:latin typeface="Cambria Math" charset="0"/>
                                </a:rPr>
                                <m:t>1</m:t>
                              </m:r>
                            </m:e>
                          </m:d>
                          <m:r>
                            <m:rPr>
                              <m:nor/>
                            </m:rPr>
                            <a:rPr kumimoji="1" lang="en-US" altLang="zh-CN" sz="800" dirty="0"/>
                            <m:t>,</m:t>
                          </m:r>
                          <m:sSub>
                            <m:sSubPr>
                              <m:ctrlPr>
                                <a:rPr kumimoji="1" lang="en-US" altLang="zh-CN" sz="8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800" i="1">
                                  <a:latin typeface="Cambria Math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kumimoji="1" lang="en-US" altLang="zh-CN" sz="800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kumimoji="1" lang="en-US" altLang="zh-CN" sz="800" i="1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sz="800" i="1">
                                  <a:solidFill>
                                    <a:srgbClr val="0070C0"/>
                                  </a:solidFill>
                                  <a:latin typeface="Cambria Math" charset="0"/>
                                </a:rPr>
                                <m:t>2</m:t>
                              </m:r>
                            </m:e>
                          </m:d>
                          <m:r>
                            <m:rPr>
                              <m:nor/>
                            </m:rPr>
                            <a:rPr kumimoji="1" lang="en-US" altLang="zh-CN" sz="800" dirty="0"/>
                            <m:t>, </m:t>
                          </m:r>
                          <m:r>
                            <m:rPr>
                              <m:nor/>
                            </m:rPr>
                            <a:rPr kumimoji="1" lang="mr-IN" altLang="zh-CN" sz="800" dirty="0"/>
                            <m:t>…</m:t>
                          </m:r>
                          <m:r>
                            <m:rPr>
                              <m:nor/>
                            </m:rPr>
                            <a:rPr kumimoji="1" lang="en-US" altLang="zh-CN" sz="800" dirty="0"/>
                            <m:t>,</m:t>
                          </m:r>
                          <m:sSub>
                            <m:sSubPr>
                              <m:ctrlPr>
                                <a:rPr kumimoji="1" lang="en-US" altLang="zh-CN" sz="8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800" i="1">
                                  <a:latin typeface="Cambria Math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kumimoji="1" lang="en-US" altLang="zh-CN" sz="800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kumimoji="1" lang="en-US" altLang="zh-CN" sz="800" i="1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sz="800" i="1">
                                  <a:solidFill>
                                    <a:srgbClr val="0070C0"/>
                                  </a:solidFill>
                                  <a:latin typeface="Cambria Math" charset="0"/>
                                </a:rPr>
                                <m:t>𝐿</m:t>
                              </m:r>
                            </m:e>
                          </m:d>
                          <m:r>
                            <a:rPr kumimoji="1" lang="en-US" altLang="zh-CN" sz="800" b="0" i="0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;    </m:t>
                          </m:r>
                          <m:r>
                            <a:rPr kumimoji="1" lang="en-US" altLang="zh-CN" sz="800" b="1" i="0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 …</m:t>
                          </m:r>
                          <m:r>
                            <a:rPr kumimoji="1" lang="en-US" altLang="zh-CN" sz="800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   </m:t>
                          </m:r>
                          <m:sSub>
                            <m:sSubPr>
                              <m:ctrlPr>
                                <a:rPr kumimoji="1" lang="en-US" altLang="zh-CN" sz="8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800" i="1">
                                  <a:latin typeface="Cambria Math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kumimoji="1" lang="en-US" altLang="zh-CN" sz="800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𝑁</m:t>
                              </m:r>
                            </m:sub>
                          </m:sSub>
                          <m:d>
                            <m:dPr>
                              <m:ctrlPr>
                                <a:rPr kumimoji="1" lang="en-US" altLang="zh-CN" sz="800" i="1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sz="800" i="1">
                                  <a:solidFill>
                                    <a:srgbClr val="0070C0"/>
                                  </a:solidFill>
                                  <a:latin typeface="Cambria Math" charset="0"/>
                                </a:rPr>
                                <m:t>1</m:t>
                              </m:r>
                            </m:e>
                          </m:d>
                          <m:r>
                            <m:rPr>
                              <m:nor/>
                            </m:rPr>
                            <a:rPr kumimoji="1" lang="en-US" altLang="zh-CN" sz="800" dirty="0"/>
                            <m:t>,</m:t>
                          </m:r>
                          <m:sSub>
                            <m:sSubPr>
                              <m:ctrlPr>
                                <a:rPr kumimoji="1" lang="en-US" altLang="zh-CN" sz="8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800" i="1">
                                  <a:latin typeface="Cambria Math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kumimoji="1" lang="en-US" altLang="zh-CN" sz="800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𝑁</m:t>
                              </m:r>
                            </m:sub>
                          </m:sSub>
                          <m:d>
                            <m:dPr>
                              <m:ctrlPr>
                                <a:rPr kumimoji="1" lang="en-US" altLang="zh-CN" sz="800" i="1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sz="800" i="1">
                                  <a:solidFill>
                                    <a:srgbClr val="0070C0"/>
                                  </a:solidFill>
                                  <a:latin typeface="Cambria Math" charset="0"/>
                                </a:rPr>
                                <m:t>2</m:t>
                              </m:r>
                            </m:e>
                          </m:d>
                          <m:r>
                            <m:rPr>
                              <m:nor/>
                            </m:rPr>
                            <a:rPr kumimoji="1" lang="en-US" altLang="zh-CN" sz="800" dirty="0"/>
                            <m:t>, </m:t>
                          </m:r>
                          <m:r>
                            <m:rPr>
                              <m:nor/>
                            </m:rPr>
                            <a:rPr kumimoji="1" lang="mr-IN" altLang="zh-CN" sz="800" dirty="0"/>
                            <m:t>…</m:t>
                          </m:r>
                          <m:r>
                            <m:rPr>
                              <m:nor/>
                            </m:rPr>
                            <a:rPr kumimoji="1" lang="en-US" altLang="zh-CN" sz="800" dirty="0"/>
                            <m:t>,</m:t>
                          </m:r>
                          <m:sSub>
                            <m:sSubPr>
                              <m:ctrlPr>
                                <a:rPr kumimoji="1" lang="en-US" altLang="zh-CN" sz="8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800" i="1">
                                  <a:latin typeface="Cambria Math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kumimoji="1" lang="en-US" altLang="zh-CN" sz="800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𝑁</m:t>
                              </m:r>
                            </m:sub>
                          </m:sSub>
                          <m:d>
                            <m:dPr>
                              <m:ctrlPr>
                                <a:rPr kumimoji="1" lang="en-US" altLang="zh-CN" sz="800" i="1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sz="800" i="1">
                                  <a:solidFill>
                                    <a:srgbClr val="0070C0"/>
                                  </a:solidFill>
                                  <a:latin typeface="Cambria Math" charset="0"/>
                                </a:rPr>
                                <m:t>𝐿</m:t>
                              </m:r>
                            </m:e>
                          </m:d>
                        </m:oMath>
                      </a14:m>
                      <a:endParaRPr kumimoji="1" lang="zh-CN" altLang="en-US" sz="800" dirty="0"/>
                    </a:p>
                  </p:txBody>
                </p:sp>
              </mc:Choice>
              <mc:Fallback xmlns="">
                <p:sp>
                  <p:nvSpPr>
                    <p:cNvPr id="77" name="文本框 7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305688" y="309478"/>
                      <a:ext cx="3306931" cy="123111"/>
                    </a:xfrm>
                    <a:prstGeom prst="rect">
                      <a:avLst/>
                    </a:prstGeom>
                    <a:blipFill rotWithShape="0">
                      <a:blip r:embed="rId14"/>
                      <a:stretch>
                        <a:fillRect l="-1476" t="-150000" b="-185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5" name="直线箭头连接符 14"/>
                <p:cNvCxnSpPr/>
                <p:nvPr/>
              </p:nvCxnSpPr>
              <p:spPr>
                <a:xfrm flipH="1">
                  <a:off x="5958847" y="432589"/>
                  <a:ext cx="307" cy="392025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prstDash val="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9" name="组 28"/>
            <p:cNvGrpSpPr/>
            <p:nvPr/>
          </p:nvGrpSpPr>
          <p:grpSpPr>
            <a:xfrm>
              <a:off x="11811000" y="1415520"/>
              <a:ext cx="766119" cy="682146"/>
              <a:chOff x="11808940" y="1023495"/>
              <a:chExt cx="766119" cy="682146"/>
            </a:xfrm>
          </p:grpSpPr>
          <p:sp>
            <p:nvSpPr>
              <p:cNvPr id="27" name="矩形 26"/>
              <p:cNvSpPr/>
              <p:nvPr/>
            </p:nvSpPr>
            <p:spPr>
              <a:xfrm>
                <a:off x="11808940" y="1023495"/>
                <a:ext cx="766119" cy="68214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文本框 27"/>
                  <p:cNvSpPr txBox="1"/>
                  <p:nvPr/>
                </p:nvSpPr>
                <p:spPr>
                  <a:xfrm>
                    <a:off x="11906914" y="1210680"/>
                    <a:ext cx="538224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sz="1000" b="0" i="1" smtClean="0">
                              <a:latin typeface="Cambria Math" charset="0"/>
                            </a:rPr>
                            <m:t>𝑀𝑒𝑠𝑠𝑎𝑔𝑒</m:t>
                          </m:r>
                        </m:oMath>
                      </m:oMathPara>
                    </a14:m>
                    <a:endParaRPr kumimoji="1" lang="en-US" altLang="zh-CN" sz="1000" b="0" i="1" dirty="0" smtClean="0">
                      <a:latin typeface="Cambria Math" charset="0"/>
                    </a:endParaRPr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sz="1000" b="0" i="1" smtClean="0">
                              <a:latin typeface="Cambria Math" charset="0"/>
                            </a:rPr>
                            <m:t> </m:t>
                          </m:r>
                          <m:r>
                            <a:rPr kumimoji="1" lang="en-US" altLang="zh-CN" sz="1000" b="0" i="1" smtClean="0">
                              <a:latin typeface="Cambria Math" charset="0"/>
                            </a:rPr>
                            <m:t>𝑝𝑎𝑠𝑠𝑖𝑛𝑔</m:t>
                          </m:r>
                        </m:oMath>
                      </m:oMathPara>
                    </a14:m>
                    <a:endParaRPr kumimoji="1" lang="zh-CN" altLang="en-US" sz="1000" dirty="0"/>
                  </a:p>
                </p:txBody>
              </p:sp>
            </mc:Choice>
            <mc:Fallback xmlns="">
              <p:sp>
                <p:nvSpPr>
                  <p:cNvPr id="28" name="文本框 2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906914" y="1210680"/>
                    <a:ext cx="538224" cy="307777"/>
                  </a:xfrm>
                  <a:prstGeom prst="rect">
                    <a:avLst/>
                  </a:prstGeom>
                  <a:blipFill rotWithShape="0">
                    <a:blip r:embed="rId15"/>
                    <a:stretch>
                      <a:fillRect l="-7955" t="-22000" r="-9091" b="-9200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31" name="直线箭头连接符 30"/>
            <p:cNvCxnSpPr>
              <a:endCxn id="27" idx="1"/>
            </p:cNvCxnSpPr>
            <p:nvPr/>
          </p:nvCxnSpPr>
          <p:spPr>
            <a:xfrm flipV="1">
              <a:off x="10597402" y="1756593"/>
              <a:ext cx="1213598" cy="366122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2" name="组 31"/>
            <p:cNvGrpSpPr/>
            <p:nvPr/>
          </p:nvGrpSpPr>
          <p:grpSpPr>
            <a:xfrm>
              <a:off x="11811000" y="2383967"/>
              <a:ext cx="766119" cy="682146"/>
              <a:chOff x="11808940" y="1023495"/>
              <a:chExt cx="766119" cy="682146"/>
            </a:xfrm>
          </p:grpSpPr>
          <p:sp>
            <p:nvSpPr>
              <p:cNvPr id="33" name="矩形 32"/>
              <p:cNvSpPr/>
              <p:nvPr/>
            </p:nvSpPr>
            <p:spPr>
              <a:xfrm>
                <a:off x="11808940" y="1023495"/>
                <a:ext cx="766119" cy="68214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文本框 33"/>
                  <p:cNvSpPr txBox="1"/>
                  <p:nvPr/>
                </p:nvSpPr>
                <p:spPr>
                  <a:xfrm>
                    <a:off x="11863370" y="1210680"/>
                    <a:ext cx="707951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sz="1000" b="0" i="1" smtClean="0">
                              <a:latin typeface="Cambria Math" charset="0"/>
                            </a:rPr>
                            <m:t>𝑅𝑒</m:t>
                          </m:r>
                          <m:r>
                            <a:rPr kumimoji="1" lang="en-US" altLang="zh-CN" sz="1000" b="0" i="1" smtClean="0">
                              <a:latin typeface="Cambria Math" charset="0"/>
                            </a:rPr>
                            <m:t>−</m:t>
                          </m:r>
                          <m:r>
                            <a:rPr kumimoji="1" lang="en-US" altLang="zh-CN" sz="1000" b="0" i="1" smtClean="0">
                              <a:latin typeface="Cambria Math" charset="0"/>
                            </a:rPr>
                            <m:t>𝑊𝑒𝑖𝑔h</m:t>
                          </m:r>
                        </m:oMath>
                      </m:oMathPara>
                    </a14:m>
                    <a:endParaRPr kumimoji="1" lang="en-US" altLang="zh-CN" sz="1000" b="0" i="1" dirty="0" smtClean="0">
                      <a:latin typeface="Cambria Math" charset="0"/>
                    </a:endParaRPr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sz="1000" b="0" i="1" smtClean="0">
                              <a:latin typeface="Cambria Math" charset="0"/>
                            </a:rPr>
                            <m:t>𝑡𝑖𝑛𝑔</m:t>
                          </m:r>
                        </m:oMath>
                      </m:oMathPara>
                    </a14:m>
                    <a:endParaRPr kumimoji="1" lang="zh-CN" altLang="en-US" sz="1000" dirty="0"/>
                  </a:p>
                </p:txBody>
              </p:sp>
            </mc:Choice>
            <mc:Fallback xmlns="">
              <p:sp>
                <p:nvSpPr>
                  <p:cNvPr id="34" name="文本框 3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863370" y="1210680"/>
                    <a:ext cx="707951" cy="307777"/>
                  </a:xfrm>
                  <a:prstGeom prst="rect">
                    <a:avLst/>
                  </a:prstGeom>
                  <a:blipFill rotWithShape="0">
                    <a:blip r:embed="rId16"/>
                    <a:stretch>
                      <a:fillRect l="-3419" t="-2000" r="-6838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36" name="直线箭头连接符 35"/>
            <p:cNvCxnSpPr>
              <a:endCxn id="33" idx="1"/>
            </p:cNvCxnSpPr>
            <p:nvPr/>
          </p:nvCxnSpPr>
          <p:spPr>
            <a:xfrm>
              <a:off x="9710057" y="2571152"/>
              <a:ext cx="2100943" cy="153888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线箭头连接符 41"/>
            <p:cNvCxnSpPr>
              <a:stCxn id="16" idx="3"/>
              <a:endCxn id="39" idx="1"/>
            </p:cNvCxnSpPr>
            <p:nvPr/>
          </p:nvCxnSpPr>
          <p:spPr>
            <a:xfrm>
              <a:off x="5924103" y="3214445"/>
              <a:ext cx="5884837" cy="453994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3" name="组 42"/>
            <p:cNvGrpSpPr/>
            <p:nvPr/>
          </p:nvGrpSpPr>
          <p:grpSpPr>
            <a:xfrm>
              <a:off x="11723665" y="3374186"/>
              <a:ext cx="940788" cy="682146"/>
              <a:chOff x="11808940" y="1023495"/>
              <a:chExt cx="766119" cy="682146"/>
            </a:xfrm>
          </p:grpSpPr>
          <p:sp>
            <p:nvSpPr>
              <p:cNvPr id="44" name="矩形 43"/>
              <p:cNvSpPr/>
              <p:nvPr/>
            </p:nvSpPr>
            <p:spPr>
              <a:xfrm>
                <a:off x="11808940" y="1023495"/>
                <a:ext cx="766119" cy="68214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文本框 44"/>
                  <p:cNvSpPr txBox="1"/>
                  <p:nvPr/>
                </p:nvSpPr>
                <p:spPr>
                  <a:xfrm>
                    <a:off x="11863370" y="1210680"/>
                    <a:ext cx="686633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sz="1000" b="0" i="1" smtClean="0">
                              <a:latin typeface="Cambria Math" charset="0"/>
                            </a:rPr>
                            <m:t>𝐶𝑜𝑚𝑝𝑎𝑡𝑖𝑏𝑖𝑙𝑖</m:t>
                          </m:r>
                          <m:r>
                            <m:rPr>
                              <m:sty m:val="p"/>
                            </m:rPr>
                            <a:rPr kumimoji="1" lang="en-US" altLang="zh-CN" sz="1000" b="0" i="0" smtClean="0">
                              <a:latin typeface="Cambria Math" charset="0"/>
                            </a:rPr>
                            <m:t>ty</m:t>
                          </m:r>
                          <m:r>
                            <a:rPr kumimoji="1" lang="en-US" altLang="zh-CN" sz="1000" b="0" i="0" smtClean="0">
                              <a:latin typeface="Cambria Math" charset="0"/>
                            </a:rPr>
                            <m:t> </m:t>
                          </m:r>
                        </m:oMath>
                      </m:oMathPara>
                    </a14:m>
                    <a:endParaRPr kumimoji="1" lang="en-US" altLang="zh-CN" sz="1000" b="0" i="0" dirty="0" smtClean="0">
                      <a:latin typeface="Cambria Math" charset="0"/>
                    </a:endParaRPr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kumimoji="1" lang="en-US" altLang="zh-CN" sz="1000" b="0" i="0" smtClean="0">
                              <a:latin typeface="Cambria Math" charset="0"/>
                            </a:rPr>
                            <m:t>Transform</m:t>
                          </m:r>
                        </m:oMath>
                      </m:oMathPara>
                    </a14:m>
                    <a:endParaRPr kumimoji="1" lang="en-US" altLang="zh-CN" sz="1000" b="0" dirty="0" smtClean="0"/>
                  </a:p>
                </p:txBody>
              </p:sp>
            </mc:Choice>
            <mc:Fallback xmlns="">
              <p:sp>
                <p:nvSpPr>
                  <p:cNvPr id="45" name="文本框 4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863370" y="1210680"/>
                    <a:ext cx="686633" cy="307777"/>
                  </a:xfrm>
                  <a:prstGeom prst="rect">
                    <a:avLst/>
                  </a:prstGeom>
                  <a:blipFill rotWithShape="0">
                    <a:blip r:embed="rId17"/>
                    <a:stretch>
                      <a:fillRect l="-5072" t="-70588" r="-6522" b="-39216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6" name="组 45"/>
            <p:cNvGrpSpPr/>
            <p:nvPr/>
          </p:nvGrpSpPr>
          <p:grpSpPr>
            <a:xfrm>
              <a:off x="11811000" y="4357466"/>
              <a:ext cx="766119" cy="682146"/>
              <a:chOff x="11808940" y="1023495"/>
              <a:chExt cx="766119" cy="682146"/>
            </a:xfrm>
          </p:grpSpPr>
          <p:sp>
            <p:nvSpPr>
              <p:cNvPr id="47" name="矩形 46"/>
              <p:cNvSpPr/>
              <p:nvPr/>
            </p:nvSpPr>
            <p:spPr>
              <a:xfrm>
                <a:off x="11808940" y="1023495"/>
                <a:ext cx="766119" cy="68214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文本框 47"/>
                  <p:cNvSpPr txBox="1"/>
                  <p:nvPr/>
                </p:nvSpPr>
                <p:spPr>
                  <a:xfrm>
                    <a:off x="11972230" y="1210680"/>
                    <a:ext cx="500713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sz="1000" b="0" i="1" smtClean="0">
                              <a:latin typeface="Cambria Math" charset="0"/>
                            </a:rPr>
                            <m:t>𝑈𝑛𝑎𝑟𝑦</m:t>
                          </m:r>
                          <m:r>
                            <a:rPr kumimoji="1" lang="en-US" altLang="zh-CN" sz="1000" b="0" i="1" smtClean="0">
                              <a:latin typeface="Cambria Math" charset="0"/>
                            </a:rPr>
                            <m:t> </m:t>
                          </m:r>
                        </m:oMath>
                      </m:oMathPara>
                    </a14:m>
                    <a:endParaRPr kumimoji="1" lang="en-US" altLang="zh-CN" sz="1000" b="0" i="1" dirty="0" smtClean="0">
                      <a:latin typeface="Cambria Math" charset="0"/>
                    </a:endParaRPr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sz="1000" b="0" i="1" smtClean="0">
                              <a:latin typeface="Cambria Math" charset="0"/>
                            </a:rPr>
                            <m:t>𝐴𝑑𝑑𝑡𝑖𝑜𝑛</m:t>
                          </m:r>
                        </m:oMath>
                      </m:oMathPara>
                    </a14:m>
                    <a:endParaRPr kumimoji="1" lang="zh-CN" altLang="en-US" sz="1000" dirty="0"/>
                  </a:p>
                </p:txBody>
              </p:sp>
            </mc:Choice>
            <mc:Fallback xmlns="">
              <p:sp>
                <p:nvSpPr>
                  <p:cNvPr id="48" name="文本框 4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972230" y="1210680"/>
                    <a:ext cx="500713" cy="307777"/>
                  </a:xfrm>
                  <a:prstGeom prst="rect">
                    <a:avLst/>
                  </a:prstGeom>
                  <a:blipFill rotWithShape="0">
                    <a:blip r:embed="rId18"/>
                    <a:stretch>
                      <a:fillRect l="-6098" t="-74000" r="-4878" b="-4000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9" name="组 48"/>
            <p:cNvGrpSpPr/>
            <p:nvPr/>
          </p:nvGrpSpPr>
          <p:grpSpPr>
            <a:xfrm>
              <a:off x="11811000" y="5344409"/>
              <a:ext cx="766119" cy="682146"/>
              <a:chOff x="11808940" y="1023495"/>
              <a:chExt cx="766119" cy="682146"/>
            </a:xfrm>
          </p:grpSpPr>
          <p:sp>
            <p:nvSpPr>
              <p:cNvPr id="50" name="矩形 49"/>
              <p:cNvSpPr/>
              <p:nvPr/>
            </p:nvSpPr>
            <p:spPr>
              <a:xfrm>
                <a:off x="11808940" y="1023495"/>
                <a:ext cx="766119" cy="68214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" name="文本框 50"/>
                  <p:cNvSpPr txBox="1"/>
                  <p:nvPr/>
                </p:nvSpPr>
                <p:spPr>
                  <a:xfrm>
                    <a:off x="11972230" y="1210680"/>
                    <a:ext cx="517000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sz="1000" b="0" i="1" smtClean="0">
                              <a:latin typeface="Cambria Math" charset="0"/>
                            </a:rPr>
                            <m:t>𝑁𝑜𝑟𝑚𝑎𝑙𝑖</m:t>
                          </m:r>
                        </m:oMath>
                      </m:oMathPara>
                    </a14:m>
                    <a:endParaRPr kumimoji="1" lang="en-US" altLang="zh-CN" sz="1000" b="0" i="1" dirty="0" smtClean="0">
                      <a:latin typeface="Cambria Math" charset="0"/>
                    </a:endParaRPr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sz="1000" b="0" i="1" smtClean="0">
                              <a:latin typeface="Cambria Math" charset="0"/>
                            </a:rPr>
                            <m:t>𝑧𝑎𝑡𝑖𝑜𝑛</m:t>
                          </m:r>
                        </m:oMath>
                      </m:oMathPara>
                    </a14:m>
                    <a:endParaRPr kumimoji="1" lang="zh-CN" altLang="en-US" sz="1000" dirty="0"/>
                  </a:p>
                </p:txBody>
              </p:sp>
            </mc:Choice>
            <mc:Fallback xmlns="">
              <p:sp>
                <p:nvSpPr>
                  <p:cNvPr id="51" name="文本框 5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972230" y="1210680"/>
                    <a:ext cx="517000" cy="307777"/>
                  </a:xfrm>
                  <a:prstGeom prst="rect">
                    <a:avLst/>
                  </a:prstGeom>
                  <a:blipFill rotWithShape="0">
                    <a:blip r:embed="rId19"/>
                    <a:stretch>
                      <a:fillRect l="-5882" r="-5882" b="-3922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53" name="直线箭头连接符 52"/>
            <p:cNvCxnSpPr>
              <a:endCxn id="47" idx="1"/>
            </p:cNvCxnSpPr>
            <p:nvPr/>
          </p:nvCxnSpPr>
          <p:spPr>
            <a:xfrm>
              <a:off x="6807391" y="2743077"/>
              <a:ext cx="5003609" cy="1955462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线箭头连接符 54"/>
            <p:cNvCxnSpPr>
              <a:stCxn id="25" idx="3"/>
              <a:endCxn id="50" idx="1"/>
            </p:cNvCxnSpPr>
            <p:nvPr/>
          </p:nvCxnSpPr>
          <p:spPr>
            <a:xfrm>
              <a:off x="5626570" y="4165556"/>
              <a:ext cx="6184430" cy="1519926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线箭头连接符 56"/>
            <p:cNvCxnSpPr>
              <a:stCxn id="27" idx="2"/>
              <a:endCxn id="33" idx="0"/>
            </p:cNvCxnSpPr>
            <p:nvPr/>
          </p:nvCxnSpPr>
          <p:spPr>
            <a:xfrm>
              <a:off x="12194060" y="2097666"/>
              <a:ext cx="0" cy="28630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线箭头连接符 57"/>
            <p:cNvCxnSpPr/>
            <p:nvPr/>
          </p:nvCxnSpPr>
          <p:spPr>
            <a:xfrm>
              <a:off x="12194056" y="3077380"/>
              <a:ext cx="0" cy="28630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线箭头连接符 58"/>
            <p:cNvCxnSpPr/>
            <p:nvPr/>
          </p:nvCxnSpPr>
          <p:spPr>
            <a:xfrm>
              <a:off x="12194054" y="4067983"/>
              <a:ext cx="0" cy="28630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线箭头连接符 59"/>
            <p:cNvCxnSpPr/>
            <p:nvPr/>
          </p:nvCxnSpPr>
          <p:spPr>
            <a:xfrm>
              <a:off x="12194054" y="5058583"/>
              <a:ext cx="0" cy="28630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文本框 61"/>
              <p:cNvSpPr txBox="1"/>
              <p:nvPr/>
            </p:nvSpPr>
            <p:spPr>
              <a:xfrm>
                <a:off x="4259250" y="6581001"/>
                <a:ext cx="92333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zh-CN" altLang="en-US" i="1" smtClean="0">
                        <a:latin typeface="Cambria Math" charset="0"/>
                      </a:rPr>
                      <m:t>一次</m:t>
                    </m:r>
                  </m:oMath>
                </a14:m>
                <a:r>
                  <a:rPr kumimoji="1" lang="zh-CN" altLang="en-US" dirty="0" smtClean="0"/>
                  <a:t>迭代</a:t>
                </a:r>
                <a:endParaRPr kumimoji="1" lang="zh-CN" altLang="en-US" dirty="0"/>
              </a:p>
            </p:txBody>
          </p:sp>
        </mc:Choice>
        <mc:Fallback xmlns="">
          <p:sp>
            <p:nvSpPr>
              <p:cNvPr id="62" name="文本框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9250" y="6581001"/>
                <a:ext cx="923330" cy="276999"/>
              </a:xfrm>
              <a:prstGeom prst="rect">
                <a:avLst/>
              </a:prstGeom>
              <a:blipFill rotWithShape="0">
                <a:blip r:embed="rId20"/>
                <a:stretch>
                  <a:fillRect l="-11921" t="-28889" r="-15232" b="-5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文本框 62"/>
          <p:cNvSpPr txBox="1"/>
          <p:nvPr/>
        </p:nvSpPr>
        <p:spPr>
          <a:xfrm>
            <a:off x="11737733" y="6591883"/>
            <a:ext cx="117019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dirty="0"/>
              <a:t> CNN layers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4677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42545" y="8534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 smtClean="0"/>
              <a:t>实现细节</a:t>
            </a:r>
            <a:endParaRPr kumimoji="1" lang="zh-CN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 lnSpcReduction="10000"/>
              </a:bodyPr>
              <a:lstStyle/>
              <a:p>
                <a:r>
                  <a:rPr kumimoji="1" lang="en-US" altLang="zh-CN" dirty="0" smtClean="0"/>
                  <a:t>1. FCN-8s</a:t>
                </a:r>
                <a:r>
                  <a:rPr kumimoji="1" lang="zh-CN" altLang="en-US" dirty="0" smtClean="0"/>
                  <a:t>提供</a:t>
                </a:r>
                <a:r>
                  <a:rPr kumimoji="1" lang="en-US" altLang="zh-CN" dirty="0" smtClean="0"/>
                  <a:t>unary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err="1" smtClean="0"/>
                  <a:t>potentatil</a:t>
                </a:r>
                <a:r>
                  <a:rPr kumimoji="1" lang="zh-CN" altLang="en-US" dirty="0" smtClean="0"/>
                  <a:t>能力</a:t>
                </a:r>
                <a:endParaRPr kumimoji="1" lang="en-US" altLang="zh-CN" dirty="0" smtClean="0"/>
              </a:p>
              <a:p>
                <a:r>
                  <a:rPr kumimoji="1" lang="en-US" altLang="zh-CN" dirty="0" smtClean="0"/>
                  <a:t>2.</a:t>
                </a:r>
                <a:r>
                  <a:rPr kumimoji="1" lang="zh-CN" altLang="en-US" dirty="0" smtClean="0"/>
                  <a:t> 用</a:t>
                </a:r>
                <a:r>
                  <a:rPr kumimoji="1" lang="en-US" altLang="zh-CN" dirty="0" smtClean="0"/>
                  <a:t>Potts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model</a:t>
                </a:r>
                <a:r>
                  <a:rPr kumimoji="1" lang="zh-CN" altLang="en-US" dirty="0" smtClean="0"/>
                  <a:t>对兼容变换进行初始化</a:t>
                </a:r>
                <a:endParaRPr kumimoji="1" lang="en-US" altLang="zh-CN" dirty="0" smtClean="0"/>
              </a:p>
              <a:p>
                <a:r>
                  <a:rPr kumimoji="1" lang="en-US" altLang="zh-CN" dirty="0" smtClean="0"/>
                  <a:t>3. </a:t>
                </a:r>
                <a:r>
                  <a:rPr kumimoji="1" lang="zh-CN" altLang="en-US" dirty="0" smtClean="0"/>
                  <a:t>高斯</a:t>
                </a:r>
                <a:r>
                  <a:rPr kumimoji="1" lang="en-US" altLang="zh-CN" dirty="0" smtClean="0"/>
                  <a:t>kernel</a:t>
                </a:r>
                <a:r>
                  <a:rPr kumimoji="1" lang="zh-CN" altLang="en-US" dirty="0" smtClean="0"/>
                  <a:t>的</a:t>
                </a:r>
                <a:r>
                  <a:rPr kumimoji="1" lang="en-US" altLang="zh-CN" dirty="0" smtClean="0"/>
                  <a:t>width</a:t>
                </a:r>
                <a:r>
                  <a:rPr kumimoji="1" lang="zh-CN" altLang="en-US" dirty="0" smtClean="0"/>
                  <a:t>和权重参数通过交叉验证确定</a:t>
                </a:r>
                <a:endParaRPr kumimoji="1" lang="en-US" altLang="zh-CN" dirty="0" smtClean="0"/>
              </a:p>
              <a:p>
                <a:r>
                  <a:rPr kumimoji="1" lang="en-US" altLang="zh-CN" dirty="0" smtClean="0"/>
                  <a:t>4. base learning rate</a:t>
                </a:r>
                <a:r>
                  <a:rPr kumimoji="1" lang="zh-CN" altLang="en-US" dirty="0" smtClean="0"/>
                  <a:t>是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kumimoji="1" lang="en-US" altLang="zh-CN" b="0" i="1" smtClean="0">
                            <a:latin typeface="Cambria Math" charset="0"/>
                          </a:rPr>
                          <m:t>10</m:t>
                        </m:r>
                      </m:e>
                      <m:sup>
                        <m:r>
                          <a:rPr kumimoji="1" lang="en-US" altLang="zh-CN" b="0" i="1" smtClean="0">
                            <a:latin typeface="Cambria Math" charset="0"/>
                          </a:rPr>
                          <m:t>−13</m:t>
                        </m:r>
                      </m:sup>
                    </m:sSup>
                  </m:oMath>
                </a14:m>
                <a:r>
                  <a:rPr kumimoji="1" lang="en-US" altLang="zh-CN" dirty="0" smtClean="0"/>
                  <a:t>, momentum</a:t>
                </a:r>
                <a:r>
                  <a:rPr kumimoji="1" lang="zh-CN" altLang="en-US" dirty="0" smtClean="0"/>
                  <a:t>为</a:t>
                </a:r>
                <a:r>
                  <a:rPr kumimoji="1" lang="en-US" altLang="zh-CN" dirty="0" smtClean="0"/>
                  <a:t>.99</a:t>
                </a:r>
              </a:p>
              <a:p>
                <a:r>
                  <a:rPr kumimoji="1" lang="en-US" altLang="zh-CN" dirty="0" smtClean="0"/>
                  <a:t>5. </a:t>
                </a:r>
                <a:r>
                  <a:rPr kumimoji="1" lang="en-US" altLang="zh-CN" dirty="0" err="1" smtClean="0"/>
                  <a:t>batch_size</a:t>
                </a:r>
                <a:r>
                  <a:rPr kumimoji="1" lang="zh-CN" altLang="en-US" dirty="0" smtClean="0"/>
                  <a:t>是</a:t>
                </a:r>
                <a:r>
                  <a:rPr kumimoji="1" lang="en-US" altLang="zh-CN" dirty="0" smtClean="0"/>
                  <a:t>1(GPU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memory</a:t>
                </a:r>
                <a:r>
                  <a:rPr kumimoji="1" lang="zh-CN" altLang="en-US" dirty="0" smtClean="0"/>
                  <a:t>方面的考虑</a:t>
                </a:r>
                <a:r>
                  <a:rPr kumimoji="1" lang="en-US" altLang="zh-CN" dirty="0" smtClean="0"/>
                  <a:t>)</a:t>
                </a:r>
              </a:p>
              <a:p>
                <a:r>
                  <a:rPr kumimoji="1" lang="en-US" altLang="zh-CN" dirty="0" smtClean="0"/>
                  <a:t>6. 5</a:t>
                </a:r>
                <a:r>
                  <a:rPr kumimoji="1" lang="zh-CN" altLang="en-US" dirty="0" smtClean="0"/>
                  <a:t>个</a:t>
                </a:r>
                <a:r>
                  <a:rPr kumimoji="1" lang="en-US" altLang="zh-CN" dirty="0" smtClean="0"/>
                  <a:t>CNN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layers, </a:t>
                </a:r>
                <a:r>
                  <a:rPr kumimoji="1" lang="zh-CN" altLang="en-US" dirty="0" smtClean="0"/>
                  <a:t>也就是会所</a:t>
                </a:r>
                <a:r>
                  <a:rPr kumimoji="1" lang="en-US" altLang="zh-CN" dirty="0" smtClean="0"/>
                  <a:t>RNN</a:t>
                </a:r>
                <a:r>
                  <a:rPr kumimoji="1" lang="zh-CN" altLang="en-US" dirty="0" smtClean="0"/>
                  <a:t>的重复次数为</a:t>
                </a:r>
                <a:r>
                  <a:rPr kumimoji="1" lang="en-US" altLang="zh-CN" dirty="0" smtClean="0"/>
                  <a:t>5</a:t>
                </a:r>
              </a:p>
              <a:p>
                <a:r>
                  <a:rPr kumimoji="1" lang="en-US" altLang="zh-CN" dirty="0" smtClean="0"/>
                  <a:t>7. </a:t>
                </a:r>
                <a:r>
                  <a:rPr kumimoji="1" lang="en-US" altLang="zh-CN" dirty="0" err="1" smtClean="0"/>
                  <a:t>softmax</a:t>
                </a:r>
                <a:r>
                  <a:rPr kumimoji="1" lang="en-US" altLang="zh-CN" dirty="0" smtClean="0"/>
                  <a:t> loss function(log-likelihood error function)</a:t>
                </a:r>
              </a:p>
              <a:p>
                <a:r>
                  <a:rPr kumimoji="1" lang="en-US" altLang="zh-CN" dirty="0" smtClean="0"/>
                  <a:t>8. Normalization: </a:t>
                </a:r>
                <a:r>
                  <a:rPr kumimoji="1" lang="zh-CN" altLang="en-US" dirty="0" smtClean="0"/>
                  <a:t>后面跟着</a:t>
                </a:r>
                <a:r>
                  <a:rPr kumimoji="1" lang="en-US" altLang="zh-CN" dirty="0" err="1" smtClean="0"/>
                  <a:t>ReLU</a:t>
                </a:r>
                <a:r>
                  <a:rPr kumimoji="1" lang="en-US" altLang="zh-CN" dirty="0" smtClean="0"/>
                  <a:t>, </a:t>
                </a:r>
                <a:r>
                  <a:rPr kumimoji="1" lang="zh-CN" altLang="en-US" dirty="0" smtClean="0"/>
                  <a:t>因为有了指数函数后，具有“变量大，梯度小”的特点，因此加个</a:t>
                </a:r>
                <a:r>
                  <a:rPr kumimoji="1" lang="en-US" altLang="zh-CN" dirty="0" err="1" smtClean="0"/>
                  <a:t>ReLU</a:t>
                </a:r>
                <a:r>
                  <a:rPr kumimoji="1" lang="zh-CN" altLang="en-US" dirty="0" smtClean="0"/>
                  <a:t>可以改善这种状况</a:t>
                </a:r>
                <a:endParaRPr kumimoji="1" lang="zh-CN" altLang="en-US" dirty="0"/>
              </a:p>
            </p:txBody>
          </p:sp>
        </mc:Choice>
        <mc:Fallback xmlns="">
          <p:sp>
            <p:nvSpPr>
              <p:cNvPr id="5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 rotWithShape="0">
                <a:blip r:embed="rId3"/>
                <a:stretch>
                  <a:fillRect l="-1043" t="-3221" r="-4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6939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42545" y="8534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 smtClean="0"/>
              <a:t>实验</a:t>
            </a:r>
            <a:endParaRPr kumimoji="1" lang="zh-CN" altLang="en-US" b="1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/>
          </a:bodyPr>
          <a:lstStyle/>
          <a:p>
            <a:r>
              <a:rPr kumimoji="1" lang="en-US" altLang="zh-CN" dirty="0" smtClean="0"/>
              <a:t>1. training set: </a:t>
            </a:r>
            <a:r>
              <a:rPr lang="cs-CZ" altLang="zh-CN" dirty="0"/>
              <a:t> </a:t>
            </a:r>
            <a:r>
              <a:rPr lang="cs-CZ" altLang="zh-CN" dirty="0" smtClean="0"/>
              <a:t>11,685</a:t>
            </a:r>
            <a:r>
              <a:rPr kumimoji="1" lang="en-US" altLang="zh-CN" dirty="0" smtClean="0"/>
              <a:t>(1464 VOC 2012, 23</a:t>
            </a:r>
            <a:r>
              <a:rPr kumimoji="1" lang="zh-CN" altLang="en-US" dirty="0" smtClean="0"/>
              <a:t>的</a:t>
            </a:r>
            <a:r>
              <a:rPr kumimoji="1" lang="en-US" altLang="zh-CN" dirty="0" smtClean="0"/>
              <a:t>train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data</a:t>
            </a:r>
            <a:r>
              <a:rPr kumimoji="1" lang="zh-CN" altLang="en-US" dirty="0" smtClean="0"/>
              <a:t>和</a:t>
            </a:r>
            <a:r>
              <a:rPr kumimoji="1" lang="en-US" altLang="zh-CN" dirty="0" smtClean="0"/>
              <a:t>validation </a:t>
            </a:r>
            <a:r>
              <a:rPr kumimoji="1" lang="en-US" altLang="zh-CN" dirty="0" err="1" smtClean="0"/>
              <a:t>dadta</a:t>
            </a:r>
            <a:r>
              <a:rPr kumimoji="1" lang="en-US" altLang="zh-CN" dirty="0" smtClean="0"/>
              <a:t>)</a:t>
            </a:r>
          </a:p>
          <a:p>
            <a:r>
              <a:rPr kumimoji="1" lang="en-US" altLang="zh-CN" dirty="0" smtClean="0"/>
              <a:t>2. </a:t>
            </a:r>
            <a:r>
              <a:rPr kumimoji="1" lang="zh-CN" altLang="en-US" dirty="0" smtClean="0"/>
              <a:t>比对方法：</a:t>
            </a:r>
            <a:r>
              <a:rPr kumimoji="1" lang="en-US" altLang="zh-CN" dirty="0" smtClean="0"/>
              <a:t>FCN-8s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FCN-8s+CRF</a:t>
            </a:r>
            <a:r>
              <a:rPr kumimoji="1" lang="zh-CN" altLang="en-US" dirty="0" smtClean="0"/>
              <a:t>后处理</a:t>
            </a:r>
            <a:endParaRPr kumimoji="1" lang="en-US" altLang="zh-CN" dirty="0" smtClean="0"/>
          </a:p>
          <a:p>
            <a:r>
              <a:rPr kumimoji="1" lang="en-US" altLang="zh-CN" dirty="0" smtClean="0"/>
              <a:t>3. Microsoft COCO dataset[</a:t>
            </a:r>
            <a:r>
              <a:rPr kumimoji="1" lang="en-US" altLang="zh-CN" b="1" dirty="0" smtClean="0"/>
              <a:t>coco</a:t>
            </a:r>
            <a:r>
              <a:rPr kumimoji="1" lang="en-US" altLang="zh-CN" dirty="0" smtClean="0"/>
              <a:t> </a:t>
            </a:r>
            <a:r>
              <a:rPr kumimoji="1" lang="en-US" altLang="zh-CN" b="1" dirty="0" smtClean="0"/>
              <a:t>ref</a:t>
            </a:r>
            <a:r>
              <a:rPr kumimoji="1" lang="en-US" altLang="zh-CN" dirty="0" smtClean="0"/>
              <a:t>]:</a:t>
            </a:r>
            <a:r>
              <a:rPr lang="is-IS" altLang="zh-CN" dirty="0"/>
              <a:t> </a:t>
            </a:r>
            <a:r>
              <a:rPr lang="is-IS" altLang="zh-CN" dirty="0" smtClean="0"/>
              <a:t>66,099</a:t>
            </a:r>
          </a:p>
          <a:p>
            <a:r>
              <a:rPr kumimoji="1" lang="is-IS" altLang="zh-CN" dirty="0" smtClean="0"/>
              <a:t>4. final train set: </a:t>
            </a:r>
            <a:r>
              <a:rPr lang="is-IS" altLang="zh-CN" dirty="0"/>
              <a:t> 66,099 + 11,685 = </a:t>
            </a:r>
            <a:r>
              <a:rPr lang="is-IS" altLang="zh-CN" dirty="0" smtClean="0"/>
              <a:t>77,784(experiment 2)</a:t>
            </a:r>
          </a:p>
          <a:p>
            <a:r>
              <a:rPr kumimoji="1" lang="en-US" altLang="zh-CN" b="1" dirty="0" smtClean="0"/>
              <a:t>E</a:t>
            </a:r>
            <a:r>
              <a:rPr kumimoji="1" lang="is-IS" altLang="zh-CN" b="1" dirty="0" smtClean="0"/>
              <a:t>xp 2</a:t>
            </a:r>
            <a:r>
              <a:rPr kumimoji="1" lang="is-IS" altLang="zh-CN" dirty="0" smtClean="0"/>
              <a:t>: </a:t>
            </a:r>
            <a:r>
              <a:rPr kumimoji="1" lang="zh-CN" altLang="en-US" dirty="0" smtClean="0"/>
              <a:t>用</a:t>
            </a:r>
            <a:r>
              <a:rPr kumimoji="1" lang="en-US" altLang="zh-CN" dirty="0" smtClean="0"/>
              <a:t>COCO</a:t>
            </a:r>
            <a:r>
              <a:rPr kumimoji="1" lang="zh-CN" altLang="en-US" dirty="0" smtClean="0"/>
              <a:t>数据</a:t>
            </a:r>
            <a:r>
              <a:rPr kumimoji="1" lang="en-US" altLang="zh-CN" dirty="0" smtClean="0"/>
              <a:t>fine-tuned</a:t>
            </a:r>
            <a:r>
              <a:rPr kumimoji="1" lang="zh-CN" altLang="en-US" dirty="0" smtClean="0"/>
              <a:t>一把</a:t>
            </a:r>
            <a:r>
              <a:rPr kumimoji="1" lang="en-US" altLang="zh-CN" dirty="0" smtClean="0"/>
              <a:t>FCN-32s</a:t>
            </a:r>
            <a:r>
              <a:rPr kumimoji="1" lang="zh-CN" altLang="en-US" dirty="0" smtClean="0"/>
              <a:t>，然后利用其</a:t>
            </a:r>
            <a:r>
              <a:rPr kumimoji="1" lang="en-US" altLang="zh-CN" dirty="0" smtClean="0"/>
              <a:t>weights</a:t>
            </a:r>
            <a:r>
              <a:rPr kumimoji="1" lang="zh-CN" altLang="en-US" dirty="0" smtClean="0"/>
              <a:t>构建</a:t>
            </a:r>
            <a:r>
              <a:rPr kumimoji="1" lang="en-US" altLang="zh-CN" dirty="0" smtClean="0"/>
              <a:t>FCN-8s</a:t>
            </a:r>
            <a:r>
              <a:rPr kumimoji="1" lang="zh-CN" altLang="en-US" dirty="0" smtClean="0"/>
              <a:t>网络，然后再作为</a:t>
            </a:r>
            <a:r>
              <a:rPr kumimoji="1" lang="en-US" altLang="zh-CN" dirty="0" smtClean="0"/>
              <a:t>CRF-RNN</a:t>
            </a:r>
            <a:r>
              <a:rPr kumimoji="1" lang="zh-CN" altLang="en-US" dirty="0" smtClean="0"/>
              <a:t>的</a:t>
            </a:r>
            <a:r>
              <a:rPr kumimoji="1" lang="en-US" altLang="zh-CN" dirty="0" smtClean="0"/>
              <a:t>unary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potential, </a:t>
            </a:r>
            <a:r>
              <a:rPr kumimoji="1" lang="zh-CN" altLang="en-US" dirty="0" smtClean="0"/>
              <a:t>最后用上面的</a:t>
            </a:r>
            <a:r>
              <a:rPr kumimoji="1" lang="en-US" altLang="zh-CN" dirty="0" smtClean="0"/>
              <a:t>11685</a:t>
            </a:r>
            <a:r>
              <a:rPr kumimoji="1" lang="zh-CN" altLang="en-US" dirty="0" smtClean="0"/>
              <a:t>数据训练</a:t>
            </a:r>
            <a:r>
              <a:rPr kumimoji="1" lang="en-US" altLang="zh-CN" dirty="0" smtClean="0"/>
              <a:t>CRF-RNN</a:t>
            </a:r>
            <a:r>
              <a:rPr kumimoji="1" lang="zh-CN" altLang="en-US" dirty="0" smtClean="0"/>
              <a:t>模型</a:t>
            </a:r>
            <a:r>
              <a:rPr kumimoji="1" lang="en-US" altLang="zh-CN" dirty="0" smtClean="0"/>
              <a:t>. COCO</a:t>
            </a:r>
            <a:r>
              <a:rPr kumimoji="1" lang="zh-CN" altLang="en-US" dirty="0" smtClean="0"/>
              <a:t>数据集的标注</a:t>
            </a:r>
            <a:r>
              <a:rPr kumimoji="1" lang="en-US" altLang="zh-CN" dirty="0" smtClean="0"/>
              <a:t>mask</a:t>
            </a:r>
            <a:r>
              <a:rPr kumimoji="1" lang="zh-CN" altLang="en-US" dirty="0" smtClean="0"/>
              <a:t>不是太好，所以并没有显著提高我们的结果</a:t>
            </a:r>
            <a:r>
              <a:rPr kumimoji="1" lang="en-US" altLang="zh-CN" dirty="0" smtClean="0"/>
              <a:t>. </a:t>
            </a:r>
            <a:r>
              <a:rPr kumimoji="1" lang="zh-CN" altLang="en-US" dirty="0" smtClean="0"/>
              <a:t>由于我们的模型主要优势在于可以描述精细的分割边缘，因此</a:t>
            </a:r>
            <a:r>
              <a:rPr kumimoji="1" lang="en-US" altLang="zh-CN" dirty="0" smtClean="0"/>
              <a:t>VOC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2012</a:t>
            </a:r>
            <a:r>
              <a:rPr kumimoji="1" lang="zh-CN" altLang="en-US" dirty="0" smtClean="0"/>
              <a:t>训练集帮助比较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2450150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42545" y="8534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 smtClean="0"/>
              <a:t>实验</a:t>
            </a:r>
            <a:endParaRPr kumimoji="1" lang="zh-CN" altLang="en-US" b="1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kumimoji="1" lang="zh-CN" altLang="en-US" dirty="0" smtClean="0"/>
              <a:t>定性分析：</a:t>
            </a:r>
            <a:endParaRPr kumimoji="1" lang="en-US" altLang="zh-CN" dirty="0" smtClean="0"/>
          </a:p>
          <a:p>
            <a:r>
              <a:rPr kumimoji="1" lang="en-US" altLang="zh-CN" dirty="0" smtClean="0"/>
              <a:t>A). compatibility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matrix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: </a:t>
            </a:r>
            <a:r>
              <a:rPr kumimoji="1" lang="zh-CN" altLang="en-US" dirty="0" smtClean="0"/>
              <a:t>接近的</a:t>
            </a:r>
            <a:r>
              <a:rPr kumimoji="1" lang="en-US" altLang="zh-CN" dirty="0" smtClean="0"/>
              <a:t>label</a:t>
            </a:r>
            <a:r>
              <a:rPr kumimoji="1" lang="zh-CN" altLang="en-US" dirty="0" smtClean="0"/>
              <a:t>惩罚比较小</a:t>
            </a:r>
            <a:endParaRPr kumimoji="1" lang="en-US" altLang="zh-CN" dirty="0" smtClean="0"/>
          </a:p>
          <a:p>
            <a:r>
              <a:rPr kumimoji="1" lang="zh-CN" altLang="en-US" dirty="0" smtClean="0"/>
              <a:t>参数分析：</a:t>
            </a:r>
            <a:endParaRPr kumimoji="1" lang="en-US" altLang="zh-CN" dirty="0" smtClean="0"/>
          </a:p>
          <a:p>
            <a:r>
              <a:rPr kumimoji="1" lang="en-US" altLang="zh-CN" dirty="0" smtClean="0"/>
              <a:t>1.</a:t>
            </a:r>
            <a:r>
              <a:rPr kumimoji="1" lang="zh-CN" altLang="en-US" dirty="0" smtClean="0"/>
              <a:t> 不同</a:t>
            </a:r>
            <a:r>
              <a:rPr kumimoji="1" lang="en-US" altLang="zh-CN" dirty="0" smtClean="0"/>
              <a:t>label</a:t>
            </a:r>
            <a:r>
              <a:rPr kumimoji="1" lang="zh-CN" altLang="en-US" dirty="0" smtClean="0"/>
              <a:t>采用不同的</a:t>
            </a:r>
            <a:r>
              <a:rPr kumimoji="1" lang="en-US" altLang="zh-CN" dirty="0" smtClean="0"/>
              <a:t>reweighting</a:t>
            </a:r>
            <a:r>
              <a:rPr kumimoji="1" lang="zh-CN" altLang="en-US" dirty="0" smtClean="0"/>
              <a:t>策略提高了</a:t>
            </a:r>
            <a:r>
              <a:rPr kumimoji="1" lang="en-US" altLang="zh-CN" dirty="0" smtClean="0"/>
              <a:t>1.8%</a:t>
            </a:r>
            <a:r>
              <a:rPr kumimoji="1" lang="zh-CN" altLang="en-US" dirty="0"/>
              <a:t>，</a:t>
            </a:r>
            <a:r>
              <a:rPr kumimoji="1" lang="en-US" altLang="zh-CN" dirty="0" smtClean="0"/>
              <a:t>compatibility</a:t>
            </a:r>
            <a:r>
              <a:rPr kumimoji="1" lang="zh-CN" altLang="en-US" dirty="0" smtClean="0"/>
              <a:t>的优化提高了</a:t>
            </a:r>
            <a:r>
              <a:rPr kumimoji="1" lang="en-US" altLang="zh-CN" dirty="0" smtClean="0"/>
              <a:t>0.9%</a:t>
            </a:r>
          </a:p>
          <a:p>
            <a:r>
              <a:rPr kumimoji="1" lang="en-US" altLang="zh-CN" dirty="0" smtClean="0"/>
              <a:t>2. </a:t>
            </a:r>
            <a:r>
              <a:rPr kumimoji="1" lang="zh-CN" altLang="en-US" dirty="0" smtClean="0"/>
              <a:t>网络变深，结果反倒变差</a:t>
            </a:r>
            <a:r>
              <a:rPr kumimoji="1" lang="en-US" altLang="zh-CN" dirty="0" smtClean="0"/>
              <a:t>(</a:t>
            </a:r>
            <a:r>
              <a:rPr kumimoji="1" lang="zh-CN" altLang="en-US" dirty="0" smtClean="0"/>
              <a:t>也许是</a:t>
            </a:r>
            <a:r>
              <a:rPr lang="en-US" altLang="zh-CN" dirty="0" smtClean="0"/>
              <a:t>vanishing gradient</a:t>
            </a:r>
            <a:r>
              <a:rPr kumimoji="1" lang="en-US" altLang="zh-CN" dirty="0" smtClean="0"/>
              <a:t>)</a:t>
            </a:r>
          </a:p>
          <a:p>
            <a:r>
              <a:rPr kumimoji="1" lang="en-US" altLang="zh-CN" dirty="0" smtClean="0"/>
              <a:t>3. FCN8s</a:t>
            </a:r>
            <a:r>
              <a:rPr kumimoji="1" lang="zh-CN" altLang="en-US" dirty="0" smtClean="0"/>
              <a:t>比较重要，有了他提供的</a:t>
            </a:r>
            <a:r>
              <a:rPr kumimoji="1" lang="en-US" altLang="zh-CN" dirty="0" smtClean="0"/>
              <a:t>unary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potential</a:t>
            </a:r>
            <a:r>
              <a:rPr kumimoji="1" lang="zh-CN" altLang="en-US" dirty="0" smtClean="0"/>
              <a:t>，模型提高了</a:t>
            </a:r>
            <a:r>
              <a:rPr kumimoji="1" lang="en-US" altLang="zh-CN" dirty="0" smtClean="0"/>
              <a:t>3.4%</a:t>
            </a:r>
          </a:p>
          <a:p>
            <a:r>
              <a:rPr kumimoji="1" lang="en-US" altLang="zh-CN" dirty="0" smtClean="0"/>
              <a:t>4. </a:t>
            </a:r>
            <a:r>
              <a:rPr kumimoji="1" lang="zh-CN" altLang="en-US" dirty="0" smtClean="0"/>
              <a:t>训练五个独立的</a:t>
            </a:r>
            <a:r>
              <a:rPr kumimoji="1" lang="en-US" altLang="zh-CN" dirty="0" smtClean="0"/>
              <a:t>CNN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layers</a:t>
            </a:r>
            <a:r>
              <a:rPr kumimoji="1" lang="zh-CN" altLang="en-US" dirty="0" smtClean="0"/>
              <a:t>要比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个五阶的</a:t>
            </a:r>
            <a:r>
              <a:rPr kumimoji="1" lang="en-US" altLang="zh-CN" dirty="0" smtClean="0"/>
              <a:t>RNN</a:t>
            </a:r>
            <a:r>
              <a:rPr kumimoji="1" lang="zh-CN" altLang="en-US" dirty="0" smtClean="0"/>
              <a:t>要差</a:t>
            </a:r>
            <a:endParaRPr kumimoji="1" lang="en-US" altLang="zh-CN" dirty="0" smtClean="0"/>
          </a:p>
          <a:p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544963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42545" y="8534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 smtClean="0"/>
              <a:t>总结</a:t>
            </a:r>
            <a:endParaRPr kumimoji="1" lang="zh-CN" altLang="en-US" b="1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kumimoji="1" lang="en-US" altLang="zh-CN" dirty="0" smtClean="0"/>
              <a:t>1. </a:t>
            </a:r>
            <a:r>
              <a:rPr kumimoji="1" lang="zh-CN" altLang="en-US" dirty="0" smtClean="0"/>
              <a:t>给出了</a:t>
            </a:r>
            <a:r>
              <a:rPr kumimoji="1" lang="en-US" altLang="zh-CN" dirty="0" smtClean="0"/>
              <a:t>dense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CRF</a:t>
            </a:r>
            <a:r>
              <a:rPr kumimoji="1" lang="zh-CN" altLang="en-US" dirty="0" smtClean="0"/>
              <a:t>的</a:t>
            </a:r>
            <a:r>
              <a:rPr kumimoji="1" lang="en-US" altLang="zh-CN" dirty="0" smtClean="0"/>
              <a:t>RNN</a:t>
            </a:r>
            <a:r>
              <a:rPr kumimoji="1" lang="zh-CN" altLang="en-US" dirty="0" smtClean="0"/>
              <a:t>解释</a:t>
            </a:r>
            <a:endParaRPr kumimoji="1" lang="en-US" altLang="zh-CN" dirty="0" smtClean="0"/>
          </a:p>
          <a:p>
            <a:r>
              <a:rPr kumimoji="1" lang="en-US" altLang="zh-CN" dirty="0" smtClean="0"/>
              <a:t>2. </a:t>
            </a:r>
            <a:r>
              <a:rPr kumimoji="1" lang="zh-CN" altLang="en-US" dirty="0" smtClean="0"/>
              <a:t>可以离线的接到很多深度学习任务的后面</a:t>
            </a:r>
            <a:r>
              <a:rPr kumimoji="1" lang="en-US" altLang="zh-CN" dirty="0" smtClean="0"/>
              <a:t> </a:t>
            </a:r>
          </a:p>
          <a:p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741618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 26"/>
          <p:cNvSpPr txBox="1"/>
          <p:nvPr/>
        </p:nvSpPr>
        <p:spPr>
          <a:xfrm>
            <a:off x="646114" y="617120"/>
            <a:ext cx="11583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图像特征</a:t>
            </a:r>
            <a:endParaRPr kumimoji="1" lang="zh-CN" altLang="en-US" sz="1200" dirty="0"/>
          </a:p>
        </p:txBody>
      </p:sp>
      <p:sp>
        <p:nvSpPr>
          <p:cNvPr id="28" name="文本框 27"/>
          <p:cNvSpPr txBox="1"/>
          <p:nvPr/>
        </p:nvSpPr>
        <p:spPr>
          <a:xfrm>
            <a:off x="442545" y="1375936"/>
            <a:ext cx="15081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 smtClean="0"/>
              <a:t>Gaussian</a:t>
            </a:r>
            <a:r>
              <a:rPr kumimoji="1" lang="zh-CN" altLang="en-US" sz="1200" dirty="0" smtClean="0"/>
              <a:t>滤波系数</a:t>
            </a:r>
            <a:endParaRPr kumimoji="1" lang="zh-CN" altLang="en-US" sz="1200" dirty="0"/>
          </a:p>
        </p:txBody>
      </p:sp>
      <p:sp>
        <p:nvSpPr>
          <p:cNvPr id="76" name="文本框 75"/>
          <p:cNvSpPr txBox="1"/>
          <p:nvPr/>
        </p:nvSpPr>
        <p:spPr>
          <a:xfrm>
            <a:off x="490177" y="1896654"/>
            <a:ext cx="15081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前一次迭代的结果</a:t>
            </a:r>
            <a:endParaRPr kumimoji="1" lang="zh-CN" altLang="en-US" sz="1200" dirty="0"/>
          </a:p>
        </p:txBody>
      </p:sp>
      <p:sp>
        <p:nvSpPr>
          <p:cNvPr id="77" name="文本框 76"/>
          <p:cNvSpPr txBox="1"/>
          <p:nvPr/>
        </p:nvSpPr>
        <p:spPr>
          <a:xfrm>
            <a:off x="505294" y="2523779"/>
            <a:ext cx="15081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各个滤波下的结果</a:t>
            </a:r>
            <a:endParaRPr kumimoji="1" lang="zh-CN" altLang="en-US" sz="1200" dirty="0"/>
          </a:p>
        </p:txBody>
      </p:sp>
      <p:sp>
        <p:nvSpPr>
          <p:cNvPr id="159" name="文本框 158"/>
          <p:cNvSpPr txBox="1"/>
          <p:nvPr/>
        </p:nvSpPr>
        <p:spPr>
          <a:xfrm>
            <a:off x="442545" y="85344"/>
            <a:ext cx="1725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 smtClean="0"/>
              <a:t>Pixel:</a:t>
            </a:r>
            <a:r>
              <a:rPr kumimoji="1" lang="en-US" altLang="zh-CN" b="1" dirty="0" smtClean="0">
                <a:solidFill>
                  <a:srgbClr val="FF0000"/>
                </a:solidFill>
              </a:rPr>
              <a:t>1</a:t>
            </a:r>
            <a:r>
              <a:rPr kumimoji="1" lang="en-US" altLang="zh-CN" b="1" dirty="0" smtClean="0"/>
              <a:t>, Label:</a:t>
            </a:r>
            <a:r>
              <a:rPr kumimoji="1" lang="en-US" altLang="zh-CN" b="1" dirty="0" smtClean="0">
                <a:solidFill>
                  <a:srgbClr val="0070C0"/>
                </a:solidFill>
              </a:rPr>
              <a:t>2</a:t>
            </a:r>
            <a:endParaRPr kumimoji="1" lang="zh-CN" altLang="en-US" b="1" dirty="0">
              <a:solidFill>
                <a:srgbClr val="0070C0"/>
              </a:solidFill>
            </a:endParaRPr>
          </a:p>
        </p:txBody>
      </p:sp>
      <p:grpSp>
        <p:nvGrpSpPr>
          <p:cNvPr id="2" name="组 1"/>
          <p:cNvGrpSpPr/>
          <p:nvPr/>
        </p:nvGrpSpPr>
        <p:grpSpPr>
          <a:xfrm>
            <a:off x="2292185" y="450569"/>
            <a:ext cx="9882283" cy="3564839"/>
            <a:chOff x="2292185" y="450569"/>
            <a:chExt cx="9882283" cy="3564839"/>
          </a:xfrm>
        </p:grpSpPr>
        <p:grpSp>
          <p:nvGrpSpPr>
            <p:cNvPr id="78" name="组 77"/>
            <p:cNvGrpSpPr/>
            <p:nvPr/>
          </p:nvGrpSpPr>
          <p:grpSpPr>
            <a:xfrm>
              <a:off x="2292185" y="450569"/>
              <a:ext cx="9882283" cy="3277003"/>
              <a:chOff x="2292185" y="511529"/>
              <a:chExt cx="9882283" cy="3277003"/>
            </a:xfrm>
          </p:grpSpPr>
          <p:grpSp>
            <p:nvGrpSpPr>
              <p:cNvPr id="41" name="组 40"/>
              <p:cNvGrpSpPr/>
              <p:nvPr/>
            </p:nvGrpSpPr>
            <p:grpSpPr>
              <a:xfrm>
                <a:off x="2292185" y="617120"/>
                <a:ext cx="2981611" cy="2217354"/>
                <a:chOff x="1804505" y="617120"/>
                <a:chExt cx="2981611" cy="2217354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" name="文本框 9"/>
                    <p:cNvSpPr txBox="1"/>
                    <p:nvPr/>
                  </p:nvSpPr>
                  <p:spPr>
                    <a:xfrm>
                      <a:off x="1804505" y="1922899"/>
                      <a:ext cx="2231893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2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),</m:t>
                          </m:r>
                          <m:sSub>
                            <m:sSub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2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)</m:t>
                          </m:r>
                        </m:oMath>
                      </a14:m>
                      <a:r>
                        <a:rPr kumimoji="1" lang="en-US" altLang="zh-CN" dirty="0" smtClean="0"/>
                        <a:t>, </a:t>
                      </a:r>
                      <a:r>
                        <a:rPr kumimoji="1" lang="mr-IN" altLang="zh-CN" dirty="0" smtClean="0"/>
                        <a:t>…</a:t>
                      </a:r>
                      <a:r>
                        <a:rPr kumimoji="1" lang="en-US" altLang="zh-CN" dirty="0" smtClean="0"/>
                        <a:t>, </a:t>
                      </a:r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𝑁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2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)</m:t>
                          </m:r>
                        </m:oMath>
                      </a14:m>
                      <a:endParaRPr kumimoji="1" lang="zh-CN" altLang="en-US" dirty="0"/>
                    </a:p>
                  </p:txBody>
                </p:sp>
              </mc:Choice>
              <mc:Fallback xmlns="">
                <p:sp>
                  <p:nvSpPr>
                    <p:cNvPr id="10" name="文本框 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04505" y="1922899"/>
                      <a:ext cx="2231893" cy="276999"/>
                    </a:xfrm>
                    <a:prstGeom prst="rect">
                      <a:avLst/>
                    </a:prstGeom>
                    <a:blipFill rotWithShape="0">
                      <a:blip r:embed="rId3"/>
                      <a:stretch>
                        <a:fillRect l="-4645" t="-28261" r="-4098" b="-5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30" name="组 29"/>
                <p:cNvGrpSpPr/>
                <p:nvPr/>
              </p:nvGrpSpPr>
              <p:grpSpPr>
                <a:xfrm>
                  <a:off x="2176844" y="617120"/>
                  <a:ext cx="2609272" cy="2217354"/>
                  <a:chOff x="2176844" y="617120"/>
                  <a:chExt cx="2609272" cy="2217354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" name="文本框 4"/>
                      <p:cNvSpPr txBox="1"/>
                      <p:nvPr/>
                    </p:nvSpPr>
                    <p:spPr>
                      <a:xfrm>
                        <a:off x="2502408" y="617120"/>
                        <a:ext cx="1097352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14:m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kumimoji="1" lang="en-US" altLang="zh-CN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a14:m>
                        <a:r>
                          <a:rPr kumimoji="1" lang="en-US" altLang="zh-CN" dirty="0" smtClean="0"/>
                          <a:t>, </a:t>
                        </a:r>
                        <a:r>
                          <a:rPr kumimoji="1" lang="mr-IN" altLang="zh-CN" dirty="0" smtClean="0"/>
                          <a:t>…</a:t>
                        </a:r>
                        <a:r>
                          <a:rPr kumimoji="1" lang="en-US" altLang="zh-CN" dirty="0" smtClean="0"/>
                          <a:t>, </a:t>
                        </a:r>
                        <a14:m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𝑁</m:t>
                                </m:r>
                              </m:sub>
                            </m:sSub>
                          </m:oMath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5" name="文本框 4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502408" y="617120"/>
                        <a:ext cx="1097352" cy="276999"/>
                      </a:xfrm>
                      <a:prstGeom prst="rect">
                        <a:avLst/>
                      </a:prstGeom>
                      <a:blipFill rotWithShape="0">
                        <a:blip r:embed="rId4"/>
                        <a:stretch>
                          <a:fillRect l="-10000" t="-28261" r="-3333" b="-5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7" name="直线箭头连接符 6"/>
                  <p:cNvCxnSpPr/>
                  <p:nvPr/>
                </p:nvCxnSpPr>
                <p:spPr>
                  <a:xfrm>
                    <a:off x="3020909" y="976045"/>
                    <a:ext cx="0" cy="503434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8" name="文本框 7"/>
                      <p:cNvSpPr txBox="1"/>
                      <p:nvPr/>
                    </p:nvSpPr>
                    <p:spPr>
                      <a:xfrm>
                        <a:off x="2176844" y="1399987"/>
                        <a:ext cx="1522148" cy="28430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14:m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1" lang="en-US" altLang="zh-CN" b="0" i="1" smtClean="0">
                                    <a:latin typeface="Cambria Math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11</m:t>
                                </m:r>
                              </m:sub>
                              <m:sup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1</m:t>
                                </m:r>
                              </m:sup>
                            </m:sSubSup>
                          </m:oMath>
                        </a14:m>
                        <a:r>
                          <a:rPr kumimoji="1" lang="en-US" altLang="zh-CN" dirty="0" smtClean="0"/>
                          <a:t>, </a:t>
                        </a:r>
                        <a14:m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1" lang="en-US" altLang="zh-CN" b="0" i="1" smtClean="0">
                                    <a:latin typeface="Cambria Math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21</m:t>
                                </m:r>
                              </m:sub>
                              <m:sup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1</m:t>
                                </m:r>
                              </m:sup>
                            </m:sSubSup>
                          </m:oMath>
                        </a14:m>
                        <a:r>
                          <a:rPr kumimoji="1" lang="en-US" altLang="zh-CN" dirty="0" smtClean="0"/>
                          <a:t>, </a:t>
                        </a:r>
                        <a:r>
                          <a:rPr kumimoji="1" lang="mr-IN" altLang="zh-CN" dirty="0" smtClean="0"/>
                          <a:t>…</a:t>
                        </a:r>
                        <a:r>
                          <a:rPr kumimoji="1" lang="en-US" altLang="zh-CN" dirty="0" smtClean="0"/>
                          <a:t>, </a:t>
                        </a:r>
                        <a14:m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1" lang="en-US" altLang="zh-CN" b="0" i="1" smtClean="0">
                                    <a:latin typeface="Cambria Math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𝑁</m:t>
                                </m:r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1</m:t>
                                </m:r>
                              </m:sup>
                            </m:sSubSup>
                          </m:oMath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8" name="文本框 7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176844" y="1399987"/>
                        <a:ext cx="1522148" cy="284309"/>
                      </a:xfrm>
                      <a:prstGeom prst="rect">
                        <a:avLst/>
                      </a:prstGeom>
                      <a:blipFill rotWithShape="0">
                        <a:blip r:embed="rId5"/>
                        <a:stretch>
                          <a:fillRect l="-5600" t="-26087" r="-2800" b="-5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" name="文本框 8"/>
                      <p:cNvSpPr txBox="1"/>
                      <p:nvPr/>
                    </p:nvSpPr>
                    <p:spPr>
                      <a:xfrm>
                        <a:off x="3049680" y="1098936"/>
                        <a:ext cx="280806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kumimoji="1" lang="en-US" altLang="zh-CN" i="1" smtClean="0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𝑘</m:t>
                                  </m:r>
                                </m:e>
                                <m:sup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1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9" name="文本框 8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049680" y="1098936"/>
                        <a:ext cx="280806" cy="276999"/>
                      </a:xfrm>
                      <a:prstGeom prst="rect">
                        <a:avLst/>
                      </a:prstGeom>
                      <a:blipFill rotWithShape="0">
                        <a:blip r:embed="rId6"/>
                        <a:stretch>
                          <a:fillRect l="-23913" t="-4348" r="-10870" b="-652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2" name="文本框 11"/>
                      <p:cNvSpPr txBox="1"/>
                      <p:nvPr/>
                    </p:nvSpPr>
                    <p:spPr>
                      <a:xfrm>
                        <a:off x="4398493" y="1688051"/>
                        <a:ext cx="387623" cy="37260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kumimoji="1" lang="zh-CN" altLang="en-US" sz="1000" i="1" smtClean="0">
                                      <a:latin typeface="Cambria Math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kumimoji="1" lang="en-US" altLang="zh-CN" sz="1000" b="0" i="1" smtClean="0">
                                      <a:latin typeface="Cambria Math" charset="0"/>
                                    </a:rPr>
                                    <m:t>∗</m:t>
                                  </m:r>
                                </m:e>
                              </m:nary>
                            </m:oMath>
                          </m:oMathPara>
                        </a14:m>
                        <a:endParaRPr kumimoji="1" lang="zh-CN" altLang="en-US" sz="1000" dirty="0"/>
                      </a:p>
                    </p:txBody>
                  </p:sp>
                </mc:Choice>
                <mc:Fallback xmlns="">
                  <p:sp>
                    <p:nvSpPr>
                      <p:cNvPr id="12" name="文本框 11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398493" y="1688051"/>
                        <a:ext cx="387623" cy="372603"/>
                      </a:xfrm>
                      <a:prstGeom prst="rect">
                        <a:avLst/>
                      </a:prstGeom>
                      <a:blipFill rotWithShape="0">
                        <a:blip r:embed="rId7"/>
                        <a:stretch>
                          <a:fillRect l="-107937" t="-152459" r="-149206" b="-20819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3" name="文本框 12"/>
                      <p:cNvSpPr txBox="1"/>
                      <p:nvPr/>
                    </p:nvSpPr>
                    <p:spPr>
                      <a:xfrm>
                        <a:off x="2682089" y="2490084"/>
                        <a:ext cx="791819" cy="34439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kumimoji="1" lang="en-US" altLang="zh-CN" b="0" i="1" smtClean="0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  <m:t>𝑄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bSup>
                              <m:d>
                                <m:dPr>
                                  <m:ctrlPr>
                                    <a:rPr kumimoji="1" lang="en-US" altLang="zh-CN" b="0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rgbClr val="0070C0"/>
                                      </a:solidFill>
                                      <a:latin typeface="Cambria Math" charset="0"/>
                                    </a:rPr>
                                    <m:t>2</m:t>
                                  </m:r>
                                </m:e>
                              </m:d>
                            </m:oMath>
                          </m:oMathPara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13" name="文本框 12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682089" y="2490084"/>
                        <a:ext cx="791819" cy="344390"/>
                      </a:xfrm>
                      <a:prstGeom prst="rect">
                        <a:avLst/>
                      </a:prstGeom>
                      <a:blipFill rotWithShape="0">
                        <a:blip r:embed="rId8"/>
                        <a:stretch>
                          <a:fillRect l="-8462" b="-21053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17" name="肘形连接符 16"/>
                  <p:cNvCxnSpPr>
                    <a:stCxn id="8" idx="3"/>
                    <a:endCxn id="13" idx="3"/>
                  </p:cNvCxnSpPr>
                  <p:nvPr/>
                </p:nvCxnSpPr>
                <p:spPr>
                  <a:xfrm flipH="1">
                    <a:off x="3473908" y="1542142"/>
                    <a:ext cx="225084" cy="1120137"/>
                  </a:xfrm>
                  <a:prstGeom prst="bentConnector3">
                    <a:avLst>
                      <a:gd name="adj1" fmla="val -449775"/>
                    </a:avLst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直线连接符 18"/>
                  <p:cNvCxnSpPr>
                    <a:stCxn id="10" idx="3"/>
                  </p:cNvCxnSpPr>
                  <p:nvPr/>
                </p:nvCxnSpPr>
                <p:spPr>
                  <a:xfrm>
                    <a:off x="4036398" y="2061399"/>
                    <a:ext cx="687612" cy="1187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44" name="组 43"/>
              <p:cNvGrpSpPr/>
              <p:nvPr/>
            </p:nvGrpSpPr>
            <p:grpSpPr>
              <a:xfrm>
                <a:off x="5492585" y="566393"/>
                <a:ext cx="2981611" cy="2201025"/>
                <a:chOff x="1804505" y="633449"/>
                <a:chExt cx="2981611" cy="220102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5" name="文本框 44"/>
                    <p:cNvSpPr txBox="1"/>
                    <p:nvPr/>
                  </p:nvSpPr>
                  <p:spPr>
                    <a:xfrm>
                      <a:off x="1804505" y="1922899"/>
                      <a:ext cx="2231893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2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),</m:t>
                          </m:r>
                          <m:sSub>
                            <m:sSub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2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)</m:t>
                          </m:r>
                        </m:oMath>
                      </a14:m>
                      <a:r>
                        <a:rPr kumimoji="1" lang="en-US" altLang="zh-CN" dirty="0" smtClean="0"/>
                        <a:t>, </a:t>
                      </a:r>
                      <a:r>
                        <a:rPr kumimoji="1" lang="mr-IN" altLang="zh-CN" dirty="0" smtClean="0"/>
                        <a:t>…</a:t>
                      </a:r>
                      <a:r>
                        <a:rPr kumimoji="1" lang="en-US" altLang="zh-CN" dirty="0" smtClean="0"/>
                        <a:t>, </a:t>
                      </a:r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𝑁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2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)</m:t>
                          </m:r>
                        </m:oMath>
                      </a14:m>
                      <a:endParaRPr kumimoji="1" lang="zh-CN" altLang="en-US" dirty="0"/>
                    </a:p>
                  </p:txBody>
                </p:sp>
              </mc:Choice>
              <mc:Fallback xmlns="">
                <p:sp>
                  <p:nvSpPr>
                    <p:cNvPr id="45" name="文本框 4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04505" y="1922899"/>
                      <a:ext cx="2231893" cy="276999"/>
                    </a:xfrm>
                    <a:prstGeom prst="rect">
                      <a:avLst/>
                    </a:prstGeom>
                    <a:blipFill rotWithShape="0">
                      <a:blip r:embed="rId3"/>
                      <a:stretch>
                        <a:fillRect l="-4645" t="-28261" r="-4098" b="-5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46" name="组 45"/>
                <p:cNvGrpSpPr/>
                <p:nvPr/>
              </p:nvGrpSpPr>
              <p:grpSpPr>
                <a:xfrm>
                  <a:off x="2421779" y="633449"/>
                  <a:ext cx="2364337" cy="2201025"/>
                  <a:chOff x="2421779" y="633449"/>
                  <a:chExt cx="2364337" cy="2201025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7" name="文本框 46"/>
                      <p:cNvSpPr txBox="1"/>
                      <p:nvPr/>
                    </p:nvSpPr>
                    <p:spPr>
                      <a:xfrm>
                        <a:off x="2486079" y="633449"/>
                        <a:ext cx="1097352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14:m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kumimoji="1" lang="en-US" altLang="zh-CN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a14:m>
                        <a:r>
                          <a:rPr kumimoji="1" lang="en-US" altLang="zh-CN" dirty="0" smtClean="0"/>
                          <a:t>, </a:t>
                        </a:r>
                        <a:r>
                          <a:rPr kumimoji="1" lang="mr-IN" altLang="zh-CN" dirty="0" smtClean="0"/>
                          <a:t>…</a:t>
                        </a:r>
                        <a:r>
                          <a:rPr kumimoji="1" lang="en-US" altLang="zh-CN" dirty="0" smtClean="0"/>
                          <a:t>, </a:t>
                        </a:r>
                        <a14:m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𝑁</m:t>
                                </m:r>
                              </m:sub>
                            </m:sSub>
                          </m:oMath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47" name="文本框 46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486079" y="633449"/>
                        <a:ext cx="1097352" cy="276999"/>
                      </a:xfrm>
                      <a:prstGeom prst="rect">
                        <a:avLst/>
                      </a:prstGeom>
                      <a:blipFill rotWithShape="0">
                        <a:blip r:embed="rId9"/>
                        <a:stretch>
                          <a:fillRect l="-10000" t="-28889" r="-3333" b="-51111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48" name="直线箭头连接符 47"/>
                  <p:cNvCxnSpPr/>
                  <p:nvPr/>
                </p:nvCxnSpPr>
                <p:spPr>
                  <a:xfrm>
                    <a:off x="3020909" y="976045"/>
                    <a:ext cx="0" cy="503434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9" name="文本框 48"/>
                      <p:cNvSpPr txBox="1"/>
                      <p:nvPr/>
                    </p:nvSpPr>
                    <p:spPr>
                      <a:xfrm>
                        <a:off x="2421779" y="1465303"/>
                        <a:ext cx="1522148" cy="28200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14:m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1" lang="en-US" altLang="zh-CN" b="0" i="1" smtClean="0">
                                    <a:latin typeface="Cambria Math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11</m:t>
                                </m:r>
                              </m:sub>
                              <m:sup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2</m:t>
                                </m:r>
                              </m:sup>
                            </m:sSubSup>
                          </m:oMath>
                        </a14:m>
                        <a:r>
                          <a:rPr kumimoji="1" lang="en-US" altLang="zh-CN" dirty="0" smtClean="0"/>
                          <a:t>, </a:t>
                        </a:r>
                        <a14:m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1" lang="en-US" altLang="zh-CN" b="0" i="1" smtClean="0">
                                    <a:latin typeface="Cambria Math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21</m:t>
                                </m:r>
                              </m:sub>
                              <m:sup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2</m:t>
                                </m:r>
                              </m:sup>
                            </m:sSubSup>
                          </m:oMath>
                        </a14:m>
                        <a:r>
                          <a:rPr kumimoji="1" lang="en-US" altLang="zh-CN" dirty="0" smtClean="0"/>
                          <a:t>, </a:t>
                        </a:r>
                        <a:r>
                          <a:rPr kumimoji="1" lang="mr-IN" altLang="zh-CN" dirty="0" smtClean="0"/>
                          <a:t>…</a:t>
                        </a:r>
                        <a:r>
                          <a:rPr kumimoji="1" lang="en-US" altLang="zh-CN" dirty="0" smtClean="0"/>
                          <a:t>, </a:t>
                        </a:r>
                        <a14:m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1" lang="en-US" altLang="zh-CN" b="0" i="1" smtClean="0">
                                    <a:latin typeface="Cambria Math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𝑁</m:t>
                                </m:r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2</m:t>
                                </m:r>
                              </m:sup>
                            </m:sSubSup>
                          </m:oMath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49" name="文本框 48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421779" y="1465303"/>
                        <a:ext cx="1522148" cy="282000"/>
                      </a:xfrm>
                      <a:prstGeom prst="rect">
                        <a:avLst/>
                      </a:prstGeom>
                      <a:blipFill rotWithShape="0">
                        <a:blip r:embed="rId10"/>
                        <a:stretch>
                          <a:fillRect l="-5600" t="-25532" r="-2800" b="-48936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0" name="文本框 49"/>
                      <p:cNvSpPr txBox="1"/>
                      <p:nvPr/>
                    </p:nvSpPr>
                    <p:spPr>
                      <a:xfrm>
                        <a:off x="3049680" y="1098936"/>
                        <a:ext cx="280806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kumimoji="1" lang="en-US" altLang="zh-CN" i="1" smtClean="0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𝑘</m:t>
                                  </m:r>
                                </m:e>
                                <m:sup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50" name="文本框 49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049680" y="1098936"/>
                        <a:ext cx="280806" cy="276999"/>
                      </a:xfrm>
                      <a:prstGeom prst="rect">
                        <a:avLst/>
                      </a:prstGeom>
                      <a:blipFill rotWithShape="0">
                        <a:blip r:embed="rId11"/>
                        <a:stretch>
                          <a:fillRect l="-23913" t="-4348" r="-13043" b="-652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1" name="文本框 50"/>
                      <p:cNvSpPr txBox="1"/>
                      <p:nvPr/>
                    </p:nvSpPr>
                    <p:spPr>
                      <a:xfrm>
                        <a:off x="4398493" y="1688051"/>
                        <a:ext cx="387623" cy="37260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kumimoji="1" lang="zh-CN" altLang="en-US" sz="1000" i="1" smtClean="0">
                                      <a:latin typeface="Cambria Math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kumimoji="1" lang="en-US" altLang="zh-CN" sz="1000" b="0" i="1" smtClean="0">
                                      <a:latin typeface="Cambria Math" charset="0"/>
                                    </a:rPr>
                                    <m:t>∗</m:t>
                                  </m:r>
                                </m:e>
                              </m:nary>
                            </m:oMath>
                          </m:oMathPara>
                        </a14:m>
                        <a:endParaRPr kumimoji="1" lang="zh-CN" altLang="en-US" sz="1000" dirty="0"/>
                      </a:p>
                    </p:txBody>
                  </p:sp>
                </mc:Choice>
                <mc:Fallback xmlns="">
                  <p:sp>
                    <p:nvSpPr>
                      <p:cNvPr id="51" name="文本框 50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398493" y="1688051"/>
                        <a:ext cx="387623" cy="372603"/>
                      </a:xfrm>
                      <a:prstGeom prst="rect">
                        <a:avLst/>
                      </a:prstGeom>
                      <a:blipFill rotWithShape="0">
                        <a:blip r:embed="rId7"/>
                        <a:stretch>
                          <a:fillRect l="-107937" t="-152459" r="-149206" b="-20819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2" name="文本框 51"/>
                      <p:cNvSpPr txBox="1"/>
                      <p:nvPr/>
                    </p:nvSpPr>
                    <p:spPr>
                      <a:xfrm>
                        <a:off x="2682089" y="2490084"/>
                        <a:ext cx="791820" cy="34439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kumimoji="1" lang="en-US" altLang="zh-CN" b="0" i="1" smtClean="0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  <m:t>𝑄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bSup>
                              <m:d>
                                <m:dPr>
                                  <m:ctrlPr>
                                    <a:rPr kumimoji="1" lang="en-US" altLang="zh-CN" b="0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rgbClr val="0070C0"/>
                                      </a:solidFill>
                                      <a:latin typeface="Cambria Math" charset="0"/>
                                    </a:rPr>
                                    <m:t>2</m:t>
                                  </m:r>
                                </m:e>
                              </m:d>
                            </m:oMath>
                          </m:oMathPara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52" name="文本框 51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682089" y="2490084"/>
                        <a:ext cx="791820" cy="344390"/>
                      </a:xfrm>
                      <a:prstGeom prst="rect">
                        <a:avLst/>
                      </a:prstGeom>
                      <a:blipFill rotWithShape="0">
                        <a:blip r:embed="rId12"/>
                        <a:stretch>
                          <a:fillRect l="-8462" b="-21053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53" name="肘形连接符 52"/>
                  <p:cNvCxnSpPr>
                    <a:stCxn id="50" idx="3"/>
                  </p:cNvCxnSpPr>
                  <p:nvPr/>
                </p:nvCxnSpPr>
                <p:spPr>
                  <a:xfrm flipH="1">
                    <a:off x="3473908" y="1542142"/>
                    <a:ext cx="448607" cy="1120137"/>
                  </a:xfrm>
                  <a:prstGeom prst="bentConnector3">
                    <a:avLst>
                      <a:gd name="adj1" fmla="val -175974"/>
                    </a:avLst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55" name="文本框 54"/>
              <p:cNvSpPr txBox="1"/>
              <p:nvPr/>
            </p:nvSpPr>
            <p:spPr>
              <a:xfrm>
                <a:off x="8595360" y="1684296"/>
                <a:ext cx="513283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mr-IN" altLang="zh-CN" sz="4000" dirty="0" smtClean="0"/>
                  <a:t>…</a:t>
                </a:r>
                <a:endParaRPr kumimoji="1" lang="zh-CN" altLang="en-US" sz="4000" dirty="0"/>
              </a:p>
            </p:txBody>
          </p:sp>
          <p:grpSp>
            <p:nvGrpSpPr>
              <p:cNvPr id="56" name="组 55"/>
              <p:cNvGrpSpPr/>
              <p:nvPr/>
            </p:nvGrpSpPr>
            <p:grpSpPr>
              <a:xfrm>
                <a:off x="9192857" y="511529"/>
                <a:ext cx="2981611" cy="2198973"/>
                <a:chOff x="1804505" y="633449"/>
                <a:chExt cx="2981611" cy="2198973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7" name="文本框 56"/>
                    <p:cNvSpPr txBox="1"/>
                    <p:nvPr/>
                  </p:nvSpPr>
                  <p:spPr>
                    <a:xfrm>
                      <a:off x="1804505" y="1922899"/>
                      <a:ext cx="2231893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2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),</m:t>
                          </m:r>
                          <m:sSub>
                            <m:sSub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2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)</m:t>
                          </m:r>
                        </m:oMath>
                      </a14:m>
                      <a:r>
                        <a:rPr kumimoji="1" lang="en-US" altLang="zh-CN" dirty="0" smtClean="0"/>
                        <a:t>, </a:t>
                      </a:r>
                      <a:r>
                        <a:rPr kumimoji="1" lang="mr-IN" altLang="zh-CN" dirty="0" smtClean="0"/>
                        <a:t>…</a:t>
                      </a:r>
                      <a:r>
                        <a:rPr kumimoji="1" lang="en-US" altLang="zh-CN" dirty="0" smtClean="0"/>
                        <a:t>, </a:t>
                      </a:r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𝑁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2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)</m:t>
                          </m:r>
                        </m:oMath>
                      </a14:m>
                      <a:endParaRPr kumimoji="1" lang="zh-CN" altLang="en-US" dirty="0"/>
                    </a:p>
                  </p:txBody>
                </p:sp>
              </mc:Choice>
              <mc:Fallback xmlns="">
                <p:sp>
                  <p:nvSpPr>
                    <p:cNvPr id="57" name="文本框 5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04505" y="1922899"/>
                      <a:ext cx="2231893" cy="276999"/>
                    </a:xfrm>
                    <a:prstGeom prst="rect">
                      <a:avLst/>
                    </a:prstGeom>
                    <a:blipFill rotWithShape="0">
                      <a:blip r:embed="rId3"/>
                      <a:stretch>
                        <a:fillRect l="-4645" t="-28261" r="-4098" b="-5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58" name="组 57"/>
                <p:cNvGrpSpPr/>
                <p:nvPr/>
              </p:nvGrpSpPr>
              <p:grpSpPr>
                <a:xfrm>
                  <a:off x="2398268" y="633449"/>
                  <a:ext cx="2387848" cy="2198973"/>
                  <a:chOff x="2398268" y="633449"/>
                  <a:chExt cx="2387848" cy="2198973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9" name="文本框 58"/>
                      <p:cNvSpPr txBox="1"/>
                      <p:nvPr/>
                    </p:nvSpPr>
                    <p:spPr>
                      <a:xfrm>
                        <a:off x="2502408" y="633449"/>
                        <a:ext cx="1097352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14:m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kumimoji="1" lang="en-US" altLang="zh-CN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a14:m>
                        <a:r>
                          <a:rPr kumimoji="1" lang="en-US" altLang="zh-CN" dirty="0" smtClean="0"/>
                          <a:t>, </a:t>
                        </a:r>
                        <a:r>
                          <a:rPr kumimoji="1" lang="mr-IN" altLang="zh-CN" dirty="0" smtClean="0"/>
                          <a:t>…</a:t>
                        </a:r>
                        <a:r>
                          <a:rPr kumimoji="1" lang="en-US" altLang="zh-CN" dirty="0" smtClean="0"/>
                          <a:t>, </a:t>
                        </a:r>
                        <a14:m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𝑁</m:t>
                                </m:r>
                              </m:sub>
                            </m:sSub>
                          </m:oMath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59" name="文本框 58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502408" y="633449"/>
                        <a:ext cx="1097352" cy="276999"/>
                      </a:xfrm>
                      <a:prstGeom prst="rect">
                        <a:avLst/>
                      </a:prstGeom>
                      <a:blipFill rotWithShape="0">
                        <a:blip r:embed="rId9"/>
                        <a:stretch>
                          <a:fillRect l="-10000" t="-28889" r="-3333" b="-51111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60" name="直线箭头连接符 59"/>
                  <p:cNvCxnSpPr/>
                  <p:nvPr/>
                </p:nvCxnSpPr>
                <p:spPr>
                  <a:xfrm>
                    <a:off x="3020909" y="976045"/>
                    <a:ext cx="0" cy="503434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1" name="文本框 60"/>
                      <p:cNvSpPr txBox="1"/>
                      <p:nvPr/>
                    </p:nvSpPr>
                    <p:spPr>
                      <a:xfrm>
                        <a:off x="2398268" y="1481632"/>
                        <a:ext cx="1522148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14:m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1" lang="en-US" altLang="zh-CN" b="0" i="1" smtClean="0">
                                    <a:latin typeface="Cambria Math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11</m:t>
                                </m:r>
                              </m:sub>
                              <m:sup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𝑚</m:t>
                                </m:r>
                              </m:sup>
                            </m:sSubSup>
                          </m:oMath>
                        </a14:m>
                        <a:r>
                          <a:rPr kumimoji="1" lang="en-US" altLang="zh-CN" dirty="0" smtClean="0"/>
                          <a:t>, </a:t>
                        </a:r>
                        <a14:m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1" lang="en-US" altLang="zh-CN" b="0" i="1" smtClean="0">
                                    <a:latin typeface="Cambria Math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21</m:t>
                                </m:r>
                              </m:sub>
                              <m:sup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𝑚</m:t>
                                </m:r>
                              </m:sup>
                            </m:sSubSup>
                          </m:oMath>
                        </a14:m>
                        <a:r>
                          <a:rPr kumimoji="1" lang="en-US" altLang="zh-CN" dirty="0" smtClean="0"/>
                          <a:t>, </a:t>
                        </a:r>
                        <a:r>
                          <a:rPr kumimoji="1" lang="mr-IN" altLang="zh-CN" dirty="0" smtClean="0"/>
                          <a:t>…</a:t>
                        </a:r>
                        <a:r>
                          <a:rPr kumimoji="1" lang="en-US" altLang="zh-CN" dirty="0" smtClean="0"/>
                          <a:t>, </a:t>
                        </a:r>
                        <a14:m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1" lang="en-US" altLang="zh-CN" b="0" i="1" smtClean="0">
                                    <a:latin typeface="Cambria Math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𝑁</m:t>
                                </m:r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𝑚</m:t>
                                </m:r>
                              </m:sup>
                            </m:sSubSup>
                          </m:oMath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61" name="文本框 60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398268" y="1481632"/>
                        <a:ext cx="1522148" cy="276999"/>
                      </a:xfrm>
                      <a:prstGeom prst="rect">
                        <a:avLst/>
                      </a:prstGeom>
                      <a:blipFill rotWithShape="0">
                        <a:blip r:embed="rId13"/>
                        <a:stretch>
                          <a:fillRect l="-5600" t="-28889" r="-2800" b="-53333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2" name="文本框 61"/>
                      <p:cNvSpPr txBox="1"/>
                      <p:nvPr/>
                    </p:nvSpPr>
                    <p:spPr>
                      <a:xfrm>
                        <a:off x="3049680" y="1098936"/>
                        <a:ext cx="280806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kumimoji="1" lang="en-US" altLang="zh-CN" i="1" smtClean="0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𝑘</m:t>
                                  </m:r>
                                </m:e>
                                <m:sup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𝑚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62" name="文本框 61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049680" y="1098936"/>
                        <a:ext cx="280806" cy="276999"/>
                      </a:xfrm>
                      <a:prstGeom prst="rect">
                        <a:avLst/>
                      </a:prstGeom>
                      <a:blipFill rotWithShape="0">
                        <a:blip r:embed="rId14"/>
                        <a:stretch>
                          <a:fillRect l="-30435" r="-23913" b="-652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3" name="文本框 62"/>
                      <p:cNvSpPr txBox="1"/>
                      <p:nvPr/>
                    </p:nvSpPr>
                    <p:spPr>
                      <a:xfrm>
                        <a:off x="4398493" y="1688051"/>
                        <a:ext cx="387623" cy="37260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kumimoji="1" lang="zh-CN" altLang="en-US" sz="1000" i="1" smtClean="0">
                                      <a:latin typeface="Cambria Math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kumimoji="1" lang="en-US" altLang="zh-CN" sz="1000" b="0" i="1" smtClean="0">
                                      <a:latin typeface="Cambria Math" charset="0"/>
                                    </a:rPr>
                                    <m:t>∗</m:t>
                                  </m:r>
                                </m:e>
                              </m:nary>
                            </m:oMath>
                          </m:oMathPara>
                        </a14:m>
                        <a:endParaRPr kumimoji="1" lang="zh-CN" altLang="en-US" sz="1000" dirty="0"/>
                      </a:p>
                    </p:txBody>
                  </p:sp>
                </mc:Choice>
                <mc:Fallback xmlns="">
                  <p:sp>
                    <p:nvSpPr>
                      <p:cNvPr id="63" name="文本框 62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398493" y="1688051"/>
                        <a:ext cx="387623" cy="372603"/>
                      </a:xfrm>
                      <a:prstGeom prst="rect">
                        <a:avLst/>
                      </a:prstGeom>
                      <a:blipFill rotWithShape="0">
                        <a:blip r:embed="rId7"/>
                        <a:stretch>
                          <a:fillRect l="-107937" t="-152459" r="-149206" b="-20819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4" name="文本框 63"/>
                      <p:cNvSpPr txBox="1"/>
                      <p:nvPr/>
                    </p:nvSpPr>
                    <p:spPr>
                      <a:xfrm>
                        <a:off x="2650307" y="2490084"/>
                        <a:ext cx="854015" cy="342338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kumimoji="1" lang="en-US" altLang="zh-CN" b="0" i="1" smtClean="0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  <m:t>𝑄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  <m:t>𝑚</m:t>
                                      </m:r>
                                    </m:e>
                                  </m:d>
                                </m:sup>
                              </m:sSubSup>
                              <m:d>
                                <m:dPr>
                                  <m:ctrlPr>
                                    <a:rPr kumimoji="1" lang="en-US" altLang="zh-CN" b="0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rgbClr val="0070C0"/>
                                      </a:solidFill>
                                      <a:latin typeface="Cambria Math" charset="0"/>
                                    </a:rPr>
                                    <m:t>2</m:t>
                                  </m:r>
                                </m:e>
                              </m:d>
                            </m:oMath>
                          </m:oMathPara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64" name="文本框 63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650307" y="2490084"/>
                        <a:ext cx="854015" cy="342338"/>
                      </a:xfrm>
                      <a:prstGeom prst="rect">
                        <a:avLst/>
                      </a:prstGeom>
                      <a:blipFill rotWithShape="0">
                        <a:blip r:embed="rId15"/>
                        <a:stretch>
                          <a:fillRect l="-7857" b="-21053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65" name="肘形连接符 64"/>
                  <p:cNvCxnSpPr/>
                  <p:nvPr/>
                </p:nvCxnSpPr>
                <p:spPr>
                  <a:xfrm flipH="1">
                    <a:off x="3473908" y="1542142"/>
                    <a:ext cx="448607" cy="1120137"/>
                  </a:xfrm>
                  <a:prstGeom prst="bentConnector3">
                    <a:avLst>
                      <a:gd name="adj1" fmla="val -175974"/>
                    </a:avLst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68" name="直线箭头连接符 67"/>
              <p:cNvCxnSpPr/>
              <p:nvPr/>
            </p:nvCxnSpPr>
            <p:spPr>
              <a:xfrm>
                <a:off x="3818166" y="2834474"/>
                <a:ext cx="2766835" cy="95405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直线箭头连接符 69"/>
              <p:cNvCxnSpPr/>
              <p:nvPr/>
            </p:nvCxnSpPr>
            <p:spPr>
              <a:xfrm>
                <a:off x="6878163" y="2834474"/>
                <a:ext cx="0" cy="85970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直线箭头连接符 71"/>
              <p:cNvCxnSpPr/>
              <p:nvPr/>
            </p:nvCxnSpPr>
            <p:spPr>
              <a:xfrm flipH="1">
                <a:off x="7161989" y="2710502"/>
                <a:ext cx="2876670" cy="107803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3" name="文本框 72"/>
                  <p:cNvSpPr txBox="1"/>
                  <p:nvPr/>
                </p:nvSpPr>
                <p:spPr>
                  <a:xfrm>
                    <a:off x="4548125" y="3173003"/>
                    <a:ext cx="353815" cy="284180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0070C0"/>
                                  </a:solidFill>
                                  <a:latin typeface="Cambria Math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kumimoji="1" lang="zh-CN" altLang="en-US" dirty="0"/>
                  </a:p>
                </p:txBody>
              </p:sp>
            </mc:Choice>
            <mc:Fallback xmlns="">
              <p:sp>
                <p:nvSpPr>
                  <p:cNvPr id="73" name="文本框 7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48125" y="3173003"/>
                    <a:ext cx="353815" cy="284180"/>
                  </a:xfrm>
                  <a:prstGeom prst="rect">
                    <a:avLst/>
                  </a:prstGeom>
                  <a:blipFill rotWithShape="0">
                    <a:blip r:embed="rId16"/>
                    <a:stretch>
                      <a:fillRect l="-5172" t="-2174" r="-5172" b="-17391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4" name="文本框 73"/>
                  <p:cNvSpPr txBox="1"/>
                  <p:nvPr/>
                </p:nvSpPr>
                <p:spPr>
                  <a:xfrm>
                    <a:off x="6565901" y="3191291"/>
                    <a:ext cx="353815" cy="280205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0070C0"/>
                                  </a:solidFill>
                                  <a:latin typeface="Cambria Math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bSup>
                        </m:oMath>
                      </m:oMathPara>
                    </a14:m>
                    <a:endParaRPr kumimoji="1" lang="zh-CN" altLang="en-US" dirty="0"/>
                  </a:p>
                </p:txBody>
              </p:sp>
            </mc:Choice>
            <mc:Fallback xmlns="">
              <p:sp>
                <p:nvSpPr>
                  <p:cNvPr id="74" name="文本框 7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65901" y="3191291"/>
                    <a:ext cx="353815" cy="280205"/>
                  </a:xfrm>
                  <a:prstGeom prst="rect">
                    <a:avLst/>
                  </a:prstGeom>
                  <a:blipFill rotWithShape="0">
                    <a:blip r:embed="rId17"/>
                    <a:stretch>
                      <a:fillRect l="-6897" t="-2222" r="-5172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5" name="文本框 74"/>
                  <p:cNvSpPr txBox="1"/>
                  <p:nvPr/>
                </p:nvSpPr>
                <p:spPr>
                  <a:xfrm>
                    <a:off x="8144765" y="3136427"/>
                    <a:ext cx="416011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0070C0"/>
                                  </a:solidFill>
                                  <a:latin typeface="Cambria Math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𝑚</m:t>
                              </m:r>
                            </m:sup>
                          </m:sSubSup>
                        </m:oMath>
                      </m:oMathPara>
                    </a14:m>
                    <a:endParaRPr kumimoji="1" lang="zh-CN" altLang="en-US" dirty="0"/>
                  </a:p>
                </p:txBody>
              </p:sp>
            </mc:Choice>
            <mc:Fallback xmlns="">
              <p:sp>
                <p:nvSpPr>
                  <p:cNvPr id="75" name="文本框 7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44765" y="3136427"/>
                    <a:ext cx="416011" cy="276999"/>
                  </a:xfrm>
                  <a:prstGeom prst="rect">
                    <a:avLst/>
                  </a:prstGeom>
                  <a:blipFill rotWithShape="0">
                    <a:blip r:embed="rId18"/>
                    <a:stretch>
                      <a:fillRect l="-5882" r="-1471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0" name="文本框 159"/>
                <p:cNvSpPr txBox="1"/>
                <p:nvPr/>
              </p:nvSpPr>
              <p:spPr>
                <a:xfrm>
                  <a:off x="6585220" y="3727572"/>
                  <a:ext cx="638636" cy="28783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̌"/>
                                <m:ctrlPr>
                                  <a:rPr kumimoji="1" lang="en-US" altLang="zh-CN" b="0" i="1" smtClean="0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𝑄</m:t>
                                </m:r>
                              </m:e>
                            </m:acc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zh-CN" b="0" i="1" smtClean="0">
                            <a:latin typeface="Cambria Math" charset="0"/>
                          </a:rPr>
                          <m:t>(</m:t>
                        </m:r>
                        <m:r>
                          <a:rPr kumimoji="1" lang="en-US" altLang="zh-CN" b="0" i="1" smtClean="0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2</m:t>
                        </m:r>
                        <m:r>
                          <a:rPr kumimoji="1" lang="en-US" altLang="zh-CN" b="0" i="1" smtClean="0">
                            <a:latin typeface="Cambria Math" charset="0"/>
                          </a:rPr>
                          <m:t>)</m:t>
                        </m:r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160" name="文本框 1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85220" y="3727572"/>
                  <a:ext cx="638636" cy="287836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 l="-10476" t="-25000" r="-12381" b="-3125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" name="直线连接符 2"/>
          <p:cNvCxnSpPr>
            <a:stCxn id="45" idx="3"/>
          </p:cNvCxnSpPr>
          <p:nvPr/>
        </p:nvCxnSpPr>
        <p:spPr>
          <a:xfrm flipV="1">
            <a:off x="7724478" y="1932638"/>
            <a:ext cx="684000" cy="7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/>
          <p:cNvCxnSpPr>
            <a:stCxn id="57" idx="3"/>
          </p:cNvCxnSpPr>
          <p:nvPr/>
        </p:nvCxnSpPr>
        <p:spPr>
          <a:xfrm flipV="1">
            <a:off x="11424750" y="1877775"/>
            <a:ext cx="687613" cy="7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5915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 26"/>
          <p:cNvSpPr txBox="1"/>
          <p:nvPr/>
        </p:nvSpPr>
        <p:spPr>
          <a:xfrm>
            <a:off x="646114" y="617120"/>
            <a:ext cx="11583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图像特征</a:t>
            </a:r>
            <a:endParaRPr kumimoji="1" lang="zh-CN" altLang="en-US" sz="1200" dirty="0"/>
          </a:p>
        </p:txBody>
      </p:sp>
      <p:sp>
        <p:nvSpPr>
          <p:cNvPr id="28" name="文本框 27"/>
          <p:cNvSpPr txBox="1"/>
          <p:nvPr/>
        </p:nvSpPr>
        <p:spPr>
          <a:xfrm>
            <a:off x="442545" y="1375936"/>
            <a:ext cx="15081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 smtClean="0"/>
              <a:t>Gaussian</a:t>
            </a:r>
            <a:r>
              <a:rPr kumimoji="1" lang="zh-CN" altLang="en-US" sz="1200" dirty="0" smtClean="0"/>
              <a:t>滤波系数</a:t>
            </a:r>
            <a:endParaRPr kumimoji="1" lang="zh-CN" altLang="en-US" sz="1200" dirty="0"/>
          </a:p>
        </p:txBody>
      </p:sp>
      <p:sp>
        <p:nvSpPr>
          <p:cNvPr id="76" name="文本框 75"/>
          <p:cNvSpPr txBox="1"/>
          <p:nvPr/>
        </p:nvSpPr>
        <p:spPr>
          <a:xfrm>
            <a:off x="490177" y="1896654"/>
            <a:ext cx="15081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前一次迭代的结果</a:t>
            </a:r>
            <a:endParaRPr kumimoji="1" lang="zh-CN" altLang="en-US" sz="1200" dirty="0"/>
          </a:p>
        </p:txBody>
      </p:sp>
      <p:sp>
        <p:nvSpPr>
          <p:cNvPr id="77" name="文本框 76"/>
          <p:cNvSpPr txBox="1"/>
          <p:nvPr/>
        </p:nvSpPr>
        <p:spPr>
          <a:xfrm>
            <a:off x="505294" y="2523779"/>
            <a:ext cx="15081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各个滤波下的结果</a:t>
            </a:r>
            <a:endParaRPr kumimoji="1" lang="zh-CN" altLang="en-US" sz="1200" dirty="0"/>
          </a:p>
        </p:txBody>
      </p:sp>
      <p:sp>
        <p:nvSpPr>
          <p:cNvPr id="159" name="文本框 158"/>
          <p:cNvSpPr txBox="1"/>
          <p:nvPr/>
        </p:nvSpPr>
        <p:spPr>
          <a:xfrm>
            <a:off x="442545" y="85344"/>
            <a:ext cx="1725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 smtClean="0"/>
              <a:t>Pixel:</a:t>
            </a:r>
            <a:r>
              <a:rPr kumimoji="1" lang="en-US" altLang="zh-CN" b="1" dirty="0" smtClean="0">
                <a:solidFill>
                  <a:srgbClr val="FF0000"/>
                </a:solidFill>
              </a:rPr>
              <a:t>1</a:t>
            </a:r>
            <a:r>
              <a:rPr kumimoji="1" lang="en-US" altLang="zh-CN" b="1" dirty="0" smtClean="0"/>
              <a:t>, </a:t>
            </a:r>
            <a:r>
              <a:rPr kumimoji="1" lang="en-US" altLang="zh-CN" b="1" dirty="0" err="1" smtClean="0"/>
              <a:t>Label:</a:t>
            </a:r>
            <a:r>
              <a:rPr kumimoji="1" lang="en-US" altLang="zh-CN" b="1" dirty="0" err="1" smtClean="0">
                <a:solidFill>
                  <a:srgbClr val="0070C0"/>
                </a:solidFill>
              </a:rPr>
              <a:t>L</a:t>
            </a:r>
            <a:endParaRPr kumimoji="1" lang="zh-CN" altLang="en-US" b="1" dirty="0">
              <a:solidFill>
                <a:srgbClr val="0070C0"/>
              </a:solidFill>
            </a:endParaRPr>
          </a:p>
        </p:txBody>
      </p:sp>
      <p:grpSp>
        <p:nvGrpSpPr>
          <p:cNvPr id="2" name="组 1"/>
          <p:cNvGrpSpPr/>
          <p:nvPr/>
        </p:nvGrpSpPr>
        <p:grpSpPr>
          <a:xfrm>
            <a:off x="2292185" y="450569"/>
            <a:ext cx="9882283" cy="3564839"/>
            <a:chOff x="2292185" y="450569"/>
            <a:chExt cx="9882283" cy="3564839"/>
          </a:xfrm>
        </p:grpSpPr>
        <p:grpSp>
          <p:nvGrpSpPr>
            <p:cNvPr id="78" name="组 77"/>
            <p:cNvGrpSpPr/>
            <p:nvPr/>
          </p:nvGrpSpPr>
          <p:grpSpPr>
            <a:xfrm>
              <a:off x="2292185" y="450569"/>
              <a:ext cx="9882283" cy="3277003"/>
              <a:chOff x="2292185" y="511529"/>
              <a:chExt cx="9882283" cy="3277003"/>
            </a:xfrm>
          </p:grpSpPr>
          <p:grpSp>
            <p:nvGrpSpPr>
              <p:cNvPr id="41" name="组 40"/>
              <p:cNvGrpSpPr/>
              <p:nvPr/>
            </p:nvGrpSpPr>
            <p:grpSpPr>
              <a:xfrm>
                <a:off x="2292185" y="617120"/>
                <a:ext cx="2981611" cy="2217354"/>
                <a:chOff x="1804505" y="617120"/>
                <a:chExt cx="2981611" cy="2217354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" name="文本框 9"/>
                    <p:cNvSpPr txBox="1"/>
                    <p:nvPr/>
                  </p:nvSpPr>
                  <p:spPr>
                    <a:xfrm>
                      <a:off x="1804505" y="1922899"/>
                      <a:ext cx="2231893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𝐿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),</m:t>
                          </m:r>
                          <m:sSub>
                            <m:sSub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𝐿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)</m:t>
                          </m:r>
                        </m:oMath>
                      </a14:m>
                      <a:r>
                        <a:rPr kumimoji="1" lang="en-US" altLang="zh-CN" dirty="0" smtClean="0"/>
                        <a:t>, </a:t>
                      </a:r>
                      <a:r>
                        <a:rPr kumimoji="1" lang="mr-IN" altLang="zh-CN" dirty="0" smtClean="0"/>
                        <a:t>…</a:t>
                      </a:r>
                      <a:r>
                        <a:rPr kumimoji="1" lang="en-US" altLang="zh-CN" dirty="0" smtClean="0"/>
                        <a:t>, </a:t>
                      </a:r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𝑁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𝐿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)</m:t>
                          </m:r>
                        </m:oMath>
                      </a14:m>
                      <a:endParaRPr kumimoji="1" lang="zh-CN" altLang="en-US" dirty="0"/>
                    </a:p>
                  </p:txBody>
                </p:sp>
              </mc:Choice>
              <mc:Fallback xmlns="">
                <p:sp>
                  <p:nvSpPr>
                    <p:cNvPr id="10" name="文本框 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04505" y="1922899"/>
                      <a:ext cx="2231893" cy="276999"/>
                    </a:xfrm>
                    <a:prstGeom prst="rect">
                      <a:avLst/>
                    </a:prstGeom>
                    <a:blipFill rotWithShape="0">
                      <a:blip r:embed="rId3"/>
                      <a:stretch>
                        <a:fillRect l="-4645" t="-28261" r="-3825" b="-5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30" name="组 29"/>
                <p:cNvGrpSpPr/>
                <p:nvPr/>
              </p:nvGrpSpPr>
              <p:grpSpPr>
                <a:xfrm>
                  <a:off x="2176844" y="617120"/>
                  <a:ext cx="2609272" cy="2217354"/>
                  <a:chOff x="2176844" y="617120"/>
                  <a:chExt cx="2609272" cy="2217354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" name="文本框 4"/>
                      <p:cNvSpPr txBox="1"/>
                      <p:nvPr/>
                    </p:nvSpPr>
                    <p:spPr>
                      <a:xfrm>
                        <a:off x="2502408" y="617120"/>
                        <a:ext cx="1097352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14:m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kumimoji="1" lang="en-US" altLang="zh-CN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a14:m>
                        <a:r>
                          <a:rPr kumimoji="1" lang="en-US" altLang="zh-CN" dirty="0" smtClean="0"/>
                          <a:t>, </a:t>
                        </a:r>
                        <a:r>
                          <a:rPr kumimoji="1" lang="mr-IN" altLang="zh-CN" dirty="0" smtClean="0"/>
                          <a:t>…</a:t>
                        </a:r>
                        <a:r>
                          <a:rPr kumimoji="1" lang="en-US" altLang="zh-CN" dirty="0" smtClean="0"/>
                          <a:t>, </a:t>
                        </a:r>
                        <a14:m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𝑁</m:t>
                                </m:r>
                              </m:sub>
                            </m:sSub>
                          </m:oMath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5" name="文本框 4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502408" y="617120"/>
                        <a:ext cx="1097352" cy="276999"/>
                      </a:xfrm>
                      <a:prstGeom prst="rect">
                        <a:avLst/>
                      </a:prstGeom>
                      <a:blipFill rotWithShape="0">
                        <a:blip r:embed="rId4"/>
                        <a:stretch>
                          <a:fillRect l="-10000" t="-28261" r="-3333" b="-5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7" name="直线箭头连接符 6"/>
                  <p:cNvCxnSpPr/>
                  <p:nvPr/>
                </p:nvCxnSpPr>
                <p:spPr>
                  <a:xfrm>
                    <a:off x="3020909" y="976045"/>
                    <a:ext cx="0" cy="503434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8" name="文本框 7"/>
                      <p:cNvSpPr txBox="1"/>
                      <p:nvPr/>
                    </p:nvSpPr>
                    <p:spPr>
                      <a:xfrm>
                        <a:off x="2176844" y="1399987"/>
                        <a:ext cx="1522148" cy="28430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14:m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1" lang="en-US" altLang="zh-CN" b="0" i="1" smtClean="0">
                                    <a:latin typeface="Cambria Math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11</m:t>
                                </m:r>
                              </m:sub>
                              <m:sup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1</m:t>
                                </m:r>
                              </m:sup>
                            </m:sSubSup>
                          </m:oMath>
                        </a14:m>
                        <a:r>
                          <a:rPr kumimoji="1" lang="en-US" altLang="zh-CN" dirty="0" smtClean="0"/>
                          <a:t>, </a:t>
                        </a:r>
                        <a14:m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1" lang="en-US" altLang="zh-CN" b="0" i="1" smtClean="0">
                                    <a:latin typeface="Cambria Math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21</m:t>
                                </m:r>
                              </m:sub>
                              <m:sup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1</m:t>
                                </m:r>
                              </m:sup>
                            </m:sSubSup>
                          </m:oMath>
                        </a14:m>
                        <a:r>
                          <a:rPr kumimoji="1" lang="en-US" altLang="zh-CN" dirty="0" smtClean="0"/>
                          <a:t>, </a:t>
                        </a:r>
                        <a:r>
                          <a:rPr kumimoji="1" lang="mr-IN" altLang="zh-CN" dirty="0" smtClean="0"/>
                          <a:t>…</a:t>
                        </a:r>
                        <a:r>
                          <a:rPr kumimoji="1" lang="en-US" altLang="zh-CN" dirty="0" smtClean="0"/>
                          <a:t>, </a:t>
                        </a:r>
                        <a14:m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1" lang="en-US" altLang="zh-CN" b="0" i="1" smtClean="0">
                                    <a:latin typeface="Cambria Math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𝑁</m:t>
                                </m:r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1</m:t>
                                </m:r>
                              </m:sup>
                            </m:sSubSup>
                          </m:oMath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8" name="文本框 7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176844" y="1399987"/>
                        <a:ext cx="1522148" cy="284309"/>
                      </a:xfrm>
                      <a:prstGeom prst="rect">
                        <a:avLst/>
                      </a:prstGeom>
                      <a:blipFill rotWithShape="0">
                        <a:blip r:embed="rId5"/>
                        <a:stretch>
                          <a:fillRect l="-5600" t="-26087" r="-2800" b="-5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" name="文本框 8"/>
                      <p:cNvSpPr txBox="1"/>
                      <p:nvPr/>
                    </p:nvSpPr>
                    <p:spPr>
                      <a:xfrm>
                        <a:off x="3049680" y="1098936"/>
                        <a:ext cx="280806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kumimoji="1" lang="en-US" altLang="zh-CN" i="1" smtClean="0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𝑘</m:t>
                                  </m:r>
                                </m:e>
                                <m:sup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1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9" name="文本框 8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049680" y="1098936"/>
                        <a:ext cx="280806" cy="276999"/>
                      </a:xfrm>
                      <a:prstGeom prst="rect">
                        <a:avLst/>
                      </a:prstGeom>
                      <a:blipFill rotWithShape="0">
                        <a:blip r:embed="rId6"/>
                        <a:stretch>
                          <a:fillRect l="-23913" t="-4348" r="-10870" b="-652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2" name="文本框 11"/>
                      <p:cNvSpPr txBox="1"/>
                      <p:nvPr/>
                    </p:nvSpPr>
                    <p:spPr>
                      <a:xfrm>
                        <a:off x="4398493" y="1688051"/>
                        <a:ext cx="387623" cy="37260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kumimoji="1" lang="zh-CN" altLang="en-US" sz="1000" i="1" smtClean="0">
                                      <a:latin typeface="Cambria Math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kumimoji="1" lang="en-US" altLang="zh-CN" sz="1000" b="0" i="1" smtClean="0">
                                      <a:latin typeface="Cambria Math" charset="0"/>
                                    </a:rPr>
                                    <m:t>∗</m:t>
                                  </m:r>
                                </m:e>
                              </m:nary>
                            </m:oMath>
                          </m:oMathPara>
                        </a14:m>
                        <a:endParaRPr kumimoji="1" lang="zh-CN" altLang="en-US" sz="1000" dirty="0"/>
                      </a:p>
                    </p:txBody>
                  </p:sp>
                </mc:Choice>
                <mc:Fallback xmlns="">
                  <p:sp>
                    <p:nvSpPr>
                      <p:cNvPr id="12" name="文本框 11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398493" y="1688051"/>
                        <a:ext cx="387623" cy="372603"/>
                      </a:xfrm>
                      <a:prstGeom prst="rect">
                        <a:avLst/>
                      </a:prstGeom>
                      <a:blipFill rotWithShape="0">
                        <a:blip r:embed="rId7"/>
                        <a:stretch>
                          <a:fillRect l="-107937" t="-152459" r="-149206" b="-20819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3" name="文本框 12"/>
                      <p:cNvSpPr txBox="1"/>
                      <p:nvPr/>
                    </p:nvSpPr>
                    <p:spPr>
                      <a:xfrm>
                        <a:off x="2682089" y="2490084"/>
                        <a:ext cx="791819" cy="34439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kumimoji="1" lang="en-US" altLang="zh-CN" b="0" i="1" smtClean="0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  <m:t>𝑄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bSup>
                              <m:d>
                                <m:dPr>
                                  <m:ctrlPr>
                                    <a:rPr kumimoji="1" lang="en-US" altLang="zh-CN" b="0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rgbClr val="0070C0"/>
                                      </a:solidFill>
                                      <a:latin typeface="Cambria Math" charset="0"/>
                                    </a:rPr>
                                    <m:t>𝐿</m:t>
                                  </m:r>
                                </m:e>
                              </m:d>
                            </m:oMath>
                          </m:oMathPara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13" name="文本框 12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682089" y="2490084"/>
                        <a:ext cx="791819" cy="344390"/>
                      </a:xfrm>
                      <a:prstGeom prst="rect">
                        <a:avLst/>
                      </a:prstGeom>
                      <a:blipFill rotWithShape="0">
                        <a:blip r:embed="rId8"/>
                        <a:stretch>
                          <a:fillRect l="-8462" b="-21053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17" name="肘形连接符 16"/>
                  <p:cNvCxnSpPr>
                    <a:stCxn id="8" idx="3"/>
                    <a:endCxn id="13" idx="3"/>
                  </p:cNvCxnSpPr>
                  <p:nvPr/>
                </p:nvCxnSpPr>
                <p:spPr>
                  <a:xfrm flipH="1">
                    <a:off x="3473908" y="1542142"/>
                    <a:ext cx="225084" cy="1120137"/>
                  </a:xfrm>
                  <a:prstGeom prst="bentConnector3">
                    <a:avLst>
                      <a:gd name="adj1" fmla="val -449775"/>
                    </a:avLst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直线连接符 18"/>
                  <p:cNvCxnSpPr>
                    <a:stCxn id="10" idx="3"/>
                  </p:cNvCxnSpPr>
                  <p:nvPr/>
                </p:nvCxnSpPr>
                <p:spPr>
                  <a:xfrm>
                    <a:off x="4036398" y="2061399"/>
                    <a:ext cx="687612" cy="1187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44" name="组 43"/>
              <p:cNvGrpSpPr/>
              <p:nvPr/>
            </p:nvGrpSpPr>
            <p:grpSpPr>
              <a:xfrm>
                <a:off x="5492585" y="566393"/>
                <a:ext cx="2981611" cy="2201025"/>
                <a:chOff x="1804505" y="633449"/>
                <a:chExt cx="2981611" cy="220102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5" name="文本框 44"/>
                    <p:cNvSpPr txBox="1"/>
                    <p:nvPr/>
                  </p:nvSpPr>
                  <p:spPr>
                    <a:xfrm>
                      <a:off x="1804505" y="1922899"/>
                      <a:ext cx="2231893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𝐿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),</m:t>
                          </m:r>
                          <m:sSub>
                            <m:sSub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𝐿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)</m:t>
                          </m:r>
                        </m:oMath>
                      </a14:m>
                      <a:r>
                        <a:rPr kumimoji="1" lang="en-US" altLang="zh-CN" dirty="0" smtClean="0"/>
                        <a:t>, </a:t>
                      </a:r>
                      <a:r>
                        <a:rPr kumimoji="1" lang="mr-IN" altLang="zh-CN" dirty="0" smtClean="0"/>
                        <a:t>…</a:t>
                      </a:r>
                      <a:r>
                        <a:rPr kumimoji="1" lang="en-US" altLang="zh-CN" dirty="0" smtClean="0"/>
                        <a:t>, </a:t>
                      </a:r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𝑁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𝐿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)</m:t>
                          </m:r>
                        </m:oMath>
                      </a14:m>
                      <a:endParaRPr kumimoji="1" lang="zh-CN" altLang="en-US" dirty="0"/>
                    </a:p>
                  </p:txBody>
                </p:sp>
              </mc:Choice>
              <mc:Fallback xmlns="">
                <p:sp>
                  <p:nvSpPr>
                    <p:cNvPr id="45" name="文本框 4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04505" y="1922899"/>
                      <a:ext cx="2231893" cy="276999"/>
                    </a:xfrm>
                    <a:prstGeom prst="rect">
                      <a:avLst/>
                    </a:prstGeom>
                    <a:blipFill rotWithShape="0">
                      <a:blip r:embed="rId3"/>
                      <a:stretch>
                        <a:fillRect l="-4645" t="-28261" r="-3825" b="-5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46" name="组 45"/>
                <p:cNvGrpSpPr/>
                <p:nvPr/>
              </p:nvGrpSpPr>
              <p:grpSpPr>
                <a:xfrm>
                  <a:off x="2421779" y="633449"/>
                  <a:ext cx="2364337" cy="2201025"/>
                  <a:chOff x="2421779" y="633449"/>
                  <a:chExt cx="2364337" cy="2201025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7" name="文本框 46"/>
                      <p:cNvSpPr txBox="1"/>
                      <p:nvPr/>
                    </p:nvSpPr>
                    <p:spPr>
                      <a:xfrm>
                        <a:off x="2486079" y="633449"/>
                        <a:ext cx="1097352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14:m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kumimoji="1" lang="en-US" altLang="zh-CN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a14:m>
                        <a:r>
                          <a:rPr kumimoji="1" lang="en-US" altLang="zh-CN" dirty="0" smtClean="0"/>
                          <a:t>, </a:t>
                        </a:r>
                        <a:r>
                          <a:rPr kumimoji="1" lang="mr-IN" altLang="zh-CN" dirty="0" smtClean="0"/>
                          <a:t>…</a:t>
                        </a:r>
                        <a:r>
                          <a:rPr kumimoji="1" lang="en-US" altLang="zh-CN" dirty="0" smtClean="0"/>
                          <a:t>, </a:t>
                        </a:r>
                        <a14:m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𝑁</m:t>
                                </m:r>
                              </m:sub>
                            </m:sSub>
                          </m:oMath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47" name="文本框 46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486079" y="633449"/>
                        <a:ext cx="1097352" cy="276999"/>
                      </a:xfrm>
                      <a:prstGeom prst="rect">
                        <a:avLst/>
                      </a:prstGeom>
                      <a:blipFill rotWithShape="0">
                        <a:blip r:embed="rId9"/>
                        <a:stretch>
                          <a:fillRect l="-10000" t="-28889" r="-3333" b="-51111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48" name="直线箭头连接符 47"/>
                  <p:cNvCxnSpPr/>
                  <p:nvPr/>
                </p:nvCxnSpPr>
                <p:spPr>
                  <a:xfrm>
                    <a:off x="3020909" y="976045"/>
                    <a:ext cx="0" cy="503434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9" name="文本框 48"/>
                      <p:cNvSpPr txBox="1"/>
                      <p:nvPr/>
                    </p:nvSpPr>
                    <p:spPr>
                      <a:xfrm>
                        <a:off x="2421779" y="1465303"/>
                        <a:ext cx="1522148" cy="28200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14:m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1" lang="en-US" altLang="zh-CN" b="0" i="1" smtClean="0">
                                    <a:latin typeface="Cambria Math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11</m:t>
                                </m:r>
                              </m:sub>
                              <m:sup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2</m:t>
                                </m:r>
                              </m:sup>
                            </m:sSubSup>
                          </m:oMath>
                        </a14:m>
                        <a:r>
                          <a:rPr kumimoji="1" lang="en-US" altLang="zh-CN" dirty="0" smtClean="0"/>
                          <a:t>, </a:t>
                        </a:r>
                        <a14:m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1" lang="en-US" altLang="zh-CN" b="0" i="1" smtClean="0">
                                    <a:latin typeface="Cambria Math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21</m:t>
                                </m:r>
                              </m:sub>
                              <m:sup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2</m:t>
                                </m:r>
                              </m:sup>
                            </m:sSubSup>
                          </m:oMath>
                        </a14:m>
                        <a:r>
                          <a:rPr kumimoji="1" lang="en-US" altLang="zh-CN" dirty="0" smtClean="0"/>
                          <a:t>, </a:t>
                        </a:r>
                        <a:r>
                          <a:rPr kumimoji="1" lang="mr-IN" altLang="zh-CN" dirty="0" smtClean="0"/>
                          <a:t>…</a:t>
                        </a:r>
                        <a:r>
                          <a:rPr kumimoji="1" lang="en-US" altLang="zh-CN" dirty="0" smtClean="0"/>
                          <a:t>, </a:t>
                        </a:r>
                        <a14:m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1" lang="en-US" altLang="zh-CN" b="0" i="1" smtClean="0">
                                    <a:latin typeface="Cambria Math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𝑁</m:t>
                                </m:r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2</m:t>
                                </m:r>
                              </m:sup>
                            </m:sSubSup>
                          </m:oMath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49" name="文本框 48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421779" y="1465303"/>
                        <a:ext cx="1522148" cy="282000"/>
                      </a:xfrm>
                      <a:prstGeom prst="rect">
                        <a:avLst/>
                      </a:prstGeom>
                      <a:blipFill rotWithShape="0">
                        <a:blip r:embed="rId10"/>
                        <a:stretch>
                          <a:fillRect l="-5600" t="-25532" r="-2800" b="-48936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0" name="文本框 49"/>
                      <p:cNvSpPr txBox="1"/>
                      <p:nvPr/>
                    </p:nvSpPr>
                    <p:spPr>
                      <a:xfrm>
                        <a:off x="3049680" y="1098936"/>
                        <a:ext cx="280806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kumimoji="1" lang="en-US" altLang="zh-CN" i="1" smtClean="0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𝑘</m:t>
                                  </m:r>
                                </m:e>
                                <m:sup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50" name="文本框 49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049680" y="1098936"/>
                        <a:ext cx="280806" cy="276999"/>
                      </a:xfrm>
                      <a:prstGeom prst="rect">
                        <a:avLst/>
                      </a:prstGeom>
                      <a:blipFill rotWithShape="0">
                        <a:blip r:embed="rId11"/>
                        <a:stretch>
                          <a:fillRect l="-23913" t="-4348" r="-13043" b="-652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1" name="文本框 50"/>
                      <p:cNvSpPr txBox="1"/>
                      <p:nvPr/>
                    </p:nvSpPr>
                    <p:spPr>
                      <a:xfrm>
                        <a:off x="4398493" y="1688051"/>
                        <a:ext cx="387623" cy="37260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kumimoji="1" lang="zh-CN" altLang="en-US" sz="1000" i="1" smtClean="0">
                                      <a:latin typeface="Cambria Math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kumimoji="1" lang="en-US" altLang="zh-CN" sz="1000" b="0" i="1" smtClean="0">
                                      <a:latin typeface="Cambria Math" charset="0"/>
                                    </a:rPr>
                                    <m:t>∗</m:t>
                                  </m:r>
                                </m:e>
                              </m:nary>
                            </m:oMath>
                          </m:oMathPara>
                        </a14:m>
                        <a:endParaRPr kumimoji="1" lang="zh-CN" altLang="en-US" sz="1000" dirty="0"/>
                      </a:p>
                    </p:txBody>
                  </p:sp>
                </mc:Choice>
                <mc:Fallback xmlns="">
                  <p:sp>
                    <p:nvSpPr>
                      <p:cNvPr id="51" name="文本框 50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398493" y="1688051"/>
                        <a:ext cx="387623" cy="372603"/>
                      </a:xfrm>
                      <a:prstGeom prst="rect">
                        <a:avLst/>
                      </a:prstGeom>
                      <a:blipFill rotWithShape="0">
                        <a:blip r:embed="rId7"/>
                        <a:stretch>
                          <a:fillRect l="-107937" t="-152459" r="-149206" b="-20819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2" name="文本框 51"/>
                      <p:cNvSpPr txBox="1"/>
                      <p:nvPr/>
                    </p:nvSpPr>
                    <p:spPr>
                      <a:xfrm>
                        <a:off x="2682089" y="2490084"/>
                        <a:ext cx="791820" cy="34439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kumimoji="1" lang="en-US" altLang="zh-CN" b="0" i="1" smtClean="0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  <m:t>𝑄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bSup>
                              <m:d>
                                <m:dPr>
                                  <m:ctrlPr>
                                    <a:rPr kumimoji="1" lang="en-US" altLang="zh-CN" b="0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rgbClr val="0070C0"/>
                                      </a:solidFill>
                                      <a:latin typeface="Cambria Math" charset="0"/>
                                    </a:rPr>
                                    <m:t>𝐿</m:t>
                                  </m:r>
                                </m:e>
                              </m:d>
                            </m:oMath>
                          </m:oMathPara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52" name="文本框 51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682089" y="2490084"/>
                        <a:ext cx="791820" cy="344390"/>
                      </a:xfrm>
                      <a:prstGeom prst="rect">
                        <a:avLst/>
                      </a:prstGeom>
                      <a:blipFill rotWithShape="0">
                        <a:blip r:embed="rId12"/>
                        <a:stretch>
                          <a:fillRect l="-8462" b="-21053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53" name="肘形连接符 52"/>
                  <p:cNvCxnSpPr>
                    <a:stCxn id="50" idx="3"/>
                  </p:cNvCxnSpPr>
                  <p:nvPr/>
                </p:nvCxnSpPr>
                <p:spPr>
                  <a:xfrm flipH="1">
                    <a:off x="3473908" y="1542142"/>
                    <a:ext cx="448607" cy="1120137"/>
                  </a:xfrm>
                  <a:prstGeom prst="bentConnector3">
                    <a:avLst>
                      <a:gd name="adj1" fmla="val -175974"/>
                    </a:avLst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55" name="文本框 54"/>
              <p:cNvSpPr txBox="1"/>
              <p:nvPr/>
            </p:nvSpPr>
            <p:spPr>
              <a:xfrm>
                <a:off x="8595360" y="1684296"/>
                <a:ext cx="513283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mr-IN" altLang="zh-CN" sz="4000" dirty="0" smtClean="0"/>
                  <a:t>…</a:t>
                </a:r>
                <a:endParaRPr kumimoji="1" lang="zh-CN" altLang="en-US" sz="4000" dirty="0"/>
              </a:p>
            </p:txBody>
          </p:sp>
          <p:grpSp>
            <p:nvGrpSpPr>
              <p:cNvPr id="56" name="组 55"/>
              <p:cNvGrpSpPr/>
              <p:nvPr/>
            </p:nvGrpSpPr>
            <p:grpSpPr>
              <a:xfrm>
                <a:off x="9192857" y="511529"/>
                <a:ext cx="2981611" cy="2198973"/>
                <a:chOff x="1804505" y="633449"/>
                <a:chExt cx="2981611" cy="2198973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7" name="文本框 56"/>
                    <p:cNvSpPr txBox="1"/>
                    <p:nvPr/>
                  </p:nvSpPr>
                  <p:spPr>
                    <a:xfrm>
                      <a:off x="1804505" y="1922899"/>
                      <a:ext cx="2231893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𝐿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),</m:t>
                          </m:r>
                          <m:sSub>
                            <m:sSub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𝐿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)</m:t>
                          </m:r>
                        </m:oMath>
                      </a14:m>
                      <a:r>
                        <a:rPr kumimoji="1" lang="en-US" altLang="zh-CN" dirty="0" smtClean="0"/>
                        <a:t>, </a:t>
                      </a:r>
                      <a:r>
                        <a:rPr kumimoji="1" lang="mr-IN" altLang="zh-CN" dirty="0" smtClean="0"/>
                        <a:t>…</a:t>
                      </a:r>
                      <a:r>
                        <a:rPr kumimoji="1" lang="en-US" altLang="zh-CN" dirty="0" smtClean="0"/>
                        <a:t>, </a:t>
                      </a:r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𝑁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𝐿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)</m:t>
                          </m:r>
                        </m:oMath>
                      </a14:m>
                      <a:endParaRPr kumimoji="1" lang="zh-CN" altLang="en-US" dirty="0"/>
                    </a:p>
                  </p:txBody>
                </p:sp>
              </mc:Choice>
              <mc:Fallback xmlns="">
                <p:sp>
                  <p:nvSpPr>
                    <p:cNvPr id="57" name="文本框 5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04505" y="1922899"/>
                      <a:ext cx="2231893" cy="276999"/>
                    </a:xfrm>
                    <a:prstGeom prst="rect">
                      <a:avLst/>
                    </a:prstGeom>
                    <a:blipFill rotWithShape="0">
                      <a:blip r:embed="rId3"/>
                      <a:stretch>
                        <a:fillRect l="-4645" t="-28261" r="-3825" b="-5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58" name="组 57"/>
                <p:cNvGrpSpPr/>
                <p:nvPr/>
              </p:nvGrpSpPr>
              <p:grpSpPr>
                <a:xfrm>
                  <a:off x="2398268" y="633449"/>
                  <a:ext cx="2387848" cy="2198973"/>
                  <a:chOff x="2398268" y="633449"/>
                  <a:chExt cx="2387848" cy="2198973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9" name="文本框 58"/>
                      <p:cNvSpPr txBox="1"/>
                      <p:nvPr/>
                    </p:nvSpPr>
                    <p:spPr>
                      <a:xfrm>
                        <a:off x="2502408" y="633449"/>
                        <a:ext cx="1097352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14:m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kumimoji="1" lang="en-US" altLang="zh-CN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a14:m>
                        <a:r>
                          <a:rPr kumimoji="1" lang="en-US" altLang="zh-CN" dirty="0" smtClean="0"/>
                          <a:t>, </a:t>
                        </a:r>
                        <a:r>
                          <a:rPr kumimoji="1" lang="mr-IN" altLang="zh-CN" dirty="0" smtClean="0"/>
                          <a:t>…</a:t>
                        </a:r>
                        <a:r>
                          <a:rPr kumimoji="1" lang="en-US" altLang="zh-CN" dirty="0" smtClean="0"/>
                          <a:t>, </a:t>
                        </a:r>
                        <a14:m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𝑁</m:t>
                                </m:r>
                              </m:sub>
                            </m:sSub>
                          </m:oMath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59" name="文本框 58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502408" y="633449"/>
                        <a:ext cx="1097352" cy="276999"/>
                      </a:xfrm>
                      <a:prstGeom prst="rect">
                        <a:avLst/>
                      </a:prstGeom>
                      <a:blipFill rotWithShape="0">
                        <a:blip r:embed="rId9"/>
                        <a:stretch>
                          <a:fillRect l="-10000" t="-28889" r="-3333" b="-51111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60" name="直线箭头连接符 59"/>
                  <p:cNvCxnSpPr/>
                  <p:nvPr/>
                </p:nvCxnSpPr>
                <p:spPr>
                  <a:xfrm>
                    <a:off x="3020909" y="976045"/>
                    <a:ext cx="0" cy="503434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1" name="文本框 60"/>
                      <p:cNvSpPr txBox="1"/>
                      <p:nvPr/>
                    </p:nvSpPr>
                    <p:spPr>
                      <a:xfrm>
                        <a:off x="2398268" y="1481632"/>
                        <a:ext cx="1522148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14:m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1" lang="en-US" altLang="zh-CN" b="0" i="1" smtClean="0">
                                    <a:latin typeface="Cambria Math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11</m:t>
                                </m:r>
                              </m:sub>
                              <m:sup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𝑚</m:t>
                                </m:r>
                              </m:sup>
                            </m:sSubSup>
                          </m:oMath>
                        </a14:m>
                        <a:r>
                          <a:rPr kumimoji="1" lang="en-US" altLang="zh-CN" dirty="0" smtClean="0"/>
                          <a:t>, </a:t>
                        </a:r>
                        <a14:m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1" lang="en-US" altLang="zh-CN" b="0" i="1" smtClean="0">
                                    <a:latin typeface="Cambria Math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21</m:t>
                                </m:r>
                              </m:sub>
                              <m:sup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𝑚</m:t>
                                </m:r>
                              </m:sup>
                            </m:sSubSup>
                          </m:oMath>
                        </a14:m>
                        <a:r>
                          <a:rPr kumimoji="1" lang="en-US" altLang="zh-CN" dirty="0" smtClean="0"/>
                          <a:t>, </a:t>
                        </a:r>
                        <a:r>
                          <a:rPr kumimoji="1" lang="mr-IN" altLang="zh-CN" dirty="0" smtClean="0"/>
                          <a:t>…</a:t>
                        </a:r>
                        <a:r>
                          <a:rPr kumimoji="1" lang="en-US" altLang="zh-CN" dirty="0" smtClean="0"/>
                          <a:t>, </a:t>
                        </a:r>
                        <a14:m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1" lang="en-US" altLang="zh-CN" b="0" i="1" smtClean="0">
                                    <a:latin typeface="Cambria Math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𝑁</m:t>
                                </m:r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𝑚</m:t>
                                </m:r>
                              </m:sup>
                            </m:sSubSup>
                          </m:oMath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61" name="文本框 60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398268" y="1481632"/>
                        <a:ext cx="1522148" cy="276999"/>
                      </a:xfrm>
                      <a:prstGeom prst="rect">
                        <a:avLst/>
                      </a:prstGeom>
                      <a:blipFill rotWithShape="0">
                        <a:blip r:embed="rId13"/>
                        <a:stretch>
                          <a:fillRect l="-5600" t="-28889" r="-2800" b="-53333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2" name="文本框 61"/>
                      <p:cNvSpPr txBox="1"/>
                      <p:nvPr/>
                    </p:nvSpPr>
                    <p:spPr>
                      <a:xfrm>
                        <a:off x="3049680" y="1098936"/>
                        <a:ext cx="280806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kumimoji="1" lang="en-US" altLang="zh-CN" i="1" smtClean="0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𝑘</m:t>
                                  </m:r>
                                </m:e>
                                <m:sup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𝑚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62" name="文本框 61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049680" y="1098936"/>
                        <a:ext cx="280806" cy="276999"/>
                      </a:xfrm>
                      <a:prstGeom prst="rect">
                        <a:avLst/>
                      </a:prstGeom>
                      <a:blipFill rotWithShape="0">
                        <a:blip r:embed="rId14"/>
                        <a:stretch>
                          <a:fillRect l="-30435" r="-23913" b="-652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3" name="文本框 62"/>
                      <p:cNvSpPr txBox="1"/>
                      <p:nvPr/>
                    </p:nvSpPr>
                    <p:spPr>
                      <a:xfrm>
                        <a:off x="4398493" y="1688051"/>
                        <a:ext cx="387623" cy="37260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kumimoji="1" lang="zh-CN" altLang="en-US" sz="1000" i="1" smtClean="0">
                                      <a:latin typeface="Cambria Math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kumimoji="1" lang="en-US" altLang="zh-CN" sz="1000" b="0" i="1" smtClean="0">
                                      <a:latin typeface="Cambria Math" charset="0"/>
                                    </a:rPr>
                                    <m:t>∗</m:t>
                                  </m:r>
                                </m:e>
                              </m:nary>
                            </m:oMath>
                          </m:oMathPara>
                        </a14:m>
                        <a:endParaRPr kumimoji="1" lang="zh-CN" altLang="en-US" sz="1000" dirty="0"/>
                      </a:p>
                    </p:txBody>
                  </p:sp>
                </mc:Choice>
                <mc:Fallback xmlns="">
                  <p:sp>
                    <p:nvSpPr>
                      <p:cNvPr id="63" name="文本框 62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398493" y="1688051"/>
                        <a:ext cx="387623" cy="372603"/>
                      </a:xfrm>
                      <a:prstGeom prst="rect">
                        <a:avLst/>
                      </a:prstGeom>
                      <a:blipFill rotWithShape="0">
                        <a:blip r:embed="rId7"/>
                        <a:stretch>
                          <a:fillRect l="-107937" t="-152459" r="-149206" b="-20819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4" name="文本框 63"/>
                      <p:cNvSpPr txBox="1"/>
                      <p:nvPr/>
                    </p:nvSpPr>
                    <p:spPr>
                      <a:xfrm>
                        <a:off x="2650307" y="2490084"/>
                        <a:ext cx="854015" cy="342338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kumimoji="1" lang="en-US" altLang="zh-CN" b="0" i="1" smtClean="0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  <m:t>𝑄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  <m:t>𝑚</m:t>
                                      </m:r>
                                    </m:e>
                                  </m:d>
                                </m:sup>
                              </m:sSubSup>
                              <m:d>
                                <m:dPr>
                                  <m:ctrlPr>
                                    <a:rPr kumimoji="1" lang="en-US" altLang="zh-CN" b="0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rgbClr val="0070C0"/>
                                      </a:solidFill>
                                      <a:latin typeface="Cambria Math" charset="0"/>
                                    </a:rPr>
                                    <m:t>𝐿</m:t>
                                  </m:r>
                                </m:e>
                              </m:d>
                            </m:oMath>
                          </m:oMathPara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64" name="文本框 63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650307" y="2490084"/>
                        <a:ext cx="854015" cy="342338"/>
                      </a:xfrm>
                      <a:prstGeom prst="rect">
                        <a:avLst/>
                      </a:prstGeom>
                      <a:blipFill rotWithShape="0">
                        <a:blip r:embed="rId15"/>
                        <a:stretch>
                          <a:fillRect l="-7857" b="-21053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65" name="肘形连接符 64"/>
                  <p:cNvCxnSpPr/>
                  <p:nvPr/>
                </p:nvCxnSpPr>
                <p:spPr>
                  <a:xfrm flipH="1">
                    <a:off x="3473908" y="1542142"/>
                    <a:ext cx="448607" cy="1120137"/>
                  </a:xfrm>
                  <a:prstGeom prst="bentConnector3">
                    <a:avLst>
                      <a:gd name="adj1" fmla="val -175974"/>
                    </a:avLst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68" name="直线箭头连接符 67"/>
              <p:cNvCxnSpPr/>
              <p:nvPr/>
            </p:nvCxnSpPr>
            <p:spPr>
              <a:xfrm>
                <a:off x="3818166" y="2834474"/>
                <a:ext cx="2766835" cy="95405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直线箭头连接符 69"/>
              <p:cNvCxnSpPr/>
              <p:nvPr/>
            </p:nvCxnSpPr>
            <p:spPr>
              <a:xfrm>
                <a:off x="6878163" y="2834474"/>
                <a:ext cx="0" cy="85970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直线箭头连接符 71"/>
              <p:cNvCxnSpPr/>
              <p:nvPr/>
            </p:nvCxnSpPr>
            <p:spPr>
              <a:xfrm flipH="1">
                <a:off x="7161989" y="2710502"/>
                <a:ext cx="2876670" cy="107803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3" name="文本框 72"/>
                  <p:cNvSpPr txBox="1"/>
                  <p:nvPr/>
                </p:nvSpPr>
                <p:spPr>
                  <a:xfrm>
                    <a:off x="4548125" y="3173003"/>
                    <a:ext cx="353815" cy="284180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0070C0"/>
                                  </a:solidFill>
                                  <a:latin typeface="Cambria Math" charset="0"/>
                                </a:rPr>
                                <m:t>𝐿</m:t>
                              </m:r>
                            </m:sub>
                            <m:sup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kumimoji="1" lang="zh-CN" altLang="en-US" dirty="0"/>
                  </a:p>
                </p:txBody>
              </p:sp>
            </mc:Choice>
            <mc:Fallback xmlns="">
              <p:sp>
                <p:nvSpPr>
                  <p:cNvPr id="73" name="文本框 7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48125" y="3173003"/>
                    <a:ext cx="353815" cy="284180"/>
                  </a:xfrm>
                  <a:prstGeom prst="rect">
                    <a:avLst/>
                  </a:prstGeom>
                  <a:blipFill rotWithShape="0">
                    <a:blip r:embed="rId16"/>
                    <a:stretch>
                      <a:fillRect l="-5172" t="-2174" r="-5172" b="-17391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4" name="文本框 73"/>
                  <p:cNvSpPr txBox="1"/>
                  <p:nvPr/>
                </p:nvSpPr>
                <p:spPr>
                  <a:xfrm>
                    <a:off x="6565901" y="3191291"/>
                    <a:ext cx="353815" cy="280205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0070C0"/>
                                  </a:solidFill>
                                  <a:latin typeface="Cambria Math" charset="0"/>
                                </a:rPr>
                                <m:t>𝐿</m:t>
                              </m:r>
                            </m:sub>
                            <m:sup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bSup>
                        </m:oMath>
                      </m:oMathPara>
                    </a14:m>
                    <a:endParaRPr kumimoji="1" lang="zh-CN" altLang="en-US" dirty="0"/>
                  </a:p>
                </p:txBody>
              </p:sp>
            </mc:Choice>
            <mc:Fallback xmlns="">
              <p:sp>
                <p:nvSpPr>
                  <p:cNvPr id="74" name="文本框 7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65901" y="3191291"/>
                    <a:ext cx="353815" cy="280205"/>
                  </a:xfrm>
                  <a:prstGeom prst="rect">
                    <a:avLst/>
                  </a:prstGeom>
                  <a:blipFill rotWithShape="0">
                    <a:blip r:embed="rId17"/>
                    <a:stretch>
                      <a:fillRect l="-6897" t="-2222" r="-5172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5" name="文本框 74"/>
                  <p:cNvSpPr txBox="1"/>
                  <p:nvPr/>
                </p:nvSpPr>
                <p:spPr>
                  <a:xfrm>
                    <a:off x="8144765" y="3136427"/>
                    <a:ext cx="416011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0070C0"/>
                                  </a:solidFill>
                                  <a:latin typeface="Cambria Math" charset="0"/>
                                </a:rPr>
                                <m:t>𝐿</m:t>
                              </m:r>
                            </m:sub>
                            <m:sup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𝑚</m:t>
                              </m:r>
                            </m:sup>
                          </m:sSubSup>
                        </m:oMath>
                      </m:oMathPara>
                    </a14:m>
                    <a:endParaRPr kumimoji="1" lang="zh-CN" altLang="en-US" dirty="0"/>
                  </a:p>
                </p:txBody>
              </p:sp>
            </mc:Choice>
            <mc:Fallback xmlns="">
              <p:sp>
                <p:nvSpPr>
                  <p:cNvPr id="75" name="文本框 7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44765" y="3136427"/>
                    <a:ext cx="416011" cy="276999"/>
                  </a:xfrm>
                  <a:prstGeom prst="rect">
                    <a:avLst/>
                  </a:prstGeom>
                  <a:blipFill rotWithShape="0">
                    <a:blip r:embed="rId18"/>
                    <a:stretch>
                      <a:fillRect l="-5882" r="-1471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0" name="文本框 159"/>
                <p:cNvSpPr txBox="1"/>
                <p:nvPr/>
              </p:nvSpPr>
              <p:spPr>
                <a:xfrm>
                  <a:off x="6585220" y="3727572"/>
                  <a:ext cx="638636" cy="28783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̌"/>
                                <m:ctrlPr>
                                  <a:rPr kumimoji="1" lang="en-US" altLang="zh-CN" b="0" i="1" smtClean="0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𝑄</m:t>
                                </m:r>
                              </m:e>
                            </m:acc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zh-CN" b="0" i="1" smtClean="0">
                            <a:latin typeface="Cambria Math" charset="0"/>
                          </a:rPr>
                          <m:t>(</m:t>
                        </m:r>
                        <m:r>
                          <a:rPr kumimoji="1" lang="en-US" altLang="zh-CN" b="0" i="1" smtClean="0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𝐿</m:t>
                        </m:r>
                        <m:r>
                          <a:rPr kumimoji="1" lang="en-US" altLang="zh-CN" b="0" i="1" smtClean="0">
                            <a:latin typeface="Cambria Math" charset="0"/>
                          </a:rPr>
                          <m:t>)</m:t>
                        </m:r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160" name="文本框 1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85220" y="3727572"/>
                  <a:ext cx="638636" cy="287836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 l="-10476" t="-25000" r="-11429" b="-3125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" name="直线连接符 2"/>
          <p:cNvCxnSpPr>
            <a:stCxn id="45" idx="3"/>
          </p:cNvCxnSpPr>
          <p:nvPr/>
        </p:nvCxnSpPr>
        <p:spPr>
          <a:xfrm flipV="1">
            <a:off x="7724478" y="1932638"/>
            <a:ext cx="684000" cy="7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/>
          <p:cNvCxnSpPr>
            <a:stCxn id="57" idx="3"/>
          </p:cNvCxnSpPr>
          <p:nvPr/>
        </p:nvCxnSpPr>
        <p:spPr>
          <a:xfrm flipV="1">
            <a:off x="11424750" y="1877775"/>
            <a:ext cx="687613" cy="7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3977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2903017" y="984372"/>
                <a:ext cx="2249910" cy="2878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charset="0"/>
                            </a:rPr>
                          </m:ctrlPr>
                        </m:sSubPr>
                        <m:e>
                          <m:acc>
                            <m:accPr>
                              <m:chr m:val="̌"/>
                              <m:ctrlPr>
                                <a:rPr kumimoji="1" lang="en-US" altLang="zh-CN" b="0" i="1" smtClean="0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kumimoji="1" lang="en-US" altLang="zh-CN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1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charset="0"/>
                            </a:rPr>
                          </m:ctrlPr>
                        </m:sSubPr>
                        <m:e>
                          <m:acc>
                            <m:accPr>
                              <m:chr m:val="̌"/>
                              <m:ctrlPr>
                                <a:rPr kumimoji="1" lang="en-US" altLang="zh-CN" b="0" i="1" smtClean="0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kumimoji="1" lang="en-US" altLang="zh-CN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2</m:t>
                          </m:r>
                        </m:e>
                      </m:d>
                      <m:r>
                        <a:rPr kumimoji="1" lang="en-US" altLang="zh-CN" b="0" i="0" smtClean="0">
                          <a:latin typeface="Cambria Math" charset="0"/>
                        </a:rPr>
                        <m:t>,</m:t>
                      </m:r>
                      <m:r>
                        <a:rPr kumimoji="1" lang="en-US" altLang="zh-CN" b="0" i="1" smtClean="0">
                          <a:latin typeface="Cambria Math" charset="0"/>
                        </a:rPr>
                        <m:t>…,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charset="0"/>
                            </a:rPr>
                          </m:ctrlPr>
                        </m:sSubPr>
                        <m:e>
                          <m:acc>
                            <m:accPr>
                              <m:chr m:val="̌"/>
                              <m:ctrlPr>
                                <a:rPr kumimoji="1" lang="en-US" altLang="zh-CN" b="0" i="1" smtClean="0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charset="0"/>
                        </a:rPr>
                        <m:t>(</m:t>
                      </m:r>
                      <m:r>
                        <a:rPr kumimoji="1" lang="en-US" altLang="zh-CN" b="0" i="1" smtClean="0">
                          <a:solidFill>
                            <a:srgbClr val="0070C0"/>
                          </a:solidFill>
                          <a:latin typeface="Cambria Math" charset="0"/>
                        </a:rPr>
                        <m:t>𝐿</m:t>
                      </m:r>
                      <m:r>
                        <a:rPr kumimoji="1" lang="en-US" altLang="zh-CN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3017" y="984372"/>
                <a:ext cx="2249910" cy="287836"/>
              </a:xfrm>
              <a:prstGeom prst="rect">
                <a:avLst/>
              </a:prstGeom>
              <a:blipFill rotWithShape="0">
                <a:blip r:embed="rId3"/>
                <a:stretch>
                  <a:fillRect l="-2710" t="-25000" r="-2981" b="-31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5955792" y="995209"/>
                <a:ext cx="66024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𝜇</m:t>
                      </m:r>
                      <m:r>
                        <a:rPr kumimoji="1" lang="en-US" altLang="zh-CN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(</m:t>
                      </m:r>
                      <m:r>
                        <a:rPr kumimoji="1" lang="en-US" altLang="zh-CN" b="0" i="1" smtClean="0">
                          <a:solidFill>
                            <a:srgbClr val="0070C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∗</m:t>
                      </m:r>
                      <m:r>
                        <a:rPr kumimoji="1" lang="en-US" altLang="zh-CN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.</m:t>
                      </m:r>
                      <m:r>
                        <a:rPr kumimoji="1" lang="en-US" altLang="zh-CN" b="0" i="1" smtClean="0">
                          <a:solidFill>
                            <a:srgbClr val="0070C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∗</m:t>
                      </m:r>
                      <m:r>
                        <a:rPr kumimoji="1" lang="en-US" altLang="zh-CN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)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5792" y="995209"/>
                <a:ext cx="660245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7407" t="-2174" r="-12037" b="-326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5553456" y="1011936"/>
                <a:ext cx="16459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charset="0"/>
                        </a:rPr>
                        <m:t>∗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3456" y="1011936"/>
                <a:ext cx="164592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18519" r="-148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4056652" y="1880484"/>
                <a:ext cx="2224007" cy="2862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kumimoji="1" lang="en-US" altLang="zh-CN" b="0" i="1" smtClean="0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kumimoji="1" lang="en-US" altLang="zh-CN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1</m:t>
                        </m:r>
                      </m:e>
                    </m:d>
                  </m:oMath>
                </a14:m>
                <a:r>
                  <a:rPr kumimoji="1" lang="en-US" altLang="zh-CN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kumimoji="1" lang="en-US" altLang="zh-CN" b="0" i="1" smtClean="0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kumimoji="1" lang="en-US" altLang="zh-CN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2</m:t>
                        </m:r>
                      </m:e>
                    </m:d>
                  </m:oMath>
                </a14:m>
                <a:r>
                  <a:rPr kumimoji="1" lang="en-US" altLang="zh-CN" dirty="0" smtClean="0"/>
                  <a:t>, </a:t>
                </a:r>
                <a:r>
                  <a:rPr kumimoji="1" lang="mr-IN" altLang="zh-CN" dirty="0" smtClean="0"/>
                  <a:t>…</a:t>
                </a:r>
                <a:r>
                  <a:rPr kumimoji="1" lang="en-US" altLang="zh-CN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kumimoji="1" lang="en-US" altLang="zh-CN" b="0" i="1" smtClean="0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kumimoji="1" lang="en-US" altLang="zh-CN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𝐿</m:t>
                        </m:r>
                      </m:e>
                    </m:d>
                  </m:oMath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6652" y="1880484"/>
                <a:ext cx="2224007" cy="286297"/>
              </a:xfrm>
              <a:prstGeom prst="rect">
                <a:avLst/>
              </a:prstGeom>
              <a:blipFill rotWithShape="0">
                <a:blip r:embed="rId6"/>
                <a:stretch>
                  <a:fillRect l="-4658" t="-25532" b="-510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本框 7"/>
          <p:cNvSpPr txBox="1"/>
          <p:nvPr/>
        </p:nvSpPr>
        <p:spPr>
          <a:xfrm>
            <a:off x="6541279" y="1011935"/>
            <a:ext cx="15081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兼容参数</a:t>
            </a:r>
            <a:endParaRPr kumimoji="1" lang="zh-CN" altLang="en-US" sz="1200" dirty="0"/>
          </a:p>
        </p:txBody>
      </p:sp>
      <p:sp>
        <p:nvSpPr>
          <p:cNvPr id="9" name="文本框 8"/>
          <p:cNvSpPr txBox="1"/>
          <p:nvPr/>
        </p:nvSpPr>
        <p:spPr>
          <a:xfrm>
            <a:off x="442545" y="8534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 smtClean="0"/>
              <a:t>兼容变换</a:t>
            </a:r>
            <a:endParaRPr kumimoji="1"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796423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42545" y="85344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 smtClean="0"/>
              <a:t>Overview</a:t>
            </a:r>
            <a:endParaRPr kumimoji="1" lang="zh-CN" altLang="en-US" b="1" dirty="0">
              <a:solidFill>
                <a:srgbClr val="0070C0"/>
              </a:solidFill>
            </a:endParaRPr>
          </a:p>
        </p:txBody>
      </p:sp>
      <p:grpSp>
        <p:nvGrpSpPr>
          <p:cNvPr id="106" name="组 105"/>
          <p:cNvGrpSpPr/>
          <p:nvPr/>
        </p:nvGrpSpPr>
        <p:grpSpPr>
          <a:xfrm>
            <a:off x="3784705" y="1072607"/>
            <a:ext cx="4113144" cy="4300819"/>
            <a:chOff x="3784705" y="1072607"/>
            <a:chExt cx="4113144" cy="4300819"/>
          </a:xfrm>
        </p:grpSpPr>
        <p:grpSp>
          <p:nvGrpSpPr>
            <p:cNvPr id="39" name="组 38"/>
            <p:cNvGrpSpPr/>
            <p:nvPr/>
          </p:nvGrpSpPr>
          <p:grpSpPr>
            <a:xfrm>
              <a:off x="3784705" y="1072607"/>
              <a:ext cx="3937158" cy="1040545"/>
              <a:chOff x="1237446" y="811344"/>
              <a:chExt cx="3937158" cy="1040545"/>
            </a:xfrm>
          </p:grpSpPr>
          <p:grpSp>
            <p:nvGrpSpPr>
              <p:cNvPr id="18" name="组 17"/>
              <p:cNvGrpSpPr/>
              <p:nvPr/>
            </p:nvGrpSpPr>
            <p:grpSpPr>
              <a:xfrm>
                <a:off x="1910446" y="876042"/>
                <a:ext cx="2791891" cy="615553"/>
                <a:chOff x="1910446" y="876042"/>
                <a:chExt cx="2791891" cy="615553"/>
              </a:xfrm>
            </p:grpSpPr>
            <p:grpSp>
              <p:nvGrpSpPr>
                <p:cNvPr id="16" name="组 15"/>
                <p:cNvGrpSpPr/>
                <p:nvPr/>
              </p:nvGrpSpPr>
              <p:grpSpPr>
                <a:xfrm>
                  <a:off x="1910446" y="1183819"/>
                  <a:ext cx="2754087" cy="228600"/>
                  <a:chOff x="1469571" y="1183819"/>
                  <a:chExt cx="2754087" cy="228600"/>
                </a:xfrm>
              </p:grpSpPr>
              <p:sp>
                <p:nvSpPr>
                  <p:cNvPr id="6" name="椭圆 5"/>
                  <p:cNvSpPr/>
                  <p:nvPr/>
                </p:nvSpPr>
                <p:spPr>
                  <a:xfrm>
                    <a:off x="1469571" y="1183819"/>
                    <a:ext cx="228600" cy="228600"/>
                  </a:xfrm>
                  <a:prstGeom prst="ellipse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7" name="椭圆 6"/>
                  <p:cNvSpPr/>
                  <p:nvPr/>
                </p:nvSpPr>
                <p:spPr>
                  <a:xfrm>
                    <a:off x="2030190" y="1183819"/>
                    <a:ext cx="228600" cy="2286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8" name="椭圆 7"/>
                  <p:cNvSpPr/>
                  <p:nvPr/>
                </p:nvSpPr>
                <p:spPr>
                  <a:xfrm>
                    <a:off x="3995058" y="1183819"/>
                    <a:ext cx="228600" cy="2286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9" name="椭圆 8"/>
                  <p:cNvSpPr/>
                  <p:nvPr/>
                </p:nvSpPr>
                <p:spPr>
                  <a:xfrm>
                    <a:off x="2541818" y="1183819"/>
                    <a:ext cx="228600" cy="2286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" name="文本框 9"/>
                    <p:cNvSpPr txBox="1"/>
                    <p:nvPr/>
                  </p:nvSpPr>
                  <p:spPr>
                    <a:xfrm>
                      <a:off x="3494321" y="876042"/>
                      <a:ext cx="527388" cy="615553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zh-CN" sz="4000" b="0" i="1" smtClean="0">
                                <a:latin typeface="Cambria Math" charset="0"/>
                              </a:rPr>
                              <m:t>…</m:t>
                            </m:r>
                          </m:oMath>
                        </m:oMathPara>
                      </a14:m>
                      <a:endParaRPr kumimoji="1" lang="zh-CN" altLang="en-US" sz="4000" dirty="0"/>
                    </a:p>
                  </p:txBody>
                </p:sp>
              </mc:Choice>
              <mc:Fallback xmlns="">
                <p:sp>
                  <p:nvSpPr>
                    <p:cNvPr id="10" name="文本框 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94321" y="876042"/>
                      <a:ext cx="527388" cy="615553"/>
                    </a:xfrm>
                    <a:prstGeom prst="rect">
                      <a:avLst/>
                    </a:prstGeom>
                    <a:blipFill rotWithShape="0">
                      <a:blip r:embed="rId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15" name="组 14"/>
                <p:cNvGrpSpPr/>
                <p:nvPr/>
              </p:nvGrpSpPr>
              <p:grpSpPr>
                <a:xfrm>
                  <a:off x="1918600" y="1162032"/>
                  <a:ext cx="2783737" cy="276999"/>
                  <a:chOff x="1494054" y="1472278"/>
                  <a:chExt cx="2783737" cy="276999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" name="文本框 10"/>
                      <p:cNvSpPr txBox="1"/>
                      <p:nvPr/>
                    </p:nvSpPr>
                    <p:spPr>
                      <a:xfrm>
                        <a:off x="1494054" y="1472278"/>
                        <a:ext cx="190757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2</m:t>
                              </m:r>
                            </m:oMath>
                          </m:oMathPara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11" name="文本框 10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494054" y="1472278"/>
                        <a:ext cx="190757" cy="276999"/>
                      </a:xfrm>
                      <a:prstGeom prst="rect">
                        <a:avLst/>
                      </a:prstGeom>
                      <a:blipFill rotWithShape="0">
                        <a:blip r:embed="rId3"/>
                        <a:stretch>
                          <a:fillRect l="-29032" r="-25806" b="-652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2" name="文本框 11"/>
                      <p:cNvSpPr txBox="1"/>
                      <p:nvPr/>
                    </p:nvSpPr>
                    <p:spPr>
                      <a:xfrm>
                        <a:off x="2071001" y="1472278"/>
                        <a:ext cx="190757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1</m:t>
                              </m:r>
                            </m:oMath>
                          </m:oMathPara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12" name="文本框 11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071001" y="1472278"/>
                        <a:ext cx="190757" cy="276999"/>
                      </a:xfrm>
                      <a:prstGeom prst="rect">
                        <a:avLst/>
                      </a:prstGeom>
                      <a:blipFill rotWithShape="0">
                        <a:blip r:embed="rId4"/>
                        <a:stretch>
                          <a:fillRect l="-25000" r="-25000" b="-652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3" name="文本框 12"/>
                      <p:cNvSpPr txBox="1"/>
                      <p:nvPr/>
                    </p:nvSpPr>
                    <p:spPr>
                      <a:xfrm>
                        <a:off x="2582631" y="1472278"/>
                        <a:ext cx="190757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3</m:t>
                              </m:r>
                            </m:oMath>
                          </m:oMathPara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13" name="文本框 12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582631" y="1472278"/>
                        <a:ext cx="190757" cy="276999"/>
                      </a:xfrm>
                      <a:prstGeom prst="rect">
                        <a:avLst/>
                      </a:prstGeom>
                      <a:blipFill rotWithShape="0">
                        <a:blip r:embed="rId5"/>
                        <a:stretch>
                          <a:fillRect l="-25806" r="-29032" b="-652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4" name="文本框 13"/>
                      <p:cNvSpPr txBox="1"/>
                      <p:nvPr/>
                    </p:nvSpPr>
                    <p:spPr>
                      <a:xfrm>
                        <a:off x="4041316" y="1472278"/>
                        <a:ext cx="236475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𝑁</m:t>
                              </m:r>
                            </m:oMath>
                          </m:oMathPara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14" name="文本框 13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041316" y="1472278"/>
                        <a:ext cx="236475" cy="276999"/>
                      </a:xfrm>
                      <a:prstGeom prst="rect">
                        <a:avLst/>
                      </a:prstGeom>
                      <a:blipFill rotWithShape="0">
                        <a:blip r:embed="rId6"/>
                        <a:stretch>
                          <a:fillRect l="-20513" r="-17949" b="-4348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cxnSp>
            <p:nvCxnSpPr>
              <p:cNvPr id="22" name="曲线连接符 21"/>
              <p:cNvCxnSpPr>
                <a:stCxn id="11" idx="0"/>
                <a:endCxn id="7" idx="0"/>
              </p:cNvCxnSpPr>
              <p:nvPr/>
            </p:nvCxnSpPr>
            <p:spPr>
              <a:xfrm rot="16200000" flipH="1">
                <a:off x="2288778" y="887232"/>
                <a:ext cx="21787" cy="571386"/>
              </a:xfrm>
              <a:prstGeom prst="curvedConnector3">
                <a:avLst>
                  <a:gd name="adj1" fmla="val -1049250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曲线连接符 23"/>
              <p:cNvCxnSpPr>
                <a:stCxn id="6" idx="0"/>
                <a:endCxn id="9" idx="0"/>
              </p:cNvCxnSpPr>
              <p:nvPr/>
            </p:nvCxnSpPr>
            <p:spPr>
              <a:xfrm rot="5400000" flipH="1" flipV="1">
                <a:off x="2560869" y="647696"/>
                <a:ext cx="12700" cy="1072247"/>
              </a:xfrm>
              <a:prstGeom prst="curvedConnector3">
                <a:avLst>
                  <a:gd name="adj1" fmla="val 3342858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曲线连接符 26"/>
              <p:cNvCxnSpPr>
                <a:stCxn id="6" idx="0"/>
                <a:endCxn id="8" idx="0"/>
              </p:cNvCxnSpPr>
              <p:nvPr/>
            </p:nvCxnSpPr>
            <p:spPr>
              <a:xfrm rot="5400000" flipH="1" flipV="1">
                <a:off x="3287489" y="-78924"/>
                <a:ext cx="12700" cy="2525487"/>
              </a:xfrm>
              <a:prstGeom prst="curvedConnector3">
                <a:avLst>
                  <a:gd name="adj1" fmla="val 5271433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曲线连接符 29"/>
              <p:cNvCxnSpPr>
                <a:stCxn id="6" idx="3"/>
                <a:endCxn id="11" idx="1"/>
              </p:cNvCxnSpPr>
              <p:nvPr/>
            </p:nvCxnSpPr>
            <p:spPr>
              <a:xfrm rot="5400000" flipH="1">
                <a:off x="1892057" y="1327075"/>
                <a:ext cx="78409" cy="25324"/>
              </a:xfrm>
              <a:prstGeom prst="curvedConnector4">
                <a:avLst>
                  <a:gd name="adj1" fmla="val -368185"/>
                  <a:gd name="adj2" fmla="val 1163856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矩形 32"/>
                  <p:cNvSpPr/>
                  <p:nvPr/>
                </p:nvSpPr>
                <p:spPr>
                  <a:xfrm>
                    <a:off x="1237446" y="1067070"/>
                    <a:ext cx="578941" cy="37247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22</m:t>
                              </m:r>
                            </m:sub>
                            <m:sup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33" name="矩形 3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37446" y="1067070"/>
                    <a:ext cx="578941" cy="372474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 b="-1639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矩形 33"/>
                  <p:cNvSpPr/>
                  <p:nvPr/>
                </p:nvSpPr>
                <p:spPr>
                  <a:xfrm>
                    <a:off x="2459919" y="811344"/>
                    <a:ext cx="578940" cy="37247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12</m:t>
                              </m:r>
                            </m:sub>
                            <m:sup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34" name="矩形 3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59919" y="811344"/>
                    <a:ext cx="578940" cy="372474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 b="-1639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矩形 34"/>
                  <p:cNvSpPr/>
                  <p:nvPr/>
                </p:nvSpPr>
                <p:spPr>
                  <a:xfrm>
                    <a:off x="3036867" y="833116"/>
                    <a:ext cx="578940" cy="37247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32</m:t>
                              </m:r>
                            </m:sub>
                            <m:sup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35" name="矩形 3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36867" y="833116"/>
                    <a:ext cx="578940" cy="372474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 b="-1639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矩形 35"/>
                  <p:cNvSpPr/>
                  <p:nvPr/>
                </p:nvSpPr>
                <p:spPr>
                  <a:xfrm>
                    <a:off x="4446570" y="822226"/>
                    <a:ext cx="607795" cy="37260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𝑁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36" name="矩形 3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46570" y="822226"/>
                    <a:ext cx="607795" cy="372603"/>
                  </a:xfrm>
                  <a:prstGeom prst="rect">
                    <a:avLst/>
                  </a:prstGeom>
                  <a:blipFill rotWithShape="0">
                    <a:blip r:embed="rId10"/>
                    <a:stretch>
                      <a:fillRect b="-1639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矩形 37"/>
                  <p:cNvSpPr/>
                  <p:nvPr/>
                </p:nvSpPr>
                <p:spPr>
                  <a:xfrm>
                    <a:off x="4246337" y="1482557"/>
                    <a:ext cx="928267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zh-CN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kumimoji="1" lang="en-US" altLang="zh-CN" i="1">
                                <a:latin typeface="Cambria Math" charset="0"/>
                              </a:rPr>
                              <m:t>𝑘</m:t>
                            </m:r>
                          </m:e>
                          <m:sup>
                            <m:r>
                              <a:rPr kumimoji="1" lang="en-US" altLang="zh-CN" i="1">
                                <a:latin typeface="Cambria Math" charset="0"/>
                              </a:rPr>
                              <m:t>1</m:t>
                            </m:r>
                          </m:sup>
                        </m:sSup>
                      </m:oMath>
                    </a14:m>
                    <a:r>
                      <a:rPr kumimoji="1" lang="en-US" altLang="zh-CN" dirty="0" smtClean="0"/>
                      <a:t> filter</a:t>
                    </a:r>
                    <a:endParaRPr kumimoji="1" lang="zh-CN" altLang="en-US" dirty="0"/>
                  </a:p>
                </p:txBody>
              </p:sp>
            </mc:Choice>
            <mc:Fallback xmlns="">
              <p:sp>
                <p:nvSpPr>
                  <p:cNvPr id="38" name="矩形 3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46337" y="1482557"/>
                    <a:ext cx="928267" cy="369332"/>
                  </a:xfrm>
                  <a:prstGeom prst="rect">
                    <a:avLst/>
                  </a:prstGeom>
                  <a:blipFill rotWithShape="0">
                    <a:blip r:embed="rId11"/>
                    <a:stretch>
                      <a:fillRect t="-8197" r="-4575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62" name="组 61"/>
            <p:cNvGrpSpPr/>
            <p:nvPr/>
          </p:nvGrpSpPr>
          <p:grpSpPr>
            <a:xfrm>
              <a:off x="3806473" y="2661923"/>
              <a:ext cx="3937158" cy="1040545"/>
              <a:chOff x="1237446" y="811344"/>
              <a:chExt cx="3937158" cy="1040545"/>
            </a:xfrm>
          </p:grpSpPr>
          <p:grpSp>
            <p:nvGrpSpPr>
              <p:cNvPr id="63" name="组 62"/>
              <p:cNvGrpSpPr/>
              <p:nvPr/>
            </p:nvGrpSpPr>
            <p:grpSpPr>
              <a:xfrm>
                <a:off x="1910446" y="876042"/>
                <a:ext cx="2791891" cy="615553"/>
                <a:chOff x="1910446" y="876042"/>
                <a:chExt cx="2791891" cy="615553"/>
              </a:xfrm>
            </p:grpSpPr>
            <p:grpSp>
              <p:nvGrpSpPr>
                <p:cNvPr id="73" name="组 72"/>
                <p:cNvGrpSpPr/>
                <p:nvPr/>
              </p:nvGrpSpPr>
              <p:grpSpPr>
                <a:xfrm>
                  <a:off x="1910446" y="1183819"/>
                  <a:ext cx="2754087" cy="228600"/>
                  <a:chOff x="1469571" y="1183819"/>
                  <a:chExt cx="2754087" cy="228600"/>
                </a:xfrm>
              </p:grpSpPr>
              <p:sp>
                <p:nvSpPr>
                  <p:cNvPr id="80" name="椭圆 79"/>
                  <p:cNvSpPr/>
                  <p:nvPr/>
                </p:nvSpPr>
                <p:spPr>
                  <a:xfrm>
                    <a:off x="1469571" y="1183819"/>
                    <a:ext cx="228600" cy="228600"/>
                  </a:xfrm>
                  <a:prstGeom prst="ellipse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81" name="椭圆 80"/>
                  <p:cNvSpPr/>
                  <p:nvPr/>
                </p:nvSpPr>
                <p:spPr>
                  <a:xfrm>
                    <a:off x="2030190" y="1183819"/>
                    <a:ext cx="228600" cy="2286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82" name="椭圆 81"/>
                  <p:cNvSpPr/>
                  <p:nvPr/>
                </p:nvSpPr>
                <p:spPr>
                  <a:xfrm>
                    <a:off x="3995058" y="1183819"/>
                    <a:ext cx="228600" cy="2286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83" name="椭圆 82"/>
                  <p:cNvSpPr/>
                  <p:nvPr/>
                </p:nvSpPr>
                <p:spPr>
                  <a:xfrm>
                    <a:off x="2541818" y="1183819"/>
                    <a:ext cx="228600" cy="2286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4" name="文本框 73"/>
                    <p:cNvSpPr txBox="1"/>
                    <p:nvPr/>
                  </p:nvSpPr>
                  <p:spPr>
                    <a:xfrm>
                      <a:off x="3494321" y="876042"/>
                      <a:ext cx="527388" cy="615553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zh-CN" sz="4000" b="0" i="1" smtClean="0">
                                <a:latin typeface="Cambria Math" charset="0"/>
                              </a:rPr>
                              <m:t>…</m:t>
                            </m:r>
                          </m:oMath>
                        </m:oMathPara>
                      </a14:m>
                      <a:endParaRPr kumimoji="1" lang="zh-CN" altLang="en-US" sz="4000" dirty="0"/>
                    </a:p>
                  </p:txBody>
                </p:sp>
              </mc:Choice>
              <mc:Fallback xmlns="">
                <p:sp>
                  <p:nvSpPr>
                    <p:cNvPr id="74" name="文本框 7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94321" y="876042"/>
                      <a:ext cx="527388" cy="615553"/>
                    </a:xfrm>
                    <a:prstGeom prst="rect">
                      <a:avLst/>
                    </a:prstGeom>
                    <a:blipFill rotWithShape="0">
                      <a:blip r:embed="rId1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75" name="组 74"/>
                <p:cNvGrpSpPr/>
                <p:nvPr/>
              </p:nvGrpSpPr>
              <p:grpSpPr>
                <a:xfrm>
                  <a:off x="1918600" y="1162032"/>
                  <a:ext cx="2783737" cy="276999"/>
                  <a:chOff x="1494054" y="1472278"/>
                  <a:chExt cx="2783737" cy="276999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6" name="文本框 75"/>
                      <p:cNvSpPr txBox="1"/>
                      <p:nvPr/>
                    </p:nvSpPr>
                    <p:spPr>
                      <a:xfrm>
                        <a:off x="1494054" y="1472278"/>
                        <a:ext cx="190757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2</m:t>
                              </m:r>
                            </m:oMath>
                          </m:oMathPara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76" name="文本框 75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494054" y="1472278"/>
                        <a:ext cx="190757" cy="276999"/>
                      </a:xfrm>
                      <a:prstGeom prst="rect">
                        <a:avLst/>
                      </a:prstGeom>
                      <a:blipFill rotWithShape="0">
                        <a:blip r:embed="rId3"/>
                        <a:stretch>
                          <a:fillRect l="-25806" r="-29032" b="-652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7" name="文本框 76"/>
                      <p:cNvSpPr txBox="1"/>
                      <p:nvPr/>
                    </p:nvSpPr>
                    <p:spPr>
                      <a:xfrm>
                        <a:off x="2071001" y="1472278"/>
                        <a:ext cx="190757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1</m:t>
                              </m:r>
                            </m:oMath>
                          </m:oMathPara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77" name="文本框 76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071001" y="1472278"/>
                        <a:ext cx="190757" cy="276999"/>
                      </a:xfrm>
                      <a:prstGeom prst="rect">
                        <a:avLst/>
                      </a:prstGeom>
                      <a:blipFill rotWithShape="0">
                        <a:blip r:embed="rId4"/>
                        <a:stretch>
                          <a:fillRect l="-29032" r="-25806" b="-652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8" name="文本框 77"/>
                      <p:cNvSpPr txBox="1"/>
                      <p:nvPr/>
                    </p:nvSpPr>
                    <p:spPr>
                      <a:xfrm>
                        <a:off x="2582631" y="1472278"/>
                        <a:ext cx="190757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3</m:t>
                              </m:r>
                            </m:oMath>
                          </m:oMathPara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78" name="文本框 77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582631" y="1472278"/>
                        <a:ext cx="190757" cy="276999"/>
                      </a:xfrm>
                      <a:prstGeom prst="rect">
                        <a:avLst/>
                      </a:prstGeom>
                      <a:blipFill rotWithShape="0">
                        <a:blip r:embed="rId5"/>
                        <a:stretch>
                          <a:fillRect l="-29032" r="-25806" b="-652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9" name="文本框 78"/>
                      <p:cNvSpPr txBox="1"/>
                      <p:nvPr/>
                    </p:nvSpPr>
                    <p:spPr>
                      <a:xfrm>
                        <a:off x="4041316" y="1472278"/>
                        <a:ext cx="236475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𝑁</m:t>
                              </m:r>
                            </m:oMath>
                          </m:oMathPara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79" name="文本框 78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041316" y="1472278"/>
                        <a:ext cx="236475" cy="276999"/>
                      </a:xfrm>
                      <a:prstGeom prst="rect">
                        <a:avLst/>
                      </a:prstGeom>
                      <a:blipFill rotWithShape="0">
                        <a:blip r:embed="rId6"/>
                        <a:stretch>
                          <a:fillRect l="-20513" r="-17949" b="-4348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cxnSp>
            <p:nvCxnSpPr>
              <p:cNvPr id="64" name="曲线连接符 63"/>
              <p:cNvCxnSpPr>
                <a:stCxn id="71" idx="0"/>
                <a:endCxn id="67" idx="0"/>
              </p:cNvCxnSpPr>
              <p:nvPr/>
            </p:nvCxnSpPr>
            <p:spPr>
              <a:xfrm rot="16200000" flipH="1">
                <a:off x="2288778" y="887232"/>
                <a:ext cx="21787" cy="571386"/>
              </a:xfrm>
              <a:prstGeom prst="curvedConnector3">
                <a:avLst>
                  <a:gd name="adj1" fmla="val -1049250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曲线连接符 64"/>
              <p:cNvCxnSpPr>
                <a:stCxn id="66" idx="0"/>
                <a:endCxn id="69" idx="0"/>
              </p:cNvCxnSpPr>
              <p:nvPr/>
            </p:nvCxnSpPr>
            <p:spPr>
              <a:xfrm rot="5400000" flipH="1" flipV="1">
                <a:off x="2560869" y="647696"/>
                <a:ext cx="12700" cy="1072247"/>
              </a:xfrm>
              <a:prstGeom prst="curvedConnector3">
                <a:avLst>
                  <a:gd name="adj1" fmla="val 3342858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曲线连接符 65"/>
              <p:cNvCxnSpPr>
                <a:stCxn id="66" idx="0"/>
                <a:endCxn id="68" idx="0"/>
              </p:cNvCxnSpPr>
              <p:nvPr/>
            </p:nvCxnSpPr>
            <p:spPr>
              <a:xfrm rot="5400000" flipH="1" flipV="1">
                <a:off x="3287489" y="-78924"/>
                <a:ext cx="12700" cy="2525487"/>
              </a:xfrm>
              <a:prstGeom prst="curvedConnector3">
                <a:avLst>
                  <a:gd name="adj1" fmla="val 5271433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曲线连接符 66"/>
              <p:cNvCxnSpPr>
                <a:stCxn id="66" idx="3"/>
                <a:endCxn id="71" idx="1"/>
              </p:cNvCxnSpPr>
              <p:nvPr/>
            </p:nvCxnSpPr>
            <p:spPr>
              <a:xfrm rot="5400000" flipH="1">
                <a:off x="1892057" y="1327075"/>
                <a:ext cx="78409" cy="25324"/>
              </a:xfrm>
              <a:prstGeom prst="curvedConnector4">
                <a:avLst>
                  <a:gd name="adj1" fmla="val -368185"/>
                  <a:gd name="adj2" fmla="val 1163856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8" name="矩形 67"/>
                  <p:cNvSpPr/>
                  <p:nvPr/>
                </p:nvSpPr>
                <p:spPr>
                  <a:xfrm>
                    <a:off x="1237446" y="1067070"/>
                    <a:ext cx="573619" cy="371961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22</m:t>
                              </m:r>
                            </m:sub>
                            <m:sup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bSup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68" name="矩形 6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37446" y="1067070"/>
                    <a:ext cx="573619" cy="371961"/>
                  </a:xfrm>
                  <a:prstGeom prst="rect">
                    <a:avLst/>
                  </a:prstGeom>
                  <a:blipFill rotWithShape="0">
                    <a:blip r:embed="rId13"/>
                    <a:stretch>
                      <a:fillRect b="-1639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9" name="矩形 68"/>
                  <p:cNvSpPr/>
                  <p:nvPr/>
                </p:nvSpPr>
                <p:spPr>
                  <a:xfrm>
                    <a:off x="2459919" y="811344"/>
                    <a:ext cx="578940" cy="37247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1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bSup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69" name="矩形 6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59919" y="811344"/>
                    <a:ext cx="578940" cy="372474"/>
                  </a:xfrm>
                  <a:prstGeom prst="rect">
                    <a:avLst/>
                  </a:prstGeom>
                  <a:blipFill rotWithShape="0">
                    <a:blip r:embed="rId14"/>
                    <a:stretch>
                      <a:fillRect b="-1639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0" name="矩形 69"/>
                  <p:cNvSpPr/>
                  <p:nvPr/>
                </p:nvSpPr>
                <p:spPr>
                  <a:xfrm>
                    <a:off x="3036867" y="833116"/>
                    <a:ext cx="578940" cy="37247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32</m:t>
                              </m:r>
                            </m:sub>
                            <m:sup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bSup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70" name="矩形 6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36867" y="833116"/>
                    <a:ext cx="578940" cy="372474"/>
                  </a:xfrm>
                  <a:prstGeom prst="rect">
                    <a:avLst/>
                  </a:prstGeom>
                  <a:blipFill rotWithShape="0">
                    <a:blip r:embed="rId15"/>
                    <a:stretch>
                      <a:fillRect b="-1639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1" name="矩形 70"/>
                  <p:cNvSpPr/>
                  <p:nvPr/>
                </p:nvSpPr>
                <p:spPr>
                  <a:xfrm>
                    <a:off x="4446570" y="822226"/>
                    <a:ext cx="607795" cy="37260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𝑁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bSup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71" name="矩形 7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46570" y="822226"/>
                    <a:ext cx="607795" cy="372603"/>
                  </a:xfrm>
                  <a:prstGeom prst="rect">
                    <a:avLst/>
                  </a:prstGeom>
                  <a:blipFill rotWithShape="0"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2" name="矩形 71"/>
                  <p:cNvSpPr/>
                  <p:nvPr/>
                </p:nvSpPr>
                <p:spPr>
                  <a:xfrm>
                    <a:off x="4246337" y="1482557"/>
                    <a:ext cx="928267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zh-CN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kumimoji="1" lang="en-US" altLang="zh-CN" i="1">
                                <a:latin typeface="Cambria Math" charset="0"/>
                              </a:rPr>
                              <m:t>𝑘</m:t>
                            </m:r>
                          </m:e>
                          <m:sup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</m:oMath>
                    </a14:m>
                    <a:r>
                      <a:rPr kumimoji="1" lang="en-US" altLang="zh-CN" dirty="0" smtClean="0"/>
                      <a:t> filter</a:t>
                    </a:r>
                    <a:endParaRPr kumimoji="1" lang="zh-CN" altLang="en-US" dirty="0"/>
                  </a:p>
                </p:txBody>
              </p:sp>
            </mc:Choice>
            <mc:Fallback xmlns="">
              <p:sp>
                <p:nvSpPr>
                  <p:cNvPr id="72" name="矩形 7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46337" y="1482557"/>
                    <a:ext cx="928267" cy="369332"/>
                  </a:xfrm>
                  <a:prstGeom prst="rect">
                    <a:avLst/>
                  </a:prstGeom>
                  <a:blipFill rotWithShape="0">
                    <a:blip r:embed="rId17"/>
                    <a:stretch>
                      <a:fillRect t="-10000" r="-5921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84" name="组 83"/>
            <p:cNvGrpSpPr/>
            <p:nvPr/>
          </p:nvGrpSpPr>
          <p:grpSpPr>
            <a:xfrm>
              <a:off x="3893557" y="4332881"/>
              <a:ext cx="4004292" cy="1040545"/>
              <a:chOff x="1237446" y="811344"/>
              <a:chExt cx="4004292" cy="1040545"/>
            </a:xfrm>
          </p:grpSpPr>
          <p:grpSp>
            <p:nvGrpSpPr>
              <p:cNvPr id="85" name="组 84"/>
              <p:cNvGrpSpPr/>
              <p:nvPr/>
            </p:nvGrpSpPr>
            <p:grpSpPr>
              <a:xfrm>
                <a:off x="1910446" y="876042"/>
                <a:ext cx="2791891" cy="615553"/>
                <a:chOff x="1910446" y="876042"/>
                <a:chExt cx="2791891" cy="615553"/>
              </a:xfrm>
            </p:grpSpPr>
            <p:grpSp>
              <p:nvGrpSpPr>
                <p:cNvPr id="95" name="组 94"/>
                <p:cNvGrpSpPr/>
                <p:nvPr/>
              </p:nvGrpSpPr>
              <p:grpSpPr>
                <a:xfrm>
                  <a:off x="1910446" y="1183819"/>
                  <a:ext cx="2754087" cy="228600"/>
                  <a:chOff x="1469571" y="1183819"/>
                  <a:chExt cx="2754087" cy="228600"/>
                </a:xfrm>
              </p:grpSpPr>
              <p:sp>
                <p:nvSpPr>
                  <p:cNvPr id="102" name="椭圆 101"/>
                  <p:cNvSpPr/>
                  <p:nvPr/>
                </p:nvSpPr>
                <p:spPr>
                  <a:xfrm>
                    <a:off x="1469571" y="1183819"/>
                    <a:ext cx="228600" cy="228600"/>
                  </a:xfrm>
                  <a:prstGeom prst="ellipse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103" name="椭圆 102"/>
                  <p:cNvSpPr/>
                  <p:nvPr/>
                </p:nvSpPr>
                <p:spPr>
                  <a:xfrm>
                    <a:off x="2030190" y="1183819"/>
                    <a:ext cx="228600" cy="2286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104" name="椭圆 103"/>
                  <p:cNvSpPr/>
                  <p:nvPr/>
                </p:nvSpPr>
                <p:spPr>
                  <a:xfrm>
                    <a:off x="3995058" y="1183819"/>
                    <a:ext cx="228600" cy="2286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105" name="椭圆 104"/>
                  <p:cNvSpPr/>
                  <p:nvPr/>
                </p:nvSpPr>
                <p:spPr>
                  <a:xfrm>
                    <a:off x="2541818" y="1183819"/>
                    <a:ext cx="228600" cy="2286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6" name="文本框 95"/>
                    <p:cNvSpPr txBox="1"/>
                    <p:nvPr/>
                  </p:nvSpPr>
                  <p:spPr>
                    <a:xfrm>
                      <a:off x="3494321" y="876042"/>
                      <a:ext cx="527388" cy="615553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zh-CN" sz="4000" b="0" i="1" smtClean="0">
                                <a:latin typeface="Cambria Math" charset="0"/>
                              </a:rPr>
                              <m:t>…</m:t>
                            </m:r>
                          </m:oMath>
                        </m:oMathPara>
                      </a14:m>
                      <a:endParaRPr kumimoji="1" lang="zh-CN" altLang="en-US" sz="4000" dirty="0"/>
                    </a:p>
                  </p:txBody>
                </p:sp>
              </mc:Choice>
              <mc:Fallback xmlns="">
                <p:sp>
                  <p:nvSpPr>
                    <p:cNvPr id="96" name="文本框 9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94321" y="876042"/>
                      <a:ext cx="527388" cy="615553"/>
                    </a:xfrm>
                    <a:prstGeom prst="rect">
                      <a:avLst/>
                    </a:prstGeom>
                    <a:blipFill rotWithShape="0">
                      <a:blip r:embed="rId1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97" name="组 96"/>
                <p:cNvGrpSpPr/>
                <p:nvPr/>
              </p:nvGrpSpPr>
              <p:grpSpPr>
                <a:xfrm>
                  <a:off x="1918600" y="1162032"/>
                  <a:ext cx="2783737" cy="276999"/>
                  <a:chOff x="1494054" y="1472278"/>
                  <a:chExt cx="2783737" cy="276999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8" name="文本框 97"/>
                      <p:cNvSpPr txBox="1"/>
                      <p:nvPr/>
                    </p:nvSpPr>
                    <p:spPr>
                      <a:xfrm>
                        <a:off x="1494054" y="1472278"/>
                        <a:ext cx="190757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2</m:t>
                              </m:r>
                            </m:oMath>
                          </m:oMathPara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98" name="文本框 97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494054" y="1472278"/>
                        <a:ext cx="190757" cy="276999"/>
                      </a:xfrm>
                      <a:prstGeom prst="rect">
                        <a:avLst/>
                      </a:prstGeom>
                      <a:blipFill rotWithShape="0">
                        <a:blip r:embed="rId3"/>
                        <a:stretch>
                          <a:fillRect l="-25000" r="-25000" b="-652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9" name="文本框 98"/>
                      <p:cNvSpPr txBox="1"/>
                      <p:nvPr/>
                    </p:nvSpPr>
                    <p:spPr>
                      <a:xfrm>
                        <a:off x="2071001" y="1472278"/>
                        <a:ext cx="190757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1</m:t>
                              </m:r>
                            </m:oMath>
                          </m:oMathPara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99" name="文本框 98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071001" y="1472278"/>
                        <a:ext cx="190757" cy="276999"/>
                      </a:xfrm>
                      <a:prstGeom prst="rect">
                        <a:avLst/>
                      </a:prstGeom>
                      <a:blipFill rotWithShape="0">
                        <a:blip r:embed="rId4"/>
                        <a:stretch>
                          <a:fillRect l="-25806" r="-29032" b="-652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00" name="文本框 99"/>
                      <p:cNvSpPr txBox="1"/>
                      <p:nvPr/>
                    </p:nvSpPr>
                    <p:spPr>
                      <a:xfrm>
                        <a:off x="2582631" y="1472278"/>
                        <a:ext cx="190757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3</m:t>
                              </m:r>
                            </m:oMath>
                          </m:oMathPara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100" name="文本框 99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582631" y="1472278"/>
                        <a:ext cx="190757" cy="276999"/>
                      </a:xfrm>
                      <a:prstGeom prst="rect">
                        <a:avLst/>
                      </a:prstGeom>
                      <a:blipFill rotWithShape="0">
                        <a:blip r:embed="rId5"/>
                        <a:stretch>
                          <a:fillRect l="-25806" r="-29032" b="-652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01" name="文本框 100"/>
                      <p:cNvSpPr txBox="1"/>
                      <p:nvPr/>
                    </p:nvSpPr>
                    <p:spPr>
                      <a:xfrm>
                        <a:off x="4041316" y="1472278"/>
                        <a:ext cx="236475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𝑁</m:t>
                              </m:r>
                            </m:oMath>
                          </m:oMathPara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101" name="文本框 100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041316" y="1472278"/>
                        <a:ext cx="236475" cy="276999"/>
                      </a:xfrm>
                      <a:prstGeom prst="rect">
                        <a:avLst/>
                      </a:prstGeom>
                      <a:blipFill rotWithShape="0">
                        <a:blip r:embed="rId6"/>
                        <a:stretch>
                          <a:fillRect l="-20513" r="-17949" b="-4348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cxnSp>
            <p:nvCxnSpPr>
              <p:cNvPr id="86" name="曲线连接符 85"/>
              <p:cNvCxnSpPr/>
              <p:nvPr/>
            </p:nvCxnSpPr>
            <p:spPr>
              <a:xfrm rot="16200000" flipH="1">
                <a:off x="2288778" y="887232"/>
                <a:ext cx="21787" cy="571386"/>
              </a:xfrm>
              <a:prstGeom prst="curvedConnector3">
                <a:avLst>
                  <a:gd name="adj1" fmla="val -1049250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曲线连接符 86"/>
              <p:cNvCxnSpPr/>
              <p:nvPr/>
            </p:nvCxnSpPr>
            <p:spPr>
              <a:xfrm rot="5400000" flipH="1" flipV="1">
                <a:off x="2560869" y="647696"/>
                <a:ext cx="12700" cy="1072247"/>
              </a:xfrm>
              <a:prstGeom prst="curvedConnector3">
                <a:avLst>
                  <a:gd name="adj1" fmla="val 3342858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曲线连接符 87"/>
              <p:cNvCxnSpPr/>
              <p:nvPr/>
            </p:nvCxnSpPr>
            <p:spPr>
              <a:xfrm rot="5400000" flipH="1" flipV="1">
                <a:off x="3287489" y="-78924"/>
                <a:ext cx="12700" cy="2525487"/>
              </a:xfrm>
              <a:prstGeom prst="curvedConnector3">
                <a:avLst>
                  <a:gd name="adj1" fmla="val 5271433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曲线连接符 88"/>
              <p:cNvCxnSpPr/>
              <p:nvPr/>
            </p:nvCxnSpPr>
            <p:spPr>
              <a:xfrm rot="5400000" flipH="1">
                <a:off x="1892057" y="1327075"/>
                <a:ext cx="78409" cy="25324"/>
              </a:xfrm>
              <a:prstGeom prst="curvedConnector4">
                <a:avLst>
                  <a:gd name="adj1" fmla="val -368185"/>
                  <a:gd name="adj2" fmla="val 1163856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0" name="矩形 89"/>
                  <p:cNvSpPr/>
                  <p:nvPr/>
                </p:nvSpPr>
                <p:spPr>
                  <a:xfrm>
                    <a:off x="1237446" y="1067070"/>
                    <a:ext cx="573619" cy="371961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22</m:t>
                              </m:r>
                            </m:sub>
                            <m:sup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𝑚</m:t>
                              </m:r>
                            </m:sup>
                          </m:sSubSup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90" name="矩形 8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37446" y="1067070"/>
                    <a:ext cx="573619" cy="371961"/>
                  </a:xfrm>
                  <a:prstGeom prst="rect">
                    <a:avLst/>
                  </a:prstGeom>
                  <a:blipFill rotWithShape="0"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1" name="矩形 90"/>
                  <p:cNvSpPr/>
                  <p:nvPr/>
                </p:nvSpPr>
                <p:spPr>
                  <a:xfrm>
                    <a:off x="2459919" y="811344"/>
                    <a:ext cx="573619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1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𝑚</m:t>
                              </m:r>
                            </m:sup>
                          </m:sSubSup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91" name="矩形 9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59919" y="811344"/>
                    <a:ext cx="573619" cy="369332"/>
                  </a:xfrm>
                  <a:prstGeom prst="rect">
                    <a:avLst/>
                  </a:prstGeom>
                  <a:blipFill rotWithShape="0">
                    <a:blip r:embed="rId20"/>
                    <a:stretch>
                      <a:fillRect b="-166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2" name="矩形 91"/>
                  <p:cNvSpPr/>
                  <p:nvPr/>
                </p:nvSpPr>
                <p:spPr>
                  <a:xfrm>
                    <a:off x="3036867" y="833116"/>
                    <a:ext cx="578940" cy="37247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32</m:t>
                              </m:r>
                            </m:sub>
                            <m:sup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𝑚</m:t>
                              </m:r>
                            </m:sup>
                          </m:sSubSup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92" name="矩形 9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36867" y="833116"/>
                    <a:ext cx="578940" cy="372474"/>
                  </a:xfrm>
                  <a:prstGeom prst="rect">
                    <a:avLst/>
                  </a:prstGeom>
                  <a:blipFill rotWithShape="0">
                    <a:blip r:embed="rId2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3" name="矩形 92"/>
                  <p:cNvSpPr/>
                  <p:nvPr/>
                </p:nvSpPr>
                <p:spPr>
                  <a:xfrm>
                    <a:off x="4446570" y="822226"/>
                    <a:ext cx="607795" cy="37260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𝑁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𝑚</m:t>
                              </m:r>
                            </m:sup>
                          </m:sSubSup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93" name="矩形 9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46570" y="822226"/>
                    <a:ext cx="607795" cy="372603"/>
                  </a:xfrm>
                  <a:prstGeom prst="rect">
                    <a:avLst/>
                  </a:prstGeom>
                  <a:blipFill rotWithShape="0">
                    <a:blip r:embed="rId2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4" name="矩形 93"/>
                  <p:cNvSpPr/>
                  <p:nvPr/>
                </p:nvSpPr>
                <p:spPr>
                  <a:xfrm>
                    <a:off x="4246337" y="1482557"/>
                    <a:ext cx="995401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zh-CN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kumimoji="1" lang="en-US" altLang="zh-CN" i="1">
                                <a:latin typeface="Cambria Math" charset="0"/>
                              </a:rPr>
                              <m:t>𝑘</m:t>
                            </m:r>
                          </m:e>
                          <m:sup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𝑚</m:t>
                            </m:r>
                          </m:sup>
                        </m:sSup>
                      </m:oMath>
                    </a14:m>
                    <a:r>
                      <a:rPr kumimoji="1" lang="en-US" altLang="zh-CN" dirty="0" smtClean="0"/>
                      <a:t> filter</a:t>
                    </a:r>
                    <a:endParaRPr kumimoji="1" lang="zh-CN" altLang="en-US" dirty="0"/>
                  </a:p>
                </p:txBody>
              </p:sp>
            </mc:Choice>
            <mc:Fallback xmlns="">
              <p:sp>
                <p:nvSpPr>
                  <p:cNvPr id="94" name="矩形 9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46337" y="1482557"/>
                    <a:ext cx="995401" cy="369332"/>
                  </a:xfrm>
                  <a:prstGeom prst="rect">
                    <a:avLst/>
                  </a:prstGeom>
                  <a:blipFill rotWithShape="0">
                    <a:blip r:embed="rId23"/>
                    <a:stretch>
                      <a:fillRect t="-10000" r="-4268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17416146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 26"/>
          <p:cNvSpPr txBox="1"/>
          <p:nvPr/>
        </p:nvSpPr>
        <p:spPr>
          <a:xfrm>
            <a:off x="646114" y="617120"/>
            <a:ext cx="11583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图像特征</a:t>
            </a:r>
            <a:endParaRPr kumimoji="1" lang="zh-CN" altLang="en-US" sz="1200" dirty="0"/>
          </a:p>
        </p:txBody>
      </p:sp>
      <p:sp>
        <p:nvSpPr>
          <p:cNvPr id="28" name="文本框 27"/>
          <p:cNvSpPr txBox="1"/>
          <p:nvPr/>
        </p:nvSpPr>
        <p:spPr>
          <a:xfrm>
            <a:off x="442545" y="1375936"/>
            <a:ext cx="15081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 smtClean="0"/>
              <a:t>Gaussian</a:t>
            </a:r>
            <a:r>
              <a:rPr kumimoji="1" lang="zh-CN" altLang="en-US" sz="1200" dirty="0" smtClean="0"/>
              <a:t>滤波系数</a:t>
            </a:r>
            <a:endParaRPr kumimoji="1" lang="zh-CN" altLang="en-US" sz="1200" dirty="0"/>
          </a:p>
        </p:txBody>
      </p:sp>
      <p:sp>
        <p:nvSpPr>
          <p:cNvPr id="76" name="文本框 75"/>
          <p:cNvSpPr txBox="1"/>
          <p:nvPr/>
        </p:nvSpPr>
        <p:spPr>
          <a:xfrm>
            <a:off x="490177" y="1896654"/>
            <a:ext cx="15081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前一次迭代的结果</a:t>
            </a:r>
            <a:endParaRPr kumimoji="1" lang="zh-CN" altLang="en-US" sz="1200" dirty="0"/>
          </a:p>
        </p:txBody>
      </p:sp>
      <p:sp>
        <p:nvSpPr>
          <p:cNvPr id="77" name="文本框 76"/>
          <p:cNvSpPr txBox="1"/>
          <p:nvPr/>
        </p:nvSpPr>
        <p:spPr>
          <a:xfrm>
            <a:off x="505294" y="2523779"/>
            <a:ext cx="15081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各个滤波下的结果</a:t>
            </a:r>
            <a:endParaRPr kumimoji="1" lang="zh-CN" altLang="en-US" sz="1200" dirty="0"/>
          </a:p>
        </p:txBody>
      </p:sp>
      <p:sp>
        <p:nvSpPr>
          <p:cNvPr id="159" name="文本框 158"/>
          <p:cNvSpPr txBox="1"/>
          <p:nvPr/>
        </p:nvSpPr>
        <p:spPr>
          <a:xfrm>
            <a:off x="442545" y="85344"/>
            <a:ext cx="1725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 smtClean="0"/>
              <a:t>Pixel:</a:t>
            </a:r>
            <a:r>
              <a:rPr kumimoji="1" lang="en-US" altLang="zh-CN" b="1" dirty="0" smtClean="0">
                <a:solidFill>
                  <a:srgbClr val="FF0000"/>
                </a:solidFill>
              </a:rPr>
              <a:t>2</a:t>
            </a:r>
            <a:r>
              <a:rPr kumimoji="1" lang="en-US" altLang="zh-CN" b="1" dirty="0" smtClean="0"/>
              <a:t>, Label:</a:t>
            </a:r>
            <a:r>
              <a:rPr kumimoji="1" lang="en-US" altLang="zh-CN" b="1" dirty="0" smtClean="0">
                <a:solidFill>
                  <a:srgbClr val="0070C0"/>
                </a:solidFill>
              </a:rPr>
              <a:t>1</a:t>
            </a:r>
            <a:endParaRPr kumimoji="1" lang="zh-CN" altLang="en-US" b="1" dirty="0">
              <a:solidFill>
                <a:srgbClr val="0070C0"/>
              </a:solidFill>
            </a:endParaRPr>
          </a:p>
        </p:txBody>
      </p:sp>
      <p:grpSp>
        <p:nvGrpSpPr>
          <p:cNvPr id="2" name="组 1"/>
          <p:cNvGrpSpPr/>
          <p:nvPr/>
        </p:nvGrpSpPr>
        <p:grpSpPr>
          <a:xfrm>
            <a:off x="2292185" y="450569"/>
            <a:ext cx="9882283" cy="3564839"/>
            <a:chOff x="2292185" y="450569"/>
            <a:chExt cx="9882283" cy="3564839"/>
          </a:xfrm>
        </p:grpSpPr>
        <p:grpSp>
          <p:nvGrpSpPr>
            <p:cNvPr id="78" name="组 77"/>
            <p:cNvGrpSpPr/>
            <p:nvPr/>
          </p:nvGrpSpPr>
          <p:grpSpPr>
            <a:xfrm>
              <a:off x="2292185" y="450569"/>
              <a:ext cx="9882283" cy="3277003"/>
              <a:chOff x="2292185" y="511529"/>
              <a:chExt cx="9882283" cy="3277003"/>
            </a:xfrm>
          </p:grpSpPr>
          <p:grpSp>
            <p:nvGrpSpPr>
              <p:cNvPr id="41" name="组 40"/>
              <p:cNvGrpSpPr/>
              <p:nvPr/>
            </p:nvGrpSpPr>
            <p:grpSpPr>
              <a:xfrm>
                <a:off x="2292185" y="617120"/>
                <a:ext cx="2981611" cy="2217354"/>
                <a:chOff x="1804505" y="617120"/>
                <a:chExt cx="2981611" cy="2217354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" name="文本框 9"/>
                    <p:cNvSpPr txBox="1"/>
                    <p:nvPr/>
                  </p:nvSpPr>
                  <p:spPr>
                    <a:xfrm>
                      <a:off x="1804505" y="1922899"/>
                      <a:ext cx="2231893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1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),</m:t>
                          </m:r>
                          <m:sSub>
                            <m:sSub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1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)</m:t>
                          </m:r>
                        </m:oMath>
                      </a14:m>
                      <a:r>
                        <a:rPr kumimoji="1" lang="en-US" altLang="zh-CN" dirty="0" smtClean="0"/>
                        <a:t>, </a:t>
                      </a:r>
                      <a:r>
                        <a:rPr kumimoji="1" lang="mr-IN" altLang="zh-CN" dirty="0" smtClean="0"/>
                        <a:t>…</a:t>
                      </a:r>
                      <a:r>
                        <a:rPr kumimoji="1" lang="en-US" altLang="zh-CN" dirty="0" smtClean="0"/>
                        <a:t>, </a:t>
                      </a:r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𝑁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1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)</m:t>
                          </m:r>
                        </m:oMath>
                      </a14:m>
                      <a:endParaRPr kumimoji="1" lang="zh-CN" altLang="en-US" dirty="0"/>
                    </a:p>
                  </p:txBody>
                </p:sp>
              </mc:Choice>
              <mc:Fallback xmlns="">
                <p:sp>
                  <p:nvSpPr>
                    <p:cNvPr id="10" name="文本框 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04505" y="1922899"/>
                      <a:ext cx="2231893" cy="276999"/>
                    </a:xfrm>
                    <a:prstGeom prst="rect">
                      <a:avLst/>
                    </a:prstGeom>
                    <a:blipFill rotWithShape="0">
                      <a:blip r:embed="rId3"/>
                      <a:stretch>
                        <a:fillRect l="-4645" t="-28261" r="-4098" b="-5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30" name="组 29"/>
                <p:cNvGrpSpPr/>
                <p:nvPr/>
              </p:nvGrpSpPr>
              <p:grpSpPr>
                <a:xfrm>
                  <a:off x="2176844" y="617120"/>
                  <a:ext cx="2609272" cy="2217354"/>
                  <a:chOff x="2176844" y="617120"/>
                  <a:chExt cx="2609272" cy="2217354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" name="文本框 4"/>
                      <p:cNvSpPr txBox="1"/>
                      <p:nvPr/>
                    </p:nvSpPr>
                    <p:spPr>
                      <a:xfrm>
                        <a:off x="2502408" y="617120"/>
                        <a:ext cx="1097352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14:m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kumimoji="1" lang="en-US" altLang="zh-CN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a14:m>
                        <a:r>
                          <a:rPr kumimoji="1" lang="en-US" altLang="zh-CN" dirty="0" smtClean="0"/>
                          <a:t>, </a:t>
                        </a:r>
                        <a:r>
                          <a:rPr kumimoji="1" lang="mr-IN" altLang="zh-CN" dirty="0" smtClean="0"/>
                          <a:t>…</a:t>
                        </a:r>
                        <a:r>
                          <a:rPr kumimoji="1" lang="en-US" altLang="zh-CN" dirty="0" smtClean="0"/>
                          <a:t>, </a:t>
                        </a:r>
                        <a14:m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𝑁</m:t>
                                </m:r>
                              </m:sub>
                            </m:sSub>
                          </m:oMath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5" name="文本框 4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502408" y="617120"/>
                        <a:ext cx="1097352" cy="276999"/>
                      </a:xfrm>
                      <a:prstGeom prst="rect">
                        <a:avLst/>
                      </a:prstGeom>
                      <a:blipFill rotWithShape="0">
                        <a:blip r:embed="rId4"/>
                        <a:stretch>
                          <a:fillRect l="-10000" t="-28261" r="-3333" b="-5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7" name="直线箭头连接符 6"/>
                  <p:cNvCxnSpPr/>
                  <p:nvPr/>
                </p:nvCxnSpPr>
                <p:spPr>
                  <a:xfrm>
                    <a:off x="3020909" y="976045"/>
                    <a:ext cx="0" cy="503434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8" name="文本框 7"/>
                      <p:cNvSpPr txBox="1"/>
                      <p:nvPr/>
                    </p:nvSpPr>
                    <p:spPr>
                      <a:xfrm>
                        <a:off x="2176844" y="1399987"/>
                        <a:ext cx="1522148" cy="28430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14:m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1" lang="en-US" altLang="zh-CN" b="0" i="1" smtClean="0">
                                    <a:latin typeface="Cambria Math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12</m:t>
                                </m:r>
                              </m:sub>
                              <m:sup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1</m:t>
                                </m:r>
                              </m:sup>
                            </m:sSubSup>
                          </m:oMath>
                        </a14:m>
                        <a:r>
                          <a:rPr kumimoji="1" lang="en-US" altLang="zh-CN" dirty="0" smtClean="0"/>
                          <a:t>, </a:t>
                        </a:r>
                        <a14:m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1" lang="en-US" altLang="zh-CN" b="0" i="1" smtClean="0">
                                    <a:latin typeface="Cambria Math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22</m:t>
                                </m:r>
                              </m:sub>
                              <m:sup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1</m:t>
                                </m:r>
                              </m:sup>
                            </m:sSubSup>
                          </m:oMath>
                        </a14:m>
                        <a:r>
                          <a:rPr kumimoji="1" lang="en-US" altLang="zh-CN" dirty="0" smtClean="0"/>
                          <a:t>, </a:t>
                        </a:r>
                        <a:r>
                          <a:rPr kumimoji="1" lang="mr-IN" altLang="zh-CN" dirty="0" smtClean="0"/>
                          <a:t>…</a:t>
                        </a:r>
                        <a:r>
                          <a:rPr kumimoji="1" lang="en-US" altLang="zh-CN" dirty="0" smtClean="0"/>
                          <a:t>, </a:t>
                        </a:r>
                        <a14:m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1" lang="en-US" altLang="zh-CN" b="0" i="1" smtClean="0">
                                    <a:latin typeface="Cambria Math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𝑁</m:t>
                                </m:r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1</m:t>
                                </m:r>
                              </m:sup>
                            </m:sSubSup>
                          </m:oMath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8" name="文本框 7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176844" y="1399987"/>
                        <a:ext cx="1522148" cy="284309"/>
                      </a:xfrm>
                      <a:prstGeom prst="rect">
                        <a:avLst/>
                      </a:prstGeom>
                      <a:blipFill rotWithShape="0">
                        <a:blip r:embed="rId5"/>
                        <a:stretch>
                          <a:fillRect l="-5600" t="-26087" r="-2800" b="-5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" name="文本框 8"/>
                      <p:cNvSpPr txBox="1"/>
                      <p:nvPr/>
                    </p:nvSpPr>
                    <p:spPr>
                      <a:xfrm>
                        <a:off x="3049680" y="1098936"/>
                        <a:ext cx="280806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kumimoji="1" lang="en-US" altLang="zh-CN" i="1" smtClean="0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𝑘</m:t>
                                  </m:r>
                                </m:e>
                                <m:sup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1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9" name="文本框 8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049680" y="1098936"/>
                        <a:ext cx="280806" cy="276999"/>
                      </a:xfrm>
                      <a:prstGeom prst="rect">
                        <a:avLst/>
                      </a:prstGeom>
                      <a:blipFill rotWithShape="0">
                        <a:blip r:embed="rId6"/>
                        <a:stretch>
                          <a:fillRect l="-23913" t="-4348" r="-10870" b="-652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2" name="文本框 11"/>
                      <p:cNvSpPr txBox="1"/>
                      <p:nvPr/>
                    </p:nvSpPr>
                    <p:spPr>
                      <a:xfrm>
                        <a:off x="4398493" y="1688051"/>
                        <a:ext cx="387623" cy="37260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kumimoji="1" lang="zh-CN" altLang="en-US" sz="1000" i="1" smtClean="0">
                                      <a:latin typeface="Cambria Math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kumimoji="1" lang="en-US" altLang="zh-CN" sz="1000" b="0" i="1" smtClean="0">
                                      <a:latin typeface="Cambria Math" charset="0"/>
                                    </a:rPr>
                                    <m:t>∗</m:t>
                                  </m:r>
                                </m:e>
                              </m:nary>
                            </m:oMath>
                          </m:oMathPara>
                        </a14:m>
                        <a:endParaRPr kumimoji="1" lang="zh-CN" altLang="en-US" sz="1000" dirty="0"/>
                      </a:p>
                    </p:txBody>
                  </p:sp>
                </mc:Choice>
                <mc:Fallback xmlns="">
                  <p:sp>
                    <p:nvSpPr>
                      <p:cNvPr id="12" name="文本框 11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398493" y="1688051"/>
                        <a:ext cx="387623" cy="372603"/>
                      </a:xfrm>
                      <a:prstGeom prst="rect">
                        <a:avLst/>
                      </a:prstGeom>
                      <a:blipFill rotWithShape="0">
                        <a:blip r:embed="rId7"/>
                        <a:stretch>
                          <a:fillRect l="-107937" t="-152459" r="-149206" b="-20819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3" name="文本框 12"/>
                      <p:cNvSpPr txBox="1"/>
                      <p:nvPr/>
                    </p:nvSpPr>
                    <p:spPr>
                      <a:xfrm>
                        <a:off x="2682089" y="2490084"/>
                        <a:ext cx="791819" cy="34439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kumimoji="1" lang="en-US" altLang="zh-CN" b="0" i="1" smtClean="0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  <m:t>𝑄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  <m:t>2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bSup>
                              <m:d>
                                <m:dPr>
                                  <m:ctrlPr>
                                    <a:rPr kumimoji="1" lang="en-US" altLang="zh-CN" b="0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rgbClr val="0070C0"/>
                                      </a:solidFill>
                                      <a:latin typeface="Cambria Math" charset="0"/>
                                    </a:rPr>
                                    <m:t>1</m:t>
                                  </m:r>
                                </m:e>
                              </m:d>
                            </m:oMath>
                          </m:oMathPara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13" name="文本框 12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682089" y="2490084"/>
                        <a:ext cx="791819" cy="344390"/>
                      </a:xfrm>
                      <a:prstGeom prst="rect">
                        <a:avLst/>
                      </a:prstGeom>
                      <a:blipFill rotWithShape="0">
                        <a:blip r:embed="rId8"/>
                        <a:stretch>
                          <a:fillRect l="-8462" b="-21053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17" name="肘形连接符 16"/>
                  <p:cNvCxnSpPr>
                    <a:stCxn id="8" idx="3"/>
                    <a:endCxn id="13" idx="3"/>
                  </p:cNvCxnSpPr>
                  <p:nvPr/>
                </p:nvCxnSpPr>
                <p:spPr>
                  <a:xfrm flipH="1">
                    <a:off x="3473908" y="1542142"/>
                    <a:ext cx="225084" cy="1120137"/>
                  </a:xfrm>
                  <a:prstGeom prst="bentConnector3">
                    <a:avLst>
                      <a:gd name="adj1" fmla="val -449775"/>
                    </a:avLst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直线连接符 18"/>
                  <p:cNvCxnSpPr>
                    <a:stCxn id="10" idx="3"/>
                  </p:cNvCxnSpPr>
                  <p:nvPr/>
                </p:nvCxnSpPr>
                <p:spPr>
                  <a:xfrm>
                    <a:off x="4036398" y="2061399"/>
                    <a:ext cx="687612" cy="1187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44" name="组 43"/>
              <p:cNvGrpSpPr/>
              <p:nvPr/>
            </p:nvGrpSpPr>
            <p:grpSpPr>
              <a:xfrm>
                <a:off x="5492585" y="566393"/>
                <a:ext cx="2981611" cy="2201025"/>
                <a:chOff x="1804505" y="633449"/>
                <a:chExt cx="2981611" cy="220102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5" name="文本框 44"/>
                    <p:cNvSpPr txBox="1"/>
                    <p:nvPr/>
                  </p:nvSpPr>
                  <p:spPr>
                    <a:xfrm>
                      <a:off x="1804505" y="1922899"/>
                      <a:ext cx="2231893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1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),</m:t>
                          </m:r>
                          <m:sSub>
                            <m:sSub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1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)</m:t>
                          </m:r>
                        </m:oMath>
                      </a14:m>
                      <a:r>
                        <a:rPr kumimoji="1" lang="en-US" altLang="zh-CN" dirty="0" smtClean="0"/>
                        <a:t>, </a:t>
                      </a:r>
                      <a:r>
                        <a:rPr kumimoji="1" lang="mr-IN" altLang="zh-CN" dirty="0" smtClean="0"/>
                        <a:t>…</a:t>
                      </a:r>
                      <a:r>
                        <a:rPr kumimoji="1" lang="en-US" altLang="zh-CN" dirty="0" smtClean="0"/>
                        <a:t>, </a:t>
                      </a:r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𝑁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1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)</m:t>
                          </m:r>
                        </m:oMath>
                      </a14:m>
                      <a:endParaRPr kumimoji="1" lang="zh-CN" altLang="en-US" dirty="0"/>
                    </a:p>
                  </p:txBody>
                </p:sp>
              </mc:Choice>
              <mc:Fallback xmlns="">
                <p:sp>
                  <p:nvSpPr>
                    <p:cNvPr id="45" name="文本框 4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04505" y="1922899"/>
                      <a:ext cx="2231893" cy="276999"/>
                    </a:xfrm>
                    <a:prstGeom prst="rect">
                      <a:avLst/>
                    </a:prstGeom>
                    <a:blipFill rotWithShape="0">
                      <a:blip r:embed="rId3"/>
                      <a:stretch>
                        <a:fillRect l="-4645" t="-28261" r="-4098" b="-5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46" name="组 45"/>
                <p:cNvGrpSpPr/>
                <p:nvPr/>
              </p:nvGrpSpPr>
              <p:grpSpPr>
                <a:xfrm>
                  <a:off x="2421779" y="633449"/>
                  <a:ext cx="2364337" cy="2201025"/>
                  <a:chOff x="2421779" y="633449"/>
                  <a:chExt cx="2364337" cy="2201025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7" name="文本框 46"/>
                      <p:cNvSpPr txBox="1"/>
                      <p:nvPr/>
                    </p:nvSpPr>
                    <p:spPr>
                      <a:xfrm>
                        <a:off x="2486079" y="633449"/>
                        <a:ext cx="1097352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14:m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kumimoji="1" lang="en-US" altLang="zh-CN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a14:m>
                        <a:r>
                          <a:rPr kumimoji="1" lang="en-US" altLang="zh-CN" dirty="0" smtClean="0"/>
                          <a:t>, </a:t>
                        </a:r>
                        <a:r>
                          <a:rPr kumimoji="1" lang="mr-IN" altLang="zh-CN" dirty="0" smtClean="0"/>
                          <a:t>…</a:t>
                        </a:r>
                        <a:r>
                          <a:rPr kumimoji="1" lang="en-US" altLang="zh-CN" dirty="0" smtClean="0"/>
                          <a:t>, </a:t>
                        </a:r>
                        <a14:m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𝑁</m:t>
                                </m:r>
                              </m:sub>
                            </m:sSub>
                          </m:oMath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47" name="文本框 46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486079" y="633449"/>
                        <a:ext cx="1097352" cy="276999"/>
                      </a:xfrm>
                      <a:prstGeom prst="rect">
                        <a:avLst/>
                      </a:prstGeom>
                      <a:blipFill rotWithShape="0">
                        <a:blip r:embed="rId9"/>
                        <a:stretch>
                          <a:fillRect l="-10000" t="-28889" r="-3333" b="-51111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48" name="直线箭头连接符 47"/>
                  <p:cNvCxnSpPr/>
                  <p:nvPr/>
                </p:nvCxnSpPr>
                <p:spPr>
                  <a:xfrm>
                    <a:off x="3020909" y="976045"/>
                    <a:ext cx="0" cy="503434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9" name="文本框 48"/>
                      <p:cNvSpPr txBox="1"/>
                      <p:nvPr/>
                    </p:nvSpPr>
                    <p:spPr>
                      <a:xfrm>
                        <a:off x="2421779" y="1465303"/>
                        <a:ext cx="1522148" cy="28200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14:m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1" lang="en-US" altLang="zh-CN" b="0" i="1" smtClean="0">
                                    <a:latin typeface="Cambria Math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12</m:t>
                                </m:r>
                              </m:sub>
                              <m:sup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2</m:t>
                                </m:r>
                              </m:sup>
                            </m:sSubSup>
                          </m:oMath>
                        </a14:m>
                        <a:r>
                          <a:rPr kumimoji="1" lang="en-US" altLang="zh-CN" dirty="0" smtClean="0"/>
                          <a:t>, </a:t>
                        </a:r>
                        <a14:m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1" lang="en-US" altLang="zh-CN" b="0" i="1" smtClean="0">
                                    <a:latin typeface="Cambria Math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22</m:t>
                                </m:r>
                              </m:sub>
                              <m:sup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2</m:t>
                                </m:r>
                              </m:sup>
                            </m:sSubSup>
                          </m:oMath>
                        </a14:m>
                        <a:r>
                          <a:rPr kumimoji="1" lang="en-US" altLang="zh-CN" dirty="0" smtClean="0"/>
                          <a:t>, </a:t>
                        </a:r>
                        <a:r>
                          <a:rPr kumimoji="1" lang="mr-IN" altLang="zh-CN" dirty="0" smtClean="0"/>
                          <a:t>…</a:t>
                        </a:r>
                        <a:r>
                          <a:rPr kumimoji="1" lang="en-US" altLang="zh-CN" dirty="0" smtClean="0"/>
                          <a:t>, </a:t>
                        </a:r>
                        <a14:m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1" lang="en-US" altLang="zh-CN" b="0" i="1" smtClean="0">
                                    <a:latin typeface="Cambria Math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𝑁</m:t>
                                </m:r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2</m:t>
                                </m:r>
                              </m:sup>
                            </m:sSubSup>
                          </m:oMath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49" name="文本框 48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421779" y="1465303"/>
                        <a:ext cx="1522148" cy="282000"/>
                      </a:xfrm>
                      <a:prstGeom prst="rect">
                        <a:avLst/>
                      </a:prstGeom>
                      <a:blipFill rotWithShape="0">
                        <a:blip r:embed="rId10"/>
                        <a:stretch>
                          <a:fillRect l="-5600" t="-25532" r="-2800" b="-48936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0" name="文本框 49"/>
                      <p:cNvSpPr txBox="1"/>
                      <p:nvPr/>
                    </p:nvSpPr>
                    <p:spPr>
                      <a:xfrm>
                        <a:off x="3049680" y="1098936"/>
                        <a:ext cx="280806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kumimoji="1" lang="en-US" altLang="zh-CN" i="1" smtClean="0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𝑘</m:t>
                                  </m:r>
                                </m:e>
                                <m:sup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50" name="文本框 49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049680" y="1098936"/>
                        <a:ext cx="280806" cy="276999"/>
                      </a:xfrm>
                      <a:prstGeom prst="rect">
                        <a:avLst/>
                      </a:prstGeom>
                      <a:blipFill rotWithShape="0">
                        <a:blip r:embed="rId11"/>
                        <a:stretch>
                          <a:fillRect l="-23913" t="-4348" r="-13043" b="-652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1" name="文本框 50"/>
                      <p:cNvSpPr txBox="1"/>
                      <p:nvPr/>
                    </p:nvSpPr>
                    <p:spPr>
                      <a:xfrm>
                        <a:off x="4398493" y="1688051"/>
                        <a:ext cx="387623" cy="37260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kumimoji="1" lang="zh-CN" altLang="en-US" sz="1000" i="1" smtClean="0">
                                      <a:latin typeface="Cambria Math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kumimoji="1" lang="en-US" altLang="zh-CN" sz="1000" b="0" i="1" smtClean="0">
                                      <a:latin typeface="Cambria Math" charset="0"/>
                                    </a:rPr>
                                    <m:t>∗</m:t>
                                  </m:r>
                                </m:e>
                              </m:nary>
                            </m:oMath>
                          </m:oMathPara>
                        </a14:m>
                        <a:endParaRPr kumimoji="1" lang="zh-CN" altLang="en-US" sz="1000" dirty="0"/>
                      </a:p>
                    </p:txBody>
                  </p:sp>
                </mc:Choice>
                <mc:Fallback xmlns="">
                  <p:sp>
                    <p:nvSpPr>
                      <p:cNvPr id="51" name="文本框 50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398493" y="1688051"/>
                        <a:ext cx="387623" cy="372603"/>
                      </a:xfrm>
                      <a:prstGeom prst="rect">
                        <a:avLst/>
                      </a:prstGeom>
                      <a:blipFill rotWithShape="0">
                        <a:blip r:embed="rId7"/>
                        <a:stretch>
                          <a:fillRect l="-107937" t="-152459" r="-149206" b="-20819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2" name="文本框 51"/>
                      <p:cNvSpPr txBox="1"/>
                      <p:nvPr/>
                    </p:nvSpPr>
                    <p:spPr>
                      <a:xfrm>
                        <a:off x="2682089" y="2490084"/>
                        <a:ext cx="791820" cy="34439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kumimoji="1" lang="en-US" altLang="zh-CN" b="0" i="1" smtClean="0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  <m:t>𝑄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  <m:t>2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bSup>
                              <m:d>
                                <m:dPr>
                                  <m:ctrlPr>
                                    <a:rPr kumimoji="1" lang="en-US" altLang="zh-CN" b="0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rgbClr val="0070C0"/>
                                      </a:solidFill>
                                      <a:latin typeface="Cambria Math" charset="0"/>
                                    </a:rPr>
                                    <m:t>1</m:t>
                                  </m:r>
                                </m:e>
                              </m:d>
                            </m:oMath>
                          </m:oMathPara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52" name="文本框 51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682089" y="2490084"/>
                        <a:ext cx="791820" cy="344390"/>
                      </a:xfrm>
                      <a:prstGeom prst="rect">
                        <a:avLst/>
                      </a:prstGeom>
                      <a:blipFill rotWithShape="0">
                        <a:blip r:embed="rId12"/>
                        <a:stretch>
                          <a:fillRect l="-8462" b="-21053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53" name="肘形连接符 52"/>
                  <p:cNvCxnSpPr>
                    <a:stCxn id="50" idx="3"/>
                  </p:cNvCxnSpPr>
                  <p:nvPr/>
                </p:nvCxnSpPr>
                <p:spPr>
                  <a:xfrm flipH="1">
                    <a:off x="3473908" y="1542142"/>
                    <a:ext cx="448607" cy="1120137"/>
                  </a:xfrm>
                  <a:prstGeom prst="bentConnector3">
                    <a:avLst>
                      <a:gd name="adj1" fmla="val -175974"/>
                    </a:avLst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55" name="文本框 54"/>
              <p:cNvSpPr txBox="1"/>
              <p:nvPr/>
            </p:nvSpPr>
            <p:spPr>
              <a:xfrm>
                <a:off x="8595360" y="1684296"/>
                <a:ext cx="513283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mr-IN" altLang="zh-CN" sz="4000" dirty="0" smtClean="0"/>
                  <a:t>…</a:t>
                </a:r>
                <a:endParaRPr kumimoji="1" lang="zh-CN" altLang="en-US" sz="4000" dirty="0"/>
              </a:p>
            </p:txBody>
          </p:sp>
          <p:grpSp>
            <p:nvGrpSpPr>
              <p:cNvPr id="56" name="组 55"/>
              <p:cNvGrpSpPr/>
              <p:nvPr/>
            </p:nvGrpSpPr>
            <p:grpSpPr>
              <a:xfrm>
                <a:off x="9192857" y="511529"/>
                <a:ext cx="2981611" cy="2198973"/>
                <a:chOff x="1804505" y="633449"/>
                <a:chExt cx="2981611" cy="2198973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7" name="文本框 56"/>
                    <p:cNvSpPr txBox="1"/>
                    <p:nvPr/>
                  </p:nvSpPr>
                  <p:spPr>
                    <a:xfrm>
                      <a:off x="1804505" y="1922899"/>
                      <a:ext cx="2231893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1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),</m:t>
                          </m:r>
                          <m:sSub>
                            <m:sSub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1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)</m:t>
                          </m:r>
                        </m:oMath>
                      </a14:m>
                      <a:r>
                        <a:rPr kumimoji="1" lang="en-US" altLang="zh-CN" dirty="0" smtClean="0"/>
                        <a:t>, </a:t>
                      </a:r>
                      <a:r>
                        <a:rPr kumimoji="1" lang="mr-IN" altLang="zh-CN" dirty="0" smtClean="0"/>
                        <a:t>…</a:t>
                      </a:r>
                      <a:r>
                        <a:rPr kumimoji="1" lang="en-US" altLang="zh-CN" dirty="0" smtClean="0"/>
                        <a:t>, </a:t>
                      </a:r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𝑁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1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)</m:t>
                          </m:r>
                        </m:oMath>
                      </a14:m>
                      <a:endParaRPr kumimoji="1" lang="zh-CN" altLang="en-US" dirty="0"/>
                    </a:p>
                  </p:txBody>
                </p:sp>
              </mc:Choice>
              <mc:Fallback xmlns="">
                <p:sp>
                  <p:nvSpPr>
                    <p:cNvPr id="57" name="文本框 5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04505" y="1922899"/>
                      <a:ext cx="2231893" cy="276999"/>
                    </a:xfrm>
                    <a:prstGeom prst="rect">
                      <a:avLst/>
                    </a:prstGeom>
                    <a:blipFill rotWithShape="0">
                      <a:blip r:embed="rId3"/>
                      <a:stretch>
                        <a:fillRect l="-4645" t="-28261" r="-4098" b="-5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58" name="组 57"/>
                <p:cNvGrpSpPr/>
                <p:nvPr/>
              </p:nvGrpSpPr>
              <p:grpSpPr>
                <a:xfrm>
                  <a:off x="2398268" y="633449"/>
                  <a:ext cx="2387848" cy="2198973"/>
                  <a:chOff x="2398268" y="633449"/>
                  <a:chExt cx="2387848" cy="2198973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9" name="文本框 58"/>
                      <p:cNvSpPr txBox="1"/>
                      <p:nvPr/>
                    </p:nvSpPr>
                    <p:spPr>
                      <a:xfrm>
                        <a:off x="2502408" y="633449"/>
                        <a:ext cx="1097352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14:m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kumimoji="1" lang="en-US" altLang="zh-CN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a14:m>
                        <a:r>
                          <a:rPr kumimoji="1" lang="en-US" altLang="zh-CN" dirty="0" smtClean="0"/>
                          <a:t>, </a:t>
                        </a:r>
                        <a:r>
                          <a:rPr kumimoji="1" lang="mr-IN" altLang="zh-CN" dirty="0" smtClean="0"/>
                          <a:t>…</a:t>
                        </a:r>
                        <a:r>
                          <a:rPr kumimoji="1" lang="en-US" altLang="zh-CN" dirty="0" smtClean="0"/>
                          <a:t>, </a:t>
                        </a:r>
                        <a14:m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𝑁</m:t>
                                </m:r>
                              </m:sub>
                            </m:sSub>
                          </m:oMath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59" name="文本框 58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502408" y="633449"/>
                        <a:ext cx="1097352" cy="276999"/>
                      </a:xfrm>
                      <a:prstGeom prst="rect">
                        <a:avLst/>
                      </a:prstGeom>
                      <a:blipFill rotWithShape="0">
                        <a:blip r:embed="rId9"/>
                        <a:stretch>
                          <a:fillRect l="-10000" t="-28889" r="-3333" b="-51111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60" name="直线箭头连接符 59"/>
                  <p:cNvCxnSpPr/>
                  <p:nvPr/>
                </p:nvCxnSpPr>
                <p:spPr>
                  <a:xfrm>
                    <a:off x="3020909" y="976045"/>
                    <a:ext cx="0" cy="503434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1" name="文本框 60"/>
                      <p:cNvSpPr txBox="1"/>
                      <p:nvPr/>
                    </p:nvSpPr>
                    <p:spPr>
                      <a:xfrm>
                        <a:off x="2398268" y="1481632"/>
                        <a:ext cx="1522148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14:m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1" lang="en-US" altLang="zh-CN" b="0" i="1" smtClean="0">
                                    <a:latin typeface="Cambria Math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12</m:t>
                                </m:r>
                              </m:sub>
                              <m:sup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𝑚</m:t>
                                </m:r>
                              </m:sup>
                            </m:sSubSup>
                          </m:oMath>
                        </a14:m>
                        <a:r>
                          <a:rPr kumimoji="1" lang="en-US" altLang="zh-CN" dirty="0" smtClean="0"/>
                          <a:t>, </a:t>
                        </a:r>
                        <a14:m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1" lang="en-US" altLang="zh-CN" b="0" i="1" smtClean="0">
                                    <a:latin typeface="Cambria Math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22</m:t>
                                </m:r>
                              </m:sub>
                              <m:sup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𝑚</m:t>
                                </m:r>
                              </m:sup>
                            </m:sSubSup>
                          </m:oMath>
                        </a14:m>
                        <a:r>
                          <a:rPr kumimoji="1" lang="en-US" altLang="zh-CN" dirty="0" smtClean="0"/>
                          <a:t>, </a:t>
                        </a:r>
                        <a:r>
                          <a:rPr kumimoji="1" lang="mr-IN" altLang="zh-CN" dirty="0" smtClean="0"/>
                          <a:t>…</a:t>
                        </a:r>
                        <a:r>
                          <a:rPr kumimoji="1" lang="en-US" altLang="zh-CN" dirty="0" smtClean="0"/>
                          <a:t>, </a:t>
                        </a:r>
                        <a14:m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1" lang="en-US" altLang="zh-CN" b="0" i="1" smtClean="0">
                                    <a:latin typeface="Cambria Math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𝑁</m:t>
                                </m:r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𝑚</m:t>
                                </m:r>
                              </m:sup>
                            </m:sSubSup>
                          </m:oMath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61" name="文本框 60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398268" y="1481632"/>
                        <a:ext cx="1522148" cy="276999"/>
                      </a:xfrm>
                      <a:prstGeom prst="rect">
                        <a:avLst/>
                      </a:prstGeom>
                      <a:blipFill rotWithShape="0">
                        <a:blip r:embed="rId13"/>
                        <a:stretch>
                          <a:fillRect l="-5600" t="-28889" r="-2800" b="-53333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2" name="文本框 61"/>
                      <p:cNvSpPr txBox="1"/>
                      <p:nvPr/>
                    </p:nvSpPr>
                    <p:spPr>
                      <a:xfrm>
                        <a:off x="3049680" y="1098936"/>
                        <a:ext cx="280806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kumimoji="1" lang="en-US" altLang="zh-CN" i="1" smtClean="0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𝑘</m:t>
                                  </m:r>
                                </m:e>
                                <m:sup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𝑚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62" name="文本框 61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049680" y="1098936"/>
                        <a:ext cx="280806" cy="276999"/>
                      </a:xfrm>
                      <a:prstGeom prst="rect">
                        <a:avLst/>
                      </a:prstGeom>
                      <a:blipFill rotWithShape="0">
                        <a:blip r:embed="rId14"/>
                        <a:stretch>
                          <a:fillRect l="-30435" r="-23913" b="-652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3" name="文本框 62"/>
                      <p:cNvSpPr txBox="1"/>
                      <p:nvPr/>
                    </p:nvSpPr>
                    <p:spPr>
                      <a:xfrm>
                        <a:off x="4398493" y="1688051"/>
                        <a:ext cx="387623" cy="37260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kumimoji="1" lang="zh-CN" altLang="en-US" sz="1000" i="1" smtClean="0">
                                      <a:latin typeface="Cambria Math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kumimoji="1" lang="en-US" altLang="zh-CN" sz="1000" b="0" i="1" smtClean="0">
                                      <a:latin typeface="Cambria Math" charset="0"/>
                                    </a:rPr>
                                    <m:t>∗</m:t>
                                  </m:r>
                                </m:e>
                              </m:nary>
                            </m:oMath>
                          </m:oMathPara>
                        </a14:m>
                        <a:endParaRPr kumimoji="1" lang="zh-CN" altLang="en-US" sz="1000" dirty="0"/>
                      </a:p>
                    </p:txBody>
                  </p:sp>
                </mc:Choice>
                <mc:Fallback xmlns="">
                  <p:sp>
                    <p:nvSpPr>
                      <p:cNvPr id="63" name="文本框 62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398493" y="1688051"/>
                        <a:ext cx="387623" cy="372603"/>
                      </a:xfrm>
                      <a:prstGeom prst="rect">
                        <a:avLst/>
                      </a:prstGeom>
                      <a:blipFill rotWithShape="0">
                        <a:blip r:embed="rId7"/>
                        <a:stretch>
                          <a:fillRect l="-107937" t="-152459" r="-149206" b="-20819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4" name="文本框 63"/>
                      <p:cNvSpPr txBox="1"/>
                      <p:nvPr/>
                    </p:nvSpPr>
                    <p:spPr>
                      <a:xfrm>
                        <a:off x="2650307" y="2490084"/>
                        <a:ext cx="854015" cy="342338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kumimoji="1" lang="en-US" altLang="zh-CN" b="0" i="1" smtClean="0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  <m:t>𝑄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  <m:t>2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  <m:t>𝑚</m:t>
                                      </m:r>
                                    </m:e>
                                  </m:d>
                                </m:sup>
                              </m:sSubSup>
                              <m:d>
                                <m:dPr>
                                  <m:ctrlPr>
                                    <a:rPr kumimoji="1" lang="en-US" altLang="zh-CN" b="0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rgbClr val="0070C0"/>
                                      </a:solidFill>
                                      <a:latin typeface="Cambria Math" charset="0"/>
                                    </a:rPr>
                                    <m:t>1</m:t>
                                  </m:r>
                                </m:e>
                              </m:d>
                            </m:oMath>
                          </m:oMathPara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64" name="文本框 63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650307" y="2490084"/>
                        <a:ext cx="854015" cy="342338"/>
                      </a:xfrm>
                      <a:prstGeom prst="rect">
                        <a:avLst/>
                      </a:prstGeom>
                      <a:blipFill rotWithShape="0">
                        <a:blip r:embed="rId15"/>
                        <a:stretch>
                          <a:fillRect l="-7857" b="-21053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65" name="肘形连接符 64"/>
                  <p:cNvCxnSpPr/>
                  <p:nvPr/>
                </p:nvCxnSpPr>
                <p:spPr>
                  <a:xfrm flipH="1">
                    <a:off x="3473908" y="1542142"/>
                    <a:ext cx="448607" cy="1120137"/>
                  </a:xfrm>
                  <a:prstGeom prst="bentConnector3">
                    <a:avLst>
                      <a:gd name="adj1" fmla="val -175974"/>
                    </a:avLst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68" name="直线箭头连接符 67"/>
              <p:cNvCxnSpPr/>
              <p:nvPr/>
            </p:nvCxnSpPr>
            <p:spPr>
              <a:xfrm>
                <a:off x="3818166" y="2834474"/>
                <a:ext cx="2766835" cy="95405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直线箭头连接符 69"/>
              <p:cNvCxnSpPr/>
              <p:nvPr/>
            </p:nvCxnSpPr>
            <p:spPr>
              <a:xfrm>
                <a:off x="6878163" y="2834474"/>
                <a:ext cx="0" cy="85970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直线箭头连接符 71"/>
              <p:cNvCxnSpPr/>
              <p:nvPr/>
            </p:nvCxnSpPr>
            <p:spPr>
              <a:xfrm flipH="1">
                <a:off x="7161989" y="2710502"/>
                <a:ext cx="2876670" cy="107803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3" name="文本框 72"/>
                  <p:cNvSpPr txBox="1"/>
                  <p:nvPr/>
                </p:nvSpPr>
                <p:spPr>
                  <a:xfrm>
                    <a:off x="4548125" y="3173003"/>
                    <a:ext cx="353815" cy="284180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0070C0"/>
                                  </a:solidFill>
                                  <a:latin typeface="Cambria Math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kumimoji="1" lang="zh-CN" altLang="en-US" dirty="0"/>
                  </a:p>
                </p:txBody>
              </p:sp>
            </mc:Choice>
            <mc:Fallback xmlns="">
              <p:sp>
                <p:nvSpPr>
                  <p:cNvPr id="73" name="文本框 7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48125" y="3173003"/>
                    <a:ext cx="353815" cy="284180"/>
                  </a:xfrm>
                  <a:prstGeom prst="rect">
                    <a:avLst/>
                  </a:prstGeom>
                  <a:blipFill rotWithShape="0">
                    <a:blip r:embed="rId16"/>
                    <a:stretch>
                      <a:fillRect l="-5172" t="-2174" r="-5172" b="-17391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4" name="文本框 73"/>
                  <p:cNvSpPr txBox="1"/>
                  <p:nvPr/>
                </p:nvSpPr>
                <p:spPr>
                  <a:xfrm>
                    <a:off x="6565901" y="3191291"/>
                    <a:ext cx="353815" cy="280205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0070C0"/>
                                  </a:solidFill>
                                  <a:latin typeface="Cambria Math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bSup>
                        </m:oMath>
                      </m:oMathPara>
                    </a14:m>
                    <a:endParaRPr kumimoji="1" lang="zh-CN" altLang="en-US" dirty="0"/>
                  </a:p>
                </p:txBody>
              </p:sp>
            </mc:Choice>
            <mc:Fallback xmlns="">
              <p:sp>
                <p:nvSpPr>
                  <p:cNvPr id="74" name="文本框 7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65901" y="3191291"/>
                    <a:ext cx="353815" cy="280205"/>
                  </a:xfrm>
                  <a:prstGeom prst="rect">
                    <a:avLst/>
                  </a:prstGeom>
                  <a:blipFill rotWithShape="0">
                    <a:blip r:embed="rId17"/>
                    <a:stretch>
                      <a:fillRect l="-6897" t="-2222" r="-5172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5" name="文本框 74"/>
                  <p:cNvSpPr txBox="1"/>
                  <p:nvPr/>
                </p:nvSpPr>
                <p:spPr>
                  <a:xfrm>
                    <a:off x="8144765" y="3136427"/>
                    <a:ext cx="416011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0070C0"/>
                                  </a:solidFill>
                                  <a:latin typeface="Cambria Math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𝑚</m:t>
                              </m:r>
                            </m:sup>
                          </m:sSubSup>
                        </m:oMath>
                      </m:oMathPara>
                    </a14:m>
                    <a:endParaRPr kumimoji="1" lang="zh-CN" altLang="en-US" dirty="0"/>
                  </a:p>
                </p:txBody>
              </p:sp>
            </mc:Choice>
            <mc:Fallback xmlns="">
              <p:sp>
                <p:nvSpPr>
                  <p:cNvPr id="75" name="文本框 7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44765" y="3136427"/>
                    <a:ext cx="416011" cy="276999"/>
                  </a:xfrm>
                  <a:prstGeom prst="rect">
                    <a:avLst/>
                  </a:prstGeom>
                  <a:blipFill rotWithShape="0">
                    <a:blip r:embed="rId18"/>
                    <a:stretch>
                      <a:fillRect l="-5882" r="-1471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0" name="文本框 159"/>
                <p:cNvSpPr txBox="1"/>
                <p:nvPr/>
              </p:nvSpPr>
              <p:spPr>
                <a:xfrm>
                  <a:off x="6585220" y="3727572"/>
                  <a:ext cx="638636" cy="28783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̌"/>
                                <m:ctrlPr>
                                  <a:rPr kumimoji="1" lang="en-US" altLang="zh-CN" b="0" i="1" smtClean="0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𝑄</m:t>
                                </m:r>
                              </m:e>
                            </m:acc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zh-CN" b="0" i="1" smtClean="0">
                            <a:latin typeface="Cambria Math" charset="0"/>
                          </a:rPr>
                          <m:t>(</m:t>
                        </m:r>
                        <m:r>
                          <a:rPr kumimoji="1" lang="en-US" altLang="zh-CN" b="0" i="1" smtClean="0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1</m:t>
                        </m:r>
                        <m:r>
                          <a:rPr kumimoji="1" lang="en-US" altLang="zh-CN" b="0" i="1" smtClean="0">
                            <a:latin typeface="Cambria Math" charset="0"/>
                          </a:rPr>
                          <m:t>)</m:t>
                        </m:r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160" name="文本框 1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85220" y="3727572"/>
                  <a:ext cx="638636" cy="287836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 l="-10476" t="-25000" r="-12381" b="-3125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" name="直线连接符 2"/>
          <p:cNvCxnSpPr>
            <a:stCxn id="45" idx="3"/>
          </p:cNvCxnSpPr>
          <p:nvPr/>
        </p:nvCxnSpPr>
        <p:spPr>
          <a:xfrm flipV="1">
            <a:off x="7724478" y="1932638"/>
            <a:ext cx="684000" cy="7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/>
          <p:cNvCxnSpPr>
            <a:stCxn id="57" idx="3"/>
          </p:cNvCxnSpPr>
          <p:nvPr/>
        </p:nvCxnSpPr>
        <p:spPr>
          <a:xfrm flipV="1">
            <a:off x="11424750" y="1877775"/>
            <a:ext cx="687613" cy="7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27286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 26"/>
          <p:cNvSpPr txBox="1"/>
          <p:nvPr/>
        </p:nvSpPr>
        <p:spPr>
          <a:xfrm>
            <a:off x="646114" y="617120"/>
            <a:ext cx="11583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图像特征</a:t>
            </a:r>
            <a:endParaRPr kumimoji="1" lang="zh-CN" altLang="en-US" sz="1200" dirty="0"/>
          </a:p>
        </p:txBody>
      </p:sp>
      <p:sp>
        <p:nvSpPr>
          <p:cNvPr id="28" name="文本框 27"/>
          <p:cNvSpPr txBox="1"/>
          <p:nvPr/>
        </p:nvSpPr>
        <p:spPr>
          <a:xfrm>
            <a:off x="442545" y="1375936"/>
            <a:ext cx="15081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 smtClean="0"/>
              <a:t>Gaussian</a:t>
            </a:r>
            <a:r>
              <a:rPr kumimoji="1" lang="zh-CN" altLang="en-US" sz="1200" dirty="0" smtClean="0"/>
              <a:t>滤波系数</a:t>
            </a:r>
            <a:endParaRPr kumimoji="1" lang="zh-CN" altLang="en-US" sz="1200" dirty="0"/>
          </a:p>
        </p:txBody>
      </p:sp>
      <p:sp>
        <p:nvSpPr>
          <p:cNvPr id="76" name="文本框 75"/>
          <p:cNvSpPr txBox="1"/>
          <p:nvPr/>
        </p:nvSpPr>
        <p:spPr>
          <a:xfrm>
            <a:off x="490177" y="1896654"/>
            <a:ext cx="15081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前一次迭代的结果</a:t>
            </a:r>
            <a:endParaRPr kumimoji="1" lang="zh-CN" altLang="en-US" sz="1200" dirty="0"/>
          </a:p>
        </p:txBody>
      </p:sp>
      <p:sp>
        <p:nvSpPr>
          <p:cNvPr id="77" name="文本框 76"/>
          <p:cNvSpPr txBox="1"/>
          <p:nvPr/>
        </p:nvSpPr>
        <p:spPr>
          <a:xfrm>
            <a:off x="505294" y="2523779"/>
            <a:ext cx="15081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各个滤波下的结果</a:t>
            </a:r>
            <a:endParaRPr kumimoji="1" lang="zh-CN" altLang="en-US" sz="1200" dirty="0"/>
          </a:p>
        </p:txBody>
      </p:sp>
      <p:sp>
        <p:nvSpPr>
          <p:cNvPr id="159" name="文本框 158"/>
          <p:cNvSpPr txBox="1"/>
          <p:nvPr/>
        </p:nvSpPr>
        <p:spPr>
          <a:xfrm>
            <a:off x="442545" y="85344"/>
            <a:ext cx="1725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 smtClean="0"/>
              <a:t>Pixel:</a:t>
            </a:r>
            <a:r>
              <a:rPr kumimoji="1" lang="en-US" altLang="zh-CN" b="1" dirty="0" smtClean="0">
                <a:solidFill>
                  <a:srgbClr val="FF0000"/>
                </a:solidFill>
              </a:rPr>
              <a:t>2</a:t>
            </a:r>
            <a:r>
              <a:rPr kumimoji="1" lang="en-US" altLang="zh-CN" b="1" dirty="0" smtClean="0"/>
              <a:t>, Label:</a:t>
            </a:r>
            <a:r>
              <a:rPr kumimoji="1" lang="en-US" altLang="zh-CN" b="1" dirty="0" smtClean="0">
                <a:solidFill>
                  <a:srgbClr val="0070C0"/>
                </a:solidFill>
              </a:rPr>
              <a:t>2</a:t>
            </a:r>
            <a:endParaRPr kumimoji="1" lang="zh-CN" altLang="en-US" b="1" dirty="0">
              <a:solidFill>
                <a:srgbClr val="0070C0"/>
              </a:solidFill>
            </a:endParaRPr>
          </a:p>
        </p:txBody>
      </p:sp>
      <p:grpSp>
        <p:nvGrpSpPr>
          <p:cNvPr id="2" name="组 1"/>
          <p:cNvGrpSpPr/>
          <p:nvPr/>
        </p:nvGrpSpPr>
        <p:grpSpPr>
          <a:xfrm>
            <a:off x="2292185" y="450569"/>
            <a:ext cx="9882283" cy="3564839"/>
            <a:chOff x="2292185" y="450569"/>
            <a:chExt cx="9882283" cy="3564839"/>
          </a:xfrm>
        </p:grpSpPr>
        <p:grpSp>
          <p:nvGrpSpPr>
            <p:cNvPr id="78" name="组 77"/>
            <p:cNvGrpSpPr/>
            <p:nvPr/>
          </p:nvGrpSpPr>
          <p:grpSpPr>
            <a:xfrm>
              <a:off x="2292185" y="450569"/>
              <a:ext cx="9882283" cy="3277003"/>
              <a:chOff x="2292185" y="511529"/>
              <a:chExt cx="9882283" cy="3277003"/>
            </a:xfrm>
          </p:grpSpPr>
          <p:grpSp>
            <p:nvGrpSpPr>
              <p:cNvPr id="41" name="组 40"/>
              <p:cNvGrpSpPr/>
              <p:nvPr/>
            </p:nvGrpSpPr>
            <p:grpSpPr>
              <a:xfrm>
                <a:off x="2292185" y="617120"/>
                <a:ext cx="2981611" cy="2217354"/>
                <a:chOff x="1804505" y="617120"/>
                <a:chExt cx="2981611" cy="2217354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" name="文本框 9"/>
                    <p:cNvSpPr txBox="1"/>
                    <p:nvPr/>
                  </p:nvSpPr>
                  <p:spPr>
                    <a:xfrm>
                      <a:off x="1804505" y="1922899"/>
                      <a:ext cx="2231893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2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),</m:t>
                          </m:r>
                          <m:sSub>
                            <m:sSub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2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)</m:t>
                          </m:r>
                        </m:oMath>
                      </a14:m>
                      <a:r>
                        <a:rPr kumimoji="1" lang="en-US" altLang="zh-CN" dirty="0" smtClean="0"/>
                        <a:t>, </a:t>
                      </a:r>
                      <a:r>
                        <a:rPr kumimoji="1" lang="mr-IN" altLang="zh-CN" dirty="0" smtClean="0"/>
                        <a:t>…</a:t>
                      </a:r>
                      <a:r>
                        <a:rPr kumimoji="1" lang="en-US" altLang="zh-CN" dirty="0" smtClean="0"/>
                        <a:t>, </a:t>
                      </a:r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𝑁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2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)</m:t>
                          </m:r>
                        </m:oMath>
                      </a14:m>
                      <a:endParaRPr kumimoji="1" lang="zh-CN" altLang="en-US" dirty="0"/>
                    </a:p>
                  </p:txBody>
                </p:sp>
              </mc:Choice>
              <mc:Fallback xmlns="">
                <p:sp>
                  <p:nvSpPr>
                    <p:cNvPr id="10" name="文本框 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04505" y="1922899"/>
                      <a:ext cx="2231893" cy="276999"/>
                    </a:xfrm>
                    <a:prstGeom prst="rect">
                      <a:avLst/>
                    </a:prstGeom>
                    <a:blipFill rotWithShape="0">
                      <a:blip r:embed="rId3"/>
                      <a:stretch>
                        <a:fillRect l="-4645" t="-28261" r="-4098" b="-5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30" name="组 29"/>
                <p:cNvGrpSpPr/>
                <p:nvPr/>
              </p:nvGrpSpPr>
              <p:grpSpPr>
                <a:xfrm>
                  <a:off x="2176844" y="617120"/>
                  <a:ext cx="2609272" cy="2217354"/>
                  <a:chOff x="2176844" y="617120"/>
                  <a:chExt cx="2609272" cy="2217354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" name="文本框 4"/>
                      <p:cNvSpPr txBox="1"/>
                      <p:nvPr/>
                    </p:nvSpPr>
                    <p:spPr>
                      <a:xfrm>
                        <a:off x="2502408" y="617120"/>
                        <a:ext cx="1097352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14:m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kumimoji="1" lang="en-US" altLang="zh-CN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a14:m>
                        <a:r>
                          <a:rPr kumimoji="1" lang="en-US" altLang="zh-CN" dirty="0" smtClean="0"/>
                          <a:t>, </a:t>
                        </a:r>
                        <a:r>
                          <a:rPr kumimoji="1" lang="mr-IN" altLang="zh-CN" dirty="0" smtClean="0"/>
                          <a:t>…</a:t>
                        </a:r>
                        <a:r>
                          <a:rPr kumimoji="1" lang="en-US" altLang="zh-CN" dirty="0" smtClean="0"/>
                          <a:t>, </a:t>
                        </a:r>
                        <a14:m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𝑁</m:t>
                                </m:r>
                              </m:sub>
                            </m:sSub>
                          </m:oMath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5" name="文本框 4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502408" y="617120"/>
                        <a:ext cx="1097352" cy="276999"/>
                      </a:xfrm>
                      <a:prstGeom prst="rect">
                        <a:avLst/>
                      </a:prstGeom>
                      <a:blipFill rotWithShape="0">
                        <a:blip r:embed="rId4"/>
                        <a:stretch>
                          <a:fillRect l="-10000" t="-28261" r="-3333" b="-5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7" name="直线箭头连接符 6"/>
                  <p:cNvCxnSpPr/>
                  <p:nvPr/>
                </p:nvCxnSpPr>
                <p:spPr>
                  <a:xfrm>
                    <a:off x="3020909" y="976045"/>
                    <a:ext cx="0" cy="503434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8" name="文本框 7"/>
                      <p:cNvSpPr txBox="1"/>
                      <p:nvPr/>
                    </p:nvSpPr>
                    <p:spPr>
                      <a:xfrm>
                        <a:off x="2176844" y="1399987"/>
                        <a:ext cx="1522148" cy="28430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14:m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1" lang="en-US" altLang="zh-CN" b="0" i="1" smtClean="0">
                                    <a:latin typeface="Cambria Math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12</m:t>
                                </m:r>
                              </m:sub>
                              <m:sup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1</m:t>
                                </m:r>
                              </m:sup>
                            </m:sSubSup>
                          </m:oMath>
                        </a14:m>
                        <a:r>
                          <a:rPr kumimoji="1" lang="en-US" altLang="zh-CN" dirty="0" smtClean="0"/>
                          <a:t>, </a:t>
                        </a:r>
                        <a14:m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1" lang="en-US" altLang="zh-CN" b="0" i="1" smtClean="0">
                                    <a:latin typeface="Cambria Math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22</m:t>
                                </m:r>
                              </m:sub>
                              <m:sup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1</m:t>
                                </m:r>
                              </m:sup>
                            </m:sSubSup>
                          </m:oMath>
                        </a14:m>
                        <a:r>
                          <a:rPr kumimoji="1" lang="en-US" altLang="zh-CN" dirty="0" smtClean="0"/>
                          <a:t>, </a:t>
                        </a:r>
                        <a:r>
                          <a:rPr kumimoji="1" lang="mr-IN" altLang="zh-CN" dirty="0" smtClean="0"/>
                          <a:t>…</a:t>
                        </a:r>
                        <a:r>
                          <a:rPr kumimoji="1" lang="en-US" altLang="zh-CN" dirty="0" smtClean="0"/>
                          <a:t>, </a:t>
                        </a:r>
                        <a14:m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1" lang="en-US" altLang="zh-CN" b="0" i="1" smtClean="0">
                                    <a:latin typeface="Cambria Math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𝑁</m:t>
                                </m:r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1</m:t>
                                </m:r>
                              </m:sup>
                            </m:sSubSup>
                          </m:oMath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8" name="文本框 7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176844" y="1399987"/>
                        <a:ext cx="1522148" cy="284309"/>
                      </a:xfrm>
                      <a:prstGeom prst="rect">
                        <a:avLst/>
                      </a:prstGeom>
                      <a:blipFill rotWithShape="0">
                        <a:blip r:embed="rId5"/>
                        <a:stretch>
                          <a:fillRect l="-5600" t="-26087" r="-2800" b="-5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" name="文本框 8"/>
                      <p:cNvSpPr txBox="1"/>
                      <p:nvPr/>
                    </p:nvSpPr>
                    <p:spPr>
                      <a:xfrm>
                        <a:off x="3049680" y="1098936"/>
                        <a:ext cx="280806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kumimoji="1" lang="en-US" altLang="zh-CN" i="1" smtClean="0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𝑘</m:t>
                                  </m:r>
                                </m:e>
                                <m:sup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1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9" name="文本框 8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049680" y="1098936"/>
                        <a:ext cx="280806" cy="276999"/>
                      </a:xfrm>
                      <a:prstGeom prst="rect">
                        <a:avLst/>
                      </a:prstGeom>
                      <a:blipFill rotWithShape="0">
                        <a:blip r:embed="rId6"/>
                        <a:stretch>
                          <a:fillRect l="-23913" t="-4348" r="-10870" b="-652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2" name="文本框 11"/>
                      <p:cNvSpPr txBox="1"/>
                      <p:nvPr/>
                    </p:nvSpPr>
                    <p:spPr>
                      <a:xfrm>
                        <a:off x="4398493" y="1688051"/>
                        <a:ext cx="387623" cy="37260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kumimoji="1" lang="zh-CN" altLang="en-US" sz="1000" i="1" smtClean="0">
                                      <a:latin typeface="Cambria Math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kumimoji="1" lang="en-US" altLang="zh-CN" sz="1000" b="0" i="1" smtClean="0">
                                      <a:latin typeface="Cambria Math" charset="0"/>
                                    </a:rPr>
                                    <m:t>∗</m:t>
                                  </m:r>
                                </m:e>
                              </m:nary>
                            </m:oMath>
                          </m:oMathPara>
                        </a14:m>
                        <a:endParaRPr kumimoji="1" lang="zh-CN" altLang="en-US" sz="1000" dirty="0"/>
                      </a:p>
                    </p:txBody>
                  </p:sp>
                </mc:Choice>
                <mc:Fallback xmlns="">
                  <p:sp>
                    <p:nvSpPr>
                      <p:cNvPr id="12" name="文本框 11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398493" y="1688051"/>
                        <a:ext cx="387623" cy="372603"/>
                      </a:xfrm>
                      <a:prstGeom prst="rect">
                        <a:avLst/>
                      </a:prstGeom>
                      <a:blipFill rotWithShape="0">
                        <a:blip r:embed="rId7"/>
                        <a:stretch>
                          <a:fillRect l="-107937" t="-152459" r="-149206" b="-20819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3" name="文本框 12"/>
                      <p:cNvSpPr txBox="1"/>
                      <p:nvPr/>
                    </p:nvSpPr>
                    <p:spPr>
                      <a:xfrm>
                        <a:off x="2682089" y="2490084"/>
                        <a:ext cx="791819" cy="34439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kumimoji="1" lang="en-US" altLang="zh-CN" b="0" i="1" smtClean="0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  <m:t>𝑄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  <m:t>2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bSup>
                              <m:d>
                                <m:dPr>
                                  <m:ctrlPr>
                                    <a:rPr kumimoji="1" lang="en-US" altLang="zh-CN" b="0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rgbClr val="0070C0"/>
                                      </a:solidFill>
                                      <a:latin typeface="Cambria Math" charset="0"/>
                                    </a:rPr>
                                    <m:t>2</m:t>
                                  </m:r>
                                </m:e>
                              </m:d>
                            </m:oMath>
                          </m:oMathPara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13" name="文本框 12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682089" y="2490084"/>
                        <a:ext cx="791819" cy="344390"/>
                      </a:xfrm>
                      <a:prstGeom prst="rect">
                        <a:avLst/>
                      </a:prstGeom>
                      <a:blipFill rotWithShape="0">
                        <a:blip r:embed="rId8"/>
                        <a:stretch>
                          <a:fillRect l="-8462" b="-21053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17" name="肘形连接符 16"/>
                  <p:cNvCxnSpPr>
                    <a:stCxn id="8" idx="3"/>
                    <a:endCxn id="13" idx="3"/>
                  </p:cNvCxnSpPr>
                  <p:nvPr/>
                </p:nvCxnSpPr>
                <p:spPr>
                  <a:xfrm flipH="1">
                    <a:off x="3473908" y="1542142"/>
                    <a:ext cx="225084" cy="1120137"/>
                  </a:xfrm>
                  <a:prstGeom prst="bentConnector3">
                    <a:avLst>
                      <a:gd name="adj1" fmla="val -449775"/>
                    </a:avLst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直线连接符 18"/>
                  <p:cNvCxnSpPr>
                    <a:stCxn id="10" idx="3"/>
                  </p:cNvCxnSpPr>
                  <p:nvPr/>
                </p:nvCxnSpPr>
                <p:spPr>
                  <a:xfrm>
                    <a:off x="4036398" y="2061399"/>
                    <a:ext cx="687612" cy="1187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44" name="组 43"/>
              <p:cNvGrpSpPr/>
              <p:nvPr/>
            </p:nvGrpSpPr>
            <p:grpSpPr>
              <a:xfrm>
                <a:off x="5492585" y="566393"/>
                <a:ext cx="2981611" cy="2201025"/>
                <a:chOff x="1804505" y="633449"/>
                <a:chExt cx="2981611" cy="220102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5" name="文本框 44"/>
                    <p:cNvSpPr txBox="1"/>
                    <p:nvPr/>
                  </p:nvSpPr>
                  <p:spPr>
                    <a:xfrm>
                      <a:off x="1804505" y="1922899"/>
                      <a:ext cx="2231893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2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),</m:t>
                          </m:r>
                          <m:sSub>
                            <m:sSub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2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)</m:t>
                          </m:r>
                        </m:oMath>
                      </a14:m>
                      <a:r>
                        <a:rPr kumimoji="1" lang="en-US" altLang="zh-CN" dirty="0" smtClean="0"/>
                        <a:t>, </a:t>
                      </a:r>
                      <a:r>
                        <a:rPr kumimoji="1" lang="mr-IN" altLang="zh-CN" dirty="0" smtClean="0"/>
                        <a:t>…</a:t>
                      </a:r>
                      <a:r>
                        <a:rPr kumimoji="1" lang="en-US" altLang="zh-CN" dirty="0" smtClean="0"/>
                        <a:t>, </a:t>
                      </a:r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𝑁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2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)</m:t>
                          </m:r>
                        </m:oMath>
                      </a14:m>
                      <a:endParaRPr kumimoji="1" lang="zh-CN" altLang="en-US" dirty="0"/>
                    </a:p>
                  </p:txBody>
                </p:sp>
              </mc:Choice>
              <mc:Fallback xmlns="">
                <p:sp>
                  <p:nvSpPr>
                    <p:cNvPr id="45" name="文本框 4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04505" y="1922899"/>
                      <a:ext cx="2231893" cy="276999"/>
                    </a:xfrm>
                    <a:prstGeom prst="rect">
                      <a:avLst/>
                    </a:prstGeom>
                    <a:blipFill rotWithShape="0">
                      <a:blip r:embed="rId3"/>
                      <a:stretch>
                        <a:fillRect l="-4645" t="-28261" r="-4098" b="-5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46" name="组 45"/>
                <p:cNvGrpSpPr/>
                <p:nvPr/>
              </p:nvGrpSpPr>
              <p:grpSpPr>
                <a:xfrm>
                  <a:off x="2421779" y="633449"/>
                  <a:ext cx="2364337" cy="2201025"/>
                  <a:chOff x="2421779" y="633449"/>
                  <a:chExt cx="2364337" cy="2201025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7" name="文本框 46"/>
                      <p:cNvSpPr txBox="1"/>
                      <p:nvPr/>
                    </p:nvSpPr>
                    <p:spPr>
                      <a:xfrm>
                        <a:off x="2486079" y="633449"/>
                        <a:ext cx="1097352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14:m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kumimoji="1" lang="en-US" altLang="zh-CN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a14:m>
                        <a:r>
                          <a:rPr kumimoji="1" lang="en-US" altLang="zh-CN" dirty="0" smtClean="0"/>
                          <a:t>, </a:t>
                        </a:r>
                        <a:r>
                          <a:rPr kumimoji="1" lang="mr-IN" altLang="zh-CN" dirty="0" smtClean="0"/>
                          <a:t>…</a:t>
                        </a:r>
                        <a:r>
                          <a:rPr kumimoji="1" lang="en-US" altLang="zh-CN" dirty="0" smtClean="0"/>
                          <a:t>, </a:t>
                        </a:r>
                        <a14:m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𝑁</m:t>
                                </m:r>
                              </m:sub>
                            </m:sSub>
                          </m:oMath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47" name="文本框 46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486079" y="633449"/>
                        <a:ext cx="1097352" cy="276999"/>
                      </a:xfrm>
                      <a:prstGeom prst="rect">
                        <a:avLst/>
                      </a:prstGeom>
                      <a:blipFill rotWithShape="0">
                        <a:blip r:embed="rId9"/>
                        <a:stretch>
                          <a:fillRect l="-10000" t="-28889" r="-3333" b="-51111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48" name="直线箭头连接符 47"/>
                  <p:cNvCxnSpPr/>
                  <p:nvPr/>
                </p:nvCxnSpPr>
                <p:spPr>
                  <a:xfrm>
                    <a:off x="3020909" y="976045"/>
                    <a:ext cx="0" cy="503434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9" name="文本框 48"/>
                      <p:cNvSpPr txBox="1"/>
                      <p:nvPr/>
                    </p:nvSpPr>
                    <p:spPr>
                      <a:xfrm>
                        <a:off x="2421779" y="1465303"/>
                        <a:ext cx="1522148" cy="28200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14:m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1" lang="en-US" altLang="zh-CN" b="0" i="1" smtClean="0">
                                    <a:latin typeface="Cambria Math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12</m:t>
                                </m:r>
                              </m:sub>
                              <m:sup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2</m:t>
                                </m:r>
                              </m:sup>
                            </m:sSubSup>
                          </m:oMath>
                        </a14:m>
                        <a:r>
                          <a:rPr kumimoji="1" lang="en-US" altLang="zh-CN" dirty="0" smtClean="0"/>
                          <a:t>, </a:t>
                        </a:r>
                        <a14:m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1" lang="en-US" altLang="zh-CN" b="0" i="1" smtClean="0">
                                    <a:latin typeface="Cambria Math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22</m:t>
                                </m:r>
                              </m:sub>
                              <m:sup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2</m:t>
                                </m:r>
                              </m:sup>
                            </m:sSubSup>
                          </m:oMath>
                        </a14:m>
                        <a:r>
                          <a:rPr kumimoji="1" lang="en-US" altLang="zh-CN" dirty="0" smtClean="0"/>
                          <a:t>, </a:t>
                        </a:r>
                        <a:r>
                          <a:rPr kumimoji="1" lang="mr-IN" altLang="zh-CN" dirty="0" smtClean="0"/>
                          <a:t>…</a:t>
                        </a:r>
                        <a:r>
                          <a:rPr kumimoji="1" lang="en-US" altLang="zh-CN" dirty="0" smtClean="0"/>
                          <a:t>, </a:t>
                        </a:r>
                        <a14:m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1" lang="en-US" altLang="zh-CN" b="0" i="1" smtClean="0">
                                    <a:latin typeface="Cambria Math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𝑁</m:t>
                                </m:r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2</m:t>
                                </m:r>
                              </m:sup>
                            </m:sSubSup>
                          </m:oMath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49" name="文本框 48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421779" y="1465303"/>
                        <a:ext cx="1522148" cy="282000"/>
                      </a:xfrm>
                      <a:prstGeom prst="rect">
                        <a:avLst/>
                      </a:prstGeom>
                      <a:blipFill rotWithShape="0">
                        <a:blip r:embed="rId10"/>
                        <a:stretch>
                          <a:fillRect l="-5600" t="-25532" r="-2800" b="-48936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0" name="文本框 49"/>
                      <p:cNvSpPr txBox="1"/>
                      <p:nvPr/>
                    </p:nvSpPr>
                    <p:spPr>
                      <a:xfrm>
                        <a:off x="3049680" y="1098936"/>
                        <a:ext cx="280806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kumimoji="1" lang="en-US" altLang="zh-CN" i="1" smtClean="0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𝑘</m:t>
                                  </m:r>
                                </m:e>
                                <m:sup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50" name="文本框 49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049680" y="1098936"/>
                        <a:ext cx="280806" cy="276999"/>
                      </a:xfrm>
                      <a:prstGeom prst="rect">
                        <a:avLst/>
                      </a:prstGeom>
                      <a:blipFill rotWithShape="0">
                        <a:blip r:embed="rId11"/>
                        <a:stretch>
                          <a:fillRect l="-23913" t="-4348" r="-13043" b="-652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1" name="文本框 50"/>
                      <p:cNvSpPr txBox="1"/>
                      <p:nvPr/>
                    </p:nvSpPr>
                    <p:spPr>
                      <a:xfrm>
                        <a:off x="4398493" y="1688051"/>
                        <a:ext cx="387623" cy="37260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kumimoji="1" lang="zh-CN" altLang="en-US" sz="1000" i="1" smtClean="0">
                                      <a:latin typeface="Cambria Math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kumimoji="1" lang="en-US" altLang="zh-CN" sz="1000" b="0" i="1" smtClean="0">
                                      <a:latin typeface="Cambria Math" charset="0"/>
                                    </a:rPr>
                                    <m:t>∗</m:t>
                                  </m:r>
                                </m:e>
                              </m:nary>
                            </m:oMath>
                          </m:oMathPara>
                        </a14:m>
                        <a:endParaRPr kumimoji="1" lang="zh-CN" altLang="en-US" sz="1000" dirty="0"/>
                      </a:p>
                    </p:txBody>
                  </p:sp>
                </mc:Choice>
                <mc:Fallback xmlns="">
                  <p:sp>
                    <p:nvSpPr>
                      <p:cNvPr id="51" name="文本框 50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398493" y="1688051"/>
                        <a:ext cx="387623" cy="372603"/>
                      </a:xfrm>
                      <a:prstGeom prst="rect">
                        <a:avLst/>
                      </a:prstGeom>
                      <a:blipFill rotWithShape="0">
                        <a:blip r:embed="rId7"/>
                        <a:stretch>
                          <a:fillRect l="-107937" t="-152459" r="-149206" b="-20819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2" name="文本框 51"/>
                      <p:cNvSpPr txBox="1"/>
                      <p:nvPr/>
                    </p:nvSpPr>
                    <p:spPr>
                      <a:xfrm>
                        <a:off x="2682089" y="2490084"/>
                        <a:ext cx="791820" cy="34439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kumimoji="1" lang="en-US" altLang="zh-CN" b="0" i="1" smtClean="0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  <m:t>𝑄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  <m:t>2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bSup>
                              <m:d>
                                <m:dPr>
                                  <m:ctrlPr>
                                    <a:rPr kumimoji="1" lang="en-US" altLang="zh-CN" b="0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rgbClr val="0070C0"/>
                                      </a:solidFill>
                                      <a:latin typeface="Cambria Math" charset="0"/>
                                    </a:rPr>
                                    <m:t>2</m:t>
                                  </m:r>
                                </m:e>
                              </m:d>
                            </m:oMath>
                          </m:oMathPara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52" name="文本框 51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682089" y="2490084"/>
                        <a:ext cx="791820" cy="344390"/>
                      </a:xfrm>
                      <a:prstGeom prst="rect">
                        <a:avLst/>
                      </a:prstGeom>
                      <a:blipFill rotWithShape="0">
                        <a:blip r:embed="rId12"/>
                        <a:stretch>
                          <a:fillRect l="-8462" b="-21053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53" name="肘形连接符 52"/>
                  <p:cNvCxnSpPr>
                    <a:stCxn id="50" idx="3"/>
                  </p:cNvCxnSpPr>
                  <p:nvPr/>
                </p:nvCxnSpPr>
                <p:spPr>
                  <a:xfrm flipH="1">
                    <a:off x="3473908" y="1542142"/>
                    <a:ext cx="448607" cy="1120137"/>
                  </a:xfrm>
                  <a:prstGeom prst="bentConnector3">
                    <a:avLst>
                      <a:gd name="adj1" fmla="val -175974"/>
                    </a:avLst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55" name="文本框 54"/>
              <p:cNvSpPr txBox="1"/>
              <p:nvPr/>
            </p:nvSpPr>
            <p:spPr>
              <a:xfrm>
                <a:off x="8595360" y="1684296"/>
                <a:ext cx="513283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mr-IN" altLang="zh-CN" sz="4000" dirty="0" smtClean="0"/>
                  <a:t>…</a:t>
                </a:r>
                <a:endParaRPr kumimoji="1" lang="zh-CN" altLang="en-US" sz="4000" dirty="0"/>
              </a:p>
            </p:txBody>
          </p:sp>
          <p:grpSp>
            <p:nvGrpSpPr>
              <p:cNvPr id="56" name="组 55"/>
              <p:cNvGrpSpPr/>
              <p:nvPr/>
            </p:nvGrpSpPr>
            <p:grpSpPr>
              <a:xfrm>
                <a:off x="9192857" y="511529"/>
                <a:ext cx="2981611" cy="2198973"/>
                <a:chOff x="1804505" y="633449"/>
                <a:chExt cx="2981611" cy="2198973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7" name="文本框 56"/>
                    <p:cNvSpPr txBox="1"/>
                    <p:nvPr/>
                  </p:nvSpPr>
                  <p:spPr>
                    <a:xfrm>
                      <a:off x="1804505" y="1922899"/>
                      <a:ext cx="2231893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2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),</m:t>
                          </m:r>
                          <m:sSub>
                            <m:sSub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2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)</m:t>
                          </m:r>
                        </m:oMath>
                      </a14:m>
                      <a:r>
                        <a:rPr kumimoji="1" lang="en-US" altLang="zh-CN" dirty="0" smtClean="0"/>
                        <a:t>, </a:t>
                      </a:r>
                      <a:r>
                        <a:rPr kumimoji="1" lang="mr-IN" altLang="zh-CN" dirty="0" smtClean="0"/>
                        <a:t>…</a:t>
                      </a:r>
                      <a:r>
                        <a:rPr kumimoji="1" lang="en-US" altLang="zh-CN" dirty="0" smtClean="0"/>
                        <a:t>, </a:t>
                      </a:r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𝑁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2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)</m:t>
                          </m:r>
                        </m:oMath>
                      </a14:m>
                      <a:endParaRPr kumimoji="1" lang="zh-CN" altLang="en-US" dirty="0"/>
                    </a:p>
                  </p:txBody>
                </p:sp>
              </mc:Choice>
              <mc:Fallback xmlns="">
                <p:sp>
                  <p:nvSpPr>
                    <p:cNvPr id="57" name="文本框 5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04505" y="1922899"/>
                      <a:ext cx="2231893" cy="276999"/>
                    </a:xfrm>
                    <a:prstGeom prst="rect">
                      <a:avLst/>
                    </a:prstGeom>
                    <a:blipFill rotWithShape="0">
                      <a:blip r:embed="rId3"/>
                      <a:stretch>
                        <a:fillRect l="-4645" t="-28261" r="-4098" b="-5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58" name="组 57"/>
                <p:cNvGrpSpPr/>
                <p:nvPr/>
              </p:nvGrpSpPr>
              <p:grpSpPr>
                <a:xfrm>
                  <a:off x="2398268" y="633449"/>
                  <a:ext cx="2387848" cy="2198973"/>
                  <a:chOff x="2398268" y="633449"/>
                  <a:chExt cx="2387848" cy="2198973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9" name="文本框 58"/>
                      <p:cNvSpPr txBox="1"/>
                      <p:nvPr/>
                    </p:nvSpPr>
                    <p:spPr>
                      <a:xfrm>
                        <a:off x="2502408" y="633449"/>
                        <a:ext cx="1097352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14:m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kumimoji="1" lang="en-US" altLang="zh-CN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a14:m>
                        <a:r>
                          <a:rPr kumimoji="1" lang="en-US" altLang="zh-CN" dirty="0" smtClean="0"/>
                          <a:t>, </a:t>
                        </a:r>
                        <a:r>
                          <a:rPr kumimoji="1" lang="mr-IN" altLang="zh-CN" dirty="0" smtClean="0"/>
                          <a:t>…</a:t>
                        </a:r>
                        <a:r>
                          <a:rPr kumimoji="1" lang="en-US" altLang="zh-CN" dirty="0" smtClean="0"/>
                          <a:t>, </a:t>
                        </a:r>
                        <a14:m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𝑁</m:t>
                                </m:r>
                              </m:sub>
                            </m:sSub>
                          </m:oMath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59" name="文本框 58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502408" y="633449"/>
                        <a:ext cx="1097352" cy="276999"/>
                      </a:xfrm>
                      <a:prstGeom prst="rect">
                        <a:avLst/>
                      </a:prstGeom>
                      <a:blipFill rotWithShape="0">
                        <a:blip r:embed="rId9"/>
                        <a:stretch>
                          <a:fillRect l="-10000" t="-28889" r="-3333" b="-51111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60" name="直线箭头连接符 59"/>
                  <p:cNvCxnSpPr/>
                  <p:nvPr/>
                </p:nvCxnSpPr>
                <p:spPr>
                  <a:xfrm>
                    <a:off x="3020909" y="976045"/>
                    <a:ext cx="0" cy="503434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1" name="文本框 60"/>
                      <p:cNvSpPr txBox="1"/>
                      <p:nvPr/>
                    </p:nvSpPr>
                    <p:spPr>
                      <a:xfrm>
                        <a:off x="2398268" y="1481632"/>
                        <a:ext cx="1522148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14:m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1" lang="en-US" altLang="zh-CN" b="0" i="1" smtClean="0">
                                    <a:latin typeface="Cambria Math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12</m:t>
                                </m:r>
                              </m:sub>
                              <m:sup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𝑚</m:t>
                                </m:r>
                              </m:sup>
                            </m:sSubSup>
                          </m:oMath>
                        </a14:m>
                        <a:r>
                          <a:rPr kumimoji="1" lang="en-US" altLang="zh-CN" dirty="0" smtClean="0"/>
                          <a:t>, </a:t>
                        </a:r>
                        <a14:m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1" lang="en-US" altLang="zh-CN" b="0" i="1" smtClean="0">
                                    <a:latin typeface="Cambria Math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22</m:t>
                                </m:r>
                              </m:sub>
                              <m:sup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𝑚</m:t>
                                </m:r>
                              </m:sup>
                            </m:sSubSup>
                          </m:oMath>
                        </a14:m>
                        <a:r>
                          <a:rPr kumimoji="1" lang="en-US" altLang="zh-CN" dirty="0" smtClean="0"/>
                          <a:t>, </a:t>
                        </a:r>
                        <a:r>
                          <a:rPr kumimoji="1" lang="mr-IN" altLang="zh-CN" dirty="0" smtClean="0"/>
                          <a:t>…</a:t>
                        </a:r>
                        <a:r>
                          <a:rPr kumimoji="1" lang="en-US" altLang="zh-CN" dirty="0" smtClean="0"/>
                          <a:t>, </a:t>
                        </a:r>
                        <a14:m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1" lang="en-US" altLang="zh-CN" b="0" i="1" smtClean="0">
                                    <a:latin typeface="Cambria Math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𝑁</m:t>
                                </m:r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𝑚</m:t>
                                </m:r>
                              </m:sup>
                            </m:sSubSup>
                          </m:oMath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61" name="文本框 60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398268" y="1481632"/>
                        <a:ext cx="1522148" cy="276999"/>
                      </a:xfrm>
                      <a:prstGeom prst="rect">
                        <a:avLst/>
                      </a:prstGeom>
                      <a:blipFill rotWithShape="0">
                        <a:blip r:embed="rId13"/>
                        <a:stretch>
                          <a:fillRect l="-5600" t="-28889" r="-2800" b="-53333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2" name="文本框 61"/>
                      <p:cNvSpPr txBox="1"/>
                      <p:nvPr/>
                    </p:nvSpPr>
                    <p:spPr>
                      <a:xfrm>
                        <a:off x="3049680" y="1098936"/>
                        <a:ext cx="280806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kumimoji="1" lang="en-US" altLang="zh-CN" i="1" smtClean="0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𝑘</m:t>
                                  </m:r>
                                </m:e>
                                <m:sup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𝑚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62" name="文本框 61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049680" y="1098936"/>
                        <a:ext cx="280806" cy="276999"/>
                      </a:xfrm>
                      <a:prstGeom prst="rect">
                        <a:avLst/>
                      </a:prstGeom>
                      <a:blipFill rotWithShape="0">
                        <a:blip r:embed="rId14"/>
                        <a:stretch>
                          <a:fillRect l="-30435" r="-23913" b="-652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3" name="文本框 62"/>
                      <p:cNvSpPr txBox="1"/>
                      <p:nvPr/>
                    </p:nvSpPr>
                    <p:spPr>
                      <a:xfrm>
                        <a:off x="4398493" y="1688051"/>
                        <a:ext cx="387623" cy="37260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kumimoji="1" lang="zh-CN" altLang="en-US" sz="1000" i="1" smtClean="0">
                                      <a:latin typeface="Cambria Math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kumimoji="1" lang="en-US" altLang="zh-CN" sz="1000" b="0" i="1" smtClean="0">
                                      <a:latin typeface="Cambria Math" charset="0"/>
                                    </a:rPr>
                                    <m:t>∗</m:t>
                                  </m:r>
                                </m:e>
                              </m:nary>
                            </m:oMath>
                          </m:oMathPara>
                        </a14:m>
                        <a:endParaRPr kumimoji="1" lang="zh-CN" altLang="en-US" sz="1000" dirty="0"/>
                      </a:p>
                    </p:txBody>
                  </p:sp>
                </mc:Choice>
                <mc:Fallback xmlns="">
                  <p:sp>
                    <p:nvSpPr>
                      <p:cNvPr id="63" name="文本框 62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398493" y="1688051"/>
                        <a:ext cx="387623" cy="372603"/>
                      </a:xfrm>
                      <a:prstGeom prst="rect">
                        <a:avLst/>
                      </a:prstGeom>
                      <a:blipFill rotWithShape="0">
                        <a:blip r:embed="rId7"/>
                        <a:stretch>
                          <a:fillRect l="-107937" t="-152459" r="-149206" b="-20819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4" name="文本框 63"/>
                      <p:cNvSpPr txBox="1"/>
                      <p:nvPr/>
                    </p:nvSpPr>
                    <p:spPr>
                      <a:xfrm>
                        <a:off x="2650307" y="2490084"/>
                        <a:ext cx="854015" cy="342338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kumimoji="1" lang="en-US" altLang="zh-CN" b="0" i="1" smtClean="0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  <m:t>𝑄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  <m:t>2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  <m:t>𝑚</m:t>
                                      </m:r>
                                    </m:e>
                                  </m:d>
                                </m:sup>
                              </m:sSubSup>
                              <m:d>
                                <m:dPr>
                                  <m:ctrlPr>
                                    <a:rPr kumimoji="1" lang="en-US" altLang="zh-CN" b="0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rgbClr val="0070C0"/>
                                      </a:solidFill>
                                      <a:latin typeface="Cambria Math" charset="0"/>
                                    </a:rPr>
                                    <m:t>2</m:t>
                                  </m:r>
                                </m:e>
                              </m:d>
                            </m:oMath>
                          </m:oMathPara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64" name="文本框 63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650307" y="2490084"/>
                        <a:ext cx="854015" cy="342338"/>
                      </a:xfrm>
                      <a:prstGeom prst="rect">
                        <a:avLst/>
                      </a:prstGeom>
                      <a:blipFill rotWithShape="0">
                        <a:blip r:embed="rId15"/>
                        <a:stretch>
                          <a:fillRect l="-7857" b="-21053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65" name="肘形连接符 64"/>
                  <p:cNvCxnSpPr/>
                  <p:nvPr/>
                </p:nvCxnSpPr>
                <p:spPr>
                  <a:xfrm flipH="1">
                    <a:off x="3473908" y="1542142"/>
                    <a:ext cx="448607" cy="1120137"/>
                  </a:xfrm>
                  <a:prstGeom prst="bentConnector3">
                    <a:avLst>
                      <a:gd name="adj1" fmla="val -175974"/>
                    </a:avLst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68" name="直线箭头连接符 67"/>
              <p:cNvCxnSpPr/>
              <p:nvPr/>
            </p:nvCxnSpPr>
            <p:spPr>
              <a:xfrm>
                <a:off x="3818166" y="2834474"/>
                <a:ext cx="2766835" cy="95405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直线箭头连接符 69"/>
              <p:cNvCxnSpPr/>
              <p:nvPr/>
            </p:nvCxnSpPr>
            <p:spPr>
              <a:xfrm>
                <a:off x="6878163" y="2834474"/>
                <a:ext cx="0" cy="85970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直线箭头连接符 71"/>
              <p:cNvCxnSpPr/>
              <p:nvPr/>
            </p:nvCxnSpPr>
            <p:spPr>
              <a:xfrm flipH="1">
                <a:off x="7161989" y="2710502"/>
                <a:ext cx="2876670" cy="107803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3" name="文本框 72"/>
                  <p:cNvSpPr txBox="1"/>
                  <p:nvPr/>
                </p:nvSpPr>
                <p:spPr>
                  <a:xfrm>
                    <a:off x="4548125" y="3173003"/>
                    <a:ext cx="353815" cy="284180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0070C0"/>
                                  </a:solidFill>
                                  <a:latin typeface="Cambria Math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kumimoji="1" lang="zh-CN" altLang="en-US" dirty="0"/>
                  </a:p>
                </p:txBody>
              </p:sp>
            </mc:Choice>
            <mc:Fallback xmlns="">
              <p:sp>
                <p:nvSpPr>
                  <p:cNvPr id="73" name="文本框 7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48125" y="3173003"/>
                    <a:ext cx="353815" cy="284180"/>
                  </a:xfrm>
                  <a:prstGeom prst="rect">
                    <a:avLst/>
                  </a:prstGeom>
                  <a:blipFill rotWithShape="0">
                    <a:blip r:embed="rId16"/>
                    <a:stretch>
                      <a:fillRect l="-5172" t="-2174" r="-5172" b="-17391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4" name="文本框 73"/>
                  <p:cNvSpPr txBox="1"/>
                  <p:nvPr/>
                </p:nvSpPr>
                <p:spPr>
                  <a:xfrm>
                    <a:off x="6565901" y="3191291"/>
                    <a:ext cx="353815" cy="280205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0070C0"/>
                                  </a:solidFill>
                                  <a:latin typeface="Cambria Math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bSup>
                        </m:oMath>
                      </m:oMathPara>
                    </a14:m>
                    <a:endParaRPr kumimoji="1" lang="zh-CN" altLang="en-US" dirty="0"/>
                  </a:p>
                </p:txBody>
              </p:sp>
            </mc:Choice>
            <mc:Fallback xmlns="">
              <p:sp>
                <p:nvSpPr>
                  <p:cNvPr id="74" name="文本框 7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65901" y="3191291"/>
                    <a:ext cx="353815" cy="280205"/>
                  </a:xfrm>
                  <a:prstGeom prst="rect">
                    <a:avLst/>
                  </a:prstGeom>
                  <a:blipFill rotWithShape="0">
                    <a:blip r:embed="rId17"/>
                    <a:stretch>
                      <a:fillRect l="-6897" t="-2222" r="-5172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5" name="文本框 74"/>
                  <p:cNvSpPr txBox="1"/>
                  <p:nvPr/>
                </p:nvSpPr>
                <p:spPr>
                  <a:xfrm>
                    <a:off x="8144765" y="3136427"/>
                    <a:ext cx="416011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0070C0"/>
                                  </a:solidFill>
                                  <a:latin typeface="Cambria Math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𝑚</m:t>
                              </m:r>
                            </m:sup>
                          </m:sSubSup>
                        </m:oMath>
                      </m:oMathPara>
                    </a14:m>
                    <a:endParaRPr kumimoji="1" lang="zh-CN" altLang="en-US" dirty="0"/>
                  </a:p>
                </p:txBody>
              </p:sp>
            </mc:Choice>
            <mc:Fallback xmlns="">
              <p:sp>
                <p:nvSpPr>
                  <p:cNvPr id="75" name="文本框 7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44765" y="3136427"/>
                    <a:ext cx="416011" cy="276999"/>
                  </a:xfrm>
                  <a:prstGeom prst="rect">
                    <a:avLst/>
                  </a:prstGeom>
                  <a:blipFill rotWithShape="0">
                    <a:blip r:embed="rId18"/>
                    <a:stretch>
                      <a:fillRect l="-5882" r="-1471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0" name="文本框 159"/>
                <p:cNvSpPr txBox="1"/>
                <p:nvPr/>
              </p:nvSpPr>
              <p:spPr>
                <a:xfrm>
                  <a:off x="6585220" y="3727572"/>
                  <a:ext cx="638636" cy="28783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̌"/>
                                <m:ctrlPr>
                                  <a:rPr kumimoji="1" lang="en-US" altLang="zh-CN" b="0" i="1" smtClean="0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𝑄</m:t>
                                </m:r>
                              </m:e>
                            </m:acc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zh-CN" b="0" i="1" smtClean="0">
                            <a:latin typeface="Cambria Math" charset="0"/>
                          </a:rPr>
                          <m:t>(</m:t>
                        </m:r>
                        <m:r>
                          <a:rPr kumimoji="1" lang="en-US" altLang="zh-CN" b="0" i="1" smtClean="0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2</m:t>
                        </m:r>
                        <m:r>
                          <a:rPr kumimoji="1" lang="en-US" altLang="zh-CN" b="0" i="1" smtClean="0">
                            <a:latin typeface="Cambria Math" charset="0"/>
                          </a:rPr>
                          <m:t>)</m:t>
                        </m:r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160" name="文本框 1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85220" y="3727572"/>
                  <a:ext cx="638636" cy="287836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 l="-10476" t="-25000" r="-12381" b="-3125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" name="直线连接符 2"/>
          <p:cNvCxnSpPr>
            <a:stCxn id="45" idx="3"/>
          </p:cNvCxnSpPr>
          <p:nvPr/>
        </p:nvCxnSpPr>
        <p:spPr>
          <a:xfrm flipV="1">
            <a:off x="7724478" y="1932638"/>
            <a:ext cx="684000" cy="7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/>
          <p:cNvCxnSpPr>
            <a:stCxn id="57" idx="3"/>
          </p:cNvCxnSpPr>
          <p:nvPr/>
        </p:nvCxnSpPr>
        <p:spPr>
          <a:xfrm flipV="1">
            <a:off x="11424750" y="1877775"/>
            <a:ext cx="687613" cy="7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70615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 26"/>
          <p:cNvSpPr txBox="1"/>
          <p:nvPr/>
        </p:nvSpPr>
        <p:spPr>
          <a:xfrm>
            <a:off x="646114" y="617120"/>
            <a:ext cx="11583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图像特征</a:t>
            </a:r>
            <a:endParaRPr kumimoji="1" lang="zh-CN" altLang="en-US" sz="1200" dirty="0"/>
          </a:p>
        </p:txBody>
      </p:sp>
      <p:sp>
        <p:nvSpPr>
          <p:cNvPr id="28" name="文本框 27"/>
          <p:cNvSpPr txBox="1"/>
          <p:nvPr/>
        </p:nvSpPr>
        <p:spPr>
          <a:xfrm>
            <a:off x="442545" y="1375936"/>
            <a:ext cx="15081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 smtClean="0"/>
              <a:t>Gaussian</a:t>
            </a:r>
            <a:r>
              <a:rPr kumimoji="1" lang="zh-CN" altLang="en-US" sz="1200" dirty="0" smtClean="0"/>
              <a:t>滤波系数</a:t>
            </a:r>
            <a:endParaRPr kumimoji="1" lang="zh-CN" altLang="en-US" sz="1200" dirty="0"/>
          </a:p>
        </p:txBody>
      </p:sp>
      <p:sp>
        <p:nvSpPr>
          <p:cNvPr id="76" name="文本框 75"/>
          <p:cNvSpPr txBox="1"/>
          <p:nvPr/>
        </p:nvSpPr>
        <p:spPr>
          <a:xfrm>
            <a:off x="490177" y="1896654"/>
            <a:ext cx="15081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前一次迭代的结果</a:t>
            </a:r>
            <a:endParaRPr kumimoji="1" lang="zh-CN" altLang="en-US" sz="1200" dirty="0"/>
          </a:p>
        </p:txBody>
      </p:sp>
      <p:sp>
        <p:nvSpPr>
          <p:cNvPr id="77" name="文本框 76"/>
          <p:cNvSpPr txBox="1"/>
          <p:nvPr/>
        </p:nvSpPr>
        <p:spPr>
          <a:xfrm>
            <a:off x="505294" y="2523779"/>
            <a:ext cx="15081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各个滤波下的结果</a:t>
            </a:r>
            <a:endParaRPr kumimoji="1" lang="zh-CN" altLang="en-US" sz="1200" dirty="0"/>
          </a:p>
        </p:txBody>
      </p:sp>
      <p:sp>
        <p:nvSpPr>
          <p:cNvPr id="159" name="文本框 158"/>
          <p:cNvSpPr txBox="1"/>
          <p:nvPr/>
        </p:nvSpPr>
        <p:spPr>
          <a:xfrm>
            <a:off x="442545" y="85344"/>
            <a:ext cx="1725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 smtClean="0"/>
              <a:t>Pixel:</a:t>
            </a:r>
            <a:r>
              <a:rPr kumimoji="1" lang="en-US" altLang="zh-CN" b="1" dirty="0" smtClean="0">
                <a:solidFill>
                  <a:srgbClr val="FF0000"/>
                </a:solidFill>
              </a:rPr>
              <a:t>2</a:t>
            </a:r>
            <a:r>
              <a:rPr kumimoji="1" lang="en-US" altLang="zh-CN" b="1" dirty="0" smtClean="0"/>
              <a:t>, </a:t>
            </a:r>
            <a:r>
              <a:rPr kumimoji="1" lang="en-US" altLang="zh-CN" b="1" dirty="0" err="1" smtClean="0"/>
              <a:t>Label:</a:t>
            </a:r>
            <a:r>
              <a:rPr kumimoji="1" lang="en-US" altLang="zh-CN" b="1" dirty="0" err="1" smtClean="0">
                <a:solidFill>
                  <a:srgbClr val="0070C0"/>
                </a:solidFill>
              </a:rPr>
              <a:t>L</a:t>
            </a:r>
            <a:endParaRPr kumimoji="1" lang="zh-CN" altLang="en-US" b="1" dirty="0">
              <a:solidFill>
                <a:srgbClr val="0070C0"/>
              </a:solidFill>
            </a:endParaRPr>
          </a:p>
        </p:txBody>
      </p:sp>
      <p:grpSp>
        <p:nvGrpSpPr>
          <p:cNvPr id="2" name="组 1"/>
          <p:cNvGrpSpPr/>
          <p:nvPr/>
        </p:nvGrpSpPr>
        <p:grpSpPr>
          <a:xfrm>
            <a:off x="2292185" y="450569"/>
            <a:ext cx="9882283" cy="3564839"/>
            <a:chOff x="2292185" y="450569"/>
            <a:chExt cx="9882283" cy="3564839"/>
          </a:xfrm>
        </p:grpSpPr>
        <p:grpSp>
          <p:nvGrpSpPr>
            <p:cNvPr id="78" name="组 77"/>
            <p:cNvGrpSpPr/>
            <p:nvPr/>
          </p:nvGrpSpPr>
          <p:grpSpPr>
            <a:xfrm>
              <a:off x="2292185" y="450569"/>
              <a:ext cx="9882283" cy="3277003"/>
              <a:chOff x="2292185" y="511529"/>
              <a:chExt cx="9882283" cy="3277003"/>
            </a:xfrm>
          </p:grpSpPr>
          <p:grpSp>
            <p:nvGrpSpPr>
              <p:cNvPr id="41" name="组 40"/>
              <p:cNvGrpSpPr/>
              <p:nvPr/>
            </p:nvGrpSpPr>
            <p:grpSpPr>
              <a:xfrm>
                <a:off x="2292185" y="617120"/>
                <a:ext cx="2981611" cy="2217354"/>
                <a:chOff x="1804505" y="617120"/>
                <a:chExt cx="2981611" cy="2217354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" name="文本框 9"/>
                    <p:cNvSpPr txBox="1"/>
                    <p:nvPr/>
                  </p:nvSpPr>
                  <p:spPr>
                    <a:xfrm>
                      <a:off x="1804505" y="1922899"/>
                      <a:ext cx="2231893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𝐿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),</m:t>
                          </m:r>
                          <m:sSub>
                            <m:sSub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𝐿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)</m:t>
                          </m:r>
                        </m:oMath>
                      </a14:m>
                      <a:r>
                        <a:rPr kumimoji="1" lang="en-US" altLang="zh-CN" dirty="0" smtClean="0"/>
                        <a:t>, </a:t>
                      </a:r>
                      <a:r>
                        <a:rPr kumimoji="1" lang="mr-IN" altLang="zh-CN" dirty="0" smtClean="0"/>
                        <a:t>…</a:t>
                      </a:r>
                      <a:r>
                        <a:rPr kumimoji="1" lang="en-US" altLang="zh-CN" dirty="0" smtClean="0"/>
                        <a:t>, </a:t>
                      </a:r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𝑁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𝐿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)</m:t>
                          </m:r>
                        </m:oMath>
                      </a14:m>
                      <a:endParaRPr kumimoji="1" lang="zh-CN" altLang="en-US" dirty="0"/>
                    </a:p>
                  </p:txBody>
                </p:sp>
              </mc:Choice>
              <mc:Fallback xmlns="">
                <p:sp>
                  <p:nvSpPr>
                    <p:cNvPr id="10" name="文本框 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04505" y="1922899"/>
                      <a:ext cx="2231893" cy="276999"/>
                    </a:xfrm>
                    <a:prstGeom prst="rect">
                      <a:avLst/>
                    </a:prstGeom>
                    <a:blipFill rotWithShape="0">
                      <a:blip r:embed="rId3"/>
                      <a:stretch>
                        <a:fillRect l="-4645" t="-28261" r="-3825" b="-5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30" name="组 29"/>
                <p:cNvGrpSpPr/>
                <p:nvPr/>
              </p:nvGrpSpPr>
              <p:grpSpPr>
                <a:xfrm>
                  <a:off x="2176844" y="617120"/>
                  <a:ext cx="2609272" cy="2217354"/>
                  <a:chOff x="2176844" y="617120"/>
                  <a:chExt cx="2609272" cy="2217354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" name="文本框 4"/>
                      <p:cNvSpPr txBox="1"/>
                      <p:nvPr/>
                    </p:nvSpPr>
                    <p:spPr>
                      <a:xfrm>
                        <a:off x="2502408" y="617120"/>
                        <a:ext cx="1097352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14:m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kumimoji="1" lang="en-US" altLang="zh-CN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a14:m>
                        <a:r>
                          <a:rPr kumimoji="1" lang="en-US" altLang="zh-CN" dirty="0" smtClean="0"/>
                          <a:t>, </a:t>
                        </a:r>
                        <a:r>
                          <a:rPr kumimoji="1" lang="mr-IN" altLang="zh-CN" dirty="0" smtClean="0"/>
                          <a:t>…</a:t>
                        </a:r>
                        <a:r>
                          <a:rPr kumimoji="1" lang="en-US" altLang="zh-CN" dirty="0" smtClean="0"/>
                          <a:t>, </a:t>
                        </a:r>
                        <a14:m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𝑁</m:t>
                                </m:r>
                              </m:sub>
                            </m:sSub>
                          </m:oMath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5" name="文本框 4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502408" y="617120"/>
                        <a:ext cx="1097352" cy="276999"/>
                      </a:xfrm>
                      <a:prstGeom prst="rect">
                        <a:avLst/>
                      </a:prstGeom>
                      <a:blipFill rotWithShape="0">
                        <a:blip r:embed="rId4"/>
                        <a:stretch>
                          <a:fillRect l="-10000" t="-28261" r="-3333" b="-5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7" name="直线箭头连接符 6"/>
                  <p:cNvCxnSpPr/>
                  <p:nvPr/>
                </p:nvCxnSpPr>
                <p:spPr>
                  <a:xfrm>
                    <a:off x="3020909" y="976045"/>
                    <a:ext cx="0" cy="503434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8" name="文本框 7"/>
                      <p:cNvSpPr txBox="1"/>
                      <p:nvPr/>
                    </p:nvSpPr>
                    <p:spPr>
                      <a:xfrm>
                        <a:off x="2176844" y="1399987"/>
                        <a:ext cx="1522148" cy="28430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14:m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1" lang="en-US" altLang="zh-CN" b="0" i="1" smtClean="0">
                                    <a:latin typeface="Cambria Math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12</m:t>
                                </m:r>
                              </m:sub>
                              <m:sup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1</m:t>
                                </m:r>
                              </m:sup>
                            </m:sSubSup>
                          </m:oMath>
                        </a14:m>
                        <a:r>
                          <a:rPr kumimoji="1" lang="en-US" altLang="zh-CN" dirty="0" smtClean="0"/>
                          <a:t>, </a:t>
                        </a:r>
                        <a14:m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1" lang="en-US" altLang="zh-CN" b="0" i="1" smtClean="0">
                                    <a:latin typeface="Cambria Math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22</m:t>
                                </m:r>
                              </m:sub>
                              <m:sup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1</m:t>
                                </m:r>
                              </m:sup>
                            </m:sSubSup>
                          </m:oMath>
                        </a14:m>
                        <a:r>
                          <a:rPr kumimoji="1" lang="en-US" altLang="zh-CN" dirty="0" smtClean="0"/>
                          <a:t>, </a:t>
                        </a:r>
                        <a:r>
                          <a:rPr kumimoji="1" lang="mr-IN" altLang="zh-CN" dirty="0" smtClean="0"/>
                          <a:t>…</a:t>
                        </a:r>
                        <a:r>
                          <a:rPr kumimoji="1" lang="en-US" altLang="zh-CN" dirty="0" smtClean="0"/>
                          <a:t>, </a:t>
                        </a:r>
                        <a14:m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1" lang="en-US" altLang="zh-CN" b="0" i="1" smtClean="0">
                                    <a:latin typeface="Cambria Math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𝑁</m:t>
                                </m:r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1</m:t>
                                </m:r>
                              </m:sup>
                            </m:sSubSup>
                          </m:oMath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8" name="文本框 7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176844" y="1399987"/>
                        <a:ext cx="1522148" cy="284309"/>
                      </a:xfrm>
                      <a:prstGeom prst="rect">
                        <a:avLst/>
                      </a:prstGeom>
                      <a:blipFill rotWithShape="0">
                        <a:blip r:embed="rId5"/>
                        <a:stretch>
                          <a:fillRect l="-5600" t="-26087" r="-2800" b="-5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" name="文本框 8"/>
                      <p:cNvSpPr txBox="1"/>
                      <p:nvPr/>
                    </p:nvSpPr>
                    <p:spPr>
                      <a:xfrm>
                        <a:off x="3049680" y="1098936"/>
                        <a:ext cx="280806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kumimoji="1" lang="en-US" altLang="zh-CN" i="1" smtClean="0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𝑘</m:t>
                                  </m:r>
                                </m:e>
                                <m:sup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1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9" name="文本框 8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049680" y="1098936"/>
                        <a:ext cx="280806" cy="276999"/>
                      </a:xfrm>
                      <a:prstGeom prst="rect">
                        <a:avLst/>
                      </a:prstGeom>
                      <a:blipFill rotWithShape="0">
                        <a:blip r:embed="rId6"/>
                        <a:stretch>
                          <a:fillRect l="-23913" t="-4348" r="-10870" b="-652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2" name="文本框 11"/>
                      <p:cNvSpPr txBox="1"/>
                      <p:nvPr/>
                    </p:nvSpPr>
                    <p:spPr>
                      <a:xfrm>
                        <a:off x="4398493" y="1688051"/>
                        <a:ext cx="387623" cy="37260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kumimoji="1" lang="zh-CN" altLang="en-US" sz="1000" i="1" smtClean="0">
                                      <a:latin typeface="Cambria Math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kumimoji="1" lang="en-US" altLang="zh-CN" sz="1000" b="0" i="1" smtClean="0">
                                      <a:latin typeface="Cambria Math" charset="0"/>
                                    </a:rPr>
                                    <m:t>∗</m:t>
                                  </m:r>
                                </m:e>
                              </m:nary>
                            </m:oMath>
                          </m:oMathPara>
                        </a14:m>
                        <a:endParaRPr kumimoji="1" lang="zh-CN" altLang="en-US" sz="1000" dirty="0"/>
                      </a:p>
                    </p:txBody>
                  </p:sp>
                </mc:Choice>
                <mc:Fallback xmlns="">
                  <p:sp>
                    <p:nvSpPr>
                      <p:cNvPr id="12" name="文本框 11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398493" y="1688051"/>
                        <a:ext cx="387623" cy="372603"/>
                      </a:xfrm>
                      <a:prstGeom prst="rect">
                        <a:avLst/>
                      </a:prstGeom>
                      <a:blipFill rotWithShape="0">
                        <a:blip r:embed="rId7"/>
                        <a:stretch>
                          <a:fillRect l="-107937" t="-152459" r="-149206" b="-20819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3" name="文本框 12"/>
                      <p:cNvSpPr txBox="1"/>
                      <p:nvPr/>
                    </p:nvSpPr>
                    <p:spPr>
                      <a:xfrm>
                        <a:off x="2682089" y="2490084"/>
                        <a:ext cx="791819" cy="34439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kumimoji="1" lang="en-US" altLang="zh-CN" b="0" i="1" smtClean="0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  <m:t>𝑄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  <m:t>2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bSup>
                              <m:d>
                                <m:dPr>
                                  <m:ctrlPr>
                                    <a:rPr kumimoji="1" lang="en-US" altLang="zh-CN" b="0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rgbClr val="0070C0"/>
                                      </a:solidFill>
                                      <a:latin typeface="Cambria Math" charset="0"/>
                                    </a:rPr>
                                    <m:t>𝐿</m:t>
                                  </m:r>
                                </m:e>
                              </m:d>
                            </m:oMath>
                          </m:oMathPara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13" name="文本框 12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682089" y="2490084"/>
                        <a:ext cx="791819" cy="344390"/>
                      </a:xfrm>
                      <a:prstGeom prst="rect">
                        <a:avLst/>
                      </a:prstGeom>
                      <a:blipFill rotWithShape="0">
                        <a:blip r:embed="rId8"/>
                        <a:stretch>
                          <a:fillRect l="-8462" b="-21053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17" name="肘形连接符 16"/>
                  <p:cNvCxnSpPr>
                    <a:stCxn id="8" idx="3"/>
                    <a:endCxn id="13" idx="3"/>
                  </p:cNvCxnSpPr>
                  <p:nvPr/>
                </p:nvCxnSpPr>
                <p:spPr>
                  <a:xfrm flipH="1">
                    <a:off x="3473908" y="1542142"/>
                    <a:ext cx="225084" cy="1120137"/>
                  </a:xfrm>
                  <a:prstGeom prst="bentConnector3">
                    <a:avLst>
                      <a:gd name="adj1" fmla="val -449775"/>
                    </a:avLst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直线连接符 18"/>
                  <p:cNvCxnSpPr>
                    <a:stCxn id="10" idx="3"/>
                  </p:cNvCxnSpPr>
                  <p:nvPr/>
                </p:nvCxnSpPr>
                <p:spPr>
                  <a:xfrm>
                    <a:off x="4036398" y="2061399"/>
                    <a:ext cx="687612" cy="1187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44" name="组 43"/>
              <p:cNvGrpSpPr/>
              <p:nvPr/>
            </p:nvGrpSpPr>
            <p:grpSpPr>
              <a:xfrm>
                <a:off x="5492585" y="566393"/>
                <a:ext cx="2981611" cy="2201025"/>
                <a:chOff x="1804505" y="633449"/>
                <a:chExt cx="2981611" cy="220102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5" name="文本框 44"/>
                    <p:cNvSpPr txBox="1"/>
                    <p:nvPr/>
                  </p:nvSpPr>
                  <p:spPr>
                    <a:xfrm>
                      <a:off x="1804505" y="1922899"/>
                      <a:ext cx="2231893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𝐿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),</m:t>
                          </m:r>
                          <m:sSub>
                            <m:sSub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𝐿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)</m:t>
                          </m:r>
                        </m:oMath>
                      </a14:m>
                      <a:r>
                        <a:rPr kumimoji="1" lang="en-US" altLang="zh-CN" dirty="0" smtClean="0"/>
                        <a:t>, </a:t>
                      </a:r>
                      <a:r>
                        <a:rPr kumimoji="1" lang="mr-IN" altLang="zh-CN" dirty="0" smtClean="0"/>
                        <a:t>…</a:t>
                      </a:r>
                      <a:r>
                        <a:rPr kumimoji="1" lang="en-US" altLang="zh-CN" dirty="0" smtClean="0"/>
                        <a:t>, </a:t>
                      </a:r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𝑁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𝐿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)</m:t>
                          </m:r>
                        </m:oMath>
                      </a14:m>
                      <a:endParaRPr kumimoji="1" lang="zh-CN" altLang="en-US" dirty="0"/>
                    </a:p>
                  </p:txBody>
                </p:sp>
              </mc:Choice>
              <mc:Fallback xmlns="">
                <p:sp>
                  <p:nvSpPr>
                    <p:cNvPr id="45" name="文本框 4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04505" y="1922899"/>
                      <a:ext cx="2231893" cy="276999"/>
                    </a:xfrm>
                    <a:prstGeom prst="rect">
                      <a:avLst/>
                    </a:prstGeom>
                    <a:blipFill rotWithShape="0">
                      <a:blip r:embed="rId3"/>
                      <a:stretch>
                        <a:fillRect l="-4645" t="-28261" r="-3825" b="-5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46" name="组 45"/>
                <p:cNvGrpSpPr/>
                <p:nvPr/>
              </p:nvGrpSpPr>
              <p:grpSpPr>
                <a:xfrm>
                  <a:off x="2421779" y="633449"/>
                  <a:ext cx="2364337" cy="2201025"/>
                  <a:chOff x="2421779" y="633449"/>
                  <a:chExt cx="2364337" cy="2201025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7" name="文本框 46"/>
                      <p:cNvSpPr txBox="1"/>
                      <p:nvPr/>
                    </p:nvSpPr>
                    <p:spPr>
                      <a:xfrm>
                        <a:off x="2486079" y="633449"/>
                        <a:ext cx="1097352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14:m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kumimoji="1" lang="en-US" altLang="zh-CN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a14:m>
                        <a:r>
                          <a:rPr kumimoji="1" lang="en-US" altLang="zh-CN" dirty="0" smtClean="0"/>
                          <a:t>, </a:t>
                        </a:r>
                        <a:r>
                          <a:rPr kumimoji="1" lang="mr-IN" altLang="zh-CN" dirty="0" smtClean="0"/>
                          <a:t>…</a:t>
                        </a:r>
                        <a:r>
                          <a:rPr kumimoji="1" lang="en-US" altLang="zh-CN" dirty="0" smtClean="0"/>
                          <a:t>, </a:t>
                        </a:r>
                        <a14:m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𝑁</m:t>
                                </m:r>
                              </m:sub>
                            </m:sSub>
                          </m:oMath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47" name="文本框 46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486079" y="633449"/>
                        <a:ext cx="1097352" cy="276999"/>
                      </a:xfrm>
                      <a:prstGeom prst="rect">
                        <a:avLst/>
                      </a:prstGeom>
                      <a:blipFill rotWithShape="0">
                        <a:blip r:embed="rId9"/>
                        <a:stretch>
                          <a:fillRect l="-10000" t="-28889" r="-3333" b="-51111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48" name="直线箭头连接符 47"/>
                  <p:cNvCxnSpPr/>
                  <p:nvPr/>
                </p:nvCxnSpPr>
                <p:spPr>
                  <a:xfrm>
                    <a:off x="3020909" y="976045"/>
                    <a:ext cx="0" cy="503434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9" name="文本框 48"/>
                      <p:cNvSpPr txBox="1"/>
                      <p:nvPr/>
                    </p:nvSpPr>
                    <p:spPr>
                      <a:xfrm>
                        <a:off x="2421779" y="1465303"/>
                        <a:ext cx="1522148" cy="28200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14:m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1" lang="en-US" altLang="zh-CN" b="0" i="1" smtClean="0">
                                    <a:latin typeface="Cambria Math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12</m:t>
                                </m:r>
                              </m:sub>
                              <m:sup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2</m:t>
                                </m:r>
                              </m:sup>
                            </m:sSubSup>
                          </m:oMath>
                        </a14:m>
                        <a:r>
                          <a:rPr kumimoji="1" lang="en-US" altLang="zh-CN" dirty="0" smtClean="0"/>
                          <a:t>, </a:t>
                        </a:r>
                        <a14:m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1" lang="en-US" altLang="zh-CN" b="0" i="1" smtClean="0">
                                    <a:latin typeface="Cambria Math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22</m:t>
                                </m:r>
                              </m:sub>
                              <m:sup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2</m:t>
                                </m:r>
                              </m:sup>
                            </m:sSubSup>
                          </m:oMath>
                        </a14:m>
                        <a:r>
                          <a:rPr kumimoji="1" lang="en-US" altLang="zh-CN" dirty="0" smtClean="0"/>
                          <a:t>, </a:t>
                        </a:r>
                        <a:r>
                          <a:rPr kumimoji="1" lang="mr-IN" altLang="zh-CN" dirty="0" smtClean="0"/>
                          <a:t>…</a:t>
                        </a:r>
                        <a:r>
                          <a:rPr kumimoji="1" lang="en-US" altLang="zh-CN" dirty="0" smtClean="0"/>
                          <a:t>, </a:t>
                        </a:r>
                        <a14:m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1" lang="en-US" altLang="zh-CN" b="0" i="1" smtClean="0">
                                    <a:latin typeface="Cambria Math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𝑁</m:t>
                                </m:r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2</m:t>
                                </m:r>
                              </m:sup>
                            </m:sSubSup>
                          </m:oMath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49" name="文本框 48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421779" y="1465303"/>
                        <a:ext cx="1522148" cy="282000"/>
                      </a:xfrm>
                      <a:prstGeom prst="rect">
                        <a:avLst/>
                      </a:prstGeom>
                      <a:blipFill rotWithShape="0">
                        <a:blip r:embed="rId10"/>
                        <a:stretch>
                          <a:fillRect l="-5600" t="-25532" r="-2800" b="-48936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0" name="文本框 49"/>
                      <p:cNvSpPr txBox="1"/>
                      <p:nvPr/>
                    </p:nvSpPr>
                    <p:spPr>
                      <a:xfrm>
                        <a:off x="3049680" y="1098936"/>
                        <a:ext cx="280806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kumimoji="1" lang="en-US" altLang="zh-CN" i="1" smtClean="0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𝑘</m:t>
                                  </m:r>
                                </m:e>
                                <m:sup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50" name="文本框 49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049680" y="1098936"/>
                        <a:ext cx="280806" cy="276999"/>
                      </a:xfrm>
                      <a:prstGeom prst="rect">
                        <a:avLst/>
                      </a:prstGeom>
                      <a:blipFill rotWithShape="0">
                        <a:blip r:embed="rId11"/>
                        <a:stretch>
                          <a:fillRect l="-23913" t="-4348" r="-13043" b="-652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1" name="文本框 50"/>
                      <p:cNvSpPr txBox="1"/>
                      <p:nvPr/>
                    </p:nvSpPr>
                    <p:spPr>
                      <a:xfrm>
                        <a:off x="4398493" y="1688051"/>
                        <a:ext cx="387623" cy="37260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kumimoji="1" lang="zh-CN" altLang="en-US" sz="1000" i="1" smtClean="0">
                                      <a:latin typeface="Cambria Math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kumimoji="1" lang="en-US" altLang="zh-CN" sz="1000" b="0" i="1" smtClean="0">
                                      <a:latin typeface="Cambria Math" charset="0"/>
                                    </a:rPr>
                                    <m:t>∗</m:t>
                                  </m:r>
                                </m:e>
                              </m:nary>
                            </m:oMath>
                          </m:oMathPara>
                        </a14:m>
                        <a:endParaRPr kumimoji="1" lang="zh-CN" altLang="en-US" sz="1000" dirty="0"/>
                      </a:p>
                    </p:txBody>
                  </p:sp>
                </mc:Choice>
                <mc:Fallback xmlns="">
                  <p:sp>
                    <p:nvSpPr>
                      <p:cNvPr id="51" name="文本框 50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398493" y="1688051"/>
                        <a:ext cx="387623" cy="372603"/>
                      </a:xfrm>
                      <a:prstGeom prst="rect">
                        <a:avLst/>
                      </a:prstGeom>
                      <a:blipFill rotWithShape="0">
                        <a:blip r:embed="rId7"/>
                        <a:stretch>
                          <a:fillRect l="-107937" t="-152459" r="-149206" b="-20819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2" name="文本框 51"/>
                      <p:cNvSpPr txBox="1"/>
                      <p:nvPr/>
                    </p:nvSpPr>
                    <p:spPr>
                      <a:xfrm>
                        <a:off x="2682089" y="2490084"/>
                        <a:ext cx="791820" cy="34439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kumimoji="1" lang="en-US" altLang="zh-CN" b="0" i="1" smtClean="0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  <m:t>𝑄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  <m:t>2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bSup>
                              <m:d>
                                <m:dPr>
                                  <m:ctrlPr>
                                    <a:rPr kumimoji="1" lang="en-US" altLang="zh-CN" b="0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rgbClr val="0070C0"/>
                                      </a:solidFill>
                                      <a:latin typeface="Cambria Math" charset="0"/>
                                    </a:rPr>
                                    <m:t>𝐿</m:t>
                                  </m:r>
                                </m:e>
                              </m:d>
                            </m:oMath>
                          </m:oMathPara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52" name="文本框 51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682089" y="2490084"/>
                        <a:ext cx="791820" cy="344390"/>
                      </a:xfrm>
                      <a:prstGeom prst="rect">
                        <a:avLst/>
                      </a:prstGeom>
                      <a:blipFill rotWithShape="0">
                        <a:blip r:embed="rId12"/>
                        <a:stretch>
                          <a:fillRect l="-8462" b="-21053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53" name="肘形连接符 52"/>
                  <p:cNvCxnSpPr>
                    <a:stCxn id="50" idx="3"/>
                  </p:cNvCxnSpPr>
                  <p:nvPr/>
                </p:nvCxnSpPr>
                <p:spPr>
                  <a:xfrm flipH="1">
                    <a:off x="3473908" y="1542142"/>
                    <a:ext cx="448607" cy="1120137"/>
                  </a:xfrm>
                  <a:prstGeom prst="bentConnector3">
                    <a:avLst>
                      <a:gd name="adj1" fmla="val -175974"/>
                    </a:avLst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55" name="文本框 54"/>
              <p:cNvSpPr txBox="1"/>
              <p:nvPr/>
            </p:nvSpPr>
            <p:spPr>
              <a:xfrm>
                <a:off x="8595360" y="1684296"/>
                <a:ext cx="513283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mr-IN" altLang="zh-CN" sz="4000" dirty="0" smtClean="0"/>
                  <a:t>…</a:t>
                </a:r>
                <a:endParaRPr kumimoji="1" lang="zh-CN" altLang="en-US" sz="4000" dirty="0"/>
              </a:p>
            </p:txBody>
          </p:sp>
          <p:grpSp>
            <p:nvGrpSpPr>
              <p:cNvPr id="56" name="组 55"/>
              <p:cNvGrpSpPr/>
              <p:nvPr/>
            </p:nvGrpSpPr>
            <p:grpSpPr>
              <a:xfrm>
                <a:off x="9192857" y="511529"/>
                <a:ext cx="2981611" cy="2198973"/>
                <a:chOff x="1804505" y="633449"/>
                <a:chExt cx="2981611" cy="2198973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7" name="文本框 56"/>
                    <p:cNvSpPr txBox="1"/>
                    <p:nvPr/>
                  </p:nvSpPr>
                  <p:spPr>
                    <a:xfrm>
                      <a:off x="1804505" y="1922899"/>
                      <a:ext cx="2231893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𝐿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),</m:t>
                          </m:r>
                          <m:sSub>
                            <m:sSub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𝐿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)</m:t>
                          </m:r>
                        </m:oMath>
                      </a14:m>
                      <a:r>
                        <a:rPr kumimoji="1" lang="en-US" altLang="zh-CN" dirty="0" smtClean="0"/>
                        <a:t>, </a:t>
                      </a:r>
                      <a:r>
                        <a:rPr kumimoji="1" lang="mr-IN" altLang="zh-CN" dirty="0" smtClean="0"/>
                        <a:t>…</a:t>
                      </a:r>
                      <a:r>
                        <a:rPr kumimoji="1" lang="en-US" altLang="zh-CN" dirty="0" smtClean="0"/>
                        <a:t>, </a:t>
                      </a:r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𝑁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𝐿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)</m:t>
                          </m:r>
                        </m:oMath>
                      </a14:m>
                      <a:endParaRPr kumimoji="1" lang="zh-CN" altLang="en-US" dirty="0"/>
                    </a:p>
                  </p:txBody>
                </p:sp>
              </mc:Choice>
              <mc:Fallback xmlns="">
                <p:sp>
                  <p:nvSpPr>
                    <p:cNvPr id="57" name="文本框 5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04505" y="1922899"/>
                      <a:ext cx="2231893" cy="276999"/>
                    </a:xfrm>
                    <a:prstGeom prst="rect">
                      <a:avLst/>
                    </a:prstGeom>
                    <a:blipFill rotWithShape="0">
                      <a:blip r:embed="rId3"/>
                      <a:stretch>
                        <a:fillRect l="-4645" t="-28261" r="-3825" b="-5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58" name="组 57"/>
                <p:cNvGrpSpPr/>
                <p:nvPr/>
              </p:nvGrpSpPr>
              <p:grpSpPr>
                <a:xfrm>
                  <a:off x="2398268" y="633449"/>
                  <a:ext cx="2387848" cy="2198973"/>
                  <a:chOff x="2398268" y="633449"/>
                  <a:chExt cx="2387848" cy="2198973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9" name="文本框 58"/>
                      <p:cNvSpPr txBox="1"/>
                      <p:nvPr/>
                    </p:nvSpPr>
                    <p:spPr>
                      <a:xfrm>
                        <a:off x="2502408" y="633449"/>
                        <a:ext cx="1097352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14:m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kumimoji="1" lang="en-US" altLang="zh-CN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a14:m>
                        <a:r>
                          <a:rPr kumimoji="1" lang="en-US" altLang="zh-CN" dirty="0" smtClean="0"/>
                          <a:t>, </a:t>
                        </a:r>
                        <a:r>
                          <a:rPr kumimoji="1" lang="mr-IN" altLang="zh-CN" dirty="0" smtClean="0"/>
                          <a:t>…</a:t>
                        </a:r>
                        <a:r>
                          <a:rPr kumimoji="1" lang="en-US" altLang="zh-CN" dirty="0" smtClean="0"/>
                          <a:t>, </a:t>
                        </a:r>
                        <a14:m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𝑁</m:t>
                                </m:r>
                              </m:sub>
                            </m:sSub>
                          </m:oMath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59" name="文本框 58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502408" y="633449"/>
                        <a:ext cx="1097352" cy="276999"/>
                      </a:xfrm>
                      <a:prstGeom prst="rect">
                        <a:avLst/>
                      </a:prstGeom>
                      <a:blipFill rotWithShape="0">
                        <a:blip r:embed="rId9"/>
                        <a:stretch>
                          <a:fillRect l="-10000" t="-28889" r="-3333" b="-51111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60" name="直线箭头连接符 59"/>
                  <p:cNvCxnSpPr/>
                  <p:nvPr/>
                </p:nvCxnSpPr>
                <p:spPr>
                  <a:xfrm>
                    <a:off x="3020909" y="976045"/>
                    <a:ext cx="0" cy="503434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1" name="文本框 60"/>
                      <p:cNvSpPr txBox="1"/>
                      <p:nvPr/>
                    </p:nvSpPr>
                    <p:spPr>
                      <a:xfrm>
                        <a:off x="2398268" y="1481632"/>
                        <a:ext cx="1522148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14:m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1" lang="en-US" altLang="zh-CN" b="0" i="1" smtClean="0">
                                    <a:latin typeface="Cambria Math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12</m:t>
                                </m:r>
                              </m:sub>
                              <m:sup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𝑚</m:t>
                                </m:r>
                              </m:sup>
                            </m:sSubSup>
                          </m:oMath>
                        </a14:m>
                        <a:r>
                          <a:rPr kumimoji="1" lang="en-US" altLang="zh-CN" dirty="0" smtClean="0"/>
                          <a:t>, </a:t>
                        </a:r>
                        <a14:m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1" lang="en-US" altLang="zh-CN" b="0" i="1" smtClean="0">
                                    <a:latin typeface="Cambria Math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22</m:t>
                                </m:r>
                              </m:sub>
                              <m:sup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𝑚</m:t>
                                </m:r>
                              </m:sup>
                            </m:sSubSup>
                          </m:oMath>
                        </a14:m>
                        <a:r>
                          <a:rPr kumimoji="1" lang="en-US" altLang="zh-CN" dirty="0" smtClean="0"/>
                          <a:t>, </a:t>
                        </a:r>
                        <a:r>
                          <a:rPr kumimoji="1" lang="mr-IN" altLang="zh-CN" dirty="0" smtClean="0"/>
                          <a:t>…</a:t>
                        </a:r>
                        <a:r>
                          <a:rPr kumimoji="1" lang="en-US" altLang="zh-CN" dirty="0" smtClean="0"/>
                          <a:t>, </a:t>
                        </a:r>
                        <a14:m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1" lang="en-US" altLang="zh-CN" b="0" i="1" smtClean="0">
                                    <a:latin typeface="Cambria Math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𝑁</m:t>
                                </m:r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𝑚</m:t>
                                </m:r>
                              </m:sup>
                            </m:sSubSup>
                          </m:oMath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61" name="文本框 60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398268" y="1481632"/>
                        <a:ext cx="1522148" cy="276999"/>
                      </a:xfrm>
                      <a:prstGeom prst="rect">
                        <a:avLst/>
                      </a:prstGeom>
                      <a:blipFill rotWithShape="0">
                        <a:blip r:embed="rId13"/>
                        <a:stretch>
                          <a:fillRect l="-5600" t="-28889" r="-2800" b="-53333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2" name="文本框 61"/>
                      <p:cNvSpPr txBox="1"/>
                      <p:nvPr/>
                    </p:nvSpPr>
                    <p:spPr>
                      <a:xfrm>
                        <a:off x="3049680" y="1098936"/>
                        <a:ext cx="280806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kumimoji="1" lang="en-US" altLang="zh-CN" i="1" smtClean="0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𝑘</m:t>
                                  </m:r>
                                </m:e>
                                <m:sup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𝑚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62" name="文本框 61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049680" y="1098936"/>
                        <a:ext cx="280806" cy="276999"/>
                      </a:xfrm>
                      <a:prstGeom prst="rect">
                        <a:avLst/>
                      </a:prstGeom>
                      <a:blipFill rotWithShape="0">
                        <a:blip r:embed="rId14"/>
                        <a:stretch>
                          <a:fillRect l="-30435" r="-23913" b="-652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3" name="文本框 62"/>
                      <p:cNvSpPr txBox="1"/>
                      <p:nvPr/>
                    </p:nvSpPr>
                    <p:spPr>
                      <a:xfrm>
                        <a:off x="4398493" y="1688051"/>
                        <a:ext cx="387623" cy="37260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kumimoji="1" lang="zh-CN" altLang="en-US" sz="1000" i="1" smtClean="0">
                                      <a:latin typeface="Cambria Math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kumimoji="1" lang="en-US" altLang="zh-CN" sz="1000" b="0" i="1" smtClean="0">
                                      <a:latin typeface="Cambria Math" charset="0"/>
                                    </a:rPr>
                                    <m:t>∗</m:t>
                                  </m:r>
                                </m:e>
                              </m:nary>
                            </m:oMath>
                          </m:oMathPara>
                        </a14:m>
                        <a:endParaRPr kumimoji="1" lang="zh-CN" altLang="en-US" sz="1000" dirty="0"/>
                      </a:p>
                    </p:txBody>
                  </p:sp>
                </mc:Choice>
                <mc:Fallback xmlns="">
                  <p:sp>
                    <p:nvSpPr>
                      <p:cNvPr id="63" name="文本框 62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398493" y="1688051"/>
                        <a:ext cx="387623" cy="372603"/>
                      </a:xfrm>
                      <a:prstGeom prst="rect">
                        <a:avLst/>
                      </a:prstGeom>
                      <a:blipFill rotWithShape="0">
                        <a:blip r:embed="rId7"/>
                        <a:stretch>
                          <a:fillRect l="-107937" t="-152459" r="-149206" b="-20819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4" name="文本框 63"/>
                      <p:cNvSpPr txBox="1"/>
                      <p:nvPr/>
                    </p:nvSpPr>
                    <p:spPr>
                      <a:xfrm>
                        <a:off x="2650307" y="2490084"/>
                        <a:ext cx="854015" cy="342338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kumimoji="1" lang="en-US" altLang="zh-CN" b="0" i="1" smtClean="0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  <m:t>𝑄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  <m:t>2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  <m:t>𝑚</m:t>
                                      </m:r>
                                    </m:e>
                                  </m:d>
                                </m:sup>
                              </m:sSubSup>
                              <m:d>
                                <m:dPr>
                                  <m:ctrlPr>
                                    <a:rPr kumimoji="1" lang="en-US" altLang="zh-CN" b="0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rgbClr val="0070C0"/>
                                      </a:solidFill>
                                      <a:latin typeface="Cambria Math" charset="0"/>
                                    </a:rPr>
                                    <m:t>𝐿</m:t>
                                  </m:r>
                                </m:e>
                              </m:d>
                            </m:oMath>
                          </m:oMathPara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64" name="文本框 63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650307" y="2490084"/>
                        <a:ext cx="854015" cy="342338"/>
                      </a:xfrm>
                      <a:prstGeom prst="rect">
                        <a:avLst/>
                      </a:prstGeom>
                      <a:blipFill rotWithShape="0">
                        <a:blip r:embed="rId15"/>
                        <a:stretch>
                          <a:fillRect l="-7857" b="-21053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65" name="肘形连接符 64"/>
                  <p:cNvCxnSpPr/>
                  <p:nvPr/>
                </p:nvCxnSpPr>
                <p:spPr>
                  <a:xfrm flipH="1">
                    <a:off x="3473908" y="1542142"/>
                    <a:ext cx="448607" cy="1120137"/>
                  </a:xfrm>
                  <a:prstGeom prst="bentConnector3">
                    <a:avLst>
                      <a:gd name="adj1" fmla="val -175974"/>
                    </a:avLst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68" name="直线箭头连接符 67"/>
              <p:cNvCxnSpPr/>
              <p:nvPr/>
            </p:nvCxnSpPr>
            <p:spPr>
              <a:xfrm>
                <a:off x="3818166" y="2834474"/>
                <a:ext cx="2766835" cy="95405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直线箭头连接符 69"/>
              <p:cNvCxnSpPr/>
              <p:nvPr/>
            </p:nvCxnSpPr>
            <p:spPr>
              <a:xfrm>
                <a:off x="6878163" y="2834474"/>
                <a:ext cx="0" cy="85970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直线箭头连接符 71"/>
              <p:cNvCxnSpPr/>
              <p:nvPr/>
            </p:nvCxnSpPr>
            <p:spPr>
              <a:xfrm flipH="1">
                <a:off x="7161989" y="2710502"/>
                <a:ext cx="2876670" cy="107803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3" name="文本框 72"/>
                  <p:cNvSpPr txBox="1"/>
                  <p:nvPr/>
                </p:nvSpPr>
                <p:spPr>
                  <a:xfrm>
                    <a:off x="4548125" y="3173003"/>
                    <a:ext cx="353815" cy="284180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0070C0"/>
                                  </a:solidFill>
                                  <a:latin typeface="Cambria Math" charset="0"/>
                                </a:rPr>
                                <m:t>𝐿</m:t>
                              </m:r>
                            </m:sub>
                            <m:sup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kumimoji="1" lang="zh-CN" altLang="en-US" dirty="0"/>
                  </a:p>
                </p:txBody>
              </p:sp>
            </mc:Choice>
            <mc:Fallback xmlns="">
              <p:sp>
                <p:nvSpPr>
                  <p:cNvPr id="73" name="文本框 7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48125" y="3173003"/>
                    <a:ext cx="353815" cy="284180"/>
                  </a:xfrm>
                  <a:prstGeom prst="rect">
                    <a:avLst/>
                  </a:prstGeom>
                  <a:blipFill rotWithShape="0">
                    <a:blip r:embed="rId16"/>
                    <a:stretch>
                      <a:fillRect l="-5172" t="-2174" r="-5172" b="-17391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4" name="文本框 73"/>
                  <p:cNvSpPr txBox="1"/>
                  <p:nvPr/>
                </p:nvSpPr>
                <p:spPr>
                  <a:xfrm>
                    <a:off x="6565901" y="3191291"/>
                    <a:ext cx="353815" cy="280205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0070C0"/>
                                  </a:solidFill>
                                  <a:latin typeface="Cambria Math" charset="0"/>
                                </a:rPr>
                                <m:t>𝐿</m:t>
                              </m:r>
                            </m:sub>
                            <m:sup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bSup>
                        </m:oMath>
                      </m:oMathPara>
                    </a14:m>
                    <a:endParaRPr kumimoji="1" lang="zh-CN" altLang="en-US" dirty="0"/>
                  </a:p>
                </p:txBody>
              </p:sp>
            </mc:Choice>
            <mc:Fallback xmlns="">
              <p:sp>
                <p:nvSpPr>
                  <p:cNvPr id="74" name="文本框 7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65901" y="3191291"/>
                    <a:ext cx="353815" cy="280205"/>
                  </a:xfrm>
                  <a:prstGeom prst="rect">
                    <a:avLst/>
                  </a:prstGeom>
                  <a:blipFill rotWithShape="0">
                    <a:blip r:embed="rId17"/>
                    <a:stretch>
                      <a:fillRect l="-6897" t="-2222" r="-5172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5" name="文本框 74"/>
                  <p:cNvSpPr txBox="1"/>
                  <p:nvPr/>
                </p:nvSpPr>
                <p:spPr>
                  <a:xfrm>
                    <a:off x="8144765" y="3136427"/>
                    <a:ext cx="416011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0070C0"/>
                                  </a:solidFill>
                                  <a:latin typeface="Cambria Math" charset="0"/>
                                </a:rPr>
                                <m:t>𝐿</m:t>
                              </m:r>
                            </m:sub>
                            <m:sup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𝑚</m:t>
                              </m:r>
                            </m:sup>
                          </m:sSubSup>
                        </m:oMath>
                      </m:oMathPara>
                    </a14:m>
                    <a:endParaRPr kumimoji="1" lang="zh-CN" altLang="en-US" dirty="0"/>
                  </a:p>
                </p:txBody>
              </p:sp>
            </mc:Choice>
            <mc:Fallback xmlns="">
              <p:sp>
                <p:nvSpPr>
                  <p:cNvPr id="75" name="文本框 7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44765" y="3136427"/>
                    <a:ext cx="416011" cy="276999"/>
                  </a:xfrm>
                  <a:prstGeom prst="rect">
                    <a:avLst/>
                  </a:prstGeom>
                  <a:blipFill rotWithShape="0">
                    <a:blip r:embed="rId18"/>
                    <a:stretch>
                      <a:fillRect l="-5882" r="-1471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0" name="文本框 159"/>
                <p:cNvSpPr txBox="1"/>
                <p:nvPr/>
              </p:nvSpPr>
              <p:spPr>
                <a:xfrm>
                  <a:off x="6585220" y="3727572"/>
                  <a:ext cx="638636" cy="28783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̌"/>
                                <m:ctrlPr>
                                  <a:rPr kumimoji="1" lang="en-US" altLang="zh-CN" b="0" i="1" smtClean="0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𝑄</m:t>
                                </m:r>
                              </m:e>
                            </m:acc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zh-CN" b="0" i="1" smtClean="0">
                            <a:latin typeface="Cambria Math" charset="0"/>
                          </a:rPr>
                          <m:t>(</m:t>
                        </m:r>
                        <m:r>
                          <a:rPr kumimoji="1" lang="en-US" altLang="zh-CN" b="0" i="1" smtClean="0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𝐿</m:t>
                        </m:r>
                        <m:r>
                          <a:rPr kumimoji="1" lang="en-US" altLang="zh-CN" b="0" i="1" smtClean="0">
                            <a:latin typeface="Cambria Math" charset="0"/>
                          </a:rPr>
                          <m:t>)</m:t>
                        </m:r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160" name="文本框 1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85220" y="3727572"/>
                  <a:ext cx="638636" cy="287836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 l="-10476" t="-25000" r="-12381" b="-3125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" name="直线连接符 2"/>
          <p:cNvCxnSpPr>
            <a:stCxn id="45" idx="3"/>
          </p:cNvCxnSpPr>
          <p:nvPr/>
        </p:nvCxnSpPr>
        <p:spPr>
          <a:xfrm flipV="1">
            <a:off x="7724478" y="1932638"/>
            <a:ext cx="684000" cy="7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/>
          <p:cNvCxnSpPr>
            <a:stCxn id="57" idx="3"/>
          </p:cNvCxnSpPr>
          <p:nvPr/>
        </p:nvCxnSpPr>
        <p:spPr>
          <a:xfrm flipV="1">
            <a:off x="11424750" y="1877775"/>
            <a:ext cx="687613" cy="7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01033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2022</TotalTime>
  <Words>2729</Words>
  <Application>Microsoft Macintosh PowerPoint</Application>
  <PresentationFormat>宽屏</PresentationFormat>
  <Paragraphs>604</Paragraphs>
  <Slides>25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1" baseType="lpstr">
      <vt:lpstr>Cambria Math</vt:lpstr>
      <vt:lpstr>DengXian</vt:lpstr>
      <vt:lpstr>DengXian Light</vt:lpstr>
      <vt:lpstr>Mangal</vt:lpstr>
      <vt:lpstr>Arial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Microsoft Office 用户</cp:lastModifiedBy>
  <cp:revision>325</cp:revision>
  <dcterms:created xsi:type="dcterms:W3CDTF">2018-10-31T04:15:25Z</dcterms:created>
  <dcterms:modified xsi:type="dcterms:W3CDTF">2018-11-03T05:16:26Z</dcterms:modified>
</cp:coreProperties>
</file>