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2" r:id="rId2"/>
    <p:sldId id="256" r:id="rId3"/>
    <p:sldId id="261" r:id="rId4"/>
    <p:sldId id="262" r:id="rId5"/>
    <p:sldId id="260" r:id="rId6"/>
    <p:sldId id="273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5"/>
    <p:restoredTop sz="67386"/>
  </p:normalViewPr>
  <p:slideViewPr>
    <p:cSldViewPr snapToGrid="0" snapToObjects="1">
      <p:cViewPr varScale="1">
        <p:scale>
          <a:sx n="104" d="100"/>
          <a:sy n="104" d="100"/>
        </p:scale>
        <p:origin x="224" y="1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5" d="100"/>
          <a:sy n="165" d="100"/>
        </p:scale>
        <p:origin x="15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55A38-74A5-324A-B3E9-8E0A40235AEB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B1000-225B-1D47-A23B-31872796A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12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7DBB1-D35A-D640-8678-A067D7FE768E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88B0-B210-D340-BDC4-1CA160FEF3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44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baseline="0" dirty="0" smtClean="0"/>
              <a:t>像素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为任何标签</a:t>
            </a:r>
            <a:r>
              <a:rPr kumimoji="1" lang="en-US" altLang="zh-CN" b="1" baseline="0" dirty="0" smtClean="0"/>
              <a:t>l</a:t>
            </a:r>
            <a:r>
              <a:rPr kumimoji="1" lang="zh-CN" altLang="en-US" baseline="0" dirty="0" smtClean="0"/>
              <a:t>的概率由整幅图像所有像素为</a:t>
            </a:r>
            <a:r>
              <a:rPr kumimoji="1" lang="en-US" altLang="zh-CN" b="1" baseline="0" dirty="0" smtClean="0"/>
              <a:t>l</a:t>
            </a:r>
            <a:r>
              <a:rPr kumimoji="1" lang="zh-CN" altLang="en-US" b="0" baseline="0" dirty="0" smtClean="0"/>
              <a:t>时的概率和权重共同决定（</a:t>
            </a:r>
            <a:r>
              <a:rPr kumimoji="1" lang="en-US" altLang="zh-CN" b="0" baseline="0" dirty="0" smtClean="0"/>
              <a:t>Message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Passing---</a:t>
            </a:r>
            <a:r>
              <a:rPr kumimoji="1" lang="zh-CN" altLang="en-US" b="0" baseline="0" dirty="0" smtClean="0"/>
              <a:t>像素关系）</a:t>
            </a:r>
            <a:endParaRPr kumimoji="1" lang="en-US" altLang="zh-CN" b="0" baseline="0" dirty="0" smtClean="0"/>
          </a:p>
          <a:p>
            <a:pPr marL="228600" indent="-228600">
              <a:buAutoNum type="arabicPeriod"/>
            </a:pPr>
            <a:r>
              <a:rPr kumimoji="1" lang="zh-CN" altLang="en-US" b="0" baseline="0" dirty="0" smtClean="0"/>
              <a:t>可以认为有</a:t>
            </a:r>
            <a:r>
              <a:rPr kumimoji="1" lang="en-US" altLang="zh-CN" b="0" baseline="0" dirty="0" smtClean="0"/>
              <a:t>m</a:t>
            </a:r>
            <a:r>
              <a:rPr kumimoji="1" lang="zh-CN" altLang="en-US" b="0" baseline="0" dirty="0" smtClean="0"/>
              <a:t>个视角</a:t>
            </a:r>
            <a:endParaRPr kumimoji="1" lang="en-US" altLang="zh-CN" b="0" baseline="0" dirty="0" smtClean="0"/>
          </a:p>
          <a:p>
            <a:pPr marL="228600" indent="-228600">
              <a:buAutoNum type="arabicPeriod"/>
            </a:pPr>
            <a:r>
              <a:rPr kumimoji="1" lang="zh-CN" altLang="en-US" b="0" baseline="0" dirty="0" smtClean="0"/>
              <a:t>不同视角求得的像素</a:t>
            </a:r>
            <a:r>
              <a:rPr kumimoji="1" lang="en-US" altLang="zh-CN" b="0" baseline="0" dirty="0" smtClean="0"/>
              <a:t>1</a:t>
            </a:r>
            <a:r>
              <a:rPr kumimoji="1" lang="zh-CN" altLang="en-US" b="0" baseline="0" dirty="0" smtClean="0"/>
              <a:t>的</a:t>
            </a:r>
            <a:r>
              <a:rPr kumimoji="1" lang="en-US" altLang="zh-CN" b="1" baseline="0" dirty="0" smtClean="0"/>
              <a:t>l</a:t>
            </a:r>
            <a:r>
              <a:rPr kumimoji="1" lang="zh-CN" altLang="en-US" b="1" baseline="0" dirty="0" smtClean="0"/>
              <a:t>标签</a:t>
            </a:r>
            <a:r>
              <a:rPr kumimoji="1" lang="zh-CN" altLang="en-US" b="0" baseline="0" dirty="0" smtClean="0"/>
              <a:t>概率加权求和（</a:t>
            </a:r>
            <a:r>
              <a:rPr kumimoji="1" lang="en-US" altLang="zh-CN" b="0" baseline="0" dirty="0" smtClean="0"/>
              <a:t>Weighting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Filter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Outputs---</a:t>
            </a:r>
            <a:r>
              <a:rPr kumimoji="1" lang="zh-CN" altLang="en-US" b="0" baseline="0" dirty="0" smtClean="0"/>
              <a:t>不同滤波</a:t>
            </a:r>
            <a:r>
              <a:rPr kumimoji="1" lang="en-US" altLang="zh-CN" b="0" baseline="0" dirty="0" smtClean="0"/>
              <a:t>/</a:t>
            </a:r>
            <a:r>
              <a:rPr kumimoji="1" lang="zh-CN" altLang="en-US" b="0" baseline="0" dirty="0" smtClean="0"/>
              <a:t>视角的综合结果）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2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7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7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个高斯滤波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Permutohedral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lattice implementation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实现高维滤波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时间复杂度为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为图像中像素的个数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使用两个高斯滤波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spatial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</a:p>
          <a:p>
            <a:pPr marL="228600" indent="-228600">
              <a:buAutoNum type="arabicPeriod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相似颜色像素起主导作用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的物体检测比较重要；反之对于电视机检测就没那么重要了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可见，物体区域比较复杂的应降低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的优先级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3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</a:t>
            </a:r>
            <a:r>
              <a:rPr kumimoji="1" lang="en-US" altLang="zh-CN" dirty="0" smtClean="0"/>
              <a:t>(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Compatibility Transform---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反映了标签之间的关系</a:t>
            </a:r>
            <a:r>
              <a:rPr kumimoji="1" lang="en-US" altLang="zh-CN" dirty="0" smtClean="0"/>
              <a:t>)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Potts model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给出标签兼容函数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年的论文中，所有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惩罚是相同的；本文对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进行细分，如（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bicycle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）的惩罚要小于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对（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sky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bicycle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）的惩罚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Ps: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这里的惩罚和兼容不冲突，惩罚是反应兼容性的具体量化指标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本文认为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\mu(l, l’)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\mu(</a:t>
            </a:r>
            <a:r>
              <a:rPr kumimoji="1"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l’,l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是不同的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41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是另一个</a:t>
            </a:r>
            <a:r>
              <a:rPr kumimoji="1" lang="en-US" altLang="zh-CN" dirty="0" err="1" smtClean="0"/>
              <a:t>softmax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754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60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𝑈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:r>
                  <a:rPr kumimoji="1" lang="zh-CN" altLang="en-US" b="1" dirty="0" smtClean="0"/>
                  <a:t>涉及到的参数</a:t>
                </a:r>
                <a:r>
                  <a:rPr kumimoji="1"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)}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𝑚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∈{1,,,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kumimoji="1" lang="en-US" altLang="zh-CN" dirty="0" smtClean="0"/>
                  <a:t>;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baseline="0" dirty="0" smtClean="0"/>
                  <a:t>滤波参数</a:t>
                </a:r>
                <a:r>
                  <a:rPr kumimoji="1" lang="en-US" altLang="zh-CN" baseline="0" dirty="0" smtClean="0"/>
                  <a:t>, </a:t>
                </a:r>
                <a:r>
                  <a:rPr kumimoji="1" lang="zh-CN" altLang="en-US" baseline="0" dirty="0" smtClean="0"/>
                  <a:t>兼容参数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baseline="0" dirty="0" smtClean="0"/>
                  <a:t>将</a:t>
                </a:r>
                <a:r>
                  <a:rPr kumimoji="1" lang="en-US" altLang="zh-CN" baseline="0" dirty="0" smtClean="0"/>
                  <a:t>CNN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layers</a:t>
                </a:r>
                <a:r>
                  <a:rPr kumimoji="1" lang="zh-CN" altLang="en-US" baseline="0" dirty="0" smtClean="0"/>
                  <a:t>重复多次也就构成了最终的神经网络结构</a:t>
                </a:r>
                <a:r>
                  <a:rPr kumimoji="1" lang="en-US" altLang="zh-CN" baseline="0" dirty="0" smtClean="0"/>
                  <a:t>.</a:t>
                </a:r>
                <a:r>
                  <a:rPr kumimoji="1" lang="zh-CN" altLang="en-US" baseline="0" dirty="0" smtClean="0"/>
                  <a:t> 关键就是看具体</a:t>
                </a:r>
                <a:r>
                  <a:rPr kumimoji="1" lang="en-US" altLang="zh-CN" baseline="0" dirty="0" smtClean="0"/>
                  <a:t>layer</a:t>
                </a:r>
                <a:r>
                  <a:rPr kumimoji="1" lang="zh-CN" altLang="en-US" baseline="0" dirty="0" smtClean="0"/>
                  <a:t>的定义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11</a:t>
                </a:r>
                <a:r>
                  <a:rPr kumimoji="1" lang="zh-CN" altLang="en-US" baseline="0" dirty="0" smtClean="0"/>
                  <a:t>那年的论文迭代次数小于</a:t>
                </a:r>
                <a:r>
                  <a:rPr kumimoji="1" lang="en-US" altLang="zh-CN" baseline="0" dirty="0" smtClean="0"/>
                  <a:t>10</a:t>
                </a:r>
                <a:r>
                  <a:rPr kumimoji="1" lang="zh-CN" altLang="en-US" baseline="0" dirty="0" smtClean="0"/>
                  <a:t>，实际使用中大概</a:t>
                </a:r>
                <a:r>
                  <a:rPr kumimoji="1" lang="en-US" altLang="zh-CN" baseline="0" dirty="0" smtClean="0"/>
                  <a:t>5</a:t>
                </a:r>
                <a:r>
                  <a:rPr kumimoji="1" lang="zh-CN" altLang="en-US" baseline="0" dirty="0" smtClean="0"/>
                  <a:t>次就可以了；因此照这个经验做的</a:t>
                </a:r>
                <a:r>
                  <a:rPr kumimoji="1" lang="en-US" altLang="zh-CN" baseline="0" dirty="0" smtClean="0"/>
                  <a:t>RNN</a:t>
                </a:r>
                <a:r>
                  <a:rPr kumimoji="1" lang="zh-CN" altLang="en-US" baseline="0" dirty="0" smtClean="0"/>
                  <a:t>网络不会有</a:t>
                </a:r>
                <a:r>
                  <a:rPr kumimoji="1" lang="en-US" altLang="zh-CN" baseline="0" dirty="0" smtClean="0"/>
                  <a:t>deep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RRN</a:t>
                </a:r>
                <a:r>
                  <a:rPr kumimoji="1" lang="zh-CN" altLang="en-US" baseline="0" dirty="0" smtClean="0"/>
                  <a:t>的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vanishing</a:t>
                </a:r>
                <a:r>
                  <a:rPr kumimoji="1" lang="zh-CN" altLang="en-US" baseline="0" dirty="0" smtClean="0"/>
                  <a:t>和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exploding.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FCN8s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提供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unary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potential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的能力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kumimoji="1" lang="en-US" altLang="zh-CN" b="0" i="0" smtClean="0">
                    <a:latin typeface="Cambria Math" charset="0"/>
                  </a:rPr>
                  <a:t>𝑄</a:t>
                </a:r>
                <a:r>
                  <a:rPr kumimoji="1" lang="en-US" altLang="zh-CN" b="0" i="0" smtClean="0">
                    <a:latin typeface="Cambria Math" charset="0"/>
                  </a:rPr>
                  <a:t>_𝑜𝑢𝑡= </a:t>
                </a:r>
                <a:r>
                  <a:rPr kumimoji="1" lang="en-US" altLang="zh-CN" b="0" i="0" smtClean="0">
                    <a:latin typeface="Cambria Math" charset="0"/>
                  </a:rPr>
                  <a:t>𝑓_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b="0" i="0" smtClean="0">
                    <a:latin typeface="Cambria Math" charset="0"/>
                  </a:rPr>
                  <a:t>(𝑈,</a:t>
                </a:r>
                <a:r>
                  <a:rPr kumimoji="1" lang="en-US" altLang="zh-CN" b="0" i="0" smtClean="0">
                    <a:latin typeface="Cambria Math" charset="0"/>
                  </a:rPr>
                  <a:t>𝑄_𝑖𝑛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,𝐼</a:t>
                </a:r>
                <a:r>
                  <a:rPr kumimoji="1" lang="en-US" altLang="zh-CN" b="0" i="0" smtClean="0">
                    <a:latin typeface="Cambria Math" charset="0"/>
                  </a:rPr>
                  <a:t>)</a:t>
                </a:r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:r>
                  <a:rPr kumimoji="1" lang="zh-CN" altLang="en-US" b="1" dirty="0" smtClean="0"/>
                  <a:t>涉及到的参数</a:t>
                </a:r>
                <a:r>
                  <a:rPr kumimoji="1" lang="en-US" altLang="zh-CN" dirty="0" smtClean="0"/>
                  <a:t>: 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={𝑤^((𝑚) ),𝜇(𝑙,𝑙^</a:t>
                </a:r>
                <a:r>
                  <a:rPr kumimoji="1" lang="en-US" altLang="zh-CN" b="1" i="0" smtClean="0">
                    <a:latin typeface="Cambria Math" charset="0"/>
                    <a:ea typeface="Cambria Math" charset="0"/>
                    <a:cs typeface="Cambria Math" charset="0"/>
                  </a:rPr>
                  <a:t>′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)}</a:t>
                </a:r>
                <a:r>
                  <a:rPr kumimoji="1" lang="en-US" altLang="zh-CN" dirty="0" smtClean="0"/>
                  <a:t>, </a:t>
                </a:r>
                <a:r>
                  <a:rPr kumimoji="1" lang="en-US" altLang="zh-CN" b="0" i="0" dirty="0" smtClean="0">
                    <a:latin typeface="Cambria Math" charset="0"/>
                  </a:rPr>
                  <a:t>𝑚</a:t>
                </a:r>
                <a:r>
                  <a:rPr kumimoji="1" lang="en-US" altLang="zh-CN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∈{1,,,𝑀}</a:t>
                </a:r>
                <a:r>
                  <a:rPr kumimoji="1" lang="en-US" altLang="zh-CN" dirty="0" smtClean="0"/>
                  <a:t>;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baseline="0" dirty="0" smtClean="0"/>
                  <a:t>滤波参数</a:t>
                </a:r>
                <a:r>
                  <a:rPr kumimoji="1" lang="en-US" altLang="zh-CN" baseline="0" dirty="0" smtClean="0"/>
                  <a:t>, </a:t>
                </a:r>
                <a:r>
                  <a:rPr kumimoji="1" lang="zh-CN" altLang="en-US" baseline="0" dirty="0" smtClean="0"/>
                  <a:t>兼容参数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baseline="0" dirty="0" smtClean="0"/>
                  <a:t>将</a:t>
                </a:r>
                <a:r>
                  <a:rPr kumimoji="1" lang="en-US" altLang="zh-CN" baseline="0" dirty="0" smtClean="0"/>
                  <a:t>CNN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layers</a:t>
                </a:r>
                <a:r>
                  <a:rPr kumimoji="1" lang="zh-CN" altLang="en-US" baseline="0" dirty="0" smtClean="0"/>
                  <a:t>重复多次也就构成了最终的神经网络结构</a:t>
                </a:r>
                <a:r>
                  <a:rPr kumimoji="1" lang="en-US" altLang="zh-CN" baseline="0" dirty="0" smtClean="0"/>
                  <a:t>.</a:t>
                </a:r>
                <a:r>
                  <a:rPr kumimoji="1" lang="zh-CN" altLang="en-US" baseline="0" dirty="0" smtClean="0"/>
                  <a:t> 关键就是看具体</a:t>
                </a:r>
                <a:r>
                  <a:rPr kumimoji="1" lang="en-US" altLang="zh-CN" baseline="0" dirty="0" smtClean="0"/>
                  <a:t>layer</a:t>
                </a:r>
                <a:r>
                  <a:rPr kumimoji="1" lang="zh-CN" altLang="en-US" baseline="0" dirty="0" smtClean="0"/>
                  <a:t>的定义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11</a:t>
                </a:r>
                <a:r>
                  <a:rPr kumimoji="1" lang="zh-CN" altLang="en-US" baseline="0" dirty="0" smtClean="0"/>
                  <a:t>那年的论文迭代次数小于</a:t>
                </a:r>
                <a:r>
                  <a:rPr kumimoji="1" lang="en-US" altLang="zh-CN" baseline="0" dirty="0" smtClean="0"/>
                  <a:t>10</a:t>
                </a:r>
                <a:r>
                  <a:rPr kumimoji="1" lang="zh-CN" altLang="en-US" baseline="0" dirty="0" smtClean="0"/>
                  <a:t>，实际使用中大概</a:t>
                </a:r>
                <a:r>
                  <a:rPr kumimoji="1" lang="en-US" altLang="zh-CN" baseline="0" dirty="0" smtClean="0"/>
                  <a:t>5</a:t>
                </a:r>
                <a:r>
                  <a:rPr kumimoji="1" lang="zh-CN" altLang="en-US" baseline="0" dirty="0" smtClean="0"/>
                  <a:t>次就可以了；因此照这个经验做的</a:t>
                </a:r>
                <a:r>
                  <a:rPr kumimoji="1" lang="en-US" altLang="zh-CN" baseline="0" dirty="0" smtClean="0"/>
                  <a:t>RNN</a:t>
                </a:r>
                <a:r>
                  <a:rPr kumimoji="1" lang="zh-CN" altLang="en-US" baseline="0" dirty="0" smtClean="0"/>
                  <a:t>网络不会有</a:t>
                </a:r>
                <a:r>
                  <a:rPr kumimoji="1" lang="en-US" altLang="zh-CN" baseline="0" dirty="0" smtClean="0"/>
                  <a:t>deep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RRN</a:t>
                </a:r>
                <a:r>
                  <a:rPr kumimoji="1" lang="zh-CN" altLang="en-US" baseline="0" dirty="0" smtClean="0"/>
                  <a:t>的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vanishing</a:t>
                </a:r>
                <a:r>
                  <a:rPr kumimoji="1" lang="zh-CN" altLang="en-US" baseline="0" dirty="0" smtClean="0"/>
                  <a:t>和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exploding.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FCN8s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提供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unary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potential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的能力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733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748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1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4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209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44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Potts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model</a:t>
                </a:r>
                <a14:m>
                  <m:oMath xmlns:m="http://schemas.openxmlformats.org/officeDocument/2006/math">
                    <m:r>
                      <a:rPr kumimoji="1" lang="zh-CN" altLang="en-US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kumimoji="1" lang="zh-CN" altLang="en-US" baseline="0" dirty="0" smtClean="0"/>
                  <a:t>：</a:t>
                </a:r>
                <a14:m>
                  <m:oMath xmlns:m="http://schemas.openxmlformats.org/officeDocument/2006/math">
                    <m:r>
                      <a:rPr kumimoji="1" lang="zh-CN" altLang="en-US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b="0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b="0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zh-CN" b="0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Com</m:t>
                    </m:r>
                  </m:oMath>
                </a14:m>
                <a:r>
                  <a:rPr kumimoji="1" lang="en-US" altLang="zh-CN" dirty="0" smtClean="0"/>
                  <a:t>patibility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dirty="0" err="1" smtClean="0"/>
                  <a:t>Densecrf:https</a:t>
                </a:r>
                <a:r>
                  <a:rPr kumimoji="1" lang="en-US" altLang="zh-CN" dirty="0" smtClean="0"/>
                  <a:t>://</a:t>
                </a:r>
                <a:r>
                  <a:rPr kumimoji="1" lang="en-US" altLang="zh-CN" dirty="0" err="1" smtClean="0"/>
                  <a:t>github.com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dirty="0" err="1" smtClean="0"/>
                  <a:t>lucasb-eyer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smtClean="0"/>
                  <a:t>pydensecrf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Potts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model</a:t>
                </a:r>
                <a:r>
                  <a:rPr kumimoji="1" lang="zh-CN" altLang="en-US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kumimoji="1" lang="zh-CN" altLang="en-US" baseline="0" dirty="0" smtClean="0"/>
                  <a:t>：</a:t>
                </a:r>
                <a:r>
                  <a:rPr kumimoji="1" lang="zh-CN" altLang="en-US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(𝑥_𝑖, 𝑥_𝑗 )=[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𝑥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𝑖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≠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𝑥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_𝑗 ], Com</a:t>
                </a:r>
                <a:r>
                  <a:rPr kumimoji="1" lang="en-US" altLang="zh-CN" dirty="0" smtClean="0"/>
                  <a:t>patibility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dirty="0" err="1" smtClean="0"/>
                  <a:t>Densecrf:https</a:t>
                </a:r>
                <a:r>
                  <a:rPr kumimoji="1" lang="en-US" altLang="zh-CN" dirty="0" smtClean="0"/>
                  <a:t>://</a:t>
                </a:r>
                <a:r>
                  <a:rPr kumimoji="1" lang="en-US" altLang="zh-CN" dirty="0" err="1" smtClean="0"/>
                  <a:t>github.com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dirty="0" err="1" smtClean="0"/>
                  <a:t>lucasb-eyer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smtClean="0"/>
                  <a:t>pydensecrf</a:t>
                </a:r>
                <a:endParaRPr kumimoji="1" lang="en-US" altLang="zh-CN" dirty="0" smtClean="0"/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21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6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22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5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09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21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5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43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47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59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8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8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0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1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13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58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2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6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20" Type="http://schemas.openxmlformats.org/officeDocument/2006/relationships/image" Target="../media/image1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22.png"/><Relationship Id="rId10" Type="http://schemas.openxmlformats.org/officeDocument/2006/relationships/image" Target="../media/image92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5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07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03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10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11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09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14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15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13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Relationship Id="rId25" Type="http://schemas.openxmlformats.org/officeDocument/2006/relationships/image" Target="../media/image140.png"/><Relationship Id="rId26" Type="http://schemas.openxmlformats.org/officeDocument/2006/relationships/image" Target="../media/image141.png"/><Relationship Id="rId10" Type="http://schemas.openxmlformats.org/officeDocument/2006/relationships/image" Target="../media/image126.png"/><Relationship Id="rId11" Type="http://schemas.openxmlformats.org/officeDocument/2006/relationships/image" Target="../media/image5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5.png"/><Relationship Id="rId12" Type="http://schemas.openxmlformats.org/officeDocument/2006/relationships/image" Target="../media/image176.png"/><Relationship Id="rId13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Relationship Id="rId10" Type="http://schemas.openxmlformats.org/officeDocument/2006/relationships/image" Target="../media/image17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7.png"/><Relationship Id="rId21" Type="http://schemas.openxmlformats.org/officeDocument/2006/relationships/image" Target="../media/image1820.png"/><Relationship Id="rId22" Type="http://schemas.openxmlformats.org/officeDocument/2006/relationships/image" Target="../media/image188.png"/><Relationship Id="rId23" Type="http://schemas.openxmlformats.org/officeDocument/2006/relationships/image" Target="../media/image189.png"/><Relationship Id="rId24" Type="http://schemas.openxmlformats.org/officeDocument/2006/relationships/image" Target="../media/image190.png"/><Relationship Id="rId25" Type="http://schemas.openxmlformats.org/officeDocument/2006/relationships/image" Target="../media/image191.png"/><Relationship Id="rId26" Type="http://schemas.openxmlformats.org/officeDocument/2006/relationships/image" Target="../media/image192.png"/><Relationship Id="rId27" Type="http://schemas.openxmlformats.org/officeDocument/2006/relationships/image" Target="../media/image193.png"/><Relationship Id="rId28" Type="http://schemas.openxmlformats.org/officeDocument/2006/relationships/image" Target="../media/image194.png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8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30" Type="http://schemas.openxmlformats.org/officeDocument/2006/relationships/image" Target="../media/image196.png"/><Relationship Id="rId31" Type="http://schemas.openxmlformats.org/officeDocument/2006/relationships/image" Target="../media/image197.png"/><Relationship Id="rId32" Type="http://schemas.openxmlformats.org/officeDocument/2006/relationships/image" Target="../media/image198.png"/><Relationship Id="rId9" Type="http://schemas.openxmlformats.org/officeDocument/2006/relationships/image" Target="../media/image181.png"/><Relationship Id="rId6" Type="http://schemas.openxmlformats.org/officeDocument/2006/relationships/image" Target="../media/image169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33" Type="http://schemas.openxmlformats.org/officeDocument/2006/relationships/image" Target="../media/image1960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Relationship Id="rId17" Type="http://schemas.openxmlformats.org/officeDocument/2006/relationships/image" Target="../media/image166.png"/><Relationship Id="rId18" Type="http://schemas.openxmlformats.org/officeDocument/2006/relationships/image" Target="../media/image1850.png"/><Relationship Id="rId19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png"/><Relationship Id="rId20" Type="http://schemas.openxmlformats.org/officeDocument/2006/relationships/image" Target="../media/image204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99.png"/><Relationship Id="rId16" Type="http://schemas.openxmlformats.org/officeDocument/2006/relationships/image" Target="../media/image200.png"/><Relationship Id="rId17" Type="http://schemas.openxmlformats.org/officeDocument/2006/relationships/image" Target="../media/image201.png"/><Relationship Id="rId18" Type="http://schemas.openxmlformats.org/officeDocument/2006/relationships/image" Target="../media/image202.png"/><Relationship Id="rId19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4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40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49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48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22.png"/><Relationship Id="rId10" Type="http://schemas.openxmlformats.org/officeDocument/2006/relationships/image" Target="../media/image61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7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71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78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79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77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82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83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81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13144" cy="4300819"/>
            <a:chOff x="3784705" y="1072607"/>
            <a:chExt cx="4113144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3937158" cy="1040545"/>
              <a:chOff x="1237446" y="811344"/>
              <a:chExt cx="3937158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3937158" cy="1040545"/>
              <a:chOff x="1237446" y="811344"/>
              <a:chExt cx="3937158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04292" cy="1040545"/>
              <a:chOff x="1237446" y="811344"/>
              <a:chExt cx="4004292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3370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981" t="-25000" r="-352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723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78148" cy="4300819"/>
            <a:chOff x="3784705" y="1072607"/>
            <a:chExt cx="4178148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4073207" cy="1040545"/>
              <a:chOff x="1237446" y="811344"/>
              <a:chExt cx="4073207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863062" cy="615553"/>
                <a:chOff x="1910446" y="876042"/>
                <a:chExt cx="2863062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854908" cy="276999"/>
                  <a:chOff x="1494054" y="1472278"/>
                  <a:chExt cx="2854908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1053" r="-21053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3992326" y="1537594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2326" y="1537594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6780" r="-8475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300207" y="898662"/>
                <a:ext cx="21787" cy="548527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0349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640560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7260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606384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606384" cy="37260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611706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11706" cy="37260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864083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4083" cy="3726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4073207" cy="1040545"/>
              <a:chOff x="1237446" y="811344"/>
              <a:chExt cx="4073207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878975" cy="615553"/>
                <a:chOff x="1910446" y="876042"/>
                <a:chExt cx="2878975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870821" cy="276999"/>
                  <a:chOff x="1494054" y="1472278"/>
                  <a:chExt cx="2870821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08239" y="1552561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8239" y="1552561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8621" r="-8621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640560" cy="3731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7317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607795" cy="3792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07795" cy="37927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864083" cy="3731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4083" cy="37317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69296" cy="1040545"/>
              <a:chOff x="1237446" y="811344"/>
              <a:chExt cx="4069296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879394" cy="615553"/>
                <a:chOff x="1910446" y="876042"/>
                <a:chExt cx="2879394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871240" cy="276999"/>
                  <a:chOff x="1494054" y="1472278"/>
                  <a:chExt cx="2871240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08658" y="1537594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8658" y="1537594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8621" r="-8621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6405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6024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602473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6077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0779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8601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0172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0518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2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Pixel: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620444" cy="28027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263" t="-26087" r="-2256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0122"/>
                    <a:ext cx="323380" cy="1122157"/>
                  </a:xfrm>
                  <a:prstGeom prst="bentConnector3">
                    <a:avLst>
                      <a:gd name="adj1" fmla="val -28276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620444" cy="28084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263" t="-26087" r="-2256" b="-5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𝑁𝑁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620444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263" t="-28889" r="-2256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71401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909" t="-25000" r="-11818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35885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358851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584" t="-25000" r="-2842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327625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327625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450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0037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18181" y="1651060"/>
                <a:ext cx="235885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81" y="1651060"/>
                <a:ext cx="2358851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584" t="-27660" r="-2842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895394" y="1661897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394" y="1661897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39" t="-4444" r="-1100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672675" y="1678624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675" y="1678624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849297" y="2187939"/>
                <a:ext cx="2327625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297" y="2187939"/>
                <a:ext cx="2327625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462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42545" y="853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整合</a:t>
            </a:r>
            <a:r>
              <a:rPr kumimoji="1" lang="en-US" altLang="zh-CN" b="1" dirty="0" smtClean="0"/>
              <a:t>unary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11673" y="154185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73" y="1541852"/>
                <a:ext cx="2249910" cy="287836"/>
              </a:xfrm>
              <a:prstGeom prst="rect">
                <a:avLst/>
              </a:prstGeom>
              <a:blipFill rotWithShape="0">
                <a:blip r:embed="rId7"/>
                <a:stretch>
                  <a:fillRect l="-2710" t="-27660" r="-2981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41924" y="155268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24" y="1552689"/>
                <a:ext cx="66024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407" t="-4444" r="-1203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019207" y="156941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07" y="156941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359113" y="2176703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13" y="2176703"/>
                <a:ext cx="2224007" cy="286297"/>
              </a:xfrm>
              <a:prstGeom prst="rect">
                <a:avLst/>
              </a:prstGeom>
              <a:blipFill rotWithShape="0">
                <a:blip r:embed="rId9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043225" y="1569416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225" y="1569416"/>
                <a:ext cx="2249910" cy="287836"/>
              </a:xfrm>
              <a:prstGeom prst="rect">
                <a:avLst/>
              </a:prstGeom>
              <a:blipFill rotWithShape="0">
                <a:blip r:embed="rId10"/>
                <a:stretch>
                  <a:fillRect l="-2981" t="-25000" r="-352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671452" y="1580253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52" y="1580253"/>
                <a:ext cx="66024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339" t="-2174" r="-1100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416077" y="1596980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77" y="1596980"/>
                <a:ext cx="16459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674344" y="2187939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44" y="2187939"/>
                <a:ext cx="2224007" cy="286297"/>
              </a:xfrm>
              <a:prstGeom prst="rect">
                <a:avLst/>
              </a:prstGeom>
              <a:blipFill rotWithShape="0">
                <a:blip r:embed="rId13"/>
                <a:stretch>
                  <a:fillRect l="-4658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7419215" y="1735479"/>
            <a:ext cx="5437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4000" dirty="0"/>
              <a:t>…</a:t>
            </a:r>
            <a:endParaRPr lang="zh-CN" altLang="en-US" sz="4000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2334986" y="1857252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5611594" y="1868131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9927788" y="188989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854741" y="2764885"/>
                <a:ext cx="2191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741" y="2764885"/>
                <a:ext cx="219181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900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364557" y="2753649"/>
                <a:ext cx="2077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57" y="2753649"/>
                <a:ext cx="207755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06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679788" y="2764885"/>
                <a:ext cx="2077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88" y="2764885"/>
                <a:ext cx="20775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118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/>
          <p:cNvCxnSpPr/>
          <p:nvPr/>
        </p:nvCxnSpPr>
        <p:spPr>
          <a:xfrm>
            <a:off x="5649696" y="2445077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9933232" y="2466845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2356755" y="2434200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-17222" y="2736052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Unary potential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416623" y="2465607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3" y="2465607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687781" y="2471046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81" y="2471046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9954984" y="2476485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984" y="2476485"/>
                <a:ext cx="23564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64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827524" y="3374489"/>
                <a:ext cx="22025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524" y="3374489"/>
                <a:ext cx="2202591" cy="286425"/>
              </a:xfrm>
              <a:prstGeom prst="rect">
                <a:avLst/>
              </a:prstGeom>
              <a:blipFill rotWithShape="0">
                <a:blip r:embed="rId18"/>
                <a:stretch>
                  <a:fillRect l="-4709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337340" y="3363253"/>
                <a:ext cx="2081147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340" y="3363253"/>
                <a:ext cx="2081147" cy="286425"/>
              </a:xfrm>
              <a:prstGeom prst="rect">
                <a:avLst/>
              </a:prstGeom>
              <a:blipFill rotWithShape="0">
                <a:blip r:embed="rId19"/>
                <a:stretch>
                  <a:fillRect l="-4971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652571" y="3374489"/>
                <a:ext cx="20917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71" y="3374489"/>
                <a:ext cx="2091791" cy="286425"/>
              </a:xfrm>
              <a:prstGeom prst="rect">
                <a:avLst/>
              </a:prstGeom>
              <a:blipFill rotWithShape="0">
                <a:blip r:embed="rId20"/>
                <a:stretch>
                  <a:fillRect l="-4956" t="-27660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/>
          <p:cNvCxnSpPr/>
          <p:nvPr/>
        </p:nvCxnSpPr>
        <p:spPr>
          <a:xfrm>
            <a:off x="5622479" y="3054681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9906015" y="307644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2329538" y="3043804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8816636" y="3984097"/>
                <a:ext cx="22025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36" y="3984097"/>
                <a:ext cx="2202591" cy="286425"/>
              </a:xfrm>
              <a:prstGeom prst="rect">
                <a:avLst/>
              </a:prstGeom>
              <a:blipFill rotWithShape="0">
                <a:blip r:embed="rId21"/>
                <a:stretch>
                  <a:fillRect l="-4696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26452" y="3972861"/>
                <a:ext cx="2081147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52" y="3972861"/>
                <a:ext cx="2081147" cy="286425"/>
              </a:xfrm>
              <a:prstGeom prst="rect">
                <a:avLst/>
              </a:prstGeom>
              <a:blipFill rotWithShape="0">
                <a:blip r:embed="rId22"/>
                <a:stretch>
                  <a:fillRect l="-4985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641683" y="3984097"/>
                <a:ext cx="2091791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:r>
                  <a:rPr kumimoji="1" lang="mr-IN" altLang="zh-CN" dirty="0"/>
                  <a:t>…</a:t>
                </a:r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83" y="3984097"/>
                <a:ext cx="2091791" cy="286425"/>
              </a:xfrm>
              <a:prstGeom prst="rect">
                <a:avLst/>
              </a:prstGeom>
              <a:blipFill rotWithShape="0">
                <a:blip r:embed="rId23"/>
                <a:stretch>
                  <a:fillRect l="-4942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46"/>
          <p:cNvCxnSpPr/>
          <p:nvPr/>
        </p:nvCxnSpPr>
        <p:spPr>
          <a:xfrm>
            <a:off x="5611591" y="3664289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9895127" y="3686057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2318650" y="3653412"/>
            <a:ext cx="0" cy="33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2318172" y="368025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172" y="3680255"/>
                <a:ext cx="437107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5556" t="-4444" r="-97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621988" y="366936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88" y="3669365"/>
                <a:ext cx="437107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5556" t="-2222" r="-97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9889195" y="3658475"/>
                <a:ext cx="437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195" y="3658475"/>
                <a:ext cx="437107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5556" t="-2174" r="-972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30092" y="3949817"/>
            <a:ext cx="69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更新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348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 81"/>
          <p:cNvGrpSpPr/>
          <p:nvPr/>
        </p:nvGrpSpPr>
        <p:grpSpPr>
          <a:xfrm>
            <a:off x="665371" y="1241457"/>
            <a:ext cx="10890779" cy="3307514"/>
            <a:chOff x="665371" y="335854"/>
            <a:chExt cx="10890779" cy="330751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71" y="824614"/>
              <a:ext cx="3600000" cy="127621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847" y="824614"/>
              <a:ext cx="3600000" cy="12762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150" y="789446"/>
              <a:ext cx="3600000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7462312" y="1819437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2312" y="1819437"/>
                  <a:ext cx="20999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圆角矩形 28"/>
            <p:cNvSpPr/>
            <p:nvPr/>
          </p:nvSpPr>
          <p:spPr>
            <a:xfrm>
              <a:off x="1982773" y="1934310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4651131" y="2100827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05" r="-6316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线箭头连接符 31"/>
              <p:cNvCxnSpPr>
                <a:stCxn id="29" idx="2"/>
              </p:cNvCxnSpPr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969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974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98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直线箭头连接符 65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263" t="-25000" b="-5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线箭头连接符 67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t="-4000" r="-10256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圆角矩形 74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4217768" y="335854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6" t="-150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直线箭头连接符 78"/>
              <p:cNvCxnSpPr>
                <a:stCxn id="77" idx="2"/>
                <a:endCxn id="25" idx="0"/>
              </p:cNvCxnSpPr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文本框 82"/>
          <p:cNvSpPr txBox="1"/>
          <p:nvPr/>
        </p:nvSpPr>
        <p:spPr>
          <a:xfrm>
            <a:off x="1904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合并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5074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540230" y="828223"/>
            <a:ext cx="10890779" cy="3316308"/>
            <a:chOff x="540230" y="828223"/>
            <a:chExt cx="10890779" cy="331630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230" y="1309442"/>
              <a:ext cx="3600000" cy="127621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165" y="1319930"/>
              <a:ext cx="3600000" cy="127621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009" y="1309442"/>
              <a:ext cx="3600000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348895" y="2323524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895" y="2323524"/>
                  <a:ext cx="20999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圆角矩形 13"/>
            <p:cNvSpPr/>
            <p:nvPr/>
          </p:nvSpPr>
          <p:spPr>
            <a:xfrm>
              <a:off x="1869356" y="2438397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4475285" y="2601990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05" t="-5000" r="-631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线箭头连接符 19"/>
              <p:cNvCxnSpPr/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969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974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63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线箭头连接符 24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263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线箭头连接符 26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500" r="-750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圆角矩形 28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>
              <a:off x="3997961" y="828223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6" t="-150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线箭头连接符 31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45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441072" y="1329384"/>
            <a:ext cx="10890779" cy="3502584"/>
            <a:chOff x="441072" y="1329384"/>
            <a:chExt cx="10890779" cy="3502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261460" y="3011042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460" y="3011042"/>
                  <a:ext cx="209994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/>
            <p:cNvSpPr/>
            <p:nvPr/>
          </p:nvSpPr>
          <p:spPr>
            <a:xfrm>
              <a:off x="1781921" y="3125915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2" y="1785292"/>
              <a:ext cx="3600000" cy="127621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07" y="1821627"/>
              <a:ext cx="3600000" cy="12762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851" y="1809619"/>
              <a:ext cx="3600000" cy="1276212"/>
            </a:xfrm>
            <a:prstGeom prst="rect">
              <a:avLst/>
            </a:prstGeom>
          </p:spPr>
        </p:pic>
        <p:grpSp>
          <p:nvGrpSpPr>
            <p:cNvPr id="15" name="组 14"/>
            <p:cNvGrpSpPr/>
            <p:nvPr/>
          </p:nvGrpSpPr>
          <p:grpSpPr>
            <a:xfrm>
              <a:off x="4417167" y="3289427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042" t="-5000" r="-625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线箭头连接符 16"/>
              <p:cNvCxnSpPr/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766297" y="2543257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706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369199" y="2543257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71548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50" t="-25000" b="-5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545"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606578" y="3034219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75780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000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603778" y="3520257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75780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线箭头连接符 23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5000" r="-1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圆角矩形 25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3910041" y="1329384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3" t="-145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线箭头连接符 28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0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0354868" y="1238117"/>
            <a:ext cx="33070450" cy="3481128"/>
            <a:chOff x="-10354868" y="1238117"/>
            <a:chExt cx="33070450" cy="3481128"/>
          </a:xfrm>
        </p:grpSpPr>
        <p:sp>
          <p:nvSpPr>
            <p:cNvPr id="2" name="同侧圆角矩形 1"/>
            <p:cNvSpPr/>
            <p:nvPr/>
          </p:nvSpPr>
          <p:spPr>
            <a:xfrm>
              <a:off x="-5838092" y="4507274"/>
              <a:ext cx="23835946" cy="203602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8645482" y="2890348"/>
                  <a:ext cx="20997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5482" y="2890348"/>
                  <a:ext cx="209979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/>
            <p:cNvSpPr/>
            <p:nvPr/>
          </p:nvSpPr>
          <p:spPr>
            <a:xfrm>
              <a:off x="13166335" y="2987637"/>
              <a:ext cx="8015549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5582" y="1849230"/>
              <a:ext cx="3599742" cy="127621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2273" y="1885565"/>
              <a:ext cx="3599742" cy="12762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840" y="1873557"/>
              <a:ext cx="3599742" cy="1276212"/>
            </a:xfrm>
            <a:prstGeom prst="rect">
              <a:avLst/>
            </a:prstGeom>
          </p:spPr>
        </p:pic>
        <p:grpSp>
          <p:nvGrpSpPr>
            <p:cNvPr id="15" name="组 14"/>
            <p:cNvGrpSpPr/>
            <p:nvPr/>
          </p:nvGrpSpPr>
          <p:grpSpPr>
            <a:xfrm>
              <a:off x="15801393" y="3159941"/>
              <a:ext cx="2734211" cy="1516165"/>
              <a:chOff x="4651131" y="1995323"/>
              <a:chExt cx="2734407" cy="15161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995979" y="2141782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141782"/>
                    <a:ext cx="583045" cy="12311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05" r="-6316" b="-380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线箭头连接符 16"/>
              <p:cNvCxnSpPr/>
              <p:nvPr/>
            </p:nvCxnSpPr>
            <p:spPr>
              <a:xfrm>
                <a:off x="5990834" y="1995323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766297" y="2437753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437753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706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369199" y="2437753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437753"/>
                    <a:ext cx="971548" cy="12311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774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941801" y="2405531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405531"/>
                    <a:ext cx="131446" cy="15388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606578" y="2928715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2928715"/>
                    <a:ext cx="975780" cy="12721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/>
              <p:nvPr/>
            </p:nvCxnSpPr>
            <p:spPr>
              <a:xfrm>
                <a:off x="5999971" y="2613716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603778" y="3388377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388377"/>
                    <a:ext cx="975780" cy="12311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500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线箭头连接符 23"/>
              <p:cNvCxnSpPr/>
              <p:nvPr/>
            </p:nvCxnSpPr>
            <p:spPr>
              <a:xfrm>
                <a:off x="5992416" y="3055929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38283" y="3077505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077505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7500" r="-75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圆角矩形 25"/>
              <p:cNvSpPr/>
              <p:nvPr/>
            </p:nvSpPr>
            <p:spPr>
              <a:xfrm>
                <a:off x="4651131" y="2398341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54868" y="1891697"/>
              <a:ext cx="3599742" cy="1276212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61642" y="1891697"/>
              <a:ext cx="3599742" cy="1276212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64610" y="1856529"/>
              <a:ext cx="3599742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-3558413" y="2886520"/>
                  <a:ext cx="20997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58413" y="2886520"/>
                  <a:ext cx="209979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圆角矩形 35"/>
            <p:cNvSpPr/>
            <p:nvPr/>
          </p:nvSpPr>
          <p:spPr>
            <a:xfrm>
              <a:off x="-9037560" y="3001393"/>
              <a:ext cx="8015549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-5024641" y="3314369"/>
                  <a:ext cx="583003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𝑐𝑜𝑛𝑣</m:t>
                        </m:r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a:rPr kumimoji="1" lang="zh-CN" altLang="en-US" sz="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24641" y="3314369"/>
                  <a:ext cx="583003" cy="12311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05" t="-5000" r="-6316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/>
            <p:cNvCxnSpPr/>
            <p:nvPr/>
          </p:nvCxnSpPr>
          <p:spPr>
            <a:xfrm>
              <a:off x="-5029786" y="3167910"/>
              <a:ext cx="5145" cy="40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-6254235" y="3610340"/>
                  <a:ext cx="982635" cy="127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54235" y="3610340"/>
                  <a:ext cx="982635" cy="1271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969" t="-23810" b="-476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-4651448" y="3610340"/>
                  <a:ext cx="920699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51448" y="3610340"/>
                  <a:ext cx="920699" cy="12311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974" t="-25000" b="-5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-5078816" y="3578118"/>
                  <a:ext cx="13143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78816" y="3578118"/>
                  <a:ext cx="131437" cy="15388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762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-5414014" y="4101302"/>
                  <a:ext cx="924931" cy="127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14014" y="4101302"/>
                  <a:ext cx="924931" cy="12721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263" t="-28571"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线箭头连接符 46"/>
            <p:cNvCxnSpPr/>
            <p:nvPr/>
          </p:nvCxnSpPr>
          <p:spPr>
            <a:xfrm>
              <a:off x="-5020650" y="3786303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-5416814" y="4596134"/>
                  <a:ext cx="92493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16814" y="4596134"/>
                  <a:ext cx="924931" cy="123111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263" t="-30000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线箭头连接符 48"/>
            <p:cNvCxnSpPr/>
            <p:nvPr/>
          </p:nvCxnSpPr>
          <p:spPr>
            <a:xfrm>
              <a:off x="-5010620" y="4175764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-4982340" y="4285260"/>
                  <a:ext cx="24319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982340" y="4285260"/>
                  <a:ext cx="243191" cy="15388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500" r="-7500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圆角矩形 50"/>
            <p:cNvSpPr/>
            <p:nvPr/>
          </p:nvSpPr>
          <p:spPr>
            <a:xfrm>
              <a:off x="-6369393" y="3570928"/>
              <a:ext cx="2734211" cy="2153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261460" y="2846388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460" y="2846388"/>
                  <a:ext cx="209994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圆角矩形 54"/>
            <p:cNvSpPr/>
            <p:nvPr/>
          </p:nvSpPr>
          <p:spPr>
            <a:xfrm>
              <a:off x="1781921" y="2943677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2" y="1805270"/>
              <a:ext cx="3600000" cy="1276212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07" y="1841605"/>
              <a:ext cx="3600000" cy="1276212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851" y="1829597"/>
              <a:ext cx="3600000" cy="1276212"/>
            </a:xfrm>
            <a:prstGeom prst="rect">
              <a:avLst/>
            </a:prstGeom>
          </p:spPr>
        </p:pic>
        <p:grpSp>
          <p:nvGrpSpPr>
            <p:cNvPr id="59" name="组 58"/>
            <p:cNvGrpSpPr/>
            <p:nvPr/>
          </p:nvGrpSpPr>
          <p:grpSpPr>
            <a:xfrm>
              <a:off x="4417167" y="3115981"/>
              <a:ext cx="2734407" cy="1542541"/>
              <a:chOff x="4651131" y="1951363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995979" y="2097822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097822"/>
                    <a:ext cx="583045" cy="123111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1042" r="-6250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线箭头连接符 63"/>
              <p:cNvCxnSpPr/>
              <p:nvPr/>
            </p:nvCxnSpPr>
            <p:spPr>
              <a:xfrm>
                <a:off x="5990834" y="1951363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4766297" y="2393793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393793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4706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6369199" y="2393793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393793"/>
                    <a:ext cx="971548" cy="123111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75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941801" y="2361571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361571"/>
                    <a:ext cx="131446" cy="153888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4545"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5606578" y="2884755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2884755"/>
                    <a:ext cx="975780" cy="127214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线箭头连接符 68"/>
              <p:cNvCxnSpPr/>
              <p:nvPr/>
            </p:nvCxnSpPr>
            <p:spPr>
              <a:xfrm>
                <a:off x="5999971" y="2569756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5603778" y="3370793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370793"/>
                    <a:ext cx="975780" cy="123111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500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直线箭头连接符 70"/>
              <p:cNvCxnSpPr/>
              <p:nvPr/>
            </p:nvCxnSpPr>
            <p:spPr>
              <a:xfrm>
                <a:off x="5992416" y="3011969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6038283" y="3033545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033545"/>
                    <a:ext cx="243208" cy="153888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5000" t="-4000" r="-1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圆角矩形 72"/>
              <p:cNvSpPr/>
              <p:nvPr/>
            </p:nvSpPr>
            <p:spPr>
              <a:xfrm>
                <a:off x="4651131" y="2354381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0" name="组 59"/>
            <p:cNvGrpSpPr/>
            <p:nvPr/>
          </p:nvGrpSpPr>
          <p:grpSpPr>
            <a:xfrm>
              <a:off x="4103467" y="1270229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73" t="-138095" b="-1761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直线箭头连接符 61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同侧圆角矩形 73"/>
            <p:cNvSpPr/>
            <p:nvPr/>
          </p:nvSpPr>
          <p:spPr>
            <a:xfrm>
              <a:off x="4041433" y="1238117"/>
              <a:ext cx="3303568" cy="194657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98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 60"/>
          <p:cNvGrpSpPr/>
          <p:nvPr/>
        </p:nvGrpSpPr>
        <p:grpSpPr>
          <a:xfrm>
            <a:off x="10450" y="85344"/>
            <a:ext cx="12654003" cy="5941211"/>
            <a:chOff x="10450" y="85344"/>
            <a:chExt cx="12654003" cy="5941211"/>
          </a:xfrm>
        </p:grpSpPr>
        <p:sp>
          <p:nvSpPr>
            <p:cNvPr id="5" name="文本框 4"/>
            <p:cNvSpPr txBox="1"/>
            <p:nvPr/>
          </p:nvSpPr>
          <p:spPr>
            <a:xfrm>
              <a:off x="442545" y="85344"/>
              <a:ext cx="3461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 smtClean="0"/>
                <a:t>将</a:t>
              </a:r>
              <a:r>
                <a:rPr kumimoji="1" lang="en-US" altLang="zh-CN" b="1" dirty="0" smtClean="0"/>
                <a:t>mean-field</a:t>
              </a:r>
              <a:r>
                <a:rPr kumimoji="1" lang="zh-CN" altLang="en-US" b="1" dirty="0" smtClean="0"/>
                <a:t>的求解组织成</a:t>
              </a:r>
              <a:r>
                <a:rPr kumimoji="1" lang="en-US" altLang="zh-CN" b="1" dirty="0" smtClean="0"/>
                <a:t>RNN</a:t>
              </a:r>
              <a:endParaRPr kumimoji="1" lang="zh-CN" altLang="en-US" b="1" dirty="0"/>
            </a:p>
          </p:txBody>
        </p:sp>
        <p:grpSp>
          <p:nvGrpSpPr>
            <p:cNvPr id="6" name="组 5"/>
            <p:cNvGrpSpPr/>
            <p:nvPr/>
          </p:nvGrpSpPr>
          <p:grpSpPr>
            <a:xfrm>
              <a:off x="10450" y="1241457"/>
              <a:ext cx="10890779" cy="3307514"/>
              <a:chOff x="665371" y="335854"/>
              <a:chExt cx="10890779" cy="330751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71" y="824614"/>
                <a:ext cx="3600000" cy="1276212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847" y="824614"/>
                <a:ext cx="3600000" cy="1276212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6150" y="789446"/>
                <a:ext cx="3600000" cy="127621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7462312" y="1819437"/>
                    <a:ext cx="2099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2312" y="1819437"/>
                    <a:ext cx="209994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圆角矩形 10"/>
              <p:cNvSpPr/>
              <p:nvPr/>
            </p:nvSpPr>
            <p:spPr>
              <a:xfrm>
                <a:off x="1982773" y="1934310"/>
                <a:ext cx="8016122" cy="16651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2" name="组 11"/>
              <p:cNvGrpSpPr/>
              <p:nvPr/>
            </p:nvGrpSpPr>
            <p:grpSpPr>
              <a:xfrm>
                <a:off x="4651131" y="2100827"/>
                <a:ext cx="2734407" cy="1542541"/>
                <a:chOff x="4651131" y="2100827"/>
                <a:chExt cx="2734407" cy="15425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5995979" y="2247286"/>
                      <a:ext cx="58304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𝑐𝑜𝑛𝑣</m:t>
                            </m:r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</m:t>
                            </m:r>
                            <m:r>
                              <a:rPr kumimoji="1" lang="zh-CN" altLang="en-US" sz="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r>
                                  <a:rPr kumimoji="1" lang="en-US" altLang="zh-CN" sz="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</m:t>
                                </m:r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</m:e>
                            </m:d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]</m:t>
                            </m:r>
                          </m:oMath>
                        </m:oMathPara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5979" y="2247286"/>
                      <a:ext cx="583045" cy="123111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2105" r="-6316" b="-4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直线箭头连接符 16"/>
                <p:cNvCxnSpPr/>
                <p:nvPr/>
              </p:nvCxnSpPr>
              <p:spPr>
                <a:xfrm>
                  <a:off x="5990834" y="2100827"/>
                  <a:ext cx="5145" cy="4086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4766297" y="2543257"/>
                      <a:ext cx="982705" cy="12715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0" name="文本框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6297" y="2543257"/>
                      <a:ext cx="982705" cy="127151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4969" t="-28571" b="-4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369199" y="2543257"/>
                      <a:ext cx="92076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8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8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69199" y="2543257"/>
                      <a:ext cx="920765" cy="123111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3974" t="-30000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5941801" y="2511035"/>
                      <a:ext cx="131446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zh-CN" altLang="en-US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64" name="文本框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41801" y="2511035"/>
                      <a:ext cx="131446" cy="15388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4762" r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606578" y="3034219"/>
                      <a:ext cx="924997" cy="12721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̆"/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̆"/>
                                  <m:ctrlPr>
                                    <a:rPr kumimoji="1" lang="en-US" altLang="zh-CN" sz="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i="1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̆"/>
                                  <m:ctrlPr>
                                    <a:rPr kumimoji="1" lang="en-US" altLang="zh-CN" sz="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800" i="1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6578" y="3034219"/>
                      <a:ext cx="924997" cy="127214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5298" t="-23810" b="-476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直线箭头连接符 21"/>
                <p:cNvCxnSpPr/>
                <p:nvPr/>
              </p:nvCxnSpPr>
              <p:spPr>
                <a:xfrm>
                  <a:off x="5999971" y="2719220"/>
                  <a:ext cx="0" cy="3306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5603778" y="3520257"/>
                      <a:ext cx="924997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67" name="文本框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3778" y="3520257"/>
                      <a:ext cx="924997" cy="12311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5263" t="-25000" b="-5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直线箭头连接符 23"/>
                <p:cNvCxnSpPr/>
                <p:nvPr/>
              </p:nvCxnSpPr>
              <p:spPr>
                <a:xfrm>
                  <a:off x="5992416" y="3161433"/>
                  <a:ext cx="0" cy="3306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6038283" y="3183009"/>
                      <a:ext cx="243208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  <m:r>
                              <a:rPr kumimoji="1" lang="en-US" altLang="zh-CN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</m:t>
                            </m:r>
                            <m:r>
                              <a:rPr kumimoji="1" lang="en-US" altLang="zh-CN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𝑍</m:t>
                            </m:r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69" name="文本框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8283" y="3183009"/>
                      <a:ext cx="243208" cy="153888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7692" t="-4000" r="-10256" b="-3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圆角矩形 25"/>
                <p:cNvSpPr/>
                <p:nvPr/>
              </p:nvSpPr>
              <p:spPr>
                <a:xfrm>
                  <a:off x="4651131" y="2503845"/>
                  <a:ext cx="2734407" cy="215375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3" name="组 12"/>
              <p:cNvGrpSpPr/>
              <p:nvPr/>
            </p:nvGrpSpPr>
            <p:grpSpPr>
              <a:xfrm>
                <a:off x="4217768" y="335854"/>
                <a:ext cx="3306931" cy="515136"/>
                <a:chOff x="4305688" y="309478"/>
                <a:chExt cx="3306931" cy="5151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4305688" y="309478"/>
                      <a:ext cx="3306931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oMath>
                      </a14:m>
                      <a:r>
                        <a:rPr kumimoji="1" lang="en-US" altLang="zh-CN" sz="800" dirty="0" smtClean="0"/>
                        <a:t>, </a:t>
                      </a:r>
                      <a:r>
                        <a:rPr kumimoji="1" lang="mr-IN" altLang="zh-CN" sz="800" dirty="0" smtClean="0"/>
                        <a:t>…</a:t>
                      </a:r>
                      <a:r>
                        <a:rPr kumimoji="1" lang="en-US" altLang="zh-CN" sz="800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</a:rPr>
                            <m:t>;   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 </m:t>
                          </m:r>
                          <m:r>
                            <m:rPr>
                              <m:nor/>
                            </m:rPr>
                            <a:rPr kumimoji="1" lang="mr-IN" altLang="zh-CN" sz="800" dirty="0"/>
                            <m:t>…</m:t>
                          </m:r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  <m:r>
                            <a:rPr kumimoji="1" lang="en-US" altLang="zh-CN" sz="800" b="0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;    </m:t>
                          </m:r>
                          <m:r>
                            <a:rPr kumimoji="1" lang="en-US" altLang="zh-CN" sz="8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…</m:t>
                          </m:r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en-US" altLang="zh-CN" sz="800" dirty="0"/>
                            <m:t>, </m:t>
                          </m:r>
                          <m:r>
                            <m:rPr>
                              <m:nor/>
                            </m:rPr>
                            <a:rPr kumimoji="1" lang="mr-IN" altLang="zh-CN" sz="800" dirty="0"/>
                            <m:t>…</m:t>
                          </m:r>
                          <m:r>
                            <m:rPr>
                              <m:nor/>
                            </m:rPr>
                            <a:rPr kumimoji="1" lang="en-US" altLang="zh-CN" sz="800" dirty="0"/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endParaRPr kumimoji="1" lang="zh-CN" altLang="en-US" sz="800" dirty="0"/>
                    </a:p>
                  </p:txBody>
                </p:sp>
              </mc:Choice>
              <mc:Fallback xmlns="">
                <p:sp>
                  <p:nvSpPr>
                    <p:cNvPr id="77" name="文本框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5688" y="309478"/>
                      <a:ext cx="3306931" cy="123111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476" t="-150000" b="-18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线箭头连接符 14"/>
                <p:cNvCxnSpPr/>
                <p:nvPr/>
              </p:nvCxnSpPr>
              <p:spPr>
                <a:xfrm flipH="1">
                  <a:off x="5958847" y="432589"/>
                  <a:ext cx="307" cy="3920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组 28"/>
            <p:cNvGrpSpPr/>
            <p:nvPr/>
          </p:nvGrpSpPr>
          <p:grpSpPr>
            <a:xfrm>
              <a:off x="11811000" y="1415520"/>
              <a:ext cx="766119" cy="682146"/>
              <a:chOff x="11808940" y="1023495"/>
              <a:chExt cx="766119" cy="68214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11906914" y="1210680"/>
                    <a:ext cx="5382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𝑀𝑒𝑠𝑠𝑎𝑔𝑒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𝑝𝑎𝑠𝑠𝑖𝑛𝑔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6914" y="1210680"/>
                    <a:ext cx="538224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7955" t="-22000" r="-9091" b="-9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直线箭头连接符 30"/>
            <p:cNvCxnSpPr>
              <a:endCxn id="27" idx="1"/>
            </p:cNvCxnSpPr>
            <p:nvPr/>
          </p:nvCxnSpPr>
          <p:spPr>
            <a:xfrm flipV="1">
              <a:off x="10597402" y="1756593"/>
              <a:ext cx="1213598" cy="36612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 31"/>
            <p:cNvGrpSpPr/>
            <p:nvPr/>
          </p:nvGrpSpPr>
          <p:grpSpPr>
            <a:xfrm>
              <a:off x="11811000" y="2383967"/>
              <a:ext cx="766119" cy="682146"/>
              <a:chOff x="11808940" y="1023495"/>
              <a:chExt cx="766119" cy="68214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11863370" y="1210680"/>
                    <a:ext cx="70795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𝑅𝑒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𝑊𝑒𝑖𝑔h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𝑡𝑖𝑛𝑔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63370" y="1210680"/>
                    <a:ext cx="707951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419" t="-2000" r="-683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直线箭头连接符 35"/>
            <p:cNvCxnSpPr>
              <a:endCxn id="33" idx="1"/>
            </p:cNvCxnSpPr>
            <p:nvPr/>
          </p:nvCxnSpPr>
          <p:spPr>
            <a:xfrm>
              <a:off x="9710057" y="2571152"/>
              <a:ext cx="2100943" cy="15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16" idx="3"/>
              <a:endCxn id="39" idx="1"/>
            </p:cNvCxnSpPr>
            <p:nvPr/>
          </p:nvCxnSpPr>
          <p:spPr>
            <a:xfrm>
              <a:off x="5924103" y="3214445"/>
              <a:ext cx="5884837" cy="45399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 42"/>
            <p:cNvGrpSpPr/>
            <p:nvPr/>
          </p:nvGrpSpPr>
          <p:grpSpPr>
            <a:xfrm>
              <a:off x="11723665" y="3374186"/>
              <a:ext cx="940788" cy="682146"/>
              <a:chOff x="11808940" y="1023495"/>
              <a:chExt cx="766119" cy="68214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1863370" y="1210680"/>
                    <a:ext cx="68663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𝐶𝑜𝑚𝑝𝑎𝑡𝑖𝑏𝑖𝑙𝑖</m:t>
                          </m:r>
                          <m:r>
                            <m:rPr>
                              <m:sty m:val="p"/>
                            </m:rPr>
                            <a:rPr kumimoji="1" lang="en-US" altLang="zh-CN" sz="1000" b="0" i="0" smtClean="0">
                              <a:latin typeface="Cambria Math" charset="0"/>
                            </a:rPr>
                            <m:t>ty</m:t>
                          </m:r>
                          <m:r>
                            <a:rPr kumimoji="1" lang="en-US" altLang="zh-CN" sz="1000" b="0" i="0" smtClean="0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en-US" altLang="zh-CN" sz="1000" b="0" i="0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CN" sz="1000" b="0" i="0" smtClean="0">
                              <a:latin typeface="Cambria Math" charset="0"/>
                            </a:rPr>
                            <m:t>Transform</m:t>
                          </m:r>
                        </m:oMath>
                      </m:oMathPara>
                    </a14:m>
                    <a:endParaRPr kumimoji="1" lang="en-US" altLang="zh-CN" sz="1000" b="0" dirty="0" smtClean="0"/>
                  </a:p>
                </p:txBody>
              </p:sp>
            </mc:Choice>
            <mc:Fallback xmlns=""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63370" y="1210680"/>
                    <a:ext cx="686633" cy="3077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5072" t="-70588" r="-6522" b="-392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组 45"/>
            <p:cNvGrpSpPr/>
            <p:nvPr/>
          </p:nvGrpSpPr>
          <p:grpSpPr>
            <a:xfrm>
              <a:off x="11811000" y="4357466"/>
              <a:ext cx="766119" cy="682146"/>
              <a:chOff x="11808940" y="1023495"/>
              <a:chExt cx="766119" cy="68214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11972230" y="1210680"/>
                    <a:ext cx="5007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𝑈𝑛𝑎𝑟𝑦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𝐴𝑑𝑑𝑡𝑖𝑜𝑛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2230" y="1210680"/>
                    <a:ext cx="500713" cy="307777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6098" t="-74000" r="-4878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组 48"/>
            <p:cNvGrpSpPr/>
            <p:nvPr/>
          </p:nvGrpSpPr>
          <p:grpSpPr>
            <a:xfrm>
              <a:off x="11811000" y="5344409"/>
              <a:ext cx="766119" cy="682146"/>
              <a:chOff x="11808940" y="1023495"/>
              <a:chExt cx="766119" cy="682146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1808940" y="1023495"/>
                <a:ext cx="766119" cy="6821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1972230" y="1210680"/>
                    <a:ext cx="5170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𝑁𝑜𝑟𝑚𝑎𝑙𝑖</m:t>
                          </m:r>
                        </m:oMath>
                      </m:oMathPara>
                    </a14:m>
                    <a:endParaRPr kumimoji="1" lang="en-US" altLang="zh-CN" sz="1000" b="0" i="1" dirty="0" smtClean="0">
                      <a:latin typeface="Cambria Math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</a:rPr>
                            <m:t>𝑧𝑎𝑡𝑖𝑜𝑛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51" name="文本框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2230" y="1210680"/>
                    <a:ext cx="517000" cy="307777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5882" r="-5882" b="-39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直线箭头连接符 52"/>
            <p:cNvCxnSpPr>
              <a:endCxn id="47" idx="1"/>
            </p:cNvCxnSpPr>
            <p:nvPr/>
          </p:nvCxnSpPr>
          <p:spPr>
            <a:xfrm>
              <a:off x="6807391" y="2743077"/>
              <a:ext cx="5003609" cy="195546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25" idx="3"/>
              <a:endCxn id="50" idx="1"/>
            </p:cNvCxnSpPr>
            <p:nvPr/>
          </p:nvCxnSpPr>
          <p:spPr>
            <a:xfrm>
              <a:off x="5626570" y="4165556"/>
              <a:ext cx="6184430" cy="15199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>
              <a:stCxn id="27" idx="2"/>
              <a:endCxn id="33" idx="0"/>
            </p:cNvCxnSpPr>
            <p:nvPr/>
          </p:nvCxnSpPr>
          <p:spPr>
            <a:xfrm>
              <a:off x="12194060" y="2097666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/>
            <p:cNvCxnSpPr/>
            <p:nvPr/>
          </p:nvCxnSpPr>
          <p:spPr>
            <a:xfrm>
              <a:off x="12194056" y="3077380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12194054" y="4067983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59"/>
            <p:cNvCxnSpPr/>
            <p:nvPr/>
          </p:nvCxnSpPr>
          <p:spPr>
            <a:xfrm>
              <a:off x="12194054" y="5058583"/>
              <a:ext cx="0" cy="286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4259250" y="6581001"/>
                <a:ext cx="923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</a:rPr>
                      <m:t>一次</m:t>
                    </m:r>
                  </m:oMath>
                </a14:m>
                <a:r>
                  <a:rPr kumimoji="1" lang="zh-CN" altLang="en-US" dirty="0" smtClean="0"/>
                  <a:t>迭代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50" y="6581001"/>
                <a:ext cx="923330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1921" t="-28889" r="-1523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/>
          <p:cNvSpPr txBox="1"/>
          <p:nvPr/>
        </p:nvSpPr>
        <p:spPr>
          <a:xfrm>
            <a:off x="11737733" y="6591883"/>
            <a:ext cx="11701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 CNN layers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6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实现细节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dirty="0" smtClean="0"/>
                  <a:t>1. FCN-8s</a:t>
                </a:r>
                <a:r>
                  <a:rPr kumimoji="1" lang="zh-CN" altLang="en-US" dirty="0" smtClean="0"/>
                  <a:t>提供</a:t>
                </a:r>
                <a:r>
                  <a:rPr kumimoji="1" lang="en-US" altLang="zh-CN" dirty="0" smtClean="0"/>
                  <a:t>unary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potentatil</a:t>
                </a:r>
                <a:r>
                  <a:rPr kumimoji="1" lang="zh-CN" altLang="en-US" dirty="0" smtClean="0"/>
                  <a:t>能力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2.</a:t>
                </a:r>
                <a:r>
                  <a:rPr kumimoji="1" lang="zh-CN" altLang="en-US" dirty="0" smtClean="0"/>
                  <a:t> 用</a:t>
                </a:r>
                <a:r>
                  <a:rPr kumimoji="1" lang="en-US" altLang="zh-CN" dirty="0" smtClean="0"/>
                  <a:t>Potts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model</a:t>
                </a:r>
                <a:r>
                  <a:rPr kumimoji="1" lang="zh-CN" altLang="en-US" dirty="0" smtClean="0"/>
                  <a:t>对兼容变换进行初始化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3. </a:t>
                </a:r>
                <a:r>
                  <a:rPr kumimoji="1" lang="zh-CN" altLang="en-US" dirty="0" smtClean="0"/>
                  <a:t>高斯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的</a:t>
                </a:r>
                <a:r>
                  <a:rPr kumimoji="1" lang="en-US" altLang="zh-CN" dirty="0" smtClean="0"/>
                  <a:t>width</a:t>
                </a:r>
                <a:r>
                  <a:rPr kumimoji="1" lang="zh-CN" altLang="en-US" dirty="0" smtClean="0"/>
                  <a:t>和权重参数通过交叉验证确定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4. base learning rate</a:t>
                </a:r>
                <a:r>
                  <a:rPr kumimoji="1" lang="zh-CN" altLang="en-US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kumimoji="1" lang="en-US" altLang="zh-CN" dirty="0" smtClean="0"/>
                  <a:t>, momentum</a:t>
                </a:r>
                <a:r>
                  <a:rPr kumimoji="1" lang="zh-CN" altLang="en-US" dirty="0" smtClean="0"/>
                  <a:t>为</a:t>
                </a:r>
                <a:r>
                  <a:rPr kumimoji="1" lang="en-US" altLang="zh-CN" dirty="0" smtClean="0"/>
                  <a:t>.99</a:t>
                </a:r>
              </a:p>
              <a:p>
                <a:r>
                  <a:rPr kumimoji="1" lang="en-US" altLang="zh-CN" dirty="0" smtClean="0"/>
                  <a:t>5. </a:t>
                </a:r>
                <a:r>
                  <a:rPr kumimoji="1" lang="en-US" altLang="zh-CN" dirty="0" err="1" smtClean="0"/>
                  <a:t>batch_size</a:t>
                </a:r>
                <a:r>
                  <a:rPr kumimoji="1" lang="zh-CN" altLang="en-US" dirty="0" smtClean="0"/>
                  <a:t>是</a:t>
                </a:r>
                <a:r>
                  <a:rPr kumimoji="1" lang="en-US" altLang="zh-CN" dirty="0" smtClean="0"/>
                  <a:t>1(GPU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memory</a:t>
                </a:r>
                <a:r>
                  <a:rPr kumimoji="1" lang="zh-CN" altLang="en-US" dirty="0" smtClean="0"/>
                  <a:t>方面的考虑</a:t>
                </a:r>
                <a:r>
                  <a:rPr kumimoji="1" lang="en-US" altLang="zh-CN" dirty="0" smtClean="0"/>
                  <a:t>)</a:t>
                </a:r>
              </a:p>
              <a:p>
                <a:r>
                  <a:rPr kumimoji="1" lang="en-US" altLang="zh-CN" dirty="0" smtClean="0"/>
                  <a:t>6. 5</a:t>
                </a:r>
                <a:r>
                  <a:rPr kumimoji="1" lang="zh-CN" altLang="en-US" dirty="0" smtClean="0"/>
                  <a:t>个</a:t>
                </a:r>
                <a:r>
                  <a:rPr kumimoji="1" lang="en-US" altLang="zh-CN" dirty="0" smtClean="0"/>
                  <a:t>CNN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layers, </a:t>
                </a:r>
                <a:r>
                  <a:rPr kumimoji="1" lang="zh-CN" altLang="en-US" dirty="0" smtClean="0"/>
                  <a:t>也就是会所</a:t>
                </a:r>
                <a:r>
                  <a:rPr kumimoji="1" lang="en-US" altLang="zh-CN" dirty="0" smtClean="0"/>
                  <a:t>RNN</a:t>
                </a:r>
                <a:r>
                  <a:rPr kumimoji="1" lang="zh-CN" altLang="en-US" dirty="0" smtClean="0"/>
                  <a:t>的重复次数为</a:t>
                </a:r>
                <a:r>
                  <a:rPr kumimoji="1" lang="en-US" altLang="zh-CN" dirty="0" smtClean="0"/>
                  <a:t>5</a:t>
                </a:r>
              </a:p>
              <a:p>
                <a:r>
                  <a:rPr kumimoji="1" lang="en-US" altLang="zh-CN" dirty="0" smtClean="0"/>
                  <a:t>7. </a:t>
                </a:r>
                <a:r>
                  <a:rPr kumimoji="1" lang="en-US" altLang="zh-CN" dirty="0" err="1" smtClean="0"/>
                  <a:t>softmax</a:t>
                </a:r>
                <a:r>
                  <a:rPr kumimoji="1" lang="en-US" altLang="zh-CN" dirty="0" smtClean="0"/>
                  <a:t> loss function(log-likelihood error function)</a:t>
                </a:r>
              </a:p>
              <a:p>
                <a:r>
                  <a:rPr kumimoji="1" lang="en-US" altLang="zh-CN" dirty="0" smtClean="0"/>
                  <a:t>8. Normalization: </a:t>
                </a:r>
                <a:r>
                  <a:rPr kumimoji="1" lang="zh-CN" altLang="en-US" dirty="0" smtClean="0"/>
                  <a:t>后面跟着</a:t>
                </a:r>
                <a:r>
                  <a:rPr kumimoji="1" lang="en-US" altLang="zh-CN" dirty="0" err="1" smtClean="0"/>
                  <a:t>ReLU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因为有了指数函数后，具有“变量大，梯度小”的特点，因此加个</a:t>
                </a:r>
                <a:r>
                  <a:rPr kumimoji="1" lang="en-US" altLang="zh-CN" dirty="0" err="1" smtClean="0"/>
                  <a:t>ReLU</a:t>
                </a:r>
                <a:r>
                  <a:rPr kumimoji="1" lang="zh-CN" altLang="en-US" dirty="0" smtClean="0"/>
                  <a:t>可以改善这种状况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 t="-32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9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实验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1. training set: </a:t>
            </a:r>
            <a:r>
              <a:rPr lang="cs-CZ" altLang="zh-CN" dirty="0"/>
              <a:t> </a:t>
            </a:r>
            <a:r>
              <a:rPr lang="cs-CZ" altLang="zh-CN" dirty="0" smtClean="0"/>
              <a:t>11,685</a:t>
            </a:r>
            <a:r>
              <a:rPr kumimoji="1" lang="en-US" altLang="zh-CN" dirty="0" smtClean="0"/>
              <a:t>(1464 VOC 2012, 23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validation </a:t>
            </a:r>
            <a:r>
              <a:rPr kumimoji="1" lang="en-US" altLang="zh-CN" dirty="0" err="1" smtClean="0"/>
              <a:t>dadta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比对方法：</a:t>
            </a:r>
            <a:r>
              <a:rPr kumimoji="1" lang="en-US" altLang="zh-CN" dirty="0" smtClean="0"/>
              <a:t>FCN-8s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FCN-8s+CRF</a:t>
            </a:r>
            <a:r>
              <a:rPr kumimoji="1" lang="zh-CN" altLang="en-US" dirty="0" smtClean="0"/>
              <a:t>后处理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Microsoft COCO dataset[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</a:t>
            </a:r>
            <a:r>
              <a:rPr lang="is-IS" altLang="zh-CN" dirty="0"/>
              <a:t> </a:t>
            </a:r>
            <a:r>
              <a:rPr lang="is-IS" altLang="zh-CN" dirty="0" smtClean="0"/>
              <a:t>66,099</a:t>
            </a:r>
          </a:p>
          <a:p>
            <a:r>
              <a:rPr kumimoji="1" lang="is-IS" altLang="zh-CN" dirty="0" smtClean="0"/>
              <a:t>4. final train set: </a:t>
            </a:r>
            <a:r>
              <a:rPr lang="is-IS" altLang="zh-CN" dirty="0"/>
              <a:t> 66,099 + 11,685 = </a:t>
            </a:r>
            <a:r>
              <a:rPr lang="is-IS" altLang="zh-CN" dirty="0" smtClean="0"/>
              <a:t>77,784(experiment 2)</a:t>
            </a:r>
          </a:p>
          <a:p>
            <a:r>
              <a:rPr kumimoji="1" lang="en-US" altLang="zh-CN" b="1" dirty="0" smtClean="0"/>
              <a:t>E</a:t>
            </a:r>
            <a:r>
              <a:rPr kumimoji="1" lang="is-IS" altLang="zh-CN" b="1" dirty="0" smtClean="0"/>
              <a:t>xp 2</a:t>
            </a:r>
            <a:r>
              <a:rPr kumimoji="1" lang="is-IS" altLang="zh-CN" dirty="0" smtClean="0"/>
              <a:t>: 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COCO</a:t>
            </a:r>
            <a:r>
              <a:rPr kumimoji="1" lang="zh-CN" altLang="en-US" dirty="0" smtClean="0"/>
              <a:t>数据</a:t>
            </a:r>
            <a:r>
              <a:rPr kumimoji="1" lang="en-US" altLang="zh-CN" dirty="0" smtClean="0"/>
              <a:t>fine-tuned</a:t>
            </a:r>
            <a:r>
              <a:rPr kumimoji="1" lang="zh-CN" altLang="en-US" dirty="0" smtClean="0"/>
              <a:t>一把</a:t>
            </a:r>
            <a:r>
              <a:rPr kumimoji="1" lang="en-US" altLang="zh-CN" dirty="0" smtClean="0"/>
              <a:t>FCN-32s</a:t>
            </a:r>
            <a:r>
              <a:rPr kumimoji="1" lang="zh-CN" altLang="en-US" dirty="0" smtClean="0"/>
              <a:t>，然后利用其</a:t>
            </a:r>
            <a:r>
              <a:rPr kumimoji="1" lang="en-US" altLang="zh-CN" dirty="0" smtClean="0"/>
              <a:t>weights</a:t>
            </a:r>
            <a:r>
              <a:rPr kumimoji="1" lang="zh-CN" altLang="en-US" dirty="0" smtClean="0"/>
              <a:t>构建</a:t>
            </a:r>
            <a:r>
              <a:rPr kumimoji="1" lang="en-US" altLang="zh-CN" dirty="0" smtClean="0"/>
              <a:t>FCN-8s</a:t>
            </a:r>
            <a:r>
              <a:rPr kumimoji="1" lang="zh-CN" altLang="en-US" dirty="0" smtClean="0"/>
              <a:t>网络，然后再作为</a:t>
            </a:r>
            <a:r>
              <a:rPr kumimoji="1" lang="en-US" altLang="zh-CN" dirty="0" smtClean="0"/>
              <a:t>CRF-RNN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potential, </a:t>
            </a:r>
            <a:r>
              <a:rPr kumimoji="1" lang="zh-CN" altLang="en-US" dirty="0" smtClean="0"/>
              <a:t>最后用上面的</a:t>
            </a:r>
            <a:r>
              <a:rPr kumimoji="1" lang="en-US" altLang="zh-CN" dirty="0" smtClean="0"/>
              <a:t>11685</a:t>
            </a:r>
            <a:r>
              <a:rPr kumimoji="1" lang="zh-CN" altLang="en-US" dirty="0" smtClean="0"/>
              <a:t>数据训练</a:t>
            </a:r>
            <a:r>
              <a:rPr kumimoji="1" lang="en-US" altLang="zh-CN" dirty="0" smtClean="0"/>
              <a:t>CRF-RNN</a:t>
            </a:r>
            <a:r>
              <a:rPr kumimoji="1" lang="zh-CN" altLang="en-US" dirty="0" smtClean="0"/>
              <a:t>模型</a:t>
            </a:r>
            <a:r>
              <a:rPr kumimoji="1" lang="en-US" altLang="zh-CN" dirty="0" smtClean="0"/>
              <a:t>. COCO</a:t>
            </a:r>
            <a:r>
              <a:rPr kumimoji="1" lang="zh-CN" altLang="en-US" dirty="0" smtClean="0"/>
              <a:t>数据集的标注</a:t>
            </a:r>
            <a:r>
              <a:rPr kumimoji="1" lang="en-US" altLang="zh-CN" dirty="0" smtClean="0"/>
              <a:t>mask</a:t>
            </a:r>
            <a:r>
              <a:rPr kumimoji="1" lang="zh-CN" altLang="en-US" dirty="0" smtClean="0"/>
              <a:t>不是太好，所以并没有显著提高我们的结果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由于我们的模型主要优势在于可以描述精细的分割边缘，因此</a:t>
            </a:r>
            <a:r>
              <a:rPr kumimoji="1" lang="en-US" altLang="zh-CN" dirty="0" smtClean="0"/>
              <a:t>VOC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2012</a:t>
            </a:r>
            <a:r>
              <a:rPr kumimoji="1" lang="zh-CN" altLang="en-US" dirty="0" smtClean="0"/>
              <a:t>训练集帮助比较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501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实验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定性分析：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A). compatibility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接近的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惩罚比较小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参数分析：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不同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采用不同的</a:t>
            </a:r>
            <a:r>
              <a:rPr kumimoji="1" lang="en-US" altLang="zh-CN" dirty="0" smtClean="0"/>
              <a:t>reweighting</a:t>
            </a:r>
            <a:r>
              <a:rPr kumimoji="1" lang="zh-CN" altLang="en-US" dirty="0" smtClean="0"/>
              <a:t>策略提高了</a:t>
            </a:r>
            <a:r>
              <a:rPr kumimoji="1" lang="en-US" altLang="zh-CN" dirty="0" smtClean="0"/>
              <a:t>1.8%</a:t>
            </a:r>
            <a:r>
              <a:rPr kumimoji="1" lang="zh-CN" altLang="en-US" dirty="0"/>
              <a:t>，</a:t>
            </a:r>
            <a:r>
              <a:rPr kumimoji="1" lang="en-US" altLang="zh-CN" dirty="0" smtClean="0"/>
              <a:t>compatibility</a:t>
            </a:r>
            <a:r>
              <a:rPr kumimoji="1" lang="zh-CN" altLang="en-US" dirty="0" smtClean="0"/>
              <a:t>的优化提高了</a:t>
            </a:r>
            <a:r>
              <a:rPr kumimoji="1" lang="en-US" altLang="zh-CN" dirty="0" smtClean="0"/>
              <a:t>0.9%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网络变深，结果反倒变差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也许是</a:t>
            </a:r>
            <a:r>
              <a:rPr lang="en-US" altLang="zh-CN" dirty="0" smtClean="0"/>
              <a:t>vanishing gradient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 FCN8s</a:t>
            </a:r>
            <a:r>
              <a:rPr kumimoji="1" lang="zh-CN" altLang="en-US" dirty="0" smtClean="0"/>
              <a:t>比较重要，有了他提供的</a:t>
            </a:r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</a:t>
            </a:r>
            <a:r>
              <a:rPr kumimoji="1" lang="zh-CN" altLang="en-US" dirty="0" smtClean="0"/>
              <a:t>，模型提高了</a:t>
            </a:r>
            <a:r>
              <a:rPr kumimoji="1" lang="en-US" altLang="zh-CN" dirty="0" smtClean="0"/>
              <a:t>3.4%</a:t>
            </a:r>
          </a:p>
          <a:p>
            <a:r>
              <a:rPr kumimoji="1" lang="en-US" altLang="zh-CN" dirty="0" smtClean="0"/>
              <a:t>4. </a:t>
            </a:r>
            <a:r>
              <a:rPr kumimoji="1" lang="zh-CN" altLang="en-US" dirty="0" smtClean="0"/>
              <a:t>训练五个独立的</a:t>
            </a:r>
            <a:r>
              <a:rPr kumimoji="1" lang="en-US" altLang="zh-CN" dirty="0" smtClean="0"/>
              <a:t>CNN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layers</a:t>
            </a:r>
            <a:r>
              <a:rPr kumimoji="1" lang="zh-CN" altLang="en-US" dirty="0" smtClean="0"/>
              <a:t>要比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个五阶的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要差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49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总结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给出了</a:t>
            </a:r>
            <a:r>
              <a:rPr kumimoji="1" lang="en-US" altLang="zh-CN" dirty="0" smtClean="0"/>
              <a:t>dense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解释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可以离线的接到很多深度学习任务的后面</a:t>
            </a:r>
            <a:r>
              <a:rPr kumimoji="1" lang="en-US" altLang="zh-CN" dirty="0" smtClean="0"/>
              <a:t> 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16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DenseCRF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训练</a:t>
            </a:r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classifiers: 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JointBoost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训练</a:t>
            </a:r>
            <a:r>
              <a:rPr kumimoji="1" lang="en-US" altLang="zh-CN" dirty="0" smtClean="0"/>
              <a:t>Potts model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appearance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50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1429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710" t="-25000" r="-2981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9642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13144" cy="4300819"/>
            <a:chOff x="3784705" y="1072607"/>
            <a:chExt cx="4113144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3937158" cy="1040545"/>
              <a:chOff x="1237446" y="811344"/>
              <a:chExt cx="3937158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578941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8941" cy="37247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3937158" cy="1040545"/>
              <a:chOff x="1237446" y="811344"/>
              <a:chExt cx="3937158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04292" cy="1040545"/>
              <a:chOff x="1237446" y="811344"/>
              <a:chExt cx="4004292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5736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3619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4161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1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2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Label:</a:t>
            </a:r>
            <a:r>
              <a:rPr kumimoji="1" lang="en-US" altLang="zh-CN" b="1" dirty="0" smtClean="0">
                <a:solidFill>
                  <a:srgbClr val="0070C0"/>
                </a:solidFill>
              </a:rPr>
              <a:t>2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4098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6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6114" y="617120"/>
            <a:ext cx="115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图像特征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2545" y="1375936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Gaussian</a:t>
            </a:r>
            <a:r>
              <a:rPr kumimoji="1" lang="zh-CN" altLang="en-US" sz="1200" dirty="0" smtClean="0"/>
              <a:t>滤波系数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90177" y="1896654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前一次迭代的结果</a:t>
            </a:r>
            <a:endParaRPr kumimoji="1"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5294" y="2523779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各个滤波下的结果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2545" y="8534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Pixel: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Label:</a:t>
            </a:r>
            <a:r>
              <a:rPr kumimoji="1" lang="en-US" altLang="zh-CN" b="1" dirty="0" err="1" smtClean="0">
                <a:solidFill>
                  <a:srgbClr val="0070C0"/>
                </a:solidFill>
              </a:rPr>
              <a:t>L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92185" y="450569"/>
            <a:ext cx="9882283" cy="3564839"/>
            <a:chOff x="2292185" y="450569"/>
            <a:chExt cx="9882283" cy="3564839"/>
          </a:xfrm>
        </p:grpSpPr>
        <p:grpSp>
          <p:nvGrpSpPr>
            <p:cNvPr id="78" name="组 77"/>
            <p:cNvGrpSpPr/>
            <p:nvPr/>
          </p:nvGrpSpPr>
          <p:grpSpPr>
            <a:xfrm>
              <a:off x="2292185" y="450569"/>
              <a:ext cx="9882283" cy="3277003"/>
              <a:chOff x="2292185" y="511529"/>
              <a:chExt cx="9882283" cy="3277003"/>
            </a:xfrm>
          </p:grpSpPr>
          <p:grpSp>
            <p:nvGrpSpPr>
              <p:cNvPr id="41" name="组 40"/>
              <p:cNvGrpSpPr/>
              <p:nvPr/>
            </p:nvGrpSpPr>
            <p:grpSpPr>
              <a:xfrm>
                <a:off x="2292185" y="617120"/>
                <a:ext cx="2981611" cy="2217354"/>
                <a:chOff x="1804505" y="617120"/>
                <a:chExt cx="2981611" cy="2217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 29"/>
                <p:cNvGrpSpPr/>
                <p:nvPr/>
              </p:nvGrpSpPr>
              <p:grpSpPr>
                <a:xfrm>
                  <a:off x="2176844" y="617120"/>
                  <a:ext cx="2609272" cy="2217354"/>
                  <a:chOff x="2176844" y="617120"/>
                  <a:chExt cx="2609272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17120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0000" t="-28261" r="-3333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线箭头连接符 6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6844" y="1399987"/>
                        <a:ext cx="1522148" cy="28430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600" t="-26087" r="-28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3913" t="-4348" r="-1087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19" cy="34439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肘形连接符 16"/>
                  <p:cNvCxnSpPr>
                    <a:stCxn id="8" idx="3"/>
                    <a:endCxn id="13" idx="3"/>
                  </p:cNvCxnSpPr>
                  <p:nvPr/>
                </p:nvCxnSpPr>
                <p:spPr>
                  <a:xfrm flipH="1">
                    <a:off x="3473908" y="1542142"/>
                    <a:ext cx="225084" cy="1120137"/>
                  </a:xfrm>
                  <a:prstGeom prst="bentConnector3">
                    <a:avLst>
                      <a:gd name="adj1" fmla="val -44977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连接符 18"/>
                  <p:cNvCxnSpPr>
                    <a:stCxn id="10" idx="3"/>
                  </p:cNvCxnSpPr>
                  <p:nvPr/>
                </p:nvCxnSpPr>
                <p:spPr>
                  <a:xfrm>
                    <a:off x="4036398" y="2061399"/>
                    <a:ext cx="687612" cy="11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组 43"/>
              <p:cNvGrpSpPr/>
              <p:nvPr/>
            </p:nvGrpSpPr>
            <p:grpSpPr>
              <a:xfrm>
                <a:off x="5492585" y="566393"/>
                <a:ext cx="2981611" cy="2201025"/>
                <a:chOff x="1804505" y="633449"/>
                <a:chExt cx="2981611" cy="22010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 45"/>
                <p:cNvGrpSpPr/>
                <p:nvPr/>
              </p:nvGrpSpPr>
              <p:grpSpPr>
                <a:xfrm>
                  <a:off x="2421779" y="633449"/>
                  <a:ext cx="2364337" cy="2201025"/>
                  <a:chOff x="2421779" y="633449"/>
                  <a:chExt cx="2364337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6079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21779" y="1465303"/>
                        <a:ext cx="1522148" cy="28200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5600" t="-25532" r="-2800" b="-489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23913" t="-4348" r="-1304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82089" y="2490084"/>
                        <a:ext cx="791820" cy="34439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8462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肘形连接符 52"/>
                  <p:cNvCxnSpPr>
                    <a:stCxn id="50" idx="3"/>
                  </p:cNvCxnSpPr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文本框 54"/>
              <p:cNvSpPr txBox="1"/>
              <p:nvPr/>
            </p:nvSpPr>
            <p:spPr>
              <a:xfrm>
                <a:off x="8595360" y="1684296"/>
                <a:ext cx="513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mr-IN" altLang="zh-CN" sz="4000" dirty="0" smtClean="0"/>
                  <a:t>…</a:t>
                </a:r>
                <a:endParaRPr kumimoji="1" lang="zh-CN" altLang="en-US" sz="4000" dirty="0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9192857" y="511529"/>
                <a:ext cx="2981611" cy="2198973"/>
                <a:chOff x="1804505" y="633449"/>
                <a:chExt cx="2981611" cy="2198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r>
                        <a:rPr kumimoji="1" lang="en-US" altLang="zh-CN" dirty="0" smtClean="0"/>
                        <a:t>, </a:t>
                      </a:r>
                      <a:r>
                        <a:rPr kumimoji="1" lang="mr-IN" altLang="zh-CN" dirty="0" smtClean="0"/>
                        <a:t>…</a:t>
                      </a:r>
                      <a:r>
                        <a:rPr kumimoji="1" lang="en-US" altLang="zh-CN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505" y="1922899"/>
                      <a:ext cx="2231893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4645" t="-28261" r="-3825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组 57"/>
                <p:cNvGrpSpPr/>
                <p:nvPr/>
              </p:nvGrpSpPr>
              <p:grpSpPr>
                <a:xfrm>
                  <a:off x="2398268" y="633449"/>
                  <a:ext cx="2387848" cy="2198973"/>
                  <a:chOff x="2398268" y="633449"/>
                  <a:chExt cx="2387848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2408" y="633449"/>
                        <a:ext cx="1097352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0000" t="-28889" r="-3333" b="-5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线箭头连接符 59"/>
                  <p:cNvCxnSpPr/>
                  <p:nvPr/>
                </p:nvCxnSpPr>
                <p:spPr>
                  <a:xfrm>
                    <a:off x="3020909" y="976045"/>
                    <a:ext cx="0" cy="5034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文本框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8268" y="1481632"/>
                        <a:ext cx="1522148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5600" t="-28889" r="-2800" b="-5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680" y="1098936"/>
                        <a:ext cx="280806" cy="276999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0435" r="-23913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zh-CN" altLang="en-US" sz="10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kumimoji="1" lang="en-US" altLang="zh-CN" sz="1000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493" y="1688051"/>
                        <a:ext cx="387623" cy="372603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107937" t="-152459" r="-149206" b="-20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0307" y="2490084"/>
                        <a:ext cx="854015" cy="34233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857" b="-2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肘形连接符 64"/>
                  <p:cNvCxnSpPr/>
                  <p:nvPr/>
                </p:nvCxnSpPr>
                <p:spPr>
                  <a:xfrm flipH="1">
                    <a:off x="3473908" y="1542142"/>
                    <a:ext cx="448607" cy="1120137"/>
                  </a:xfrm>
                  <a:prstGeom prst="bentConnector3">
                    <a:avLst>
                      <a:gd name="adj1" fmla="val -17597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线箭头连接符 67"/>
              <p:cNvCxnSpPr/>
              <p:nvPr/>
            </p:nvCxnSpPr>
            <p:spPr>
              <a:xfrm>
                <a:off x="3818166" y="2834474"/>
                <a:ext cx="2766835" cy="954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6878163" y="2834474"/>
                <a:ext cx="0" cy="8597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 flipH="1">
                <a:off x="7161989" y="2710502"/>
                <a:ext cx="2876670" cy="1078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25" y="3173003"/>
                    <a:ext cx="353815" cy="28418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5172" t="-2174" r="-517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01" y="3191291"/>
                    <a:ext cx="353815" cy="28020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6897" t="-2222" r="-517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4765" y="3136427"/>
                    <a:ext cx="416011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5882" r="-147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20" y="3727572"/>
                  <a:ext cx="638636" cy="28783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0476" t="-25000" r="-1238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线连接符 2"/>
          <p:cNvCxnSpPr>
            <a:stCxn id="45" idx="3"/>
          </p:cNvCxnSpPr>
          <p:nvPr/>
        </p:nvCxnSpPr>
        <p:spPr>
          <a:xfrm flipV="1">
            <a:off x="7724478" y="1932638"/>
            <a:ext cx="684000" cy="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7" idx="3"/>
          </p:cNvCxnSpPr>
          <p:nvPr/>
        </p:nvCxnSpPr>
        <p:spPr>
          <a:xfrm flipV="1">
            <a:off x="11424750" y="1877775"/>
            <a:ext cx="687613" cy="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0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2752</Words>
  <Application>Microsoft Macintosh PowerPoint</Application>
  <PresentationFormat>宽屏</PresentationFormat>
  <Paragraphs>610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Cambria Math</vt:lpstr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332</cp:revision>
  <dcterms:created xsi:type="dcterms:W3CDTF">2018-10-31T04:15:25Z</dcterms:created>
  <dcterms:modified xsi:type="dcterms:W3CDTF">2018-11-05T08:52:59Z</dcterms:modified>
</cp:coreProperties>
</file>