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2" r:id="rId2"/>
    <p:sldId id="256" r:id="rId3"/>
    <p:sldId id="261" r:id="rId4"/>
    <p:sldId id="262" r:id="rId5"/>
    <p:sldId id="260" r:id="rId6"/>
    <p:sldId id="273" r:id="rId7"/>
    <p:sldId id="263" r:id="rId8"/>
    <p:sldId id="264" r:id="rId9"/>
    <p:sldId id="265" r:id="rId10"/>
    <p:sldId id="266" r:id="rId11"/>
    <p:sldId id="274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5"/>
    <p:restoredTop sz="67407"/>
  </p:normalViewPr>
  <p:slideViewPr>
    <p:cSldViewPr snapToGrid="0" snapToObjects="1">
      <p:cViewPr varScale="1">
        <p:scale>
          <a:sx n="60" d="100"/>
          <a:sy n="60" d="100"/>
        </p:scale>
        <p:origin x="18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5" d="100"/>
          <a:sy n="165" d="100"/>
        </p:scale>
        <p:origin x="158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55A38-74A5-324A-B3E9-8E0A40235AEB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B1000-225B-1D47-A23B-31872796A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612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7DBB1-D35A-D640-8678-A067D7FE768E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888B0-B210-D340-BDC4-1CA160FEF3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44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baseline="0" dirty="0" smtClean="0"/>
              <a:t>像素</a:t>
            </a:r>
            <a:r>
              <a:rPr kumimoji="1" lang="en-US" altLang="zh-CN" baseline="0" dirty="0" smtClean="0"/>
              <a:t>1</a:t>
            </a:r>
            <a:r>
              <a:rPr kumimoji="1" lang="zh-CN" altLang="en-US" baseline="0" dirty="0" smtClean="0"/>
              <a:t>为任何标签</a:t>
            </a:r>
            <a:r>
              <a:rPr kumimoji="1" lang="en-US" altLang="zh-CN" b="1" baseline="0" dirty="0" smtClean="0"/>
              <a:t>l</a:t>
            </a:r>
            <a:r>
              <a:rPr kumimoji="1" lang="zh-CN" altLang="en-US" baseline="0" dirty="0" smtClean="0"/>
              <a:t>的概率由整幅图像所有像素为</a:t>
            </a:r>
            <a:r>
              <a:rPr kumimoji="1" lang="en-US" altLang="zh-CN" b="1" baseline="0" dirty="0" smtClean="0"/>
              <a:t>l</a:t>
            </a:r>
            <a:r>
              <a:rPr kumimoji="1" lang="zh-CN" altLang="en-US" b="0" baseline="0" dirty="0" smtClean="0"/>
              <a:t>时的概率和权重共同决定（</a:t>
            </a:r>
            <a:r>
              <a:rPr kumimoji="1" lang="en-US" altLang="zh-CN" b="0" baseline="0" dirty="0" smtClean="0"/>
              <a:t>Message</a:t>
            </a:r>
            <a:r>
              <a:rPr kumimoji="1" lang="zh-CN" altLang="en-US" b="0" baseline="0" dirty="0" smtClean="0"/>
              <a:t> </a:t>
            </a:r>
            <a:r>
              <a:rPr kumimoji="1" lang="en-US" altLang="zh-CN" b="0" baseline="0" dirty="0" smtClean="0"/>
              <a:t>Passing---</a:t>
            </a:r>
            <a:r>
              <a:rPr kumimoji="1" lang="zh-CN" altLang="en-US" b="0" baseline="0" dirty="0" smtClean="0"/>
              <a:t>像素关系）</a:t>
            </a:r>
            <a:endParaRPr kumimoji="1" lang="en-US" altLang="zh-CN" b="0" baseline="0" dirty="0" smtClean="0"/>
          </a:p>
          <a:p>
            <a:pPr marL="228600" indent="-228600">
              <a:buAutoNum type="arabicPeriod"/>
            </a:pPr>
            <a:r>
              <a:rPr kumimoji="1" lang="zh-CN" altLang="en-US" b="0" baseline="0" dirty="0" smtClean="0"/>
              <a:t>可以认为有</a:t>
            </a:r>
            <a:r>
              <a:rPr kumimoji="1" lang="en-US" altLang="zh-CN" b="0" baseline="0" dirty="0" smtClean="0"/>
              <a:t>m</a:t>
            </a:r>
            <a:r>
              <a:rPr kumimoji="1" lang="zh-CN" altLang="en-US" b="0" baseline="0" dirty="0" smtClean="0"/>
              <a:t>个视角</a:t>
            </a:r>
            <a:endParaRPr kumimoji="1" lang="en-US" altLang="zh-CN" b="0" baseline="0" dirty="0" smtClean="0"/>
          </a:p>
          <a:p>
            <a:pPr marL="228600" indent="-228600">
              <a:buAutoNum type="arabicPeriod"/>
            </a:pPr>
            <a:r>
              <a:rPr kumimoji="1" lang="zh-CN" altLang="en-US" b="0" baseline="0" dirty="0" smtClean="0"/>
              <a:t>不同视角求得的像素</a:t>
            </a:r>
            <a:r>
              <a:rPr kumimoji="1" lang="en-US" altLang="zh-CN" b="0" baseline="0" dirty="0" smtClean="0"/>
              <a:t>1</a:t>
            </a:r>
            <a:r>
              <a:rPr kumimoji="1" lang="zh-CN" altLang="en-US" b="0" baseline="0" dirty="0" smtClean="0"/>
              <a:t>的</a:t>
            </a:r>
            <a:r>
              <a:rPr kumimoji="1" lang="en-US" altLang="zh-CN" b="1" baseline="0" dirty="0" smtClean="0"/>
              <a:t>l</a:t>
            </a:r>
            <a:r>
              <a:rPr kumimoji="1" lang="zh-CN" altLang="en-US" b="1" baseline="0" dirty="0" smtClean="0"/>
              <a:t>标签</a:t>
            </a:r>
            <a:r>
              <a:rPr kumimoji="1" lang="zh-CN" altLang="en-US" b="0" baseline="0" dirty="0" smtClean="0"/>
              <a:t>概率加权求和（</a:t>
            </a:r>
            <a:r>
              <a:rPr kumimoji="1" lang="en-US" altLang="zh-CN" b="0" baseline="0" dirty="0" smtClean="0"/>
              <a:t>Weighting</a:t>
            </a:r>
            <a:r>
              <a:rPr kumimoji="1" lang="zh-CN" altLang="en-US" b="0" baseline="0" dirty="0" smtClean="0"/>
              <a:t> </a:t>
            </a:r>
            <a:r>
              <a:rPr kumimoji="1" lang="en-US" altLang="zh-CN" b="0" baseline="0" dirty="0" smtClean="0"/>
              <a:t>Filter</a:t>
            </a:r>
            <a:r>
              <a:rPr kumimoji="1" lang="zh-CN" altLang="en-US" b="0" baseline="0" dirty="0" smtClean="0"/>
              <a:t> </a:t>
            </a:r>
            <a:r>
              <a:rPr kumimoji="1" lang="en-US" altLang="zh-CN" b="0" baseline="0" dirty="0" smtClean="0"/>
              <a:t>Outputs---</a:t>
            </a:r>
            <a:r>
              <a:rPr kumimoji="1" lang="zh-CN" altLang="en-US" b="0" baseline="0" dirty="0" smtClean="0"/>
              <a:t>不同滤波</a:t>
            </a:r>
            <a:r>
              <a:rPr kumimoji="1" lang="en-US" altLang="zh-CN" b="0" baseline="0" dirty="0" smtClean="0"/>
              <a:t>/</a:t>
            </a:r>
            <a:r>
              <a:rPr kumimoji="1" lang="zh-CN" altLang="en-US" b="0" baseline="0" dirty="0" smtClean="0"/>
              <a:t>视角的综合结果）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29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N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78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N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79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N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的概率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个高斯滤波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Permutohedral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lattice implementation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实现高维滤波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时间复杂度为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为图像中像素的个数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使用两个高斯滤波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spatial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bilateral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</a:p>
          <a:p>
            <a:pPr marL="228600" indent="-228600">
              <a:buAutoNum type="arabicPeriod"/>
            </a:pP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Bilateral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</a:t>
            </a:r>
            <a:r>
              <a:rPr kumimoji="1"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相似颜色像素起主导作用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的物体检测比较重要；反之对于电视机检测就没那么重要了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可见，物体区域比较复杂的应降低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Bilateral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的优先级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34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得到目标像素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各个标签的概率后（结合了图像特征关系），再通过卷积进一步更新目标像素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各个标签的概率</a:t>
            </a:r>
            <a:r>
              <a:rPr kumimoji="1" lang="en-US" altLang="zh-CN" dirty="0" smtClean="0"/>
              <a:t>(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Compatibility Transform---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反映了标签之间的关系</a:t>
            </a:r>
            <a:r>
              <a:rPr kumimoji="1" lang="en-US" altLang="zh-CN" dirty="0" smtClean="0"/>
              <a:t>)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这里的卷积核是</a:t>
            </a:r>
            <a:r>
              <a:rPr kumimoji="1" lang="zh-CN" altLang="en-US" b="1" dirty="0" smtClean="0"/>
              <a:t>标签之间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Potts model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给出标签兼容函数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年的论文中，所有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惩罚是相同的；本文对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进行细分，如（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bicycle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）的惩罚要小于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对（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sky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bicycle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）的惩罚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Ps: 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这里的惩罚和兼容不冲突，惩罚是反应兼容性的具体量化指标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本文认为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\mu(l, l’)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\mu(</a:t>
            </a:r>
            <a:r>
              <a:rPr kumimoji="1"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l’,l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是不同的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417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得到目标像素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各个标签的概率后（结合了图像特征关系），再通过卷积进一步更新目标像素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各个标签的概率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这里的卷积核是</a:t>
            </a:r>
            <a:r>
              <a:rPr kumimoji="1" lang="zh-CN" altLang="en-US" b="1" dirty="0" smtClean="0"/>
              <a:t>标签之间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这的</a:t>
            </a:r>
            <a:r>
              <a:rPr kumimoji="1" lang="en-US" altLang="zh-CN" dirty="0" smtClean="0"/>
              <a:t>Normalization</a:t>
            </a:r>
            <a:r>
              <a:rPr kumimoji="1" lang="zh-CN" altLang="en-US" dirty="0" smtClean="0"/>
              <a:t>是另一个</a:t>
            </a:r>
            <a:r>
              <a:rPr kumimoji="1" lang="en-US" altLang="zh-CN" dirty="0" err="1" smtClean="0"/>
              <a:t>softmax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754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604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𝑈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 smtClean="0"/>
              </a:p>
              <a:p>
                <a:pPr marL="228600" indent="-228600">
                  <a:buAutoNum type="arabicPeriod"/>
                </a:pPr>
                <a:r>
                  <a:rPr kumimoji="1" lang="zh-CN" altLang="en-US" b="1" dirty="0" smtClean="0"/>
                  <a:t>涉及到的参数</a:t>
                </a:r>
                <a:r>
                  <a:rPr kumimoji="1"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={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𝑙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)}</m:t>
                    </m:r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charset="0"/>
                      </a:rPr>
                      <m:t>𝑚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∈{1,,,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r>
                  <a:rPr kumimoji="1" lang="en-US" altLang="zh-CN" dirty="0" smtClean="0"/>
                  <a:t>;</a:t>
                </a:r>
                <a:r>
                  <a:rPr kumimoji="1" lang="en-US" altLang="zh-CN" baseline="0" dirty="0" smtClean="0"/>
                  <a:t> </a:t>
                </a:r>
                <a:r>
                  <a:rPr kumimoji="1" lang="zh-CN" altLang="en-US" baseline="0" dirty="0" smtClean="0"/>
                  <a:t>滤波参数</a:t>
                </a:r>
                <a:r>
                  <a:rPr kumimoji="1" lang="en-US" altLang="zh-CN" baseline="0" dirty="0" smtClean="0"/>
                  <a:t>, </a:t>
                </a:r>
                <a:r>
                  <a:rPr kumimoji="1" lang="zh-CN" altLang="en-US" baseline="0" dirty="0" smtClean="0"/>
                  <a:t>兼容参数</a:t>
                </a:r>
                <a:r>
                  <a:rPr kumimoji="1" lang="en-US" altLang="zh-CN" baseline="0" dirty="0" smtClean="0"/>
                  <a:t>.</a:t>
                </a:r>
              </a:p>
              <a:p>
                <a:pPr marL="228600" indent="-228600">
                  <a:buAutoNum type="arabicPeriod"/>
                </a:pPr>
                <a:r>
                  <a:rPr kumimoji="1" lang="zh-CN" altLang="en-US" baseline="0" dirty="0" smtClean="0"/>
                  <a:t>将</a:t>
                </a:r>
                <a:r>
                  <a:rPr kumimoji="1" lang="en-US" altLang="zh-CN" baseline="0" dirty="0" smtClean="0"/>
                  <a:t>CNN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layers</a:t>
                </a:r>
                <a:r>
                  <a:rPr kumimoji="1" lang="zh-CN" altLang="en-US" baseline="0" dirty="0" smtClean="0"/>
                  <a:t>重复多次也就构成了最终的神经网络结构</a:t>
                </a:r>
                <a:r>
                  <a:rPr kumimoji="1" lang="en-US" altLang="zh-CN" baseline="0" dirty="0" smtClean="0"/>
                  <a:t>.</a:t>
                </a:r>
                <a:r>
                  <a:rPr kumimoji="1" lang="zh-CN" altLang="en-US" baseline="0" dirty="0" smtClean="0"/>
                  <a:t> 关键就是看具体</a:t>
                </a:r>
                <a:r>
                  <a:rPr kumimoji="1" lang="en-US" altLang="zh-CN" baseline="0" dirty="0" smtClean="0"/>
                  <a:t>layer</a:t>
                </a:r>
                <a:r>
                  <a:rPr kumimoji="1" lang="zh-CN" altLang="en-US" baseline="0" dirty="0" smtClean="0"/>
                  <a:t>的定义</a:t>
                </a:r>
                <a:r>
                  <a:rPr kumimoji="1" lang="en-US" altLang="zh-CN" baseline="0" dirty="0" smtClean="0"/>
                  <a:t>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baseline="0" dirty="0" smtClean="0"/>
                  <a:t>11</a:t>
                </a:r>
                <a:r>
                  <a:rPr kumimoji="1" lang="zh-CN" altLang="en-US" baseline="0" dirty="0" smtClean="0"/>
                  <a:t>那年的论文迭代次数小于</a:t>
                </a:r>
                <a:r>
                  <a:rPr kumimoji="1" lang="en-US" altLang="zh-CN" baseline="0" dirty="0" smtClean="0"/>
                  <a:t>10</a:t>
                </a:r>
                <a:r>
                  <a:rPr kumimoji="1" lang="zh-CN" altLang="en-US" baseline="0" dirty="0" smtClean="0"/>
                  <a:t>，实际使用中大概</a:t>
                </a:r>
                <a:r>
                  <a:rPr kumimoji="1" lang="en-US" altLang="zh-CN" baseline="0" dirty="0" smtClean="0"/>
                  <a:t>5</a:t>
                </a:r>
                <a:r>
                  <a:rPr kumimoji="1" lang="zh-CN" altLang="en-US" baseline="0" dirty="0" smtClean="0"/>
                  <a:t>次就可以了；因此照这个经验做的</a:t>
                </a:r>
                <a:r>
                  <a:rPr kumimoji="1" lang="en-US" altLang="zh-CN" baseline="0" dirty="0" smtClean="0"/>
                  <a:t>RNN</a:t>
                </a:r>
                <a:r>
                  <a:rPr kumimoji="1" lang="zh-CN" altLang="en-US" baseline="0" dirty="0" smtClean="0"/>
                  <a:t>网络不会有</a:t>
                </a:r>
                <a:r>
                  <a:rPr kumimoji="1" lang="en-US" altLang="zh-CN" baseline="0" dirty="0" smtClean="0"/>
                  <a:t>deep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RRN</a:t>
                </a:r>
                <a:r>
                  <a:rPr kumimoji="1" lang="zh-CN" altLang="en-US" baseline="0" dirty="0" smtClean="0"/>
                  <a:t>的</a:t>
                </a:r>
                <a:r>
                  <a:rPr kumimoji="1" lang="en-US" altLang="zh-CN" baseline="0" dirty="0" smtClean="0"/>
                  <a:t>gradient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vanishing</a:t>
                </a:r>
                <a:r>
                  <a:rPr kumimoji="1" lang="zh-CN" altLang="en-US" baseline="0" dirty="0" smtClean="0"/>
                  <a:t>和</a:t>
                </a:r>
                <a:r>
                  <a:rPr kumimoji="1" lang="en-US" altLang="zh-CN" baseline="0" dirty="0" smtClean="0"/>
                  <a:t>gradient</a:t>
                </a:r>
                <a:r>
                  <a:rPr kumimoji="1" lang="zh-CN" altLang="en-US" baseline="0" dirty="0" smtClean="0"/>
                  <a:t> 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exploding.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FCN8s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提供</a:t>
                </a: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unary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potential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的能力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kumimoji="1" lang="en-US" altLang="zh-CN" b="0" i="0" smtClean="0">
                    <a:latin typeface="Cambria Math" charset="0"/>
                  </a:rPr>
                  <a:t>𝑄</a:t>
                </a:r>
                <a:r>
                  <a:rPr kumimoji="1" lang="en-US" altLang="zh-CN" b="0" i="0" smtClean="0">
                    <a:latin typeface="Cambria Math" charset="0"/>
                  </a:rPr>
                  <a:t>_𝑜𝑢𝑡= </a:t>
                </a:r>
                <a:r>
                  <a:rPr kumimoji="1" lang="en-US" altLang="zh-CN" b="0" i="0" smtClean="0">
                    <a:latin typeface="Cambria Math" charset="0"/>
                  </a:rPr>
                  <a:t>𝑓_</a:t>
                </a:r>
                <a:r>
                  <a:rPr kumimoji="1" lang="en-US" altLang="zh-CN" i="0" smtClean="0">
                    <a:latin typeface="Cambria Math" charset="0"/>
                    <a:ea typeface="Cambria Math" charset="0"/>
                    <a:cs typeface="Cambria Math" charset="0"/>
                  </a:rPr>
                  <a:t>𝜃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CN" b="0" i="0" smtClean="0">
                    <a:latin typeface="Cambria Math" charset="0"/>
                  </a:rPr>
                  <a:t>(𝑈,</a:t>
                </a:r>
                <a:r>
                  <a:rPr kumimoji="1" lang="en-US" altLang="zh-CN" b="0" i="0" smtClean="0">
                    <a:latin typeface="Cambria Math" charset="0"/>
                  </a:rPr>
                  <a:t>𝑄_𝑖𝑛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,𝐼</a:t>
                </a:r>
                <a:r>
                  <a:rPr kumimoji="1" lang="en-US" altLang="zh-CN" b="0" i="0" smtClean="0">
                    <a:latin typeface="Cambria Math" charset="0"/>
                  </a:rPr>
                  <a:t>)</a:t>
                </a:r>
                <a:endParaRPr kumimoji="1" lang="en-US" altLang="zh-CN" dirty="0" smtClean="0"/>
              </a:p>
              <a:p>
                <a:pPr marL="228600" indent="-228600">
                  <a:buAutoNum type="arabicPeriod"/>
                </a:pPr>
                <a:r>
                  <a:rPr kumimoji="1" lang="zh-CN" altLang="en-US" b="1" dirty="0" smtClean="0"/>
                  <a:t>涉及到的参数</a:t>
                </a:r>
                <a:r>
                  <a:rPr kumimoji="1" lang="en-US" altLang="zh-CN" dirty="0" smtClean="0"/>
                  <a:t>: </a:t>
                </a:r>
                <a:r>
                  <a:rPr kumimoji="1" lang="en-US" altLang="zh-CN" i="0" smtClean="0">
                    <a:latin typeface="Cambria Math" charset="0"/>
                    <a:ea typeface="Cambria Math" charset="0"/>
                    <a:cs typeface="Cambria Math" charset="0"/>
                  </a:rPr>
                  <a:t>𝜃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={𝑤^((𝑚) ),𝜇(𝑙,𝑙^</a:t>
                </a:r>
                <a:r>
                  <a:rPr kumimoji="1" lang="en-US" altLang="zh-CN" b="1" i="0" smtClean="0">
                    <a:latin typeface="Cambria Math" charset="0"/>
                    <a:ea typeface="Cambria Math" charset="0"/>
                    <a:cs typeface="Cambria Math" charset="0"/>
                  </a:rPr>
                  <a:t>′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)}</a:t>
                </a:r>
                <a:r>
                  <a:rPr kumimoji="1" lang="en-US" altLang="zh-CN" dirty="0" smtClean="0"/>
                  <a:t>, </a:t>
                </a:r>
                <a:r>
                  <a:rPr kumimoji="1" lang="en-US" altLang="zh-CN" b="0" i="0" dirty="0" smtClean="0">
                    <a:latin typeface="Cambria Math" charset="0"/>
                  </a:rPr>
                  <a:t>𝑚</a:t>
                </a:r>
                <a:r>
                  <a:rPr kumimoji="1" lang="en-US" altLang="zh-CN" b="0" i="0" dirty="0" smtClean="0">
                    <a:latin typeface="Cambria Math" charset="0"/>
                    <a:ea typeface="Cambria Math" charset="0"/>
                    <a:cs typeface="Cambria Math" charset="0"/>
                  </a:rPr>
                  <a:t>∈{1,,,𝑀}</a:t>
                </a:r>
                <a:r>
                  <a:rPr kumimoji="1" lang="en-US" altLang="zh-CN" dirty="0" smtClean="0"/>
                  <a:t>;</a:t>
                </a:r>
                <a:r>
                  <a:rPr kumimoji="1" lang="en-US" altLang="zh-CN" baseline="0" dirty="0" smtClean="0"/>
                  <a:t> </a:t>
                </a:r>
                <a:r>
                  <a:rPr kumimoji="1" lang="zh-CN" altLang="en-US" baseline="0" dirty="0" smtClean="0"/>
                  <a:t>滤波参数</a:t>
                </a:r>
                <a:r>
                  <a:rPr kumimoji="1" lang="en-US" altLang="zh-CN" baseline="0" dirty="0" smtClean="0"/>
                  <a:t>, </a:t>
                </a:r>
                <a:r>
                  <a:rPr kumimoji="1" lang="zh-CN" altLang="en-US" baseline="0" dirty="0" smtClean="0"/>
                  <a:t>兼容参数</a:t>
                </a:r>
                <a:r>
                  <a:rPr kumimoji="1" lang="en-US" altLang="zh-CN" baseline="0" dirty="0" smtClean="0"/>
                  <a:t>.</a:t>
                </a:r>
              </a:p>
              <a:p>
                <a:pPr marL="228600" indent="-228600">
                  <a:buAutoNum type="arabicPeriod"/>
                </a:pPr>
                <a:r>
                  <a:rPr kumimoji="1" lang="zh-CN" altLang="en-US" baseline="0" dirty="0" smtClean="0"/>
                  <a:t>将</a:t>
                </a:r>
                <a:r>
                  <a:rPr kumimoji="1" lang="en-US" altLang="zh-CN" baseline="0" dirty="0" smtClean="0"/>
                  <a:t>CNN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layers</a:t>
                </a:r>
                <a:r>
                  <a:rPr kumimoji="1" lang="zh-CN" altLang="en-US" baseline="0" dirty="0" smtClean="0"/>
                  <a:t>重复多次也就构成了最终的神经网络结构</a:t>
                </a:r>
                <a:r>
                  <a:rPr kumimoji="1" lang="en-US" altLang="zh-CN" baseline="0" dirty="0" smtClean="0"/>
                  <a:t>.</a:t>
                </a:r>
                <a:r>
                  <a:rPr kumimoji="1" lang="zh-CN" altLang="en-US" baseline="0" dirty="0" smtClean="0"/>
                  <a:t> 关键就是看具体</a:t>
                </a:r>
                <a:r>
                  <a:rPr kumimoji="1" lang="en-US" altLang="zh-CN" baseline="0" dirty="0" smtClean="0"/>
                  <a:t>layer</a:t>
                </a:r>
                <a:r>
                  <a:rPr kumimoji="1" lang="zh-CN" altLang="en-US" baseline="0" dirty="0" smtClean="0"/>
                  <a:t>的定义</a:t>
                </a:r>
                <a:r>
                  <a:rPr kumimoji="1" lang="en-US" altLang="zh-CN" baseline="0" dirty="0" smtClean="0"/>
                  <a:t>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baseline="0" dirty="0" smtClean="0"/>
                  <a:t>11</a:t>
                </a:r>
                <a:r>
                  <a:rPr kumimoji="1" lang="zh-CN" altLang="en-US" baseline="0" dirty="0" smtClean="0"/>
                  <a:t>那年的论文迭代次数小于</a:t>
                </a:r>
                <a:r>
                  <a:rPr kumimoji="1" lang="en-US" altLang="zh-CN" baseline="0" dirty="0" smtClean="0"/>
                  <a:t>10</a:t>
                </a:r>
                <a:r>
                  <a:rPr kumimoji="1" lang="zh-CN" altLang="en-US" baseline="0" dirty="0" smtClean="0"/>
                  <a:t>，实际使用中大概</a:t>
                </a:r>
                <a:r>
                  <a:rPr kumimoji="1" lang="en-US" altLang="zh-CN" baseline="0" dirty="0" smtClean="0"/>
                  <a:t>5</a:t>
                </a:r>
                <a:r>
                  <a:rPr kumimoji="1" lang="zh-CN" altLang="en-US" baseline="0" dirty="0" smtClean="0"/>
                  <a:t>次就可以了；因此照这个经验做的</a:t>
                </a:r>
                <a:r>
                  <a:rPr kumimoji="1" lang="en-US" altLang="zh-CN" baseline="0" dirty="0" smtClean="0"/>
                  <a:t>RNN</a:t>
                </a:r>
                <a:r>
                  <a:rPr kumimoji="1" lang="zh-CN" altLang="en-US" baseline="0" dirty="0" smtClean="0"/>
                  <a:t>网络不会有</a:t>
                </a:r>
                <a:r>
                  <a:rPr kumimoji="1" lang="en-US" altLang="zh-CN" baseline="0" dirty="0" smtClean="0"/>
                  <a:t>deep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RRN</a:t>
                </a:r>
                <a:r>
                  <a:rPr kumimoji="1" lang="zh-CN" altLang="en-US" baseline="0" dirty="0" smtClean="0"/>
                  <a:t>的</a:t>
                </a:r>
                <a:r>
                  <a:rPr kumimoji="1" lang="en-US" altLang="zh-CN" baseline="0" dirty="0" smtClean="0"/>
                  <a:t>gradient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vanishing</a:t>
                </a:r>
                <a:r>
                  <a:rPr kumimoji="1" lang="zh-CN" altLang="en-US" baseline="0" dirty="0" smtClean="0"/>
                  <a:t>和</a:t>
                </a:r>
                <a:r>
                  <a:rPr kumimoji="1" lang="en-US" altLang="zh-CN" baseline="0" dirty="0" smtClean="0"/>
                  <a:t>gradient</a:t>
                </a:r>
                <a:r>
                  <a:rPr kumimoji="1" lang="zh-CN" altLang="en-US" baseline="0" dirty="0" smtClean="0"/>
                  <a:t> 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exploding.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FCN8s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提供</a:t>
                </a: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unary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potential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的能力</a:t>
                </a:r>
                <a:endParaRPr kumimoji="1" lang="zh-CN" altLang="en-US" dirty="0"/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733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我们的假设：指数函数</a:t>
            </a:r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Normalization</a:t>
            </a:r>
            <a:r>
              <a:rPr kumimoji="1" lang="zh-CN" altLang="en-US" dirty="0" smtClean="0"/>
              <a:t>后面跟着</a:t>
            </a: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后可以充分近似原操作，同时可以加速训练（改善梯度）</a:t>
            </a:r>
            <a:endParaRPr kumimoji="1" lang="en-US" altLang="zh-CN" dirty="0" smtClean="0"/>
          </a:p>
          <a:p>
            <a:r>
              <a:rPr kumimoji="1"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经验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可以使像素标签的概率更加稀疏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748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我们的假设：指数函数</a:t>
            </a:r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Normalization</a:t>
            </a:r>
            <a:r>
              <a:rPr kumimoji="1" lang="zh-CN" altLang="en-US" dirty="0" smtClean="0"/>
              <a:t>后面跟着</a:t>
            </a: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后可以充分近似原操作，同时可以加速训练（改善梯度）</a:t>
            </a:r>
            <a:endParaRPr kumimoji="1" lang="en-US" altLang="zh-CN" dirty="0" smtClean="0"/>
          </a:p>
          <a:p>
            <a:r>
              <a:rPr kumimoji="1"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经验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可以使像素标签的概率更加稀疏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[</a:t>
            </a:r>
            <a:r>
              <a:rPr kumimoji="1" lang="en-US" altLang="zh-CN" b="1" dirty="0" smtClean="0"/>
              <a:t>coco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/>
              <a:t>ref</a:t>
            </a:r>
            <a:r>
              <a:rPr kumimoji="1" lang="en-US" altLang="zh-CN" dirty="0" smtClean="0"/>
              <a:t>]: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T.-Y. Lin, M.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Maire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Belongie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Bourdev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J. Hays, P.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Perona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Ramanan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C.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Zitnick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P. Dollar. Microsoft coco: Common objects in </a:t>
            </a:r>
            <a:r>
              <a:rPr lang="it-IT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arXiv:1405.0312 , 2014.</a:t>
            </a:r>
          </a:p>
          <a:p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[</a:t>
            </a:r>
            <a:r>
              <a:rPr kumimoji="1" lang="it-IT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</a:t>
            </a:r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Hariharan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Arbel«aez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Malik.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segmentation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ECCV , </a:t>
            </a:r>
            <a:r>
              <a:rPr lang="is-I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2014.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512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我们的假设：指数函数</a:t>
            </a:r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Normalization</a:t>
            </a:r>
            <a:r>
              <a:rPr kumimoji="1" lang="zh-CN" altLang="en-US" dirty="0" smtClean="0"/>
              <a:t>后面跟着</a:t>
            </a: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后可以充分近似原操作，同时可以加速训练（改善梯度）</a:t>
            </a:r>
            <a:endParaRPr kumimoji="1" lang="en-US" altLang="zh-CN" dirty="0" smtClean="0"/>
          </a:p>
          <a:p>
            <a:r>
              <a:rPr kumimoji="1"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经验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可以使像素标签的概率更加稀疏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[</a:t>
            </a:r>
            <a:r>
              <a:rPr kumimoji="1" lang="en-US" altLang="zh-CN" b="1" dirty="0" smtClean="0"/>
              <a:t>coco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/>
              <a:t>ref</a:t>
            </a:r>
            <a:r>
              <a:rPr kumimoji="1" lang="en-US" altLang="zh-CN" dirty="0" smtClean="0"/>
              <a:t>]: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T.-Y. Lin, M.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Maire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Belongie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Bourdev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J. Hays, P.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Perona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Ramanan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C.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Zitnick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P. Dollar. Microsoft coco: Common objects in </a:t>
            </a:r>
            <a:r>
              <a:rPr lang="it-IT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arXiv:1405.0312 , 2014.</a:t>
            </a:r>
          </a:p>
          <a:p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[</a:t>
            </a:r>
            <a:r>
              <a:rPr kumimoji="1" lang="it-IT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</a:t>
            </a:r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Hariharan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Arbel«aez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Malik.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segmentation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ECCV , </a:t>
            </a:r>
            <a:r>
              <a:rPr lang="is-I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2014.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4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1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209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我们的假设：指数函数</a:t>
            </a:r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Normalization</a:t>
            </a:r>
            <a:r>
              <a:rPr kumimoji="1" lang="zh-CN" altLang="en-US" dirty="0" smtClean="0"/>
              <a:t>后面跟着</a:t>
            </a: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后可以充分近似原操作，同时可以加速训练（改善梯度）</a:t>
            </a:r>
            <a:endParaRPr kumimoji="1" lang="en-US" altLang="zh-CN" dirty="0" smtClean="0"/>
          </a:p>
          <a:p>
            <a:r>
              <a:rPr kumimoji="1"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经验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可以使像素标签的概率更加稀疏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[</a:t>
            </a:r>
            <a:r>
              <a:rPr kumimoji="1" lang="en-US" altLang="zh-CN" b="1" dirty="0" smtClean="0"/>
              <a:t>coco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/>
              <a:t>ref</a:t>
            </a:r>
            <a:r>
              <a:rPr kumimoji="1" lang="en-US" altLang="zh-CN" dirty="0" smtClean="0"/>
              <a:t>]: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T.-Y. Lin, M.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Maire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Belongie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Bourdev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J. Hays, P.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Perona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Ramanan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C.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Zitnick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P. Dollar. Microsoft coco: Common objects in </a:t>
            </a:r>
            <a:r>
              <a:rPr lang="it-IT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arXiv:1405.0312 , 2014.</a:t>
            </a:r>
          </a:p>
          <a:p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[</a:t>
            </a:r>
            <a:r>
              <a:rPr kumimoji="1" lang="it-IT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</a:t>
            </a:r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Hariharan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Arbel«aez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Malik.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segmentation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ECCV , </a:t>
            </a:r>
            <a:r>
              <a:rPr lang="is-I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2014.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344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kumimoji="1" lang="en-US" altLang="zh-CN" baseline="0" dirty="0" smtClean="0"/>
                  <a:t>Potts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model</a:t>
                </a:r>
                <a14:m>
                  <m:oMath xmlns:m="http://schemas.openxmlformats.org/officeDocument/2006/math">
                    <m:r>
                      <a:rPr kumimoji="1" lang="zh-CN" altLang="en-US" i="1" baseline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kumimoji="1" lang="zh-CN" altLang="en-US" baseline="0" dirty="0" smtClean="0"/>
                  <a:t>：</a:t>
                </a:r>
                <a14:m>
                  <m:oMath xmlns:m="http://schemas.openxmlformats.org/officeDocument/2006/math">
                    <m:r>
                      <a:rPr kumimoji="1" lang="zh-CN" altLang="en-US" i="1" baseline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kumimoji="1" lang="en-US" altLang="zh-CN" b="0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zh-CN" b="0" i="1" baseline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≠</m:t>
                        </m:r>
                        <m:sSub>
                          <m:sSubPr>
                            <m:ctrlP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zh-CN" b="0" i="1" baseline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m:rPr>
                        <m:sty m:val="p"/>
                      </m:rPr>
                      <a:rPr kumimoji="1" lang="en-US" altLang="zh-CN" b="0" i="1" baseline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Com</m:t>
                    </m:r>
                  </m:oMath>
                </a14:m>
                <a:r>
                  <a:rPr kumimoji="1" lang="en-US" altLang="zh-CN" dirty="0" smtClean="0"/>
                  <a:t>patibility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function.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dirty="0" err="1" smtClean="0"/>
                  <a:t>Densecrf:https</a:t>
                </a:r>
                <a:r>
                  <a:rPr kumimoji="1" lang="en-US" altLang="zh-CN" dirty="0" smtClean="0"/>
                  <a:t>://</a:t>
                </a:r>
                <a:r>
                  <a:rPr kumimoji="1" lang="en-US" altLang="zh-CN" dirty="0" err="1" smtClean="0"/>
                  <a:t>github.com</a:t>
                </a:r>
                <a:r>
                  <a:rPr kumimoji="1" lang="en-US" altLang="zh-CN" dirty="0" smtClean="0"/>
                  <a:t>/</a:t>
                </a:r>
                <a:r>
                  <a:rPr kumimoji="1" lang="en-US" altLang="zh-CN" dirty="0" err="1" smtClean="0"/>
                  <a:t>lucasb-eyer</a:t>
                </a:r>
                <a:r>
                  <a:rPr kumimoji="1" lang="en-US" altLang="zh-CN" dirty="0" smtClean="0"/>
                  <a:t>/</a:t>
                </a:r>
                <a:r>
                  <a:rPr kumimoji="1" lang="en-US" altLang="zh-CN" dirty="0" err="1" smtClean="0"/>
                  <a:t>pydensecrf</a:t>
                </a:r>
                <a:endParaRPr kumimoji="1" lang="en-US" altLang="zh-CN" dirty="0" smtClean="0"/>
              </a:p>
              <a:p>
                <a:pPr marL="228600" indent="-2286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zh-CN" altLang="en-US" dirty="0" smtClean="0"/>
                  <a:t>比较好求</a:t>
                </a:r>
                <a:r>
                  <a:rPr kumimoji="1" lang="en-US" altLang="zh-CN" dirty="0" smtClean="0"/>
                  <a:t>, </a:t>
                </a:r>
                <a:r>
                  <a:rPr kumimoji="1" lang="zh-CN" altLang="en-US" dirty="0" smtClean="0"/>
                  <a:t>而</a:t>
                </a:r>
                <a:r>
                  <a:rPr kumimoji="1" lang="en-US" altLang="zh-CN" dirty="0" smtClean="0"/>
                  <a:t>Appearance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kernel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  <m:r>
                      <a:rPr kumimoji="1" lang="zh-CN" altLang="en-US" i="1">
                        <a:latin typeface="Cambria Math" charset="0"/>
                      </a:rPr>
                      <m:t>和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不容易计算</a:t>
                </a:r>
                <a:r>
                  <a:rPr kumimoji="1" lang="en-US" altLang="zh-CN" dirty="0" smtClean="0"/>
                  <a:t>, </a:t>
                </a:r>
                <a:r>
                  <a:rPr kumimoji="1" lang="zh-CN" altLang="en-US" dirty="0" smtClean="0"/>
                  <a:t>因为在求导的时候涉及了非高斯核的求和</a:t>
                </a:r>
                <a:r>
                  <a:rPr kumimoji="1" lang="en-US" altLang="zh-CN" dirty="0" smtClean="0"/>
                  <a:t>,</a:t>
                </a:r>
                <a:r>
                  <a:rPr kumimoji="1" lang="en-US" altLang="zh-CN" baseline="0" dirty="0" smtClean="0"/>
                  <a:t> </a:t>
                </a:r>
                <a:r>
                  <a:rPr kumimoji="1" lang="zh-CN" altLang="en-US" dirty="0" smtClean="0"/>
                  <a:t>因此使用网格搜索对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(1)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  <m:r>
                      <a:rPr kumimoji="1" lang="zh-CN" altLang="en-US" b="0" i="1" smtClean="0">
                        <a:latin typeface="Cambria Math" charset="0"/>
                      </a:rPr>
                      <m:t>和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进行更新</a:t>
                </a:r>
                <a:r>
                  <a:rPr kumimoji="1" lang="en-US" altLang="zh-CN" dirty="0" smtClean="0"/>
                  <a:t>.</a:t>
                </a:r>
              </a:p>
              <a:p>
                <a:pPr marL="228600" indent="-228600">
                  <a:buAutoNum type="arabicPeriod"/>
                </a:pPr>
                <a:r>
                  <a:rPr kumimoji="1" lang="zh-CN" altLang="en-US" dirty="0" smtClean="0"/>
                  <a:t>具体来说：对一个验证集合进行</a:t>
                </a:r>
                <a:r>
                  <a:rPr kumimoji="1" lang="en-US" altLang="zh-CN" dirty="0" smtClean="0"/>
                  <a:t>Maximize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log-likelihood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𝒍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: </m:t>
                        </m:r>
                        <m:r>
                          <m:rPr>
                            <m:sty m:val="p"/>
                          </m:rPr>
                          <a:rPr kumimoji="1" lang="el-GR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Ι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kumimoji="1" lang="el-GR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</m:e>
                    </m:d>
                    <m:r>
                      <a:rPr kumimoji="1" lang="zh-CN" alt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，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但这里</m:t>
                    </m:r>
                  </m:oMath>
                </a14:m>
                <a:r>
                  <a:rPr kumimoji="1" lang="zh-CN" altLang="en-US" dirty="0" smtClean="0"/>
                  <a:t>的</a:t>
                </a:r>
                <a:r>
                  <a:rPr kumimoji="1" lang="en-US" altLang="zh-CN" b="1" dirty="0" smtClean="0"/>
                  <a:t>Z</a:t>
                </a:r>
                <a:r>
                  <a:rPr kumimoji="1" lang="zh-CN" altLang="en-US" dirty="0" smtClean="0"/>
                  <a:t>函数比较难求，因此，也利用了</a:t>
                </a:r>
                <a:r>
                  <a:rPr kumimoji="1" lang="en-US" altLang="zh-CN" dirty="0" smtClean="0"/>
                  <a:t>mean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field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approximation</a:t>
                </a:r>
                <a:r>
                  <a:rPr kumimoji="1" lang="zh-CN" altLang="en-US" dirty="0" smtClean="0"/>
                  <a:t>对</a:t>
                </a:r>
                <a:r>
                  <a:rPr kumimoji="1" lang="en-US" altLang="zh-CN" dirty="0" smtClean="0"/>
                  <a:t>Z</a:t>
                </a:r>
                <a:r>
                  <a:rPr kumimoji="1" lang="zh-CN" altLang="en-US" dirty="0" smtClean="0"/>
                  <a:t>的梯度进行估计</a:t>
                </a:r>
                <a:r>
                  <a:rPr kumimoji="1" lang="en-US" altLang="zh-CN" dirty="0" smtClean="0"/>
                  <a:t>, </a:t>
                </a:r>
                <a:r>
                  <a:rPr kumimoji="1" lang="zh-CN" altLang="en-US" dirty="0" smtClean="0"/>
                  <a:t>进而得到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𝒍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: </m:t>
                        </m:r>
                        <m:r>
                          <m:rPr>
                            <m:sty m:val="p"/>
                          </m:rPr>
                          <a:rPr kumimoji="1" lang="el-GR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Ι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kumimoji="1" lang="el-GR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</m:e>
                    </m:d>
                  </m:oMath>
                </a14:m>
                <a:r>
                  <a:rPr kumimoji="1" lang="zh-CN" altLang="en-US" dirty="0" smtClean="0"/>
                  <a:t>的近似梯度更新公式</a:t>
                </a:r>
                <a:endParaRPr kumimoji="1" lang="en-US" altLang="zh-CN" dirty="0" smtClean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kumimoji="1" lang="en-US" altLang="zh-CN" baseline="0" dirty="0" smtClean="0"/>
                  <a:t>Potts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model</a:t>
                </a:r>
                <a:r>
                  <a:rPr kumimoji="1" lang="zh-CN" altLang="en-US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𝜇</a:t>
                </a:r>
                <a:r>
                  <a:rPr kumimoji="1" lang="zh-CN" altLang="en-US" baseline="0" dirty="0" smtClean="0"/>
                  <a:t>：</a:t>
                </a:r>
                <a:r>
                  <a:rPr kumimoji="1" lang="zh-CN" altLang="en-US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𝜇</a:t>
                </a:r>
                <a:r>
                  <a:rPr kumimoji="1" lang="en-US" altLang="zh-CN" b="0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(𝑥_𝑖, 𝑥_𝑗 )=[</a:t>
                </a:r>
                <a:r>
                  <a:rPr kumimoji="1" lang="en-US" altLang="zh-CN" b="0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𝑥</a:t>
                </a:r>
                <a:r>
                  <a:rPr kumimoji="1" lang="en-US" altLang="zh-CN" b="0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_</a:t>
                </a:r>
                <a:r>
                  <a:rPr kumimoji="1" lang="en-US" altLang="zh-CN" b="0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𝑖</a:t>
                </a:r>
                <a:r>
                  <a:rPr kumimoji="1" lang="en-US" altLang="zh-CN" b="0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≠</a:t>
                </a:r>
                <a:r>
                  <a:rPr kumimoji="1" lang="en-US" altLang="zh-CN" b="0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𝑥</a:t>
                </a:r>
                <a:r>
                  <a:rPr kumimoji="1" lang="en-US" altLang="zh-CN" b="0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_𝑗 ], Com</a:t>
                </a:r>
                <a:r>
                  <a:rPr kumimoji="1" lang="en-US" altLang="zh-CN" dirty="0" smtClean="0"/>
                  <a:t>patibility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function.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dirty="0" err="1" smtClean="0"/>
                  <a:t>Densecrf:https</a:t>
                </a:r>
                <a:r>
                  <a:rPr kumimoji="1" lang="en-US" altLang="zh-CN" dirty="0" smtClean="0"/>
                  <a:t>://</a:t>
                </a:r>
                <a:r>
                  <a:rPr kumimoji="1" lang="en-US" altLang="zh-CN" dirty="0" err="1" smtClean="0"/>
                  <a:t>github.com</a:t>
                </a:r>
                <a:r>
                  <a:rPr kumimoji="1" lang="en-US" altLang="zh-CN" dirty="0" smtClean="0"/>
                  <a:t>/</a:t>
                </a:r>
                <a:r>
                  <a:rPr kumimoji="1" lang="en-US" altLang="zh-CN" dirty="0" err="1" smtClean="0"/>
                  <a:t>lucasb-eyer</a:t>
                </a:r>
                <a:r>
                  <a:rPr kumimoji="1" lang="en-US" altLang="zh-CN" dirty="0" smtClean="0"/>
                  <a:t>/</a:t>
                </a:r>
                <a:r>
                  <a:rPr kumimoji="1" lang="en-US" altLang="zh-CN" dirty="0" err="1" smtClean="0"/>
                  <a:t>pydensecrf</a:t>
                </a:r>
                <a:endParaRPr kumimoji="1" lang="en-US" altLang="zh-CN" dirty="0" smtClean="0"/>
              </a:p>
              <a:p>
                <a:pPr marL="228600" indent="-228600">
                  <a:buAutoNum type="arabicPeriod"/>
                </a:pPr>
                <a:r>
                  <a:rPr kumimoji="1" lang="en-US" altLang="zh-CN" b="0" i="0" smtClean="0">
                    <a:latin typeface="Cambria Math" charset="0"/>
                  </a:rPr>
                  <a:t>𝑤</a:t>
                </a:r>
                <a:r>
                  <a:rPr kumimoji="1" lang="en-US" altLang="zh-CN" b="0" i="0" smtClean="0">
                    <a:latin typeface="Cambria Math" charset="0"/>
                  </a:rPr>
                  <a:t>^(</a:t>
                </a:r>
                <a:r>
                  <a:rPr kumimoji="1" lang="en-US" altLang="zh-CN" b="0" i="0" smtClean="0">
                    <a:latin typeface="Cambria Math" charset="0"/>
                  </a:rPr>
                  <a:t>(1)</a:t>
                </a:r>
                <a:r>
                  <a:rPr kumimoji="1" lang="en-US" altLang="zh-CN" b="0" i="0" smtClean="0">
                    <a:latin typeface="Cambria Math" charset="0"/>
                  </a:rPr>
                  <a:t>)</a:t>
                </a:r>
                <a:r>
                  <a:rPr kumimoji="1" lang="zh-CN" altLang="en-US" dirty="0" smtClean="0"/>
                  <a:t>比较好求</a:t>
                </a:r>
                <a:r>
                  <a:rPr kumimoji="1" lang="en-US" altLang="zh-CN" dirty="0" smtClean="0"/>
                  <a:t>, </a:t>
                </a:r>
                <a:r>
                  <a:rPr kumimoji="1" lang="zh-CN" altLang="en-US" dirty="0" smtClean="0"/>
                  <a:t>而</a:t>
                </a:r>
                <a:r>
                  <a:rPr kumimoji="1" lang="en-US" altLang="zh-CN" dirty="0" smtClean="0"/>
                  <a:t>Appearance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kernel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parameters </a:t>
                </a:r>
                <a:r>
                  <a:rPr kumimoji="1" lang="en-US" altLang="zh-CN" i="0">
                    <a:latin typeface="Cambria Math" charset="0"/>
                    <a:ea typeface="Cambria Math" charset="0"/>
                    <a:cs typeface="Cambria Math" charset="0"/>
                  </a:rPr>
                  <a:t>𝜃</a:t>
                </a:r>
                <a:r>
                  <a:rPr kumimoji="1" lang="en-US" altLang="zh-CN" i="0" smtClean="0">
                    <a:latin typeface="Cambria Math" charset="0"/>
                    <a:ea typeface="Cambria Math" charset="0"/>
                    <a:cs typeface="Cambria Math" charset="0"/>
                  </a:rPr>
                  <a:t>_</a:t>
                </a:r>
                <a:r>
                  <a:rPr kumimoji="1" lang="en-US" altLang="zh-CN" i="0">
                    <a:latin typeface="Cambria Math" charset="0"/>
                    <a:ea typeface="Cambria Math" charset="0"/>
                    <a:cs typeface="Cambria Math" charset="0"/>
                  </a:rPr>
                  <a:t>𝛼</a:t>
                </a:r>
                <a:r>
                  <a:rPr kumimoji="1" lang="zh-CN" altLang="en-US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kumimoji="1" lang="zh-CN" altLang="en-US" i="0">
                    <a:latin typeface="Cambria Math" charset="0"/>
                  </a:rPr>
                  <a:t>和</a:t>
                </a:r>
                <a:r>
                  <a:rPr kumimoji="1" lang="en-US" altLang="zh-CN" i="0">
                    <a:latin typeface="Cambria Math" charset="0"/>
                    <a:ea typeface="Cambria Math" charset="0"/>
                    <a:cs typeface="Cambria Math" charset="0"/>
                  </a:rPr>
                  <a:t>𝜃_𝛽</a:t>
                </a:r>
                <a:r>
                  <a:rPr kumimoji="1" lang="zh-CN" altLang="en-US" dirty="0" smtClean="0"/>
                  <a:t>不容易计算</a:t>
                </a:r>
                <a:r>
                  <a:rPr kumimoji="1" lang="en-US" altLang="zh-CN" dirty="0" smtClean="0"/>
                  <a:t>, </a:t>
                </a:r>
                <a:r>
                  <a:rPr kumimoji="1" lang="zh-CN" altLang="en-US" dirty="0" smtClean="0"/>
                  <a:t>因为在求导的时候涉及了非高斯核的求和</a:t>
                </a:r>
                <a:r>
                  <a:rPr kumimoji="1" lang="en-US" altLang="zh-CN" dirty="0" smtClean="0"/>
                  <a:t>,</a:t>
                </a:r>
                <a:r>
                  <a:rPr kumimoji="1" lang="en-US" altLang="zh-CN" baseline="0" dirty="0" smtClean="0"/>
                  <a:t> </a:t>
                </a:r>
                <a:r>
                  <a:rPr kumimoji="1" lang="zh-CN" altLang="en-US" dirty="0" smtClean="0"/>
                  <a:t>因此使用网格搜索对</a:t>
                </a:r>
                <a:r>
                  <a:rPr kumimoji="1" lang="en-US" altLang="zh-CN" b="0" i="0" smtClean="0">
                    <a:latin typeface="Cambria Math" charset="0"/>
                  </a:rPr>
                  <a:t>𝑤</a:t>
                </a:r>
                <a:r>
                  <a:rPr kumimoji="1" lang="en-US" altLang="zh-CN" b="0" i="0" smtClean="0">
                    <a:latin typeface="Cambria Math" charset="0"/>
                  </a:rPr>
                  <a:t>^(</a:t>
                </a:r>
                <a:r>
                  <a:rPr kumimoji="1" lang="en-US" altLang="zh-CN" b="0" i="0" smtClean="0">
                    <a:latin typeface="Cambria Math" charset="0"/>
                  </a:rPr>
                  <a:t>(1)</a:t>
                </a:r>
                <a:r>
                  <a:rPr kumimoji="1" lang="en-US" altLang="zh-CN" b="0" i="0" smtClean="0">
                    <a:latin typeface="Cambria Math" charset="0"/>
                  </a:rPr>
                  <a:t>),  </a:t>
                </a:r>
                <a:r>
                  <a:rPr kumimoji="1" lang="en-US" altLang="zh-CN" i="0" smtClean="0">
                    <a:latin typeface="Cambria Math" charset="0"/>
                    <a:ea typeface="Cambria Math" charset="0"/>
                    <a:cs typeface="Cambria Math" charset="0"/>
                  </a:rPr>
                  <a:t>𝜃</a:t>
                </a:r>
                <a:r>
                  <a:rPr kumimoji="1" lang="en-US" altLang="zh-CN" i="0" smtClean="0">
                    <a:latin typeface="Cambria Math" charset="0"/>
                    <a:ea typeface="Cambria Math" charset="0"/>
                    <a:cs typeface="Cambria Math" charset="0"/>
                  </a:rPr>
                  <a:t>_</a:t>
                </a:r>
                <a:r>
                  <a:rPr kumimoji="1" lang="en-US" altLang="zh-CN" i="0" smtClean="0">
                    <a:latin typeface="Cambria Math" charset="0"/>
                    <a:ea typeface="Cambria Math" charset="0"/>
                    <a:cs typeface="Cambria Math" charset="0"/>
                  </a:rPr>
                  <a:t>𝛼</a:t>
                </a:r>
                <a:r>
                  <a:rPr kumimoji="1" lang="zh-CN" altLang="en-US" b="0" i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kumimoji="1" lang="zh-CN" altLang="en-US" b="0" i="0" smtClean="0">
                    <a:latin typeface="Cambria Math" charset="0"/>
                  </a:rPr>
                  <a:t>和</a:t>
                </a:r>
                <a:r>
                  <a:rPr kumimoji="1" lang="en-US" altLang="zh-CN" i="0">
                    <a:latin typeface="Cambria Math" charset="0"/>
                    <a:ea typeface="Cambria Math" charset="0"/>
                    <a:cs typeface="Cambria Math" charset="0"/>
                  </a:rPr>
                  <a:t>𝜃</a:t>
                </a:r>
                <a:r>
                  <a:rPr kumimoji="1" lang="en-US" altLang="zh-CN" i="0" smtClean="0">
                    <a:latin typeface="Cambria Math" charset="0"/>
                    <a:ea typeface="Cambria Math" charset="0"/>
                    <a:cs typeface="Cambria Math" charset="0"/>
                  </a:rPr>
                  <a:t>_𝛽</a:t>
                </a:r>
                <a:r>
                  <a:rPr kumimoji="1" lang="zh-CN" altLang="en-US" dirty="0" smtClean="0"/>
                  <a:t>进行更新</a:t>
                </a:r>
                <a:r>
                  <a:rPr kumimoji="1" lang="en-US" altLang="zh-CN" dirty="0" smtClean="0"/>
                  <a:t>.</a:t>
                </a:r>
              </a:p>
              <a:p>
                <a:pPr marL="228600" indent="-228600">
                  <a:buAutoNum type="arabicPeriod"/>
                </a:pPr>
                <a:r>
                  <a:rPr kumimoji="1" lang="zh-CN" altLang="en-US" dirty="0" smtClean="0"/>
                  <a:t>具体来说：对一个验证集合进行</a:t>
                </a:r>
                <a:r>
                  <a:rPr kumimoji="1" lang="en-US" altLang="zh-CN" dirty="0" smtClean="0"/>
                  <a:t>Maximize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log-likelihood</a:t>
                </a:r>
                <a:r>
                  <a:rPr kumimoji="1" lang="en-US" altLang="zh-CN" b="0" i="0" smtClean="0">
                    <a:latin typeface="Cambria Math" charset="0"/>
                  </a:rPr>
                  <a:t> </a:t>
                </a:r>
                <a:r>
                  <a:rPr kumimoji="1" lang="en-US" altLang="zh-CN" b="1" i="0" smtClean="0">
                    <a:latin typeface="Cambria Math" charset="0"/>
                  </a:rPr>
                  <a:t>𝒍</a:t>
                </a:r>
                <a:r>
                  <a:rPr kumimoji="1" lang="en-US" altLang="zh-CN" b="0" i="0" smtClean="0">
                    <a:latin typeface="Cambria Math" charset="0"/>
                  </a:rPr>
                  <a:t>(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𝜇: </a:t>
                </a:r>
                <a:r>
                  <a:rPr kumimoji="1" lang="el-GR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Ι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, </a:t>
                </a:r>
                <a:r>
                  <a:rPr kumimoji="1" lang="el-GR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Γ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r>
                  <a:rPr kumimoji="1" lang="zh-CN" altLang="en-US" b="0" i="0" smtClean="0">
                    <a:latin typeface="Cambria Math" charset="0"/>
                    <a:ea typeface="Cambria Math" charset="0"/>
                    <a:cs typeface="Cambria Math" charset="0"/>
                  </a:rPr>
                  <a:t>，但这里</a:t>
                </a:r>
                <a:r>
                  <a:rPr kumimoji="1" lang="zh-CN" altLang="en-US" dirty="0" smtClean="0"/>
                  <a:t>的</a:t>
                </a:r>
                <a:r>
                  <a:rPr kumimoji="1" lang="en-US" altLang="zh-CN" b="1" dirty="0" smtClean="0"/>
                  <a:t>Z</a:t>
                </a:r>
                <a:r>
                  <a:rPr kumimoji="1" lang="zh-CN" altLang="en-US" dirty="0" smtClean="0"/>
                  <a:t>函数比较难求，因此，也利用了</a:t>
                </a:r>
                <a:r>
                  <a:rPr kumimoji="1" lang="en-US" altLang="zh-CN" dirty="0" smtClean="0"/>
                  <a:t>mean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field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approximation</a:t>
                </a:r>
                <a:r>
                  <a:rPr kumimoji="1" lang="zh-CN" altLang="en-US" dirty="0" smtClean="0"/>
                  <a:t>对</a:t>
                </a:r>
                <a:r>
                  <a:rPr kumimoji="1" lang="en-US" altLang="zh-CN" dirty="0" smtClean="0"/>
                  <a:t>Z</a:t>
                </a:r>
                <a:r>
                  <a:rPr kumimoji="1" lang="zh-CN" altLang="en-US" dirty="0" smtClean="0"/>
                  <a:t>的梯度进行估计</a:t>
                </a:r>
                <a:r>
                  <a:rPr kumimoji="1" lang="en-US" altLang="zh-CN" dirty="0" smtClean="0"/>
                  <a:t>, </a:t>
                </a:r>
                <a:r>
                  <a:rPr kumimoji="1" lang="zh-CN" altLang="en-US" dirty="0" smtClean="0"/>
                  <a:t>进而得到</a:t>
                </a:r>
                <a:r>
                  <a:rPr kumimoji="1" lang="en-US" altLang="zh-CN" b="1" i="0" smtClean="0">
                    <a:latin typeface="Cambria Math" charset="0"/>
                  </a:rPr>
                  <a:t>𝒍</a:t>
                </a:r>
                <a:r>
                  <a:rPr kumimoji="1" lang="en-US" altLang="zh-CN" b="0" i="0" smtClean="0">
                    <a:latin typeface="Cambria Math" charset="0"/>
                  </a:rPr>
                  <a:t>(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𝜇: </a:t>
                </a:r>
                <a:r>
                  <a:rPr kumimoji="1" lang="el-GR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Ι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, </a:t>
                </a:r>
                <a:r>
                  <a:rPr kumimoji="1" lang="el-GR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Γ)</a:t>
                </a:r>
                <a:r>
                  <a:rPr kumimoji="1" lang="zh-CN" altLang="en-US" dirty="0" smtClean="0"/>
                  <a:t>的近似梯度更新公式</a:t>
                </a:r>
                <a:endParaRPr kumimoji="1" lang="en-US" altLang="zh-CN" dirty="0" smtClean="0"/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216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484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[9] P.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Kohli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Ladick«y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P. H. S.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Robust higher order potentials for enforcing label consistency.</a:t>
            </a:r>
          </a:p>
          <a:p>
            <a:r>
              <a:rPr lang="is-I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IJCV, 82(3), 2009. </a:t>
            </a:r>
            <a:r>
              <a:rPr lang="is-I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1, 2, 6, 7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7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1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1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6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得到目标像素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各个标签的概率后（结合了图像特征关系），再通过卷积进一步更新目标像素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各个标签的概率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这里的卷积核是</a:t>
            </a:r>
            <a:r>
              <a:rPr kumimoji="1" lang="zh-CN" altLang="en-US" b="1" dirty="0" smtClean="0"/>
              <a:t>标签之间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22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2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05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2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094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2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219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得到目标像素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各个标签的概率后（结合了图像特征关系），再通过卷积进一步更新目标像素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各个标签的概率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这里的卷积核是</a:t>
            </a:r>
            <a:r>
              <a:rPr kumimoji="1" lang="zh-CN" altLang="en-US" b="1" dirty="0" smtClean="0"/>
              <a:t>标签之间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5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43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47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59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16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86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8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03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13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13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58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21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6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56.png"/><Relationship Id="rId5" Type="http://schemas.openxmlformats.org/officeDocument/2006/relationships/image" Target="../media/image320.png"/><Relationship Id="rId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1.png"/><Relationship Id="rId20" Type="http://schemas.openxmlformats.org/officeDocument/2006/relationships/image" Target="../media/image17.png"/><Relationship Id="rId21" Type="http://schemas.openxmlformats.org/officeDocument/2006/relationships/image" Target="../media/image98.png"/><Relationship Id="rId22" Type="http://schemas.openxmlformats.org/officeDocument/2006/relationships/image" Target="../media/image99.png"/><Relationship Id="rId23" Type="http://schemas.openxmlformats.org/officeDocument/2006/relationships/image" Target="../media/image100.png"/><Relationship Id="rId24" Type="http://schemas.openxmlformats.org/officeDocument/2006/relationships/image" Target="../media/image101.png"/><Relationship Id="rId25" Type="http://schemas.openxmlformats.org/officeDocument/2006/relationships/image" Target="../media/image22.png"/><Relationship Id="rId10" Type="http://schemas.openxmlformats.org/officeDocument/2006/relationships/image" Target="../media/image92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5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7" Type="http://schemas.openxmlformats.org/officeDocument/2006/relationships/image" Target="../media/image96.png"/><Relationship Id="rId18" Type="http://schemas.openxmlformats.org/officeDocument/2006/relationships/image" Target="../media/image97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33.png"/><Relationship Id="rId15" Type="http://schemas.openxmlformats.org/officeDocument/2006/relationships/image" Target="../media/image107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02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103.png"/><Relationship Id="rId9" Type="http://schemas.openxmlformats.org/officeDocument/2006/relationships/image" Target="../media/image28.png"/><Relationship Id="rId10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110.png"/><Relationship Id="rId13" Type="http://schemas.openxmlformats.org/officeDocument/2006/relationships/image" Target="../media/image106.png"/><Relationship Id="rId14" Type="http://schemas.openxmlformats.org/officeDocument/2006/relationships/image" Target="../media/image33.png"/><Relationship Id="rId15" Type="http://schemas.openxmlformats.org/officeDocument/2006/relationships/image" Target="../media/image111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Relationship Id="rId5" Type="http://schemas.openxmlformats.org/officeDocument/2006/relationships/image" Target="../media/image102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109.png"/><Relationship Id="rId9" Type="http://schemas.openxmlformats.org/officeDocument/2006/relationships/image" Target="../media/image28.png"/><Relationship Id="rId10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114.png"/><Relationship Id="rId13" Type="http://schemas.openxmlformats.org/officeDocument/2006/relationships/image" Target="../media/image106.png"/><Relationship Id="rId14" Type="http://schemas.openxmlformats.org/officeDocument/2006/relationships/image" Target="../media/image33.png"/><Relationship Id="rId15" Type="http://schemas.openxmlformats.org/officeDocument/2006/relationships/image" Target="../media/image115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7.png"/><Relationship Id="rId4" Type="http://schemas.openxmlformats.org/officeDocument/2006/relationships/image" Target="../media/image24.png"/><Relationship Id="rId5" Type="http://schemas.openxmlformats.org/officeDocument/2006/relationships/image" Target="../media/image102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113.png"/><Relationship Id="rId9" Type="http://schemas.openxmlformats.org/officeDocument/2006/relationships/image" Target="../media/image28.png"/><Relationship Id="rId10" Type="http://schemas.openxmlformats.org/officeDocument/2006/relationships/image" Target="../media/image10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4" Type="http://schemas.openxmlformats.org/officeDocument/2006/relationships/image" Target="../media/image56.png"/><Relationship Id="rId5" Type="http://schemas.openxmlformats.org/officeDocument/2006/relationships/image" Target="../media/image320.png"/><Relationship Id="rId6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png"/><Relationship Id="rId20" Type="http://schemas.openxmlformats.org/officeDocument/2006/relationships/image" Target="../media/image135.png"/><Relationship Id="rId21" Type="http://schemas.openxmlformats.org/officeDocument/2006/relationships/image" Target="../media/image136.png"/><Relationship Id="rId22" Type="http://schemas.openxmlformats.org/officeDocument/2006/relationships/image" Target="../media/image137.png"/><Relationship Id="rId23" Type="http://schemas.openxmlformats.org/officeDocument/2006/relationships/image" Target="../media/image138.png"/><Relationship Id="rId24" Type="http://schemas.openxmlformats.org/officeDocument/2006/relationships/image" Target="../media/image139.png"/><Relationship Id="rId25" Type="http://schemas.openxmlformats.org/officeDocument/2006/relationships/image" Target="../media/image140.png"/><Relationship Id="rId26" Type="http://schemas.openxmlformats.org/officeDocument/2006/relationships/image" Target="../media/image141.png"/><Relationship Id="rId10" Type="http://schemas.openxmlformats.org/officeDocument/2006/relationships/image" Target="../media/image126.png"/><Relationship Id="rId11" Type="http://schemas.openxmlformats.org/officeDocument/2006/relationships/image" Target="../media/image5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9.png"/><Relationship Id="rId15" Type="http://schemas.openxmlformats.org/officeDocument/2006/relationships/image" Target="../media/image130.png"/><Relationship Id="rId16" Type="http://schemas.openxmlformats.org/officeDocument/2006/relationships/image" Target="../media/image131.png"/><Relationship Id="rId17" Type="http://schemas.openxmlformats.org/officeDocument/2006/relationships/image" Target="../media/image132.png"/><Relationship Id="rId18" Type="http://schemas.openxmlformats.org/officeDocument/2006/relationships/image" Target="../media/image133.png"/><Relationship Id="rId19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1.png"/><Relationship Id="rId12" Type="http://schemas.openxmlformats.org/officeDocument/2006/relationships/image" Target="../media/image152.png"/><Relationship Id="rId13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5.png"/><Relationship Id="rId12" Type="http://schemas.openxmlformats.org/officeDocument/2006/relationships/image" Target="../media/image176.png"/><Relationship Id="rId13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Relationship Id="rId7" Type="http://schemas.openxmlformats.org/officeDocument/2006/relationships/image" Target="../media/image171.png"/><Relationship Id="rId8" Type="http://schemas.openxmlformats.org/officeDocument/2006/relationships/image" Target="../media/image172.png"/><Relationship Id="rId9" Type="http://schemas.openxmlformats.org/officeDocument/2006/relationships/image" Target="../media/image173.png"/><Relationship Id="rId10" Type="http://schemas.openxmlformats.org/officeDocument/2006/relationships/image" Target="../media/image174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87.png"/><Relationship Id="rId21" Type="http://schemas.openxmlformats.org/officeDocument/2006/relationships/image" Target="../media/image1820.png"/><Relationship Id="rId22" Type="http://schemas.openxmlformats.org/officeDocument/2006/relationships/image" Target="../media/image188.png"/><Relationship Id="rId23" Type="http://schemas.openxmlformats.org/officeDocument/2006/relationships/image" Target="../media/image189.png"/><Relationship Id="rId24" Type="http://schemas.openxmlformats.org/officeDocument/2006/relationships/image" Target="../media/image190.png"/><Relationship Id="rId25" Type="http://schemas.openxmlformats.org/officeDocument/2006/relationships/image" Target="../media/image191.png"/><Relationship Id="rId26" Type="http://schemas.openxmlformats.org/officeDocument/2006/relationships/image" Target="../media/image192.png"/><Relationship Id="rId27" Type="http://schemas.openxmlformats.org/officeDocument/2006/relationships/image" Target="../media/image193.png"/><Relationship Id="rId28" Type="http://schemas.openxmlformats.org/officeDocument/2006/relationships/image" Target="../media/image194.png"/><Relationship Id="rId29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8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30" Type="http://schemas.openxmlformats.org/officeDocument/2006/relationships/image" Target="../media/image196.png"/><Relationship Id="rId31" Type="http://schemas.openxmlformats.org/officeDocument/2006/relationships/image" Target="../media/image197.png"/><Relationship Id="rId32" Type="http://schemas.openxmlformats.org/officeDocument/2006/relationships/image" Target="../media/image198.png"/><Relationship Id="rId9" Type="http://schemas.openxmlformats.org/officeDocument/2006/relationships/image" Target="../media/image181.png"/><Relationship Id="rId6" Type="http://schemas.openxmlformats.org/officeDocument/2006/relationships/image" Target="../media/image169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33" Type="http://schemas.openxmlformats.org/officeDocument/2006/relationships/image" Target="../media/image1960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Relationship Id="rId12" Type="http://schemas.openxmlformats.org/officeDocument/2006/relationships/image" Target="../media/image184.png"/><Relationship Id="rId13" Type="http://schemas.openxmlformats.org/officeDocument/2006/relationships/image" Target="../media/image185.png"/><Relationship Id="rId14" Type="http://schemas.openxmlformats.org/officeDocument/2006/relationships/image" Target="../media/image142.png"/><Relationship Id="rId15" Type="http://schemas.openxmlformats.org/officeDocument/2006/relationships/image" Target="../media/image143.png"/><Relationship Id="rId16" Type="http://schemas.openxmlformats.org/officeDocument/2006/relationships/image" Target="../media/image144.png"/><Relationship Id="rId17" Type="http://schemas.openxmlformats.org/officeDocument/2006/relationships/image" Target="../media/image166.png"/><Relationship Id="rId18" Type="http://schemas.openxmlformats.org/officeDocument/2006/relationships/image" Target="../media/image1850.png"/><Relationship Id="rId19" Type="http://schemas.openxmlformats.org/officeDocument/2006/relationships/image" Target="../media/image18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8.png"/><Relationship Id="rId20" Type="http://schemas.openxmlformats.org/officeDocument/2006/relationships/image" Target="../media/image204.png"/><Relationship Id="rId10" Type="http://schemas.openxmlformats.org/officeDocument/2006/relationships/image" Target="../media/image149.png"/><Relationship Id="rId11" Type="http://schemas.openxmlformats.org/officeDocument/2006/relationships/image" Target="../media/image150.png"/><Relationship Id="rId12" Type="http://schemas.openxmlformats.org/officeDocument/2006/relationships/image" Target="../media/image151.png"/><Relationship Id="rId13" Type="http://schemas.openxmlformats.org/officeDocument/2006/relationships/image" Target="../media/image152.png"/><Relationship Id="rId14" Type="http://schemas.openxmlformats.org/officeDocument/2006/relationships/image" Target="../media/image153.png"/><Relationship Id="rId15" Type="http://schemas.openxmlformats.org/officeDocument/2006/relationships/image" Target="../media/image199.png"/><Relationship Id="rId16" Type="http://schemas.openxmlformats.org/officeDocument/2006/relationships/image" Target="../media/image200.png"/><Relationship Id="rId17" Type="http://schemas.openxmlformats.org/officeDocument/2006/relationships/image" Target="../media/image201.png"/><Relationship Id="rId18" Type="http://schemas.openxmlformats.org/officeDocument/2006/relationships/image" Target="../media/image202.png"/><Relationship Id="rId19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Relationship Id="rId8" Type="http://schemas.openxmlformats.org/officeDocument/2006/relationships/image" Target="../media/image1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4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40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49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7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48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320.png"/><Relationship Id="rId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20" Type="http://schemas.openxmlformats.org/officeDocument/2006/relationships/image" Target="../media/image67.png"/><Relationship Id="rId21" Type="http://schemas.openxmlformats.org/officeDocument/2006/relationships/image" Target="../media/image68.png"/><Relationship Id="rId22" Type="http://schemas.openxmlformats.org/officeDocument/2006/relationships/image" Target="../media/image69.png"/><Relationship Id="rId23" Type="http://schemas.openxmlformats.org/officeDocument/2006/relationships/image" Target="../media/image22.png"/><Relationship Id="rId10" Type="http://schemas.openxmlformats.org/officeDocument/2006/relationships/image" Target="../media/image61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33.png"/><Relationship Id="rId15" Type="http://schemas.openxmlformats.org/officeDocument/2006/relationships/image" Target="../media/image75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70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71.png"/><Relationship Id="rId9" Type="http://schemas.openxmlformats.org/officeDocument/2006/relationships/image" Target="../media/image28.png"/><Relationship Id="rId10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78.png"/><Relationship Id="rId13" Type="http://schemas.openxmlformats.org/officeDocument/2006/relationships/image" Target="../media/image74.png"/><Relationship Id="rId14" Type="http://schemas.openxmlformats.org/officeDocument/2006/relationships/image" Target="../media/image33.png"/><Relationship Id="rId15" Type="http://schemas.openxmlformats.org/officeDocument/2006/relationships/image" Target="../media/image79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Relationship Id="rId5" Type="http://schemas.openxmlformats.org/officeDocument/2006/relationships/image" Target="../media/image70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77.png"/><Relationship Id="rId9" Type="http://schemas.openxmlformats.org/officeDocument/2006/relationships/image" Target="../media/image28.png"/><Relationship Id="rId10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82.png"/><Relationship Id="rId13" Type="http://schemas.openxmlformats.org/officeDocument/2006/relationships/image" Target="../media/image74.png"/><Relationship Id="rId14" Type="http://schemas.openxmlformats.org/officeDocument/2006/relationships/image" Target="../media/image33.png"/><Relationship Id="rId15" Type="http://schemas.openxmlformats.org/officeDocument/2006/relationships/image" Target="../media/image83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7.png"/><Relationship Id="rId4" Type="http://schemas.openxmlformats.org/officeDocument/2006/relationships/image" Target="../media/image24.png"/><Relationship Id="rId5" Type="http://schemas.openxmlformats.org/officeDocument/2006/relationships/image" Target="../media/image70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81.png"/><Relationship Id="rId9" Type="http://schemas.openxmlformats.org/officeDocument/2006/relationships/image" Target="../media/image28.png"/><Relationship Id="rId10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Overview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106" name="组 105"/>
          <p:cNvGrpSpPr/>
          <p:nvPr/>
        </p:nvGrpSpPr>
        <p:grpSpPr>
          <a:xfrm>
            <a:off x="3784705" y="1072607"/>
            <a:ext cx="4113144" cy="4300819"/>
            <a:chOff x="3784705" y="1072607"/>
            <a:chExt cx="4113144" cy="4300819"/>
          </a:xfrm>
        </p:grpSpPr>
        <p:grpSp>
          <p:nvGrpSpPr>
            <p:cNvPr id="39" name="组 38"/>
            <p:cNvGrpSpPr/>
            <p:nvPr/>
          </p:nvGrpSpPr>
          <p:grpSpPr>
            <a:xfrm>
              <a:off x="3784705" y="1072607"/>
              <a:ext cx="3937158" cy="1040545"/>
              <a:chOff x="1237446" y="811344"/>
              <a:chExt cx="3937158" cy="1040545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16" name="组 15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6" name="椭圆 5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" name="椭圆 6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" name="椭圆 7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" name="组 14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文本框 13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22" name="曲线连接符 21"/>
              <p:cNvCxnSpPr>
                <a:stCxn id="11" idx="0"/>
                <a:endCxn id="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曲线连接符 23"/>
              <p:cNvCxnSpPr>
                <a:stCxn id="6" idx="0"/>
                <a:endCxn id="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曲线连接符 26"/>
              <p:cNvCxnSpPr>
                <a:stCxn id="6" idx="0"/>
                <a:endCxn id="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/>
              <p:cNvCxnSpPr>
                <a:stCxn id="6" idx="3"/>
                <a:endCxn id="1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8197" r="-45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组 61"/>
            <p:cNvGrpSpPr/>
            <p:nvPr/>
          </p:nvGrpSpPr>
          <p:grpSpPr>
            <a:xfrm>
              <a:off x="3806473" y="2661923"/>
              <a:ext cx="3937158" cy="1040545"/>
              <a:chOff x="1237446" y="811344"/>
              <a:chExt cx="3937158" cy="1040545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73" name="组 72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80" name="椭圆 79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椭圆 80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2" name="椭圆 81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椭圆 82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5" name="组 74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文本框 75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6" name="文本框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文本框 76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7" name="文本框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文本框 77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8" name="文本框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9" name="文本框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64" name="曲线连接符 63"/>
              <p:cNvCxnSpPr>
                <a:stCxn id="71" idx="0"/>
                <a:endCxn id="6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曲线连接符 64"/>
              <p:cNvCxnSpPr>
                <a:stCxn id="66" idx="0"/>
                <a:endCxn id="6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曲线连接符 65"/>
              <p:cNvCxnSpPr>
                <a:stCxn id="66" idx="0"/>
                <a:endCxn id="6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曲线连接符 66"/>
              <p:cNvCxnSpPr>
                <a:stCxn id="66" idx="3"/>
                <a:endCxn id="7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矩形 67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8" name="矩形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矩形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矩形 69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矩形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矩形 70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矩形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矩形 71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2" name="矩形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t="-10000" r="-592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组 83"/>
            <p:cNvGrpSpPr/>
            <p:nvPr/>
          </p:nvGrpSpPr>
          <p:grpSpPr>
            <a:xfrm>
              <a:off x="3893557" y="4332881"/>
              <a:ext cx="4004292" cy="1040545"/>
              <a:chOff x="1237446" y="811344"/>
              <a:chExt cx="4004292" cy="1040545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95" name="组 94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4" name="椭圆 103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5" name="椭圆 104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文本框 95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96" name="文本框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7" name="组 96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文本框 97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8" name="文本框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文本框 98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9" name="文本框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文本框 99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0" name="文本框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1" name="文本框 10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86" name="曲线连接符 85"/>
              <p:cNvCxnSpPr/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曲线连接符 86"/>
              <p:cNvCxnSpPr/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曲线连接符 87"/>
              <p:cNvCxnSpPr/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曲线连接符 88"/>
              <p:cNvCxnSpPr/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0" name="矩形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1" name="矩形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2" name="矩形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矩形 92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3" name="矩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t="-10000" r="-426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3370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03017" y="984372"/>
                <a:ext cx="2249910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17" y="984372"/>
                <a:ext cx="2249910" cy="287836"/>
              </a:xfrm>
              <a:prstGeom prst="rect">
                <a:avLst/>
              </a:prstGeom>
              <a:blipFill rotWithShape="0">
                <a:blip r:embed="rId3"/>
                <a:stretch>
                  <a:fillRect l="-2981" t="-25000" r="-3523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407" t="-2174" r="-1203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56652" y="1880484"/>
                <a:ext cx="2224007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52" y="1880484"/>
                <a:ext cx="2224007" cy="286297"/>
              </a:xfrm>
              <a:prstGeom prst="rect">
                <a:avLst/>
              </a:prstGeom>
              <a:blipFill rotWithShape="0">
                <a:blip r:embed="rId6"/>
                <a:stretch>
                  <a:fillRect l="-4658" t="-25532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541279" y="1011935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兼容参数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2545" y="85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兼容变换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3723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Overview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106" name="组 105"/>
          <p:cNvGrpSpPr/>
          <p:nvPr/>
        </p:nvGrpSpPr>
        <p:grpSpPr>
          <a:xfrm>
            <a:off x="3784705" y="1072607"/>
            <a:ext cx="4178148" cy="4300819"/>
            <a:chOff x="3784705" y="1072607"/>
            <a:chExt cx="4178148" cy="4300819"/>
          </a:xfrm>
        </p:grpSpPr>
        <p:grpSp>
          <p:nvGrpSpPr>
            <p:cNvPr id="39" name="组 38"/>
            <p:cNvGrpSpPr/>
            <p:nvPr/>
          </p:nvGrpSpPr>
          <p:grpSpPr>
            <a:xfrm>
              <a:off x="3784705" y="1072607"/>
              <a:ext cx="4073207" cy="1040545"/>
              <a:chOff x="1237446" y="811344"/>
              <a:chExt cx="4073207" cy="1040545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1910446" y="876042"/>
                <a:ext cx="2863062" cy="615553"/>
                <a:chOff x="1910446" y="876042"/>
                <a:chExt cx="2863062" cy="615553"/>
              </a:xfrm>
            </p:grpSpPr>
            <p:grpSp>
              <p:nvGrpSpPr>
                <p:cNvPr id="16" name="组 15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6" name="椭圆 5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" name="椭圆 6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" name="椭圆 7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" name="组 14"/>
                <p:cNvGrpSpPr/>
                <p:nvPr/>
              </p:nvGrpSpPr>
              <p:grpSpPr>
                <a:xfrm>
                  <a:off x="1918600" y="1162032"/>
                  <a:ext cx="2854908" cy="276999"/>
                  <a:chOff x="1494054" y="1472278"/>
                  <a:chExt cx="2854908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1053" r="-21053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文本框 13"/>
                      <p:cNvSpPr txBox="1"/>
                      <p:nvPr/>
                    </p:nvSpPr>
                    <p:spPr>
                      <a:xfrm>
                        <a:off x="3992326" y="1537594"/>
                        <a:ext cx="35663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92326" y="1537594"/>
                        <a:ext cx="356636" cy="153888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6780" r="-8475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22" name="曲线连接符 21"/>
              <p:cNvCxnSpPr>
                <a:stCxn id="11" idx="0"/>
                <a:endCxn id="7" idx="0"/>
              </p:cNvCxnSpPr>
              <p:nvPr/>
            </p:nvCxnSpPr>
            <p:spPr>
              <a:xfrm rot="16200000" flipH="1">
                <a:off x="2300207" y="898662"/>
                <a:ext cx="21787" cy="548527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曲线连接符 23"/>
              <p:cNvCxnSpPr>
                <a:stCxn id="6" idx="0"/>
                <a:endCxn id="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曲线连接符 26"/>
              <p:cNvCxnSpPr>
                <a:stCxn id="6" idx="0"/>
                <a:endCxn id="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/>
              <p:cNvCxnSpPr>
                <a:stCxn id="6" idx="3"/>
                <a:endCxn id="1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0349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1237446" y="1067070"/>
                    <a:ext cx="640560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𝑁𝑁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640560" cy="37260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2459919" y="811344"/>
                    <a:ext cx="606384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606384" cy="37260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3036867" y="833116"/>
                    <a:ext cx="611706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611706" cy="372603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4446570" y="822226"/>
                    <a:ext cx="864083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864083" cy="37260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8197" r="-45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组 61"/>
            <p:cNvGrpSpPr/>
            <p:nvPr/>
          </p:nvGrpSpPr>
          <p:grpSpPr>
            <a:xfrm>
              <a:off x="3806473" y="2661923"/>
              <a:ext cx="4073207" cy="1040545"/>
              <a:chOff x="1237446" y="811344"/>
              <a:chExt cx="4073207" cy="1040545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910446" y="876042"/>
                <a:ext cx="2878975" cy="615553"/>
                <a:chOff x="1910446" y="876042"/>
                <a:chExt cx="2878975" cy="615553"/>
              </a:xfrm>
            </p:grpSpPr>
            <p:grpSp>
              <p:nvGrpSpPr>
                <p:cNvPr id="73" name="组 72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80" name="椭圆 79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椭圆 80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2" name="椭圆 81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椭圆 82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5" name="组 74"/>
                <p:cNvGrpSpPr/>
                <p:nvPr/>
              </p:nvGrpSpPr>
              <p:grpSpPr>
                <a:xfrm>
                  <a:off x="1918600" y="1162032"/>
                  <a:ext cx="2870821" cy="276999"/>
                  <a:chOff x="1494054" y="1472278"/>
                  <a:chExt cx="2870821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文本框 75"/>
                      <p:cNvSpPr txBox="1"/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6" name="文本框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文本框 76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7" name="文本框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文本框 77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8" name="文本框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4008239" y="1552561"/>
                        <a:ext cx="35663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79" name="文本框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8239" y="1552561"/>
                        <a:ext cx="356636" cy="153888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8621" r="-8621"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64" name="曲线连接符 63"/>
              <p:cNvCxnSpPr>
                <a:stCxn id="71" idx="0"/>
                <a:endCxn id="6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曲线连接符 64"/>
              <p:cNvCxnSpPr>
                <a:stCxn id="66" idx="0"/>
                <a:endCxn id="6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曲线连接符 65"/>
              <p:cNvCxnSpPr>
                <a:stCxn id="66" idx="0"/>
                <a:endCxn id="6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曲线连接符 66"/>
              <p:cNvCxnSpPr>
                <a:stCxn id="66" idx="3"/>
                <a:endCxn id="7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矩形 67"/>
                  <p:cNvSpPr/>
                  <p:nvPr/>
                </p:nvSpPr>
                <p:spPr>
                  <a:xfrm>
                    <a:off x="1237446" y="1067070"/>
                    <a:ext cx="640560" cy="37317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8" name="矩形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640560" cy="37317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矩形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矩形 69"/>
                  <p:cNvSpPr/>
                  <p:nvPr/>
                </p:nvSpPr>
                <p:spPr>
                  <a:xfrm>
                    <a:off x="3036867" y="833116"/>
                    <a:ext cx="607795" cy="3792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矩形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607795" cy="379271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矩形 70"/>
                  <p:cNvSpPr/>
                  <p:nvPr/>
                </p:nvSpPr>
                <p:spPr>
                  <a:xfrm>
                    <a:off x="4446570" y="822226"/>
                    <a:ext cx="864083" cy="37317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矩形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864083" cy="37317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矩形 71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2" name="矩形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t="-10000" r="-592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组 83"/>
            <p:cNvGrpSpPr/>
            <p:nvPr/>
          </p:nvGrpSpPr>
          <p:grpSpPr>
            <a:xfrm>
              <a:off x="3893557" y="4332881"/>
              <a:ext cx="4069296" cy="1040545"/>
              <a:chOff x="1237446" y="811344"/>
              <a:chExt cx="4069296" cy="1040545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1910446" y="876042"/>
                <a:ext cx="2879394" cy="615553"/>
                <a:chOff x="1910446" y="876042"/>
                <a:chExt cx="2879394" cy="615553"/>
              </a:xfrm>
            </p:grpSpPr>
            <p:grpSp>
              <p:nvGrpSpPr>
                <p:cNvPr id="95" name="组 94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4" name="椭圆 103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5" name="椭圆 104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文本框 95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96" name="文本框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7" name="组 96"/>
                <p:cNvGrpSpPr/>
                <p:nvPr/>
              </p:nvGrpSpPr>
              <p:grpSpPr>
                <a:xfrm>
                  <a:off x="1918600" y="1162032"/>
                  <a:ext cx="2871240" cy="276999"/>
                  <a:chOff x="1494054" y="1472278"/>
                  <a:chExt cx="2871240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文本框 97"/>
                      <p:cNvSpPr txBox="1"/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8" name="文本框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文本框 98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9" name="文本框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文本框 99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0" name="文本框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4008658" y="1537594"/>
                        <a:ext cx="35663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01" name="文本框 10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8658" y="1537594"/>
                        <a:ext cx="356636" cy="153888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8621" r="-8621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86" name="曲线连接符 85"/>
              <p:cNvCxnSpPr/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曲线连接符 86"/>
              <p:cNvCxnSpPr/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曲线连接符 87"/>
              <p:cNvCxnSpPr/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曲线连接符 88"/>
              <p:cNvCxnSpPr/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1237446" y="1067070"/>
                    <a:ext cx="64056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0" name="矩形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640560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2459919" y="811344"/>
                    <a:ext cx="60247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1" name="矩形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602473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/>
                  <p:cNvSpPr/>
                  <p:nvPr/>
                </p:nvSpPr>
                <p:spPr>
                  <a:xfrm>
                    <a:off x="3036867" y="833116"/>
                    <a:ext cx="60779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2" name="矩形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607794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矩形 92"/>
                  <p:cNvSpPr/>
                  <p:nvPr/>
                </p:nvSpPr>
                <p:spPr>
                  <a:xfrm>
                    <a:off x="4446570" y="822226"/>
                    <a:ext cx="8601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3" name="矩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860172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t="-10000" r="-426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0518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/>
              <a:t>Pixel: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N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1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263" t="-26087" r="-2256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0122"/>
                    <a:ext cx="323380" cy="1122157"/>
                  </a:xfrm>
                  <a:prstGeom prst="bentConnector3">
                    <a:avLst>
                      <a:gd name="adj1" fmla="val -28276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263" t="-26087" r="-2256" b="-5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263" t="-28889" r="-2256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909" t="-25000" r="-11818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/>
              <a:t>Pixel: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N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2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263" t="-26087" r="-2256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0122"/>
                    <a:ext cx="323380" cy="1122157"/>
                  </a:xfrm>
                  <a:prstGeom prst="bentConnector3">
                    <a:avLst>
                      <a:gd name="adj1" fmla="val -28276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263" t="-26087" r="-2256" b="-5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263" t="-28889" r="-2256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909" t="-25000" r="-11818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2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/>
              <a:t>Pixel: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N</a:t>
            </a:r>
            <a:r>
              <a:rPr kumimoji="1" lang="en-US" altLang="zh-CN" b="1" dirty="0" smtClean="0"/>
              <a:t>, </a:t>
            </a:r>
            <a:r>
              <a:rPr kumimoji="1" lang="en-US" altLang="zh-CN" b="1" dirty="0" err="1" smtClean="0"/>
              <a:t>Label:</a:t>
            </a:r>
            <a:r>
              <a:rPr kumimoji="1" lang="en-US" altLang="zh-CN" b="1" dirty="0" err="1" smtClean="0">
                <a:solidFill>
                  <a:srgbClr val="0070C0"/>
                </a:solidFill>
              </a:rPr>
              <a:t>L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263" t="-26087" r="-2256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0122"/>
                    <a:ext cx="323380" cy="1122157"/>
                  </a:xfrm>
                  <a:prstGeom prst="bentConnector3">
                    <a:avLst>
                      <a:gd name="adj1" fmla="val -28276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263" t="-26087" r="-2256" b="-5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263" t="-28889" r="-2256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909" t="-25000" r="-11818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4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03017" y="984372"/>
                <a:ext cx="2358851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17" y="984372"/>
                <a:ext cx="2358851" cy="287836"/>
              </a:xfrm>
              <a:prstGeom prst="rect">
                <a:avLst/>
              </a:prstGeom>
              <a:blipFill rotWithShape="0">
                <a:blip r:embed="rId3"/>
                <a:stretch>
                  <a:fillRect l="-2584" t="-25000" r="-2842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407" t="-2174" r="-1203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56652" y="1880484"/>
                <a:ext cx="2327625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52" y="1880484"/>
                <a:ext cx="2327625" cy="286297"/>
              </a:xfrm>
              <a:prstGeom prst="rect">
                <a:avLst/>
              </a:prstGeom>
              <a:blipFill rotWithShape="0">
                <a:blip r:embed="rId6"/>
                <a:stretch>
                  <a:fillRect l="-4450" t="-25532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541279" y="1011935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兼容参数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2545" y="85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兼容变换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0037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218181" y="1651060"/>
                <a:ext cx="2358851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81" y="1651060"/>
                <a:ext cx="2358851" cy="287836"/>
              </a:xfrm>
              <a:prstGeom prst="rect">
                <a:avLst/>
              </a:prstGeom>
              <a:blipFill rotWithShape="0">
                <a:blip r:embed="rId3"/>
                <a:stretch>
                  <a:fillRect l="-2584" t="-27660" r="-2842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895394" y="1661897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394" y="1661897"/>
                <a:ext cx="6602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39" t="-4444" r="-1100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672675" y="1678624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675" y="1678624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849297" y="2187939"/>
                <a:ext cx="2327625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297" y="2187939"/>
                <a:ext cx="2327625" cy="286297"/>
              </a:xfrm>
              <a:prstGeom prst="rect">
                <a:avLst/>
              </a:prstGeom>
              <a:blipFill rotWithShape="0">
                <a:blip r:embed="rId6"/>
                <a:stretch>
                  <a:fillRect l="-4462" t="-27660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42545" y="8534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整合</a:t>
            </a:r>
            <a:r>
              <a:rPr kumimoji="1" lang="en-US" altLang="zh-CN" b="1" dirty="0" smtClean="0"/>
              <a:t>unary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11673" y="1541852"/>
                <a:ext cx="2249910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73" y="1541852"/>
                <a:ext cx="2249910" cy="287836"/>
              </a:xfrm>
              <a:prstGeom prst="rect">
                <a:avLst/>
              </a:prstGeom>
              <a:blipFill rotWithShape="0">
                <a:blip r:embed="rId7"/>
                <a:stretch>
                  <a:fillRect l="-2710" t="-27660" r="-2981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241924" y="1552689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24" y="1552689"/>
                <a:ext cx="66024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407" t="-4444" r="-1203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019207" y="1569416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07" y="1569416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519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359113" y="2176703"/>
                <a:ext cx="2224007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113" y="2176703"/>
                <a:ext cx="2224007" cy="286297"/>
              </a:xfrm>
              <a:prstGeom prst="rect">
                <a:avLst/>
              </a:prstGeom>
              <a:blipFill rotWithShape="0">
                <a:blip r:embed="rId9"/>
                <a:stretch>
                  <a:fillRect l="-4658" t="-25532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043225" y="1569416"/>
                <a:ext cx="2249910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225" y="1569416"/>
                <a:ext cx="2249910" cy="287836"/>
              </a:xfrm>
              <a:prstGeom prst="rect">
                <a:avLst/>
              </a:prstGeom>
              <a:blipFill rotWithShape="0">
                <a:blip r:embed="rId10"/>
                <a:stretch>
                  <a:fillRect l="-2981" t="-25000" r="-3523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671452" y="1580253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52" y="1580253"/>
                <a:ext cx="66024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339" t="-2174" r="-1100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416077" y="1596980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077" y="1596980"/>
                <a:ext cx="16459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674344" y="2187939"/>
                <a:ext cx="2224007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44" y="2187939"/>
                <a:ext cx="2224007" cy="286297"/>
              </a:xfrm>
              <a:prstGeom prst="rect">
                <a:avLst/>
              </a:prstGeom>
              <a:blipFill rotWithShape="0">
                <a:blip r:embed="rId13"/>
                <a:stretch>
                  <a:fillRect l="-4658" t="-27660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7419215" y="1735479"/>
            <a:ext cx="5437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4000" dirty="0"/>
              <a:t>…</a:t>
            </a:r>
            <a:endParaRPr lang="zh-CN" altLang="en-US" sz="4000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2334986" y="1857252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5611594" y="1868131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9927788" y="1889899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854741" y="2764885"/>
                <a:ext cx="2191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741" y="2764885"/>
                <a:ext cx="219181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3900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364557" y="2753649"/>
                <a:ext cx="2077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557" y="2753649"/>
                <a:ext cx="2077556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106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679788" y="2764885"/>
                <a:ext cx="2077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788" y="2764885"/>
                <a:ext cx="207755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4118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/>
          <p:cNvCxnSpPr/>
          <p:nvPr/>
        </p:nvCxnSpPr>
        <p:spPr>
          <a:xfrm>
            <a:off x="5649696" y="2445077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9933232" y="2466845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2356755" y="2434200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-17222" y="2736052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Unary potential</a:t>
            </a:r>
            <a:endParaRPr kumimoji="1"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416623" y="2465607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23" y="2465607"/>
                <a:ext cx="23564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564"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5687781" y="2471046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781" y="2471046"/>
                <a:ext cx="23564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564"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9954984" y="2476485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984" y="2476485"/>
                <a:ext cx="23564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564"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8827524" y="3374489"/>
                <a:ext cx="2202591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524" y="3374489"/>
                <a:ext cx="2202591" cy="286425"/>
              </a:xfrm>
              <a:prstGeom prst="rect">
                <a:avLst/>
              </a:prstGeom>
              <a:blipFill rotWithShape="0">
                <a:blip r:embed="rId18"/>
                <a:stretch>
                  <a:fillRect l="-4709" t="-27660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337340" y="3363253"/>
                <a:ext cx="2081147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340" y="3363253"/>
                <a:ext cx="2081147" cy="286425"/>
              </a:xfrm>
              <a:prstGeom prst="rect">
                <a:avLst/>
              </a:prstGeom>
              <a:blipFill rotWithShape="0">
                <a:blip r:embed="rId19"/>
                <a:stretch>
                  <a:fillRect l="-4971" t="-27660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652571" y="3374489"/>
                <a:ext cx="2091791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71" y="3374489"/>
                <a:ext cx="2091791" cy="286425"/>
              </a:xfrm>
              <a:prstGeom prst="rect">
                <a:avLst/>
              </a:prstGeom>
              <a:blipFill rotWithShape="0">
                <a:blip r:embed="rId20"/>
                <a:stretch>
                  <a:fillRect l="-4956" t="-27660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/>
          <p:cNvCxnSpPr/>
          <p:nvPr/>
        </p:nvCxnSpPr>
        <p:spPr>
          <a:xfrm>
            <a:off x="5622479" y="3054681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9906015" y="3076449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2329538" y="3043804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8816636" y="3984097"/>
                <a:ext cx="2202591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636" y="3984097"/>
                <a:ext cx="2202591" cy="286425"/>
              </a:xfrm>
              <a:prstGeom prst="rect">
                <a:avLst/>
              </a:prstGeom>
              <a:blipFill rotWithShape="0">
                <a:blip r:embed="rId21"/>
                <a:stretch>
                  <a:fillRect l="-4696" t="-27660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326452" y="3972861"/>
                <a:ext cx="2081147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452" y="3972861"/>
                <a:ext cx="2081147" cy="286425"/>
              </a:xfrm>
              <a:prstGeom prst="rect">
                <a:avLst/>
              </a:prstGeom>
              <a:blipFill rotWithShape="0">
                <a:blip r:embed="rId22"/>
                <a:stretch>
                  <a:fillRect l="-4985" t="-27660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4641683" y="3984097"/>
                <a:ext cx="2091791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83" y="3984097"/>
                <a:ext cx="2091791" cy="286425"/>
              </a:xfrm>
              <a:prstGeom prst="rect">
                <a:avLst/>
              </a:prstGeom>
              <a:blipFill rotWithShape="0">
                <a:blip r:embed="rId23"/>
                <a:stretch>
                  <a:fillRect l="-4942" t="-27660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线箭头连接符 46"/>
          <p:cNvCxnSpPr/>
          <p:nvPr/>
        </p:nvCxnSpPr>
        <p:spPr>
          <a:xfrm>
            <a:off x="5611591" y="3664289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9895127" y="3686057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>
            <a:off x="2318650" y="3653412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2318172" y="3680255"/>
                <a:ext cx="437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172" y="3680255"/>
                <a:ext cx="437107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5556" t="-4444" r="-97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5621988" y="3669365"/>
                <a:ext cx="437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988" y="3669365"/>
                <a:ext cx="437107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5556" t="-2222" r="-97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9889195" y="3658475"/>
                <a:ext cx="437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195" y="3658475"/>
                <a:ext cx="437107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5556" t="-2174" r="-9722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30092" y="3949817"/>
            <a:ext cx="690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更新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348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 81"/>
          <p:cNvGrpSpPr/>
          <p:nvPr/>
        </p:nvGrpSpPr>
        <p:grpSpPr>
          <a:xfrm>
            <a:off x="665371" y="1241457"/>
            <a:ext cx="10890779" cy="3307514"/>
            <a:chOff x="665371" y="335854"/>
            <a:chExt cx="10890779" cy="330751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371" y="824614"/>
              <a:ext cx="3600000" cy="127621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8847" y="824614"/>
              <a:ext cx="3600000" cy="127621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150" y="789446"/>
              <a:ext cx="3600000" cy="1276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7462312" y="1819437"/>
                  <a:ext cx="2099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2312" y="1819437"/>
                  <a:ext cx="209994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圆角矩形 28"/>
            <p:cNvSpPr/>
            <p:nvPr/>
          </p:nvSpPr>
          <p:spPr>
            <a:xfrm>
              <a:off x="1982773" y="1934310"/>
              <a:ext cx="8016122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6" name="组 75"/>
            <p:cNvGrpSpPr/>
            <p:nvPr/>
          </p:nvGrpSpPr>
          <p:grpSpPr>
            <a:xfrm>
              <a:off x="4651131" y="2100827"/>
              <a:ext cx="2734407" cy="1542541"/>
              <a:chOff x="4651131" y="2100827"/>
              <a:chExt cx="2734407" cy="154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05" r="-6316" b="-4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线箭头连接符 31"/>
              <p:cNvCxnSpPr>
                <a:stCxn id="29" idx="2"/>
              </p:cNvCxnSpPr>
              <p:nvPr/>
            </p:nvCxnSpPr>
            <p:spPr>
              <a:xfrm>
                <a:off x="5990834" y="2100827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4766297" y="2543257"/>
                    <a:ext cx="982705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0" name="文本框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543257"/>
                    <a:ext cx="982705" cy="12715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969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6369199" y="2543257"/>
                    <a:ext cx="92076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2" name="文本框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543257"/>
                    <a:ext cx="920765" cy="12311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974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64" name="文本框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4762" r="-95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5606578" y="3034219"/>
                    <a:ext cx="924997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5" name="文本框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3034219"/>
                    <a:ext cx="924997" cy="12721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5298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直线箭头连接符 65"/>
              <p:cNvCxnSpPr/>
              <p:nvPr/>
            </p:nvCxnSpPr>
            <p:spPr>
              <a:xfrm>
                <a:off x="5999971" y="2719220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5603778" y="3520257"/>
                    <a:ext cx="924997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520257"/>
                    <a:ext cx="924997" cy="12311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263" t="-25000" b="-5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直线箭头连接符 67"/>
              <p:cNvCxnSpPr/>
              <p:nvPr/>
            </p:nvCxnSpPr>
            <p:spPr>
              <a:xfrm>
                <a:off x="5992416" y="3161433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69" name="文本框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692" t="-4000" r="-10256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圆角矩形 74"/>
              <p:cNvSpPr/>
              <p:nvPr/>
            </p:nvSpPr>
            <p:spPr>
              <a:xfrm>
                <a:off x="4651131" y="2503845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1" name="组 80"/>
            <p:cNvGrpSpPr/>
            <p:nvPr/>
          </p:nvGrpSpPr>
          <p:grpSpPr>
            <a:xfrm>
              <a:off x="4217768" y="335854"/>
              <a:ext cx="3306931" cy="515136"/>
              <a:chOff x="4305688" y="309478"/>
              <a:chExt cx="3306931" cy="515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/>
                  <p:cNvSpPr txBox="1"/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</a:rPr>
                          <m:t>;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    </m:t>
                        </m:r>
                        <m:r>
                          <a:rPr kumimoji="1" lang="en-US" altLang="zh-CN" sz="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kumimoji="1" lang="en-US" altLang="zh-CN" sz="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77" name="文本框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476" t="-150000" b="-18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直线箭头连接符 78"/>
              <p:cNvCxnSpPr>
                <a:stCxn id="77" idx="2"/>
                <a:endCxn id="25" idx="0"/>
              </p:cNvCxnSpPr>
              <p:nvPr/>
            </p:nvCxnSpPr>
            <p:spPr>
              <a:xfrm flipH="1">
                <a:off x="5958847" y="432589"/>
                <a:ext cx="307" cy="392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文本框 82"/>
          <p:cNvSpPr txBox="1"/>
          <p:nvPr/>
        </p:nvSpPr>
        <p:spPr>
          <a:xfrm>
            <a:off x="1904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合并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50741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 32"/>
          <p:cNvGrpSpPr/>
          <p:nvPr/>
        </p:nvGrpSpPr>
        <p:grpSpPr>
          <a:xfrm>
            <a:off x="540230" y="828223"/>
            <a:ext cx="10890779" cy="3316308"/>
            <a:chOff x="540230" y="828223"/>
            <a:chExt cx="10890779" cy="331630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230" y="1309442"/>
              <a:ext cx="3600000" cy="127621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165" y="1319930"/>
              <a:ext cx="3600000" cy="127621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1009" y="1309442"/>
              <a:ext cx="3600000" cy="1276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7348895" y="2323524"/>
                  <a:ext cx="2099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8895" y="2323524"/>
                  <a:ext cx="209994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圆角矩形 13"/>
            <p:cNvSpPr/>
            <p:nvPr/>
          </p:nvSpPr>
          <p:spPr>
            <a:xfrm>
              <a:off x="1869356" y="2438397"/>
              <a:ext cx="8016122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4475285" y="2601990"/>
              <a:ext cx="2734407" cy="1542541"/>
              <a:chOff x="4651131" y="2100827"/>
              <a:chExt cx="2734407" cy="154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05" t="-5000" r="-631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直线箭头连接符 19"/>
              <p:cNvCxnSpPr/>
              <p:nvPr/>
            </p:nvCxnSpPr>
            <p:spPr>
              <a:xfrm>
                <a:off x="5990834" y="2100827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766297" y="2543257"/>
                    <a:ext cx="982705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543257"/>
                    <a:ext cx="982705" cy="12715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969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6369199" y="2543257"/>
                    <a:ext cx="92076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543257"/>
                    <a:ext cx="920765" cy="12311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974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4762" r="-95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5606578" y="3034219"/>
                    <a:ext cx="924997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3034219"/>
                    <a:ext cx="924997" cy="12721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5263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线箭头连接符 24"/>
              <p:cNvCxnSpPr/>
              <p:nvPr/>
            </p:nvCxnSpPr>
            <p:spPr>
              <a:xfrm>
                <a:off x="5999971" y="2719220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5603778" y="3520257"/>
                    <a:ext cx="924997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520257"/>
                    <a:ext cx="924997" cy="12311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263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线箭头连接符 26"/>
              <p:cNvCxnSpPr/>
              <p:nvPr/>
            </p:nvCxnSpPr>
            <p:spPr>
              <a:xfrm>
                <a:off x="5992416" y="3161433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500" r="-750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圆角矩形 28"/>
              <p:cNvSpPr/>
              <p:nvPr/>
            </p:nvSpPr>
            <p:spPr>
              <a:xfrm>
                <a:off x="4651131" y="2503845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0" name="组 29"/>
            <p:cNvGrpSpPr/>
            <p:nvPr/>
          </p:nvGrpSpPr>
          <p:grpSpPr>
            <a:xfrm>
              <a:off x="3997961" y="828223"/>
              <a:ext cx="3306931" cy="515136"/>
              <a:chOff x="4305688" y="309478"/>
              <a:chExt cx="3306931" cy="515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</a:rPr>
                          <m:t>;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    </m:t>
                        </m:r>
                        <m:r>
                          <a:rPr kumimoji="1" lang="en-US" altLang="zh-CN" sz="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kumimoji="1" lang="en-US" altLang="zh-CN" sz="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476" t="-150000" b="-18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线箭头连接符 31"/>
              <p:cNvCxnSpPr/>
              <p:nvPr/>
            </p:nvCxnSpPr>
            <p:spPr>
              <a:xfrm flipH="1">
                <a:off x="5958847" y="432589"/>
                <a:ext cx="307" cy="392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945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 29"/>
          <p:cNvGrpSpPr/>
          <p:nvPr/>
        </p:nvGrpSpPr>
        <p:grpSpPr>
          <a:xfrm>
            <a:off x="441072" y="1329384"/>
            <a:ext cx="10890779" cy="3502584"/>
            <a:chOff x="441072" y="1329384"/>
            <a:chExt cx="10890779" cy="3502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261460" y="3011042"/>
                  <a:ext cx="2099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460" y="3011042"/>
                  <a:ext cx="209994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圆角矩形 10"/>
            <p:cNvSpPr/>
            <p:nvPr/>
          </p:nvSpPr>
          <p:spPr>
            <a:xfrm>
              <a:off x="1781921" y="3125915"/>
              <a:ext cx="8016122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72" y="1785292"/>
              <a:ext cx="3600000" cy="127621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007" y="1821627"/>
              <a:ext cx="3600000" cy="127621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851" y="1809619"/>
              <a:ext cx="3600000" cy="1276212"/>
            </a:xfrm>
            <a:prstGeom prst="rect">
              <a:avLst/>
            </a:prstGeom>
          </p:spPr>
        </p:pic>
        <p:grpSp>
          <p:nvGrpSpPr>
            <p:cNvPr id="15" name="组 14"/>
            <p:cNvGrpSpPr/>
            <p:nvPr/>
          </p:nvGrpSpPr>
          <p:grpSpPr>
            <a:xfrm>
              <a:off x="4417167" y="3289427"/>
              <a:ext cx="2734407" cy="1542541"/>
              <a:chOff x="4651131" y="2100827"/>
              <a:chExt cx="2734407" cy="154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042" t="-5000" r="-6250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线箭头连接符 16"/>
              <p:cNvCxnSpPr/>
              <p:nvPr/>
            </p:nvCxnSpPr>
            <p:spPr>
              <a:xfrm>
                <a:off x="5990834" y="2100827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766297" y="2543257"/>
                    <a:ext cx="1033488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543257"/>
                    <a:ext cx="1033488" cy="12715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706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6369199" y="2543257"/>
                    <a:ext cx="971548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543257"/>
                    <a:ext cx="971548" cy="12311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750" t="-25000" b="-5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4545" r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5606578" y="3034219"/>
                    <a:ext cx="975780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3034219"/>
                    <a:ext cx="975780" cy="12721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5000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线箭头连接符 21"/>
              <p:cNvCxnSpPr/>
              <p:nvPr/>
            </p:nvCxnSpPr>
            <p:spPr>
              <a:xfrm>
                <a:off x="5999971" y="2719220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5603778" y="3520257"/>
                    <a:ext cx="975780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520257"/>
                    <a:ext cx="975780" cy="12311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000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线箭头连接符 23"/>
              <p:cNvCxnSpPr/>
              <p:nvPr/>
            </p:nvCxnSpPr>
            <p:spPr>
              <a:xfrm>
                <a:off x="5992416" y="3161433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5000" r="-10000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圆角矩形 25"/>
              <p:cNvSpPr/>
              <p:nvPr/>
            </p:nvSpPr>
            <p:spPr>
              <a:xfrm>
                <a:off x="4651131" y="2503845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7" name="组 26"/>
            <p:cNvGrpSpPr/>
            <p:nvPr/>
          </p:nvGrpSpPr>
          <p:grpSpPr>
            <a:xfrm>
              <a:off x="3910041" y="1329384"/>
              <a:ext cx="3306931" cy="515136"/>
              <a:chOff x="4305688" y="309478"/>
              <a:chExt cx="3306931" cy="515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</a:rPr>
                          <m:t>;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    </m:t>
                        </m:r>
                        <m:r>
                          <a:rPr kumimoji="1" lang="en-US" altLang="zh-CN" sz="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kumimoji="1" lang="en-US" altLang="zh-CN" sz="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473" t="-145000" b="-18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直线箭头连接符 28"/>
              <p:cNvCxnSpPr/>
              <p:nvPr/>
            </p:nvCxnSpPr>
            <p:spPr>
              <a:xfrm flipH="1">
                <a:off x="5958847" y="432589"/>
                <a:ext cx="307" cy="392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523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1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07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-10354868" y="1238117"/>
            <a:ext cx="33070450" cy="3481128"/>
            <a:chOff x="-10354868" y="1238117"/>
            <a:chExt cx="33070450" cy="3481128"/>
          </a:xfrm>
        </p:grpSpPr>
        <p:sp>
          <p:nvSpPr>
            <p:cNvPr id="2" name="同侧圆角矩形 1"/>
            <p:cNvSpPr/>
            <p:nvPr/>
          </p:nvSpPr>
          <p:spPr>
            <a:xfrm>
              <a:off x="-5838092" y="4507274"/>
              <a:ext cx="23835946" cy="203602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8645482" y="2890348"/>
                  <a:ext cx="20997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45482" y="2890348"/>
                  <a:ext cx="209979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圆角矩形 10"/>
            <p:cNvSpPr/>
            <p:nvPr/>
          </p:nvSpPr>
          <p:spPr>
            <a:xfrm>
              <a:off x="13166335" y="2987637"/>
              <a:ext cx="8015549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5582" y="1849230"/>
              <a:ext cx="3599742" cy="127621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2273" y="1885565"/>
              <a:ext cx="3599742" cy="127621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5840" y="1873557"/>
              <a:ext cx="3599742" cy="1276212"/>
            </a:xfrm>
            <a:prstGeom prst="rect">
              <a:avLst/>
            </a:prstGeom>
          </p:spPr>
        </p:pic>
        <p:grpSp>
          <p:nvGrpSpPr>
            <p:cNvPr id="15" name="组 14"/>
            <p:cNvGrpSpPr/>
            <p:nvPr/>
          </p:nvGrpSpPr>
          <p:grpSpPr>
            <a:xfrm>
              <a:off x="15801393" y="3159941"/>
              <a:ext cx="2734211" cy="1516165"/>
              <a:chOff x="4651131" y="1995323"/>
              <a:chExt cx="2734407" cy="15161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5995979" y="2141782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141782"/>
                    <a:ext cx="583045" cy="12311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105" r="-6316" b="-380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线箭头连接符 16"/>
              <p:cNvCxnSpPr/>
              <p:nvPr/>
            </p:nvCxnSpPr>
            <p:spPr>
              <a:xfrm>
                <a:off x="5990834" y="1995323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766297" y="2437753"/>
                    <a:ext cx="1033488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437753"/>
                    <a:ext cx="1033488" cy="12715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4706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6369199" y="2437753"/>
                    <a:ext cx="971548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437753"/>
                    <a:ext cx="971548" cy="12311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774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5941801" y="2405531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405531"/>
                    <a:ext cx="131446" cy="15388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4762" r="-95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5606578" y="2928715"/>
                    <a:ext cx="975780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2928715"/>
                    <a:ext cx="975780" cy="12721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000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线箭头连接符 21"/>
              <p:cNvCxnSpPr/>
              <p:nvPr/>
            </p:nvCxnSpPr>
            <p:spPr>
              <a:xfrm>
                <a:off x="5999971" y="2613716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5603778" y="3388377"/>
                    <a:ext cx="975780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388377"/>
                    <a:ext cx="975780" cy="12311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5000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线箭头连接符 23"/>
              <p:cNvCxnSpPr/>
              <p:nvPr/>
            </p:nvCxnSpPr>
            <p:spPr>
              <a:xfrm>
                <a:off x="5992416" y="3055929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6038283" y="3077505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077505"/>
                    <a:ext cx="243208" cy="153888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7500" r="-7500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圆角矩形 25"/>
              <p:cNvSpPr/>
              <p:nvPr/>
            </p:nvSpPr>
            <p:spPr>
              <a:xfrm>
                <a:off x="4651131" y="2398341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354868" y="1891697"/>
              <a:ext cx="3599742" cy="1276212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61642" y="1891697"/>
              <a:ext cx="3599742" cy="1276212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64610" y="1856529"/>
              <a:ext cx="3599742" cy="1276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-3558413" y="2886520"/>
                  <a:ext cx="20997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558413" y="2886520"/>
                  <a:ext cx="209979" cy="24622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圆角矩形 35"/>
            <p:cNvSpPr/>
            <p:nvPr/>
          </p:nvSpPr>
          <p:spPr>
            <a:xfrm>
              <a:off x="-9037560" y="3001393"/>
              <a:ext cx="8015549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-5024641" y="3314369"/>
                  <a:ext cx="583003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𝑐𝑜𝑛𝑣</m:t>
                        </m:r>
                        <m:r>
                          <a:rPr kumimoji="1" lang="en-US" altLang="zh-CN" sz="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a:rPr kumimoji="1" lang="zh-CN" altLang="en-US" sz="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r>
                              <a:rPr kumimoji="1" lang="en-US" altLang="zh-CN" sz="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.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024641" y="3314369"/>
                  <a:ext cx="583003" cy="12311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05" t="-5000" r="-6316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线箭头连接符 41"/>
            <p:cNvCxnSpPr/>
            <p:nvPr/>
          </p:nvCxnSpPr>
          <p:spPr>
            <a:xfrm>
              <a:off x="-5029786" y="3167910"/>
              <a:ext cx="5145" cy="408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-6254235" y="3610340"/>
                  <a:ext cx="982635" cy="1271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:r>
                    <a:rPr kumimoji="1" lang="mr-IN" altLang="zh-CN" sz="800" dirty="0" smtClean="0"/>
                    <a:t>…</a:t>
                  </a:r>
                  <a:r>
                    <a:rPr kumimoji="1" lang="en-US" altLang="zh-CN" sz="8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254235" y="3610340"/>
                  <a:ext cx="982635" cy="12715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969" t="-23810" b="-476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-4651448" y="3610340"/>
                  <a:ext cx="920699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sz="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:r>
                    <a:rPr kumimoji="1" lang="mr-IN" altLang="zh-CN" sz="800" dirty="0" smtClean="0"/>
                    <a:t>…</a:t>
                  </a:r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sz="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51448" y="3610340"/>
                  <a:ext cx="920699" cy="12311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974" t="-25000" b="-5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-5078816" y="3578118"/>
                  <a:ext cx="13143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000" dirty="0"/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078816" y="3578118"/>
                  <a:ext cx="131437" cy="15388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762" r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-5414014" y="4101302"/>
                  <a:ext cx="924931" cy="127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:r>
                    <a:rPr kumimoji="1" lang="mr-IN" altLang="zh-CN" sz="800" dirty="0" smtClean="0"/>
                    <a:t>…</a:t>
                  </a:r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414014" y="4101302"/>
                  <a:ext cx="924931" cy="12721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5263" t="-28571" b="-4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线箭头连接符 46"/>
            <p:cNvCxnSpPr/>
            <p:nvPr/>
          </p:nvCxnSpPr>
          <p:spPr>
            <a:xfrm>
              <a:off x="-5020650" y="3786303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-5416814" y="4596134"/>
                  <a:ext cx="924931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:r>
                    <a:rPr kumimoji="1" lang="mr-IN" altLang="zh-CN" sz="800" dirty="0" smtClean="0"/>
                    <a:t>…</a:t>
                  </a:r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416814" y="4596134"/>
                  <a:ext cx="924931" cy="123111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5263" t="-30000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线箭头连接符 48"/>
            <p:cNvCxnSpPr/>
            <p:nvPr/>
          </p:nvCxnSpPr>
          <p:spPr>
            <a:xfrm>
              <a:off x="-5010620" y="4175764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-4982340" y="4285260"/>
                  <a:ext cx="24319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  <m:r>
                          <a:rPr kumimoji="1" lang="en-US" altLang="zh-CN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kumimoji="1" lang="en-US" altLang="zh-CN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</m:oMath>
                    </m:oMathPara>
                  </a14:m>
                  <a:endParaRPr kumimoji="1" lang="zh-CN" altLang="en-US" sz="1000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982340" y="4285260"/>
                  <a:ext cx="243191" cy="153888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7500" r="-7500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圆角矩形 50"/>
            <p:cNvSpPr/>
            <p:nvPr/>
          </p:nvSpPr>
          <p:spPr>
            <a:xfrm>
              <a:off x="-6369393" y="3570928"/>
              <a:ext cx="2734211" cy="21537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7261460" y="2846388"/>
                  <a:ext cx="2099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460" y="2846388"/>
                  <a:ext cx="209994" cy="24622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圆角矩形 54"/>
            <p:cNvSpPr/>
            <p:nvPr/>
          </p:nvSpPr>
          <p:spPr>
            <a:xfrm>
              <a:off x="1781921" y="2943677"/>
              <a:ext cx="8016122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72" y="1805270"/>
              <a:ext cx="3600000" cy="1276212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007" y="1841605"/>
              <a:ext cx="3600000" cy="1276212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851" y="1829597"/>
              <a:ext cx="3600000" cy="1276212"/>
            </a:xfrm>
            <a:prstGeom prst="rect">
              <a:avLst/>
            </a:prstGeom>
          </p:spPr>
        </p:pic>
        <p:grpSp>
          <p:nvGrpSpPr>
            <p:cNvPr id="59" name="组 58"/>
            <p:cNvGrpSpPr/>
            <p:nvPr/>
          </p:nvGrpSpPr>
          <p:grpSpPr>
            <a:xfrm>
              <a:off x="4417167" y="3115981"/>
              <a:ext cx="2734407" cy="1542541"/>
              <a:chOff x="4651131" y="1951363"/>
              <a:chExt cx="2734407" cy="154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5995979" y="2097822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3" name="文本框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097822"/>
                    <a:ext cx="583045" cy="123111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1042" r="-6250" b="-4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直线箭头连接符 63"/>
              <p:cNvCxnSpPr/>
              <p:nvPr/>
            </p:nvCxnSpPr>
            <p:spPr>
              <a:xfrm>
                <a:off x="5990834" y="1951363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4766297" y="2393793"/>
                    <a:ext cx="1033488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5" name="文本框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393793"/>
                    <a:ext cx="1033488" cy="127151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4706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6369199" y="2393793"/>
                    <a:ext cx="971548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6" name="文本框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393793"/>
                    <a:ext cx="971548" cy="123111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750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5941801" y="2361571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361571"/>
                    <a:ext cx="131446" cy="153888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4545" r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67"/>
                  <p:cNvSpPr txBox="1"/>
                  <p:nvPr/>
                </p:nvSpPr>
                <p:spPr>
                  <a:xfrm>
                    <a:off x="5606578" y="2884755"/>
                    <a:ext cx="975780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8" name="文本框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2884755"/>
                    <a:ext cx="975780" cy="127214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l="-5000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直线箭头连接符 68"/>
              <p:cNvCxnSpPr/>
              <p:nvPr/>
            </p:nvCxnSpPr>
            <p:spPr>
              <a:xfrm>
                <a:off x="5999971" y="2569756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5603778" y="3370793"/>
                    <a:ext cx="975780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370793"/>
                    <a:ext cx="975780" cy="123111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5000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直线箭头连接符 70"/>
              <p:cNvCxnSpPr/>
              <p:nvPr/>
            </p:nvCxnSpPr>
            <p:spPr>
              <a:xfrm>
                <a:off x="5992416" y="3011969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6038283" y="3033545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72" name="文本框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033545"/>
                    <a:ext cx="243208" cy="153888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 l="-5000" t="-4000" r="-10000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圆角矩形 72"/>
              <p:cNvSpPr/>
              <p:nvPr/>
            </p:nvSpPr>
            <p:spPr>
              <a:xfrm>
                <a:off x="4651131" y="2354381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0" name="组 59"/>
            <p:cNvGrpSpPr/>
            <p:nvPr/>
          </p:nvGrpSpPr>
          <p:grpSpPr>
            <a:xfrm>
              <a:off x="4103467" y="1270229"/>
              <a:ext cx="3306931" cy="515136"/>
              <a:chOff x="4305688" y="309478"/>
              <a:chExt cx="3306931" cy="515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</a:rPr>
                          <m:t>;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    </m:t>
                        </m:r>
                        <m:r>
                          <a:rPr kumimoji="1" lang="en-US" altLang="zh-CN" sz="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kumimoji="1" lang="en-US" altLang="zh-CN" sz="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1" name="文本框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1473" t="-138095" b="-1761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直线箭头连接符 61"/>
              <p:cNvCxnSpPr/>
              <p:nvPr/>
            </p:nvCxnSpPr>
            <p:spPr>
              <a:xfrm flipH="1">
                <a:off x="5958847" y="432589"/>
                <a:ext cx="307" cy="392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同侧圆角矩形 73"/>
            <p:cNvSpPr/>
            <p:nvPr/>
          </p:nvSpPr>
          <p:spPr>
            <a:xfrm>
              <a:off x="4041433" y="1238117"/>
              <a:ext cx="3303568" cy="194657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1981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 60"/>
          <p:cNvGrpSpPr/>
          <p:nvPr/>
        </p:nvGrpSpPr>
        <p:grpSpPr>
          <a:xfrm>
            <a:off x="10450" y="85344"/>
            <a:ext cx="12654003" cy="5941211"/>
            <a:chOff x="10450" y="85344"/>
            <a:chExt cx="12654003" cy="5941211"/>
          </a:xfrm>
        </p:grpSpPr>
        <p:sp>
          <p:nvSpPr>
            <p:cNvPr id="5" name="文本框 4"/>
            <p:cNvSpPr txBox="1"/>
            <p:nvPr/>
          </p:nvSpPr>
          <p:spPr>
            <a:xfrm>
              <a:off x="442545" y="85344"/>
              <a:ext cx="3461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 smtClean="0"/>
                <a:t>将</a:t>
              </a:r>
              <a:r>
                <a:rPr kumimoji="1" lang="en-US" altLang="zh-CN" b="1" dirty="0" smtClean="0"/>
                <a:t>mean-field</a:t>
              </a:r>
              <a:r>
                <a:rPr kumimoji="1" lang="zh-CN" altLang="en-US" b="1" dirty="0" smtClean="0"/>
                <a:t>的求解组织成</a:t>
              </a:r>
              <a:r>
                <a:rPr kumimoji="1" lang="en-US" altLang="zh-CN" b="1" dirty="0" smtClean="0"/>
                <a:t>RNN</a:t>
              </a:r>
              <a:endParaRPr kumimoji="1" lang="zh-CN" altLang="en-US" b="1" dirty="0"/>
            </a:p>
          </p:txBody>
        </p:sp>
        <p:grpSp>
          <p:nvGrpSpPr>
            <p:cNvPr id="6" name="组 5"/>
            <p:cNvGrpSpPr/>
            <p:nvPr/>
          </p:nvGrpSpPr>
          <p:grpSpPr>
            <a:xfrm>
              <a:off x="10450" y="1241457"/>
              <a:ext cx="10890779" cy="3307514"/>
              <a:chOff x="665371" y="335854"/>
              <a:chExt cx="10890779" cy="3307514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371" y="824614"/>
                <a:ext cx="3600000" cy="1276212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847" y="824614"/>
                <a:ext cx="3600000" cy="1276212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56150" y="789446"/>
                <a:ext cx="3600000" cy="127621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7462312" y="1819437"/>
                    <a:ext cx="20999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sz="1600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2312" y="1819437"/>
                    <a:ext cx="209994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圆角矩形 10"/>
              <p:cNvSpPr/>
              <p:nvPr/>
            </p:nvSpPr>
            <p:spPr>
              <a:xfrm>
                <a:off x="1982773" y="1934310"/>
                <a:ext cx="8016122" cy="16651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2" name="组 11"/>
              <p:cNvGrpSpPr/>
              <p:nvPr/>
            </p:nvGrpSpPr>
            <p:grpSpPr>
              <a:xfrm>
                <a:off x="4651131" y="2100827"/>
                <a:ext cx="2734407" cy="1542541"/>
                <a:chOff x="4651131" y="2100827"/>
                <a:chExt cx="2734407" cy="15425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文本框 15"/>
                    <p:cNvSpPr txBox="1"/>
                    <p:nvPr/>
                  </p:nvSpPr>
                  <p:spPr>
                    <a:xfrm>
                      <a:off x="5995979" y="2247286"/>
                      <a:ext cx="58304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𝑐𝑜𝑛𝑣</m:t>
                            </m:r>
                            <m:r>
                              <a:rPr kumimoji="1" lang="en-US" altLang="zh-CN" sz="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</m:t>
                            </m:r>
                            <m:r>
                              <a:rPr kumimoji="1" lang="zh-CN" altLang="en-US" sz="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</m:t>
                                </m:r>
                                <m:r>
                                  <a:rPr kumimoji="1" lang="en-US" altLang="zh-CN" sz="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</m:t>
                                </m:r>
                                <m:r>
                                  <a:rPr kumimoji="1" lang="en-US" altLang="zh-CN" sz="8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</m:t>
                                </m:r>
                              </m:e>
                            </m:d>
                            <m:r>
                              <a:rPr kumimoji="1" lang="en-US" altLang="zh-CN" sz="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]</m:t>
                            </m:r>
                          </m:oMath>
                        </m:oMathPara>
                      </a14:m>
                      <a:endParaRPr kumimoji="1" lang="zh-CN" altLang="en-US" sz="800" dirty="0"/>
                    </a:p>
                  </p:txBody>
                </p:sp>
              </mc:Choice>
              <mc:Fallback xmlns="">
                <p:sp>
                  <p:nvSpPr>
                    <p:cNvPr id="28" name="文本框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95979" y="2247286"/>
                      <a:ext cx="583045" cy="123111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2105" r="-6316" b="-4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直线箭头连接符 16"/>
                <p:cNvCxnSpPr/>
                <p:nvPr/>
              </p:nvCxnSpPr>
              <p:spPr>
                <a:xfrm>
                  <a:off x="5990834" y="2100827"/>
                  <a:ext cx="5145" cy="40867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文本框 17"/>
                    <p:cNvSpPr txBox="1"/>
                    <p:nvPr/>
                  </p:nvSpPr>
                  <p:spPr>
                    <a:xfrm>
                      <a:off x="4766297" y="2543257"/>
                      <a:ext cx="982705" cy="12715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 </a:t>
                      </a:r>
                      <a:r>
                        <a:rPr kumimoji="1" lang="mr-IN" altLang="zh-CN" sz="800" dirty="0" smtClean="0"/>
                        <a:t>…</a:t>
                      </a:r>
                      <a:r>
                        <a:rPr kumimoji="1" lang="en-US" altLang="zh-CN" sz="800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</m:oMath>
                      </a14:m>
                      <a:endParaRPr kumimoji="1" lang="zh-CN" altLang="en-US" sz="800" dirty="0"/>
                    </a:p>
                  </p:txBody>
                </p:sp>
              </mc:Choice>
              <mc:Fallback xmlns="">
                <p:sp>
                  <p:nvSpPr>
                    <p:cNvPr id="60" name="文本框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66297" y="2543257"/>
                      <a:ext cx="982705" cy="127151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4969" t="-28571" b="-4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369199" y="2543257"/>
                      <a:ext cx="92076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zh-CN" sz="8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 </a:t>
                      </a:r>
                      <a:r>
                        <a:rPr kumimoji="1" lang="mr-IN" altLang="zh-CN" sz="800" dirty="0" smtClean="0"/>
                        <a:t>…</a:t>
                      </a:r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zh-CN" sz="8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</m:oMath>
                      </a14:m>
                      <a:endParaRPr kumimoji="1" lang="zh-CN" altLang="en-US" sz="800" dirty="0"/>
                    </a:p>
                  </p:txBody>
                </p:sp>
              </mc:Choice>
              <mc:Fallback xmlns="">
                <p:sp>
                  <p:nvSpPr>
                    <p:cNvPr id="62" name="文本框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69199" y="2543257"/>
                      <a:ext cx="920765" cy="123111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3974" t="-30000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5941801" y="2511035"/>
                      <a:ext cx="131446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zh-CN" altLang="en-US" sz="1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oMath>
                        </m:oMathPara>
                      </a14:m>
                      <a:endParaRPr kumimoji="1" lang="zh-CN" altLang="en-US" sz="1000" dirty="0"/>
                    </a:p>
                  </p:txBody>
                </p:sp>
              </mc:Choice>
              <mc:Fallback xmlns="">
                <p:sp>
                  <p:nvSpPr>
                    <p:cNvPr id="64" name="文本框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41801" y="2511035"/>
                      <a:ext cx="131446" cy="153888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4762" r="-95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5606578" y="3034219"/>
                      <a:ext cx="924997" cy="12721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̆"/>
                                  <m:ctrlP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̆"/>
                                  <m:ctrlPr>
                                    <a:rPr kumimoji="1" lang="en-US" altLang="zh-CN" sz="8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800" i="1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 </a:t>
                      </a:r>
                      <a:r>
                        <a:rPr kumimoji="1" lang="mr-IN" altLang="zh-CN" sz="800" dirty="0" smtClean="0"/>
                        <a:t>…</a:t>
                      </a:r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̆"/>
                                  <m:ctrlPr>
                                    <a:rPr kumimoji="1" lang="en-US" altLang="zh-CN" sz="8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800" i="1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</m:oMath>
                      </a14:m>
                      <a:endParaRPr kumimoji="1" lang="zh-CN" altLang="en-US" sz="800" dirty="0"/>
                    </a:p>
                  </p:txBody>
                </p:sp>
              </mc:Choice>
              <mc:Fallback xmlns="">
                <p:sp>
                  <p:nvSpPr>
                    <p:cNvPr id="65" name="文本框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06578" y="3034219"/>
                      <a:ext cx="924997" cy="127214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5298" t="-23810" b="-476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直线箭头连接符 21"/>
                <p:cNvCxnSpPr/>
                <p:nvPr/>
              </p:nvCxnSpPr>
              <p:spPr>
                <a:xfrm>
                  <a:off x="5999971" y="2719220"/>
                  <a:ext cx="0" cy="33068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本框 22"/>
                    <p:cNvSpPr txBox="1"/>
                    <p:nvPr/>
                  </p:nvSpPr>
                  <p:spPr>
                    <a:xfrm>
                      <a:off x="5603778" y="3520257"/>
                      <a:ext cx="924997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 </a:t>
                      </a:r>
                      <a:r>
                        <a:rPr kumimoji="1" lang="mr-IN" altLang="zh-CN" sz="800" dirty="0" smtClean="0"/>
                        <a:t>…</a:t>
                      </a:r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</m:oMath>
                      </a14:m>
                      <a:endParaRPr kumimoji="1" lang="zh-CN" altLang="en-US" sz="800" dirty="0"/>
                    </a:p>
                  </p:txBody>
                </p:sp>
              </mc:Choice>
              <mc:Fallback xmlns="">
                <p:sp>
                  <p:nvSpPr>
                    <p:cNvPr id="67" name="文本框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03778" y="3520257"/>
                      <a:ext cx="924997" cy="123111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5263" t="-25000" b="-5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直线箭头连接符 23"/>
                <p:cNvCxnSpPr/>
                <p:nvPr/>
              </p:nvCxnSpPr>
              <p:spPr>
                <a:xfrm>
                  <a:off x="5992416" y="3161433"/>
                  <a:ext cx="0" cy="33068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6038283" y="3183009"/>
                      <a:ext cx="243208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  <m:r>
                              <a:rPr kumimoji="1" lang="en-US" altLang="zh-CN" sz="1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</m:t>
                            </m:r>
                            <m:r>
                              <a:rPr kumimoji="1" lang="en-US" altLang="zh-CN" sz="1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𝑍</m:t>
                            </m:r>
                          </m:oMath>
                        </m:oMathPara>
                      </a14:m>
                      <a:endParaRPr kumimoji="1" lang="zh-CN" altLang="en-US" sz="1000" dirty="0"/>
                    </a:p>
                  </p:txBody>
                </p:sp>
              </mc:Choice>
              <mc:Fallback xmlns="">
                <p:sp>
                  <p:nvSpPr>
                    <p:cNvPr id="69" name="文本框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38283" y="3183009"/>
                      <a:ext cx="243208" cy="153888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7692" t="-4000" r="-10256" b="-3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" name="圆角矩形 25"/>
                <p:cNvSpPr/>
                <p:nvPr/>
              </p:nvSpPr>
              <p:spPr>
                <a:xfrm>
                  <a:off x="4651131" y="2503845"/>
                  <a:ext cx="2734407" cy="215375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3" name="组 12"/>
              <p:cNvGrpSpPr/>
              <p:nvPr/>
            </p:nvGrpSpPr>
            <p:grpSpPr>
              <a:xfrm>
                <a:off x="4217768" y="335854"/>
                <a:ext cx="3306931" cy="515136"/>
                <a:chOff x="4305688" y="309478"/>
                <a:chExt cx="3306931" cy="5151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文本框 13"/>
                    <p:cNvSpPr txBox="1"/>
                    <p:nvPr/>
                  </p:nvSpPr>
                  <p:spPr>
                    <a:xfrm>
                      <a:off x="4305688" y="309478"/>
                      <a:ext cx="3306931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 </a:t>
                      </a:r>
                      <a:r>
                        <a:rPr kumimoji="1" lang="mr-IN" altLang="zh-CN" sz="800" dirty="0" smtClean="0"/>
                        <a:t>…</a:t>
                      </a:r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</a:rPr>
                            <m:t>;   </m:t>
                          </m:r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en-US" altLang="zh-CN" sz="800" dirty="0"/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en-US" altLang="zh-CN" sz="800" dirty="0"/>
                            <m:t>, </m:t>
                          </m:r>
                          <m:r>
                            <m:rPr>
                              <m:nor/>
                            </m:rPr>
                            <a:rPr kumimoji="1" lang="mr-IN" altLang="zh-CN" sz="800" dirty="0"/>
                            <m:t>…</m:t>
                          </m:r>
                          <m:r>
                            <m:rPr>
                              <m:nor/>
                            </m:rPr>
                            <a:rPr kumimoji="1" lang="en-US" altLang="zh-CN" sz="800" dirty="0"/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  <m:r>
                            <a:rPr kumimoji="1" lang="en-US" altLang="zh-CN" sz="8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;    </m:t>
                          </m:r>
                          <m:r>
                            <a:rPr kumimoji="1" lang="en-US" altLang="zh-CN" sz="800" b="1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…</m:t>
                          </m:r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en-US" altLang="zh-CN" sz="800" dirty="0"/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en-US" altLang="zh-CN" sz="800" dirty="0"/>
                            <m:t>, </m:t>
                          </m:r>
                          <m:r>
                            <m:rPr>
                              <m:nor/>
                            </m:rPr>
                            <a:rPr kumimoji="1" lang="mr-IN" altLang="zh-CN" sz="800" dirty="0"/>
                            <m:t>…</m:t>
                          </m:r>
                          <m:r>
                            <m:rPr>
                              <m:nor/>
                            </m:rPr>
                            <a:rPr kumimoji="1" lang="en-US" altLang="zh-CN" sz="800" dirty="0"/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</m:oMath>
                      </a14:m>
                      <a:endParaRPr kumimoji="1" lang="zh-CN" altLang="en-US" sz="800" dirty="0"/>
                    </a:p>
                  </p:txBody>
                </p:sp>
              </mc:Choice>
              <mc:Fallback xmlns="">
                <p:sp>
                  <p:nvSpPr>
                    <p:cNvPr id="77" name="文本框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05688" y="309478"/>
                      <a:ext cx="3306931" cy="123111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476" t="-150000" b="-18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线箭头连接符 14"/>
                <p:cNvCxnSpPr/>
                <p:nvPr/>
              </p:nvCxnSpPr>
              <p:spPr>
                <a:xfrm flipH="1">
                  <a:off x="5958847" y="432589"/>
                  <a:ext cx="307" cy="3920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组 28"/>
            <p:cNvGrpSpPr/>
            <p:nvPr/>
          </p:nvGrpSpPr>
          <p:grpSpPr>
            <a:xfrm>
              <a:off x="11811000" y="1415520"/>
              <a:ext cx="766119" cy="682146"/>
              <a:chOff x="11808940" y="1023495"/>
              <a:chExt cx="766119" cy="68214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1808940" y="1023495"/>
                <a:ext cx="766119" cy="6821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11906914" y="1210680"/>
                    <a:ext cx="5382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𝑀𝑒𝑠𝑠𝑎𝑔𝑒</m:t>
                          </m:r>
                        </m:oMath>
                      </m:oMathPara>
                    </a14:m>
                    <a:endParaRPr kumimoji="1" lang="en-US" altLang="zh-CN" sz="1000" b="0" i="1" dirty="0" smtClean="0">
                      <a:latin typeface="Cambria Math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𝑝𝑎𝑠𝑠𝑖𝑛𝑔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6914" y="1210680"/>
                    <a:ext cx="538224" cy="30777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7955" t="-22000" r="-9091" b="-9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直线箭头连接符 30"/>
            <p:cNvCxnSpPr>
              <a:endCxn id="27" idx="1"/>
            </p:cNvCxnSpPr>
            <p:nvPr/>
          </p:nvCxnSpPr>
          <p:spPr>
            <a:xfrm flipV="1">
              <a:off x="10597402" y="1756593"/>
              <a:ext cx="1213598" cy="36612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 31"/>
            <p:cNvGrpSpPr/>
            <p:nvPr/>
          </p:nvGrpSpPr>
          <p:grpSpPr>
            <a:xfrm>
              <a:off x="11811000" y="2383967"/>
              <a:ext cx="766119" cy="682146"/>
              <a:chOff x="11808940" y="1023495"/>
              <a:chExt cx="766119" cy="68214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1808940" y="1023495"/>
                <a:ext cx="766119" cy="6821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11863370" y="1210680"/>
                    <a:ext cx="70795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𝑅𝑒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𝑊𝑒𝑖𝑔h</m:t>
                          </m:r>
                        </m:oMath>
                      </m:oMathPara>
                    </a14:m>
                    <a:endParaRPr kumimoji="1" lang="en-US" altLang="zh-CN" sz="1000" b="0" i="1" dirty="0" smtClean="0">
                      <a:latin typeface="Cambria Math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𝑡𝑖𝑛𝑔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34" name="文本框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63370" y="1210680"/>
                    <a:ext cx="707951" cy="30777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3419" t="-2000" r="-683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" name="直线箭头连接符 35"/>
            <p:cNvCxnSpPr>
              <a:endCxn id="33" idx="1"/>
            </p:cNvCxnSpPr>
            <p:nvPr/>
          </p:nvCxnSpPr>
          <p:spPr>
            <a:xfrm>
              <a:off x="9710057" y="2571152"/>
              <a:ext cx="2100943" cy="15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>
              <a:stCxn id="16" idx="3"/>
              <a:endCxn id="39" idx="1"/>
            </p:cNvCxnSpPr>
            <p:nvPr/>
          </p:nvCxnSpPr>
          <p:spPr>
            <a:xfrm>
              <a:off x="5924103" y="3214445"/>
              <a:ext cx="5884837" cy="45399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 42"/>
            <p:cNvGrpSpPr/>
            <p:nvPr/>
          </p:nvGrpSpPr>
          <p:grpSpPr>
            <a:xfrm>
              <a:off x="11723665" y="3374186"/>
              <a:ext cx="940788" cy="682146"/>
              <a:chOff x="11808940" y="1023495"/>
              <a:chExt cx="766119" cy="68214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1808940" y="1023495"/>
                <a:ext cx="766119" cy="6821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11863370" y="1210680"/>
                    <a:ext cx="68663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𝐶𝑜𝑚𝑝𝑎𝑡𝑖𝑏𝑖𝑙𝑖</m:t>
                          </m:r>
                          <m:r>
                            <m:rPr>
                              <m:sty m:val="p"/>
                            </m:rPr>
                            <a:rPr kumimoji="1" lang="en-US" altLang="zh-CN" sz="1000" b="0" i="0" smtClean="0">
                              <a:latin typeface="Cambria Math" charset="0"/>
                            </a:rPr>
                            <m:t>ty</m:t>
                          </m:r>
                          <m:r>
                            <a:rPr kumimoji="1" lang="en-US" altLang="zh-CN" sz="1000" b="0" i="0" smtClean="0">
                              <a:latin typeface="Cambria Math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en-US" altLang="zh-CN" sz="1000" b="0" i="0" dirty="0" smtClean="0">
                      <a:latin typeface="Cambria Math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CN" sz="1000" b="0" i="0" smtClean="0">
                              <a:latin typeface="Cambria Math" charset="0"/>
                            </a:rPr>
                            <m:t>Transform</m:t>
                          </m:r>
                        </m:oMath>
                      </m:oMathPara>
                    </a14:m>
                    <a:endParaRPr kumimoji="1" lang="en-US" altLang="zh-CN" sz="1000" b="0" dirty="0" smtClean="0"/>
                  </a:p>
                </p:txBody>
              </p:sp>
            </mc:Choice>
            <mc:Fallback xmlns=""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63370" y="1210680"/>
                    <a:ext cx="686633" cy="307777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5072" t="-70588" r="-6522" b="-392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组 45"/>
            <p:cNvGrpSpPr/>
            <p:nvPr/>
          </p:nvGrpSpPr>
          <p:grpSpPr>
            <a:xfrm>
              <a:off x="11811000" y="4357466"/>
              <a:ext cx="766119" cy="682146"/>
              <a:chOff x="11808940" y="1023495"/>
              <a:chExt cx="766119" cy="68214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11808940" y="1023495"/>
                <a:ext cx="766119" cy="6821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11972230" y="1210680"/>
                    <a:ext cx="5007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𝑈𝑛𝑎𝑟𝑦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en-US" altLang="zh-CN" sz="1000" b="0" i="1" dirty="0" smtClean="0">
                      <a:latin typeface="Cambria Math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𝐴𝑑𝑑𝑡𝑖𝑜𝑛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48" name="文本框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2230" y="1210680"/>
                    <a:ext cx="500713" cy="307777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6098" t="-74000" r="-4878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组 48"/>
            <p:cNvGrpSpPr/>
            <p:nvPr/>
          </p:nvGrpSpPr>
          <p:grpSpPr>
            <a:xfrm>
              <a:off x="11811000" y="5344409"/>
              <a:ext cx="766119" cy="682146"/>
              <a:chOff x="11808940" y="1023495"/>
              <a:chExt cx="766119" cy="682146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11808940" y="1023495"/>
                <a:ext cx="766119" cy="6821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11972230" y="1210680"/>
                    <a:ext cx="5170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𝑁𝑜𝑟𝑚𝑎𝑙𝑖</m:t>
                          </m:r>
                        </m:oMath>
                      </m:oMathPara>
                    </a14:m>
                    <a:endParaRPr kumimoji="1" lang="en-US" altLang="zh-CN" sz="1000" b="0" i="1" dirty="0" smtClean="0">
                      <a:latin typeface="Cambria Math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𝑧𝑎𝑡𝑖𝑜𝑛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51" name="文本框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2230" y="1210680"/>
                    <a:ext cx="517000" cy="307777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5882" r="-5882" b="-39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直线箭头连接符 52"/>
            <p:cNvCxnSpPr>
              <a:endCxn id="47" idx="1"/>
            </p:cNvCxnSpPr>
            <p:nvPr/>
          </p:nvCxnSpPr>
          <p:spPr>
            <a:xfrm>
              <a:off x="6807391" y="2743077"/>
              <a:ext cx="5003609" cy="195546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54"/>
            <p:cNvCxnSpPr>
              <a:stCxn id="25" idx="3"/>
              <a:endCxn id="50" idx="1"/>
            </p:cNvCxnSpPr>
            <p:nvPr/>
          </p:nvCxnSpPr>
          <p:spPr>
            <a:xfrm>
              <a:off x="5626570" y="4165556"/>
              <a:ext cx="6184430" cy="151992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/>
            <p:cNvCxnSpPr>
              <a:stCxn id="27" idx="2"/>
              <a:endCxn id="33" idx="0"/>
            </p:cNvCxnSpPr>
            <p:nvPr/>
          </p:nvCxnSpPr>
          <p:spPr>
            <a:xfrm>
              <a:off x="12194060" y="2097666"/>
              <a:ext cx="0" cy="2863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/>
            <p:cNvCxnSpPr/>
            <p:nvPr/>
          </p:nvCxnSpPr>
          <p:spPr>
            <a:xfrm>
              <a:off x="12194056" y="3077380"/>
              <a:ext cx="0" cy="2863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/>
            <p:nvPr/>
          </p:nvCxnSpPr>
          <p:spPr>
            <a:xfrm>
              <a:off x="12194054" y="4067983"/>
              <a:ext cx="0" cy="2863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59"/>
            <p:cNvCxnSpPr/>
            <p:nvPr/>
          </p:nvCxnSpPr>
          <p:spPr>
            <a:xfrm>
              <a:off x="12194054" y="5058583"/>
              <a:ext cx="0" cy="2863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4259250" y="6581001"/>
                <a:ext cx="923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</a:rPr>
                      <m:t>一次</m:t>
                    </m:r>
                  </m:oMath>
                </a14:m>
                <a:r>
                  <a:rPr kumimoji="1" lang="zh-CN" altLang="en-US" dirty="0" smtClean="0"/>
                  <a:t>迭代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50" y="6581001"/>
                <a:ext cx="923330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1921" t="-28889" r="-15232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本框 62"/>
          <p:cNvSpPr txBox="1"/>
          <p:nvPr/>
        </p:nvSpPr>
        <p:spPr>
          <a:xfrm>
            <a:off x="11737733" y="6591883"/>
            <a:ext cx="11701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 CNN layers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6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实现细节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zh-CN" dirty="0" smtClean="0"/>
                  <a:t>1. FCN-8s</a:t>
                </a:r>
                <a:r>
                  <a:rPr kumimoji="1" lang="zh-CN" altLang="en-US" dirty="0" smtClean="0"/>
                  <a:t>提供</a:t>
                </a:r>
                <a:r>
                  <a:rPr kumimoji="1" lang="en-US" altLang="zh-CN" dirty="0" smtClean="0"/>
                  <a:t>unary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err="1" smtClean="0"/>
                  <a:t>potentatil</a:t>
                </a:r>
                <a:r>
                  <a:rPr kumimoji="1" lang="zh-CN" altLang="en-US" dirty="0" smtClean="0"/>
                  <a:t>能力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2.</a:t>
                </a:r>
                <a:r>
                  <a:rPr kumimoji="1" lang="zh-CN" altLang="en-US" dirty="0" smtClean="0"/>
                  <a:t> 用</a:t>
                </a:r>
                <a:r>
                  <a:rPr kumimoji="1" lang="en-US" altLang="zh-CN" dirty="0" smtClean="0"/>
                  <a:t>Potts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model</a:t>
                </a:r>
                <a:r>
                  <a:rPr kumimoji="1" lang="zh-CN" altLang="en-US" dirty="0" smtClean="0"/>
                  <a:t>对兼容变换进行初始化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3. </a:t>
                </a:r>
                <a:r>
                  <a:rPr kumimoji="1" lang="zh-CN" altLang="en-US" dirty="0" smtClean="0"/>
                  <a:t>高斯</a:t>
                </a:r>
                <a:r>
                  <a:rPr kumimoji="1" lang="en-US" altLang="zh-CN" dirty="0" smtClean="0"/>
                  <a:t>kernel</a:t>
                </a:r>
                <a:r>
                  <a:rPr kumimoji="1" lang="zh-CN" altLang="en-US" dirty="0" smtClean="0"/>
                  <a:t>的</a:t>
                </a:r>
                <a:r>
                  <a:rPr kumimoji="1" lang="en-US" altLang="zh-CN" dirty="0" smtClean="0"/>
                  <a:t>width</a:t>
                </a:r>
                <a:r>
                  <a:rPr kumimoji="1" lang="zh-CN" altLang="en-US" dirty="0" smtClean="0"/>
                  <a:t>和权重参数通过交叉验证确定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4. base learning rate</a:t>
                </a:r>
                <a:r>
                  <a:rPr kumimoji="1" lang="zh-CN" altLang="en-US" dirty="0" smtClean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−13</m:t>
                        </m:r>
                      </m:sup>
                    </m:sSup>
                  </m:oMath>
                </a14:m>
                <a:r>
                  <a:rPr kumimoji="1" lang="en-US" altLang="zh-CN" dirty="0" smtClean="0"/>
                  <a:t>, momentum</a:t>
                </a:r>
                <a:r>
                  <a:rPr kumimoji="1" lang="zh-CN" altLang="en-US" dirty="0" smtClean="0"/>
                  <a:t>为</a:t>
                </a:r>
                <a:r>
                  <a:rPr kumimoji="1" lang="en-US" altLang="zh-CN" dirty="0" smtClean="0"/>
                  <a:t>.99</a:t>
                </a:r>
              </a:p>
              <a:p>
                <a:r>
                  <a:rPr kumimoji="1" lang="en-US" altLang="zh-CN" dirty="0" smtClean="0"/>
                  <a:t>5. </a:t>
                </a:r>
                <a:r>
                  <a:rPr kumimoji="1" lang="en-US" altLang="zh-CN" dirty="0" err="1" smtClean="0"/>
                  <a:t>batch_size</a:t>
                </a:r>
                <a:r>
                  <a:rPr kumimoji="1" lang="zh-CN" altLang="en-US" dirty="0" smtClean="0"/>
                  <a:t>是</a:t>
                </a:r>
                <a:r>
                  <a:rPr kumimoji="1" lang="en-US" altLang="zh-CN" dirty="0" smtClean="0"/>
                  <a:t>1(GPU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memory</a:t>
                </a:r>
                <a:r>
                  <a:rPr kumimoji="1" lang="zh-CN" altLang="en-US" dirty="0" smtClean="0"/>
                  <a:t>方面的考虑</a:t>
                </a:r>
                <a:r>
                  <a:rPr kumimoji="1" lang="en-US" altLang="zh-CN" dirty="0" smtClean="0"/>
                  <a:t>)</a:t>
                </a:r>
              </a:p>
              <a:p>
                <a:r>
                  <a:rPr kumimoji="1" lang="en-US" altLang="zh-CN" dirty="0" smtClean="0"/>
                  <a:t>6. 5</a:t>
                </a:r>
                <a:r>
                  <a:rPr kumimoji="1" lang="zh-CN" altLang="en-US" dirty="0" smtClean="0"/>
                  <a:t>个</a:t>
                </a:r>
                <a:r>
                  <a:rPr kumimoji="1" lang="en-US" altLang="zh-CN" dirty="0" smtClean="0"/>
                  <a:t>CNN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layers, </a:t>
                </a:r>
                <a:r>
                  <a:rPr kumimoji="1" lang="zh-CN" altLang="en-US" dirty="0" smtClean="0"/>
                  <a:t>也就是会所</a:t>
                </a:r>
                <a:r>
                  <a:rPr kumimoji="1" lang="en-US" altLang="zh-CN" dirty="0" smtClean="0"/>
                  <a:t>RNN</a:t>
                </a:r>
                <a:r>
                  <a:rPr kumimoji="1" lang="zh-CN" altLang="en-US" dirty="0" smtClean="0"/>
                  <a:t>的重复次数为</a:t>
                </a:r>
                <a:r>
                  <a:rPr kumimoji="1" lang="en-US" altLang="zh-CN" dirty="0" smtClean="0"/>
                  <a:t>5</a:t>
                </a:r>
              </a:p>
              <a:p>
                <a:r>
                  <a:rPr kumimoji="1" lang="en-US" altLang="zh-CN" dirty="0" smtClean="0"/>
                  <a:t>7. </a:t>
                </a:r>
                <a:r>
                  <a:rPr kumimoji="1" lang="en-US" altLang="zh-CN" dirty="0" err="1" smtClean="0"/>
                  <a:t>softmax</a:t>
                </a:r>
                <a:r>
                  <a:rPr kumimoji="1" lang="en-US" altLang="zh-CN" dirty="0" smtClean="0"/>
                  <a:t> loss function(log-likelihood error function)</a:t>
                </a:r>
              </a:p>
              <a:p>
                <a:r>
                  <a:rPr kumimoji="1" lang="en-US" altLang="zh-CN" dirty="0" smtClean="0"/>
                  <a:t>8. Normalization: </a:t>
                </a:r>
                <a:r>
                  <a:rPr kumimoji="1" lang="zh-CN" altLang="en-US" dirty="0" smtClean="0"/>
                  <a:t>后面跟着</a:t>
                </a:r>
                <a:r>
                  <a:rPr kumimoji="1" lang="en-US" altLang="zh-CN" dirty="0" err="1" smtClean="0"/>
                  <a:t>ReLU</a:t>
                </a:r>
                <a:r>
                  <a:rPr kumimoji="1" lang="en-US" altLang="zh-CN" dirty="0" smtClean="0"/>
                  <a:t>, </a:t>
                </a:r>
                <a:r>
                  <a:rPr kumimoji="1" lang="zh-CN" altLang="en-US" dirty="0" smtClean="0"/>
                  <a:t>因为有了指数函数后，具有“变量大，梯度小”的特点，因此加个</a:t>
                </a:r>
                <a:r>
                  <a:rPr kumimoji="1" lang="en-US" altLang="zh-CN" dirty="0" err="1" smtClean="0"/>
                  <a:t>ReLU</a:t>
                </a:r>
                <a:r>
                  <a:rPr kumimoji="1" lang="zh-CN" altLang="en-US" dirty="0" smtClean="0"/>
                  <a:t>可以改善这种状况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3"/>
                <a:stretch>
                  <a:fillRect l="-1043" t="-322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93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实验</a:t>
            </a:r>
            <a:endParaRPr kumimoji="1"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 smtClean="0"/>
              <a:t>1. training set: </a:t>
            </a:r>
            <a:r>
              <a:rPr lang="cs-CZ" altLang="zh-CN" dirty="0"/>
              <a:t> </a:t>
            </a:r>
            <a:r>
              <a:rPr lang="cs-CZ" altLang="zh-CN" dirty="0" smtClean="0"/>
              <a:t>11,685</a:t>
            </a:r>
            <a:r>
              <a:rPr kumimoji="1" lang="en-US" altLang="zh-CN" dirty="0" smtClean="0"/>
              <a:t>(1464 VOC 2012, 23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train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validation </a:t>
            </a:r>
            <a:r>
              <a:rPr kumimoji="1" lang="en-US" altLang="zh-CN" dirty="0" err="1" smtClean="0"/>
              <a:t>dadta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比对方法：</a:t>
            </a:r>
            <a:r>
              <a:rPr kumimoji="1" lang="en-US" altLang="zh-CN" dirty="0" smtClean="0"/>
              <a:t>FCN-8s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FCN-8s+CRF</a:t>
            </a:r>
            <a:r>
              <a:rPr kumimoji="1" lang="zh-CN" altLang="en-US" dirty="0" smtClean="0"/>
              <a:t>后处理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3. Microsoft COCO dataset[</a:t>
            </a:r>
            <a:r>
              <a:rPr kumimoji="1" lang="en-US" altLang="zh-CN" b="1" dirty="0" smtClean="0"/>
              <a:t>coco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/>
              <a:t>ref</a:t>
            </a:r>
            <a:r>
              <a:rPr kumimoji="1" lang="en-US" altLang="zh-CN" dirty="0" smtClean="0"/>
              <a:t>]:</a:t>
            </a:r>
            <a:r>
              <a:rPr lang="is-IS" altLang="zh-CN" dirty="0"/>
              <a:t> </a:t>
            </a:r>
            <a:r>
              <a:rPr lang="is-IS" altLang="zh-CN" dirty="0" smtClean="0"/>
              <a:t>66,099</a:t>
            </a:r>
          </a:p>
          <a:p>
            <a:r>
              <a:rPr kumimoji="1" lang="is-IS" altLang="zh-CN" dirty="0" smtClean="0"/>
              <a:t>4. final train set: </a:t>
            </a:r>
            <a:r>
              <a:rPr lang="is-IS" altLang="zh-CN" dirty="0"/>
              <a:t> 66,099 + 11,685 = </a:t>
            </a:r>
            <a:r>
              <a:rPr lang="is-IS" altLang="zh-CN" dirty="0" smtClean="0"/>
              <a:t>77,784(experiment 2)</a:t>
            </a:r>
          </a:p>
          <a:p>
            <a:r>
              <a:rPr kumimoji="1" lang="en-US" altLang="zh-CN" b="1" dirty="0" smtClean="0"/>
              <a:t>E</a:t>
            </a:r>
            <a:r>
              <a:rPr kumimoji="1" lang="is-IS" altLang="zh-CN" b="1" dirty="0" smtClean="0"/>
              <a:t>xp 2</a:t>
            </a:r>
            <a:r>
              <a:rPr kumimoji="1" lang="is-IS" altLang="zh-CN" dirty="0" smtClean="0"/>
              <a:t>: 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COCO</a:t>
            </a:r>
            <a:r>
              <a:rPr kumimoji="1" lang="zh-CN" altLang="en-US" dirty="0" smtClean="0"/>
              <a:t>数据</a:t>
            </a:r>
            <a:r>
              <a:rPr kumimoji="1" lang="en-US" altLang="zh-CN" dirty="0" smtClean="0"/>
              <a:t>fine-tuned</a:t>
            </a:r>
            <a:r>
              <a:rPr kumimoji="1" lang="zh-CN" altLang="en-US" dirty="0" smtClean="0"/>
              <a:t>一把</a:t>
            </a:r>
            <a:r>
              <a:rPr kumimoji="1" lang="en-US" altLang="zh-CN" dirty="0" smtClean="0"/>
              <a:t>FCN-32s</a:t>
            </a:r>
            <a:r>
              <a:rPr kumimoji="1" lang="zh-CN" altLang="en-US" dirty="0" smtClean="0"/>
              <a:t>，然后利用其</a:t>
            </a:r>
            <a:r>
              <a:rPr kumimoji="1" lang="en-US" altLang="zh-CN" dirty="0" smtClean="0"/>
              <a:t>weights</a:t>
            </a:r>
            <a:r>
              <a:rPr kumimoji="1" lang="zh-CN" altLang="en-US" dirty="0" smtClean="0"/>
              <a:t>构建</a:t>
            </a:r>
            <a:r>
              <a:rPr kumimoji="1" lang="en-US" altLang="zh-CN" dirty="0" smtClean="0"/>
              <a:t>FCN-8s</a:t>
            </a:r>
            <a:r>
              <a:rPr kumimoji="1" lang="zh-CN" altLang="en-US" dirty="0" smtClean="0"/>
              <a:t>网络，然后再作为</a:t>
            </a:r>
            <a:r>
              <a:rPr kumimoji="1" lang="en-US" altLang="zh-CN" dirty="0" smtClean="0"/>
              <a:t>CRF-RNN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unary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potential, </a:t>
            </a:r>
            <a:r>
              <a:rPr kumimoji="1" lang="zh-CN" altLang="en-US" dirty="0" smtClean="0"/>
              <a:t>最后用上面的</a:t>
            </a:r>
            <a:r>
              <a:rPr kumimoji="1" lang="en-US" altLang="zh-CN" dirty="0" smtClean="0"/>
              <a:t>11685</a:t>
            </a:r>
            <a:r>
              <a:rPr kumimoji="1" lang="zh-CN" altLang="en-US" dirty="0" smtClean="0"/>
              <a:t>数据训练</a:t>
            </a:r>
            <a:r>
              <a:rPr kumimoji="1" lang="en-US" altLang="zh-CN" dirty="0" smtClean="0"/>
              <a:t>CRF-RNN</a:t>
            </a:r>
            <a:r>
              <a:rPr kumimoji="1" lang="zh-CN" altLang="en-US" dirty="0" smtClean="0"/>
              <a:t>模型</a:t>
            </a:r>
            <a:r>
              <a:rPr kumimoji="1" lang="en-US" altLang="zh-CN" dirty="0" smtClean="0"/>
              <a:t>. COCO</a:t>
            </a:r>
            <a:r>
              <a:rPr kumimoji="1" lang="zh-CN" altLang="en-US" dirty="0" smtClean="0"/>
              <a:t>数据集的标注</a:t>
            </a:r>
            <a:r>
              <a:rPr kumimoji="1" lang="en-US" altLang="zh-CN" dirty="0" smtClean="0"/>
              <a:t>mask</a:t>
            </a:r>
            <a:r>
              <a:rPr kumimoji="1" lang="zh-CN" altLang="en-US" dirty="0" smtClean="0"/>
              <a:t>不是太好，所以并没有显著提高我们的结果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由于我们的模型主要优势在于可以描述精细的分割边缘，因此</a:t>
            </a:r>
            <a:r>
              <a:rPr kumimoji="1" lang="en-US" altLang="zh-CN" dirty="0" smtClean="0"/>
              <a:t>VOC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2012</a:t>
            </a:r>
            <a:r>
              <a:rPr kumimoji="1" lang="zh-CN" altLang="en-US" dirty="0" smtClean="0"/>
              <a:t>训练集帮助比较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5015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实验</a:t>
            </a:r>
            <a:endParaRPr kumimoji="1"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定性分析：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A). compatibility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matrix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接近的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惩罚比较小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参数分析：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不同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采用不同的</a:t>
            </a:r>
            <a:r>
              <a:rPr kumimoji="1" lang="en-US" altLang="zh-CN" dirty="0" smtClean="0"/>
              <a:t>reweighting</a:t>
            </a:r>
            <a:r>
              <a:rPr kumimoji="1" lang="zh-CN" altLang="en-US" dirty="0" smtClean="0"/>
              <a:t>策略提高了</a:t>
            </a:r>
            <a:r>
              <a:rPr kumimoji="1" lang="en-US" altLang="zh-CN" dirty="0" smtClean="0"/>
              <a:t>1.8%</a:t>
            </a:r>
            <a:r>
              <a:rPr kumimoji="1" lang="zh-CN" altLang="en-US" dirty="0"/>
              <a:t>，</a:t>
            </a:r>
            <a:r>
              <a:rPr kumimoji="1" lang="en-US" altLang="zh-CN" dirty="0" smtClean="0"/>
              <a:t>compatibility</a:t>
            </a:r>
            <a:r>
              <a:rPr kumimoji="1" lang="zh-CN" altLang="en-US" dirty="0" smtClean="0"/>
              <a:t>的优化提高了</a:t>
            </a:r>
            <a:r>
              <a:rPr kumimoji="1" lang="en-US" altLang="zh-CN" dirty="0" smtClean="0"/>
              <a:t>0.9%</a:t>
            </a:r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网络变深，结果反倒变差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也许是</a:t>
            </a:r>
            <a:r>
              <a:rPr lang="en-US" altLang="zh-CN" dirty="0" smtClean="0"/>
              <a:t>vanishing gradient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 FCN8s</a:t>
            </a:r>
            <a:r>
              <a:rPr kumimoji="1" lang="zh-CN" altLang="en-US" dirty="0" smtClean="0"/>
              <a:t>比较重要，有了他提供的</a:t>
            </a:r>
            <a:r>
              <a:rPr kumimoji="1" lang="en-US" altLang="zh-CN" dirty="0" smtClean="0"/>
              <a:t>unary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potential</a:t>
            </a:r>
            <a:r>
              <a:rPr kumimoji="1" lang="zh-CN" altLang="en-US" dirty="0" smtClean="0"/>
              <a:t>，模型提高了</a:t>
            </a:r>
            <a:r>
              <a:rPr kumimoji="1" lang="en-US" altLang="zh-CN" dirty="0" smtClean="0"/>
              <a:t>3.4%</a:t>
            </a:r>
          </a:p>
          <a:p>
            <a:r>
              <a:rPr kumimoji="1" lang="en-US" altLang="zh-CN" dirty="0" smtClean="0"/>
              <a:t>4. </a:t>
            </a:r>
            <a:r>
              <a:rPr kumimoji="1" lang="zh-CN" altLang="en-US" dirty="0" smtClean="0"/>
              <a:t>训练五个独立的</a:t>
            </a:r>
            <a:r>
              <a:rPr kumimoji="1" lang="en-US" altLang="zh-CN" dirty="0" smtClean="0"/>
              <a:t>CNN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layers</a:t>
            </a:r>
            <a:r>
              <a:rPr kumimoji="1" lang="zh-CN" altLang="en-US" dirty="0" smtClean="0"/>
              <a:t>要比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个五阶的</a:t>
            </a:r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要差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49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总结</a:t>
            </a:r>
            <a:endParaRPr kumimoji="1"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给出了</a:t>
            </a:r>
            <a:r>
              <a:rPr kumimoji="1" lang="en-US" altLang="zh-CN" dirty="0" smtClean="0"/>
              <a:t>dense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CRF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解释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可以离线的接到很多深度学习任务的后面</a:t>
            </a:r>
            <a:r>
              <a:rPr kumimoji="1" lang="en-US" altLang="zh-CN" dirty="0" smtClean="0"/>
              <a:t> 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16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/>
              <a:t>DenseCRF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1. </a:t>
                </a:r>
                <a:r>
                  <a:rPr kumimoji="1" lang="zh-CN" altLang="en-US" dirty="0" smtClean="0"/>
                  <a:t>训练</a:t>
                </a:r>
                <a:r>
                  <a:rPr kumimoji="1" lang="en-US" altLang="zh-CN" dirty="0" smtClean="0"/>
                  <a:t>unary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classifiers: </a:t>
                </a:r>
                <a:r>
                  <a:rPr kumimoji="1" lang="zh-CN" altLang="en-US" dirty="0" smtClean="0"/>
                  <a:t>使用</a:t>
                </a:r>
                <a:r>
                  <a:rPr kumimoji="1" lang="en-US" altLang="zh-CN" dirty="0" err="1" smtClean="0"/>
                  <a:t>JointBoost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algorithm</a:t>
                </a:r>
              </a:p>
              <a:p>
                <a:r>
                  <a:rPr kumimoji="1" lang="en-US" altLang="zh-CN" dirty="0" smtClean="0"/>
                  <a:t>2. </a:t>
                </a:r>
                <a:r>
                  <a:rPr kumimoji="1" lang="zh-CN" altLang="en-US" dirty="0" smtClean="0"/>
                  <a:t>训练</a:t>
                </a:r>
                <a:r>
                  <a:rPr kumimoji="1" lang="en-US" altLang="zh-CN" dirty="0" smtClean="0"/>
                  <a:t>appearance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kernel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parameters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(1)</m:t>
                        </m:r>
                      </m:sup>
                    </m:sSup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  <m:r>
                      <a:rPr kumimoji="1" lang="zh-CN" altLang="en-US" i="1">
                        <a:latin typeface="Cambria Math" charset="0"/>
                      </a:rPr>
                      <m:t>和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[3]</a:t>
                </a:r>
              </a:p>
              <a:p>
                <a:r>
                  <a:rPr kumimoji="1" lang="en-US" altLang="zh-CN" dirty="0" smtClean="0"/>
                  <a:t>3. </a:t>
                </a:r>
                <a:r>
                  <a:rPr kumimoji="1" lang="zh-CN" altLang="en-US" dirty="0" smtClean="0"/>
                  <a:t>对于</a:t>
                </a:r>
                <a:r>
                  <a:rPr kumimoji="1" lang="en-US" altLang="zh-CN" dirty="0" smtClean="0"/>
                  <a:t>smoothness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kernel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parameters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，均直接设定为</a:t>
                </a:r>
                <a:r>
                  <a:rPr kumimoji="1" lang="en-US" altLang="zh-CN" dirty="0" smtClean="0"/>
                  <a:t>1</a:t>
                </a:r>
              </a:p>
              <a:p>
                <a:r>
                  <a:rPr kumimoji="1" lang="en-US" altLang="zh-CN" dirty="0" smtClean="0"/>
                  <a:t>4. </a:t>
                </a:r>
                <a:r>
                  <a:rPr kumimoji="1" lang="zh-CN" altLang="en-US" dirty="0" smtClean="0"/>
                  <a:t>用</a:t>
                </a:r>
                <a:r>
                  <a:rPr kumimoji="1" lang="en-US" altLang="zh-CN" dirty="0" smtClean="0"/>
                  <a:t>L-BFGS</a:t>
                </a:r>
                <a:r>
                  <a:rPr kumimoji="1" lang="zh-CN" altLang="en-US" dirty="0" smtClean="0"/>
                  <a:t>对兼容参数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kumimoji="1" lang="zh-CN" altLang="en-US" dirty="0" smtClean="0"/>
                  <a:t>进行学习</a:t>
                </a:r>
                <a:r>
                  <a:rPr kumimoji="1" lang="en-US" altLang="zh-CN" dirty="0" smtClean="0"/>
                  <a:t>[4]</a:t>
                </a:r>
                <a:endParaRPr kumimoji="1" lang="en-US" altLang="zh-CN" dirty="0" smtClean="0"/>
              </a:p>
            </p:txBody>
          </p:sp>
        </mc:Choice>
        <mc:Fallback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0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Implementation</a:t>
            </a:r>
            <a:endParaRPr kumimoji="1"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TextonBoost</a:t>
            </a:r>
            <a:r>
              <a:rPr kumimoji="1" lang="zh-CN" altLang="en-US" dirty="0" smtClean="0"/>
              <a:t>导出</a:t>
            </a:r>
            <a:r>
              <a:rPr kumimoji="1" lang="en-US" altLang="zh-CN" dirty="0" smtClean="0"/>
              <a:t>unary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potentials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17-d</a:t>
            </a:r>
            <a:r>
              <a:rPr kumimoji="1" lang="zh-CN" altLang="en-US" dirty="0" smtClean="0"/>
              <a:t>滤波器组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图像特征：</a:t>
            </a:r>
            <a:r>
              <a:rPr kumimoji="1" lang="en-US" altLang="zh-CN" dirty="0" smtClean="0"/>
              <a:t>color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HOG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pixel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location</a:t>
            </a:r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使用</a:t>
            </a:r>
            <a:r>
              <a:rPr kumimoji="1" lang="en-US" altLang="zh-CN" dirty="0" err="1" smtClean="0"/>
              <a:t>permutohedral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lattice</a:t>
            </a:r>
            <a:r>
              <a:rPr kumimoji="1" lang="zh-CN" altLang="en-US" dirty="0" smtClean="0"/>
              <a:t>实现高维滤波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179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Evaluation</a:t>
            </a:r>
            <a:endParaRPr kumimoji="1"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741105"/>
            <a:ext cx="10515600" cy="5638429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1. </a:t>
            </a:r>
            <a:r>
              <a:rPr kumimoji="1" lang="en-US" altLang="zh-CN" dirty="0" smtClean="0"/>
              <a:t>Dataset</a:t>
            </a:r>
            <a:r>
              <a:rPr kumimoji="1" lang="zh-CN" altLang="en-US" dirty="0" smtClean="0"/>
              <a:t>：</a:t>
            </a:r>
            <a:endParaRPr kumimoji="1" lang="en-US" altLang="zh-CN" dirty="0"/>
          </a:p>
          <a:p>
            <a:r>
              <a:rPr kumimoji="1" lang="en-US" altLang="zh-CN" dirty="0" smtClean="0"/>
              <a:t>-</a:t>
            </a:r>
            <a:r>
              <a:rPr kumimoji="1" lang="en-US" altLang="zh-CN" b="1" dirty="0" smtClean="0"/>
              <a:t>MSRC-21</a:t>
            </a:r>
            <a:r>
              <a:rPr kumimoji="1" lang="zh-CN" altLang="en-US" b="1" dirty="0" smtClean="0"/>
              <a:t>（</a:t>
            </a:r>
            <a:r>
              <a:rPr kumimoji="1" lang="en-US" altLang="zh-CN" b="1" dirty="0" smtClean="0"/>
              <a:t>MD</a:t>
            </a:r>
            <a:r>
              <a:rPr kumimoji="1" lang="zh-CN" altLang="en-US" b="1" dirty="0" smtClean="0"/>
              <a:t>）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591</a:t>
            </a:r>
            <a:r>
              <a:rPr kumimoji="1" lang="zh-CN" altLang="en-US" dirty="0" smtClean="0"/>
              <a:t>张图像，图像大小为</a:t>
            </a:r>
            <a:r>
              <a:rPr kumimoji="1" lang="en-US" altLang="zh-CN" dirty="0" smtClean="0"/>
              <a:t>320x213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21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类；这个数据集不精确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可根据</a:t>
            </a:r>
            <a:r>
              <a:rPr kumimoji="1" lang="en-US" altLang="zh-CN" dirty="0" smtClean="0"/>
              <a:t>[9]</a:t>
            </a:r>
            <a:r>
              <a:rPr kumimoji="1" lang="zh-CN" altLang="en-US" dirty="0" smtClean="0"/>
              <a:t>手动精确一下这个数据集</a:t>
            </a:r>
            <a:r>
              <a:rPr kumimoji="1" lang="en-US" altLang="zh-CN" dirty="0" smtClean="0"/>
              <a:t>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en-US" altLang="zh-CN" b="1" dirty="0" smtClean="0"/>
              <a:t>PASCAL </a:t>
            </a:r>
            <a:r>
              <a:rPr lang="en-US" altLang="zh-CN" b="1" dirty="0"/>
              <a:t>VOC </a:t>
            </a:r>
            <a:r>
              <a:rPr lang="en-US" altLang="zh-CN" b="1" dirty="0" smtClean="0"/>
              <a:t>2010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PD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1928</a:t>
            </a:r>
            <a:r>
              <a:rPr lang="zh-CN" altLang="en-US" dirty="0" smtClean="0"/>
              <a:t>张图像，图像大小</a:t>
            </a:r>
            <a:r>
              <a:rPr lang="en-US" altLang="zh-CN" dirty="0" smtClean="0"/>
              <a:t>500x400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类和一个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数据分配：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en-US" altLang="zh-CN" b="1" dirty="0" smtClean="0"/>
              <a:t>MD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.45</a:t>
            </a:r>
            <a:r>
              <a:rPr kumimoji="1" lang="zh-CN" altLang="en-US" dirty="0" smtClean="0"/>
              <a:t>进行训练，</a:t>
            </a:r>
            <a:r>
              <a:rPr kumimoji="1" lang="en-US" altLang="zh-CN" dirty="0" smtClean="0"/>
              <a:t>.10</a:t>
            </a:r>
            <a:r>
              <a:rPr kumimoji="1" lang="zh-CN" altLang="en-US" dirty="0" smtClean="0"/>
              <a:t>进行验证，</a:t>
            </a:r>
            <a:r>
              <a:rPr kumimoji="1" lang="en-US" altLang="zh-CN" dirty="0" smtClean="0"/>
              <a:t>.45</a:t>
            </a:r>
            <a:r>
              <a:rPr kumimoji="1" lang="zh-CN" altLang="en-US" dirty="0" smtClean="0"/>
              <a:t>进行测试</a:t>
            </a:r>
            <a:endParaRPr kumimoji="1" lang="en-US" altLang="zh-CN" dirty="0" smtClean="0"/>
          </a:p>
          <a:p>
            <a:r>
              <a:rPr kumimoji="1" lang="en-US" altLang="zh-CN" dirty="0" smtClean="0"/>
              <a:t>3. unary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potentials</a:t>
            </a:r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traing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set(</a:t>
            </a:r>
            <a:r>
              <a:rPr kumimoji="1" lang="zh-CN" altLang="en-US" dirty="0" smtClean="0"/>
              <a:t>单独的一</a:t>
            </a:r>
            <a:r>
              <a:rPr kumimoji="1" lang="zh-CN" altLang="en-US" smtClean="0"/>
              <a:t>个训练集</a:t>
            </a:r>
            <a:r>
              <a:rPr kumimoji="1" lang="en-US" altLang="zh-CN" smtClean="0"/>
              <a:t>)</a:t>
            </a:r>
            <a:r>
              <a:rPr kumimoji="1" lang="zh-CN" altLang="en-US" dirty="0" smtClean="0"/>
              <a:t>习得</a:t>
            </a:r>
            <a:endParaRPr kumimoji="1" lang="en-US" altLang="zh-CN" dirty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CRF</a:t>
            </a:r>
            <a:r>
              <a:rPr kumimoji="1" lang="zh-CN" altLang="en-US" dirty="0" smtClean="0"/>
              <a:t>的模型参数均从</a:t>
            </a:r>
            <a:r>
              <a:rPr kumimoji="1" lang="en-US" altLang="zh-CN" dirty="0" smtClean="0"/>
              <a:t>validation</a:t>
            </a:r>
            <a:r>
              <a:rPr kumimoji="1" lang="zh-CN" altLang="en-US" dirty="0" smtClean="0"/>
              <a:t>中习得</a:t>
            </a:r>
            <a:endParaRPr kumimoji="1" lang="en-US" altLang="zh-CN" dirty="0" smtClean="0"/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整个</a:t>
            </a:r>
            <a:r>
              <a:rPr kumimoji="1" lang="en-US" altLang="zh-CN" dirty="0" smtClean="0"/>
              <a:t>CRF</a:t>
            </a:r>
            <a:r>
              <a:rPr kumimoji="1" lang="zh-CN" altLang="en-US" dirty="0" smtClean="0"/>
              <a:t>的训练时间为</a:t>
            </a:r>
            <a:r>
              <a:rPr kumimoji="1" lang="en-US" altLang="zh-CN" dirty="0" smtClean="0"/>
              <a:t>40mins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01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2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9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zh-CN" b="1" dirty="0" smtClean="0"/>
              <a:t>, </a:t>
            </a:r>
            <a:r>
              <a:rPr kumimoji="1" lang="en-US" altLang="zh-CN" b="1" dirty="0" err="1" smtClean="0"/>
              <a:t>Label:</a:t>
            </a:r>
            <a:r>
              <a:rPr kumimoji="1" lang="en-US" altLang="zh-CN" b="1" dirty="0" err="1" smtClean="0">
                <a:solidFill>
                  <a:srgbClr val="0070C0"/>
                </a:solidFill>
              </a:rPr>
              <a:t>L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1429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97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03017" y="984372"/>
                <a:ext cx="2249910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17" y="984372"/>
                <a:ext cx="2249910" cy="287836"/>
              </a:xfrm>
              <a:prstGeom prst="rect">
                <a:avLst/>
              </a:prstGeom>
              <a:blipFill rotWithShape="0">
                <a:blip r:embed="rId3"/>
                <a:stretch>
                  <a:fillRect l="-2710" t="-25000" r="-2981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407" t="-2174" r="-1203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56652" y="1880484"/>
                <a:ext cx="2224007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52" y="1880484"/>
                <a:ext cx="2224007" cy="286297"/>
              </a:xfrm>
              <a:prstGeom prst="rect">
                <a:avLst/>
              </a:prstGeom>
              <a:blipFill rotWithShape="0">
                <a:blip r:embed="rId6"/>
                <a:stretch>
                  <a:fillRect l="-4658" t="-25532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541279" y="1011935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兼容参数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2545" y="85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兼容变换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9642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Overview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106" name="组 105"/>
          <p:cNvGrpSpPr/>
          <p:nvPr/>
        </p:nvGrpSpPr>
        <p:grpSpPr>
          <a:xfrm>
            <a:off x="3784705" y="1072607"/>
            <a:ext cx="4113144" cy="4300819"/>
            <a:chOff x="3784705" y="1072607"/>
            <a:chExt cx="4113144" cy="4300819"/>
          </a:xfrm>
        </p:grpSpPr>
        <p:grpSp>
          <p:nvGrpSpPr>
            <p:cNvPr id="39" name="组 38"/>
            <p:cNvGrpSpPr/>
            <p:nvPr/>
          </p:nvGrpSpPr>
          <p:grpSpPr>
            <a:xfrm>
              <a:off x="3784705" y="1072607"/>
              <a:ext cx="3937158" cy="1040545"/>
              <a:chOff x="1237446" y="811344"/>
              <a:chExt cx="3937158" cy="1040545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16" name="组 15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6" name="椭圆 5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" name="椭圆 6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" name="椭圆 7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" name="组 14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文本框 13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22" name="曲线连接符 21"/>
              <p:cNvCxnSpPr>
                <a:stCxn id="11" idx="0"/>
                <a:endCxn id="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曲线连接符 23"/>
              <p:cNvCxnSpPr>
                <a:stCxn id="6" idx="0"/>
                <a:endCxn id="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曲线连接符 26"/>
              <p:cNvCxnSpPr>
                <a:stCxn id="6" idx="0"/>
                <a:endCxn id="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/>
              <p:cNvCxnSpPr>
                <a:stCxn id="6" idx="3"/>
                <a:endCxn id="1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1237446" y="1067070"/>
                    <a:ext cx="578941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8941" cy="37247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8197" r="-45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组 61"/>
            <p:cNvGrpSpPr/>
            <p:nvPr/>
          </p:nvGrpSpPr>
          <p:grpSpPr>
            <a:xfrm>
              <a:off x="3806473" y="2661923"/>
              <a:ext cx="3937158" cy="1040545"/>
              <a:chOff x="1237446" y="811344"/>
              <a:chExt cx="3937158" cy="1040545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73" name="组 72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80" name="椭圆 79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椭圆 80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2" name="椭圆 81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椭圆 82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5" name="组 74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文本框 75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6" name="文本框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文本框 76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7" name="文本框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文本框 77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8" name="文本框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9" name="文本框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64" name="曲线连接符 63"/>
              <p:cNvCxnSpPr>
                <a:stCxn id="71" idx="0"/>
                <a:endCxn id="6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曲线连接符 64"/>
              <p:cNvCxnSpPr>
                <a:stCxn id="66" idx="0"/>
                <a:endCxn id="6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曲线连接符 65"/>
              <p:cNvCxnSpPr>
                <a:stCxn id="66" idx="0"/>
                <a:endCxn id="6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曲线连接符 66"/>
              <p:cNvCxnSpPr>
                <a:stCxn id="66" idx="3"/>
                <a:endCxn id="7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矩形 67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8" name="矩形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矩形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矩形 69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矩形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矩形 70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矩形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矩形 71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2" name="矩形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t="-10000" r="-592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组 83"/>
            <p:cNvGrpSpPr/>
            <p:nvPr/>
          </p:nvGrpSpPr>
          <p:grpSpPr>
            <a:xfrm>
              <a:off x="3893557" y="4332881"/>
              <a:ext cx="4004292" cy="1040545"/>
              <a:chOff x="1237446" y="811344"/>
              <a:chExt cx="4004292" cy="1040545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95" name="组 94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4" name="椭圆 103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5" name="椭圆 104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文本框 95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96" name="文本框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7" name="组 96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文本框 97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8" name="文本框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文本框 98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9" name="文本框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文本框 99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0" name="文本框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1" name="文本框 10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86" name="曲线连接符 85"/>
              <p:cNvCxnSpPr/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曲线连接符 86"/>
              <p:cNvCxnSpPr/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曲线连接符 87"/>
              <p:cNvCxnSpPr/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曲线连接符 88"/>
              <p:cNvCxnSpPr/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0" name="矩形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2459919" y="811344"/>
                    <a:ext cx="5736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1" name="矩形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3619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2" name="矩形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矩形 92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3" name="矩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t="-10000" r="-426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4161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2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1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2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2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2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06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2</a:t>
            </a:r>
            <a:r>
              <a:rPr kumimoji="1" lang="en-US" altLang="zh-CN" b="1" dirty="0" smtClean="0"/>
              <a:t>, </a:t>
            </a:r>
            <a:r>
              <a:rPr kumimoji="1" lang="en-US" altLang="zh-CN" b="1" dirty="0" err="1" smtClean="0"/>
              <a:t>Label:</a:t>
            </a:r>
            <a:r>
              <a:rPr kumimoji="1" lang="en-US" altLang="zh-CN" b="1" dirty="0" err="1" smtClean="0">
                <a:solidFill>
                  <a:srgbClr val="0070C0"/>
                </a:solidFill>
              </a:rPr>
              <a:t>L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0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6424</TotalTime>
  <Words>2954</Words>
  <Application>Microsoft Macintosh PowerPoint</Application>
  <PresentationFormat>宽屏</PresentationFormat>
  <Paragraphs>632</Paragraphs>
  <Slides>28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Cambria Math</vt:lpstr>
      <vt:lpstr>DengXian</vt:lpstr>
      <vt:lpstr>DengXian Light</vt:lpstr>
      <vt:lpstr>Mangal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361</cp:revision>
  <dcterms:created xsi:type="dcterms:W3CDTF">2018-10-31T04:15:25Z</dcterms:created>
  <dcterms:modified xsi:type="dcterms:W3CDTF">2018-11-06T06:38:25Z</dcterms:modified>
</cp:coreProperties>
</file>