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7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4"/>
    <p:restoredTop sz="94643"/>
  </p:normalViewPr>
  <p:slideViewPr>
    <p:cSldViewPr snapToGrid="0" snapToObjects="1">
      <p:cViewPr>
        <p:scale>
          <a:sx n="204" d="100"/>
          <a:sy n="204" d="100"/>
        </p:scale>
        <p:origin x="-712" y="-3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4" Type="http://schemas.openxmlformats.org/officeDocument/2006/relationships/chartUserShapes" Target="../drawings/drawing2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4" Type="http://schemas.openxmlformats.org/officeDocument/2006/relationships/chartUserShapes" Target="../drawings/drawing3.xm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4" Type="http://schemas.openxmlformats.org/officeDocument/2006/relationships/chartUserShapes" Target="../drawings/drawing4.xml"/><Relationship Id="rId1" Type="http://schemas.microsoft.com/office/2011/relationships/chartStyle" Target="style4.xml"/><Relationship Id="rId2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4" Type="http://schemas.openxmlformats.org/officeDocument/2006/relationships/chartUserShapes" Target="../drawings/drawing5.xml"/><Relationship Id="rId1" Type="http://schemas.microsoft.com/office/2011/relationships/chartStyle" Target="style5.xml"/><Relationship Id="rId2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4" Type="http://schemas.openxmlformats.org/officeDocument/2006/relationships/chartUserShapes" Target="../drawings/drawing6.xml"/><Relationship Id="rId1" Type="http://schemas.microsoft.com/office/2011/relationships/chartStyle" Target="style6.xml"/><Relationship Id="rId2" Type="http://schemas.microsoft.com/office/2011/relationships/chartColorStyle" Target="colors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Teste pequeno</a:t>
            </a:r>
            <a:endParaRPr lang="pt-BR" dirty="0" smtClean="0"/>
          </a:p>
        </c:rich>
      </c:tx>
      <c:layout>
        <c:manualLayout>
          <c:xMode val="edge"/>
          <c:yMode val="edge"/>
          <c:x val="0.404096815197694"/>
          <c:y val="0.0145932124785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FCFS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129149240992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10 processos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1.66667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SRTN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712877740134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10 processos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4.43333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Quantum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8359787499365E-16"/>
                  <c:y val="-0.043779637435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10 processos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1.13333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3020656"/>
        <c:axId val="1130454864"/>
      </c:barChart>
      <c:catAx>
        <c:axId val="114302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30454864"/>
        <c:crosses val="autoZero"/>
        <c:auto val="1"/>
        <c:lblAlgn val="ctr"/>
        <c:lblOffset val="100"/>
        <c:noMultiLvlLbl val="0"/>
      </c:catAx>
      <c:valAx>
        <c:axId val="113045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4302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Teste </a:t>
            </a:r>
            <a:r>
              <a:rPr lang="pt-BR" dirty="0" smtClean="0"/>
              <a:t>pequeno</a:t>
            </a:r>
            <a:endParaRPr lang="pt-BR" dirty="0" smtClean="0"/>
          </a:p>
        </c:rich>
      </c:tx>
      <c:layout>
        <c:manualLayout>
          <c:xMode val="edge"/>
          <c:yMode val="edge"/>
          <c:x val="0.404096815197694"/>
          <c:y val="0.0145932124785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FCFS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129149240992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10 processos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SRTN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2626778246139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10 processos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1.86667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Quantum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963152023584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10 processos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8.06667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486720"/>
        <c:axId val="1267293168"/>
      </c:barChart>
      <c:catAx>
        <c:axId val="126748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67293168"/>
        <c:crosses val="autoZero"/>
        <c:auto val="1"/>
        <c:lblAlgn val="ctr"/>
        <c:lblOffset val="100"/>
        <c:noMultiLvlLbl val="0"/>
      </c:catAx>
      <c:valAx>
        <c:axId val="126729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6748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Teste </a:t>
            </a:r>
            <a:r>
              <a:rPr lang="pt-BR" dirty="0" smtClean="0"/>
              <a:t>médio</a:t>
            </a:r>
            <a:endParaRPr lang="pt-BR" dirty="0" smtClean="0"/>
          </a:p>
        </c:rich>
      </c:tx>
      <c:layout>
        <c:manualLayout>
          <c:xMode val="edge"/>
          <c:yMode val="edge"/>
          <c:x val="0.404096815197694"/>
          <c:y val="0.0145932124785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FCFS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129149240992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100 processos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1.66667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SRTN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712877740134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100 processos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33.43333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Quantum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8359787499365E-16"/>
                  <c:y val="-0.043779637435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100 processos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1.13333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0820240"/>
        <c:axId val="1181984304"/>
      </c:barChart>
      <c:catAx>
        <c:axId val="120082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1984304"/>
        <c:crosses val="autoZero"/>
        <c:auto val="1"/>
        <c:lblAlgn val="ctr"/>
        <c:lblOffset val="100"/>
        <c:noMultiLvlLbl val="0"/>
      </c:catAx>
      <c:valAx>
        <c:axId val="118198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0082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Teste </a:t>
            </a:r>
            <a:r>
              <a:rPr lang="pt-BR" dirty="0" smtClean="0"/>
              <a:t>médio</a:t>
            </a:r>
            <a:endParaRPr lang="pt-BR" dirty="0" smtClean="0"/>
          </a:p>
        </c:rich>
      </c:tx>
      <c:layout>
        <c:manualLayout>
          <c:xMode val="edge"/>
          <c:yMode val="edge"/>
          <c:x val="0.404096815197694"/>
          <c:y val="0.0145932124785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FCFS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129149240992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100 processos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SRTN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2626778246139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100 processos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19.53333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Quantum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963152023584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100 processos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80.46667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8328704"/>
        <c:axId val="1268332896"/>
      </c:barChart>
      <c:catAx>
        <c:axId val="126832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68332896"/>
        <c:crosses val="autoZero"/>
        <c:auto val="1"/>
        <c:lblAlgn val="ctr"/>
        <c:lblOffset val="100"/>
        <c:noMultiLvlLbl val="0"/>
      </c:catAx>
      <c:valAx>
        <c:axId val="126833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6832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Teste </a:t>
            </a:r>
            <a:r>
              <a:rPr lang="pt-BR" dirty="0" smtClean="0"/>
              <a:t>grande</a:t>
            </a:r>
            <a:endParaRPr lang="pt-BR" dirty="0" smtClean="0"/>
          </a:p>
        </c:rich>
      </c:tx>
      <c:layout>
        <c:manualLayout>
          <c:xMode val="edge"/>
          <c:yMode val="edge"/>
          <c:x val="0.404096815197694"/>
          <c:y val="0.0145932124785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FCFS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129149240992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1.000 processos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1.66667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SRTN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712877740134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1.000 processos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315.33333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Quantum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8359787499365E-16"/>
                  <c:y val="-0.043779637435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1.000 processos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1.13333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2237376"/>
        <c:axId val="1200932624"/>
      </c:barChart>
      <c:catAx>
        <c:axId val="118223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00932624"/>
        <c:crosses val="autoZero"/>
        <c:auto val="1"/>
        <c:lblAlgn val="ctr"/>
        <c:lblOffset val="100"/>
        <c:noMultiLvlLbl val="0"/>
      </c:catAx>
      <c:valAx>
        <c:axId val="120093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223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Teste </a:t>
            </a:r>
            <a:r>
              <a:rPr lang="pt-BR" dirty="0" smtClean="0"/>
              <a:t>grande</a:t>
            </a:r>
          </a:p>
        </c:rich>
      </c:tx>
      <c:layout>
        <c:manualLayout>
          <c:xMode val="edge"/>
          <c:yMode val="edge"/>
          <c:x val="0.404096815197694"/>
          <c:y val="0.0145932124785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FCFS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129149240992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100 processos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SRTN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2626778246139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100 processos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203.3333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Quantum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963152023584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Total de 100 processos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796.7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0586912"/>
        <c:axId val="1270591104"/>
      </c:barChart>
      <c:catAx>
        <c:axId val="127058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70591104"/>
        <c:crosses val="autoZero"/>
        <c:auto val="1"/>
        <c:lblAlgn val="ctr"/>
        <c:lblOffset val="100"/>
        <c:noMultiLvlLbl val="0"/>
      </c:catAx>
      <c:valAx>
        <c:axId val="127059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7058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0.51582</cdr:x>
      <cdr:y>0.1426</cdr:y>
    </cdr:from>
    <cdr:to>
      <cdr:x>0.51582</cdr:x>
      <cdr:y>0.28069</cdr:y>
    </cdr:to>
    <cdr:cxnSp macro="">
      <cdr:nvCxnSpPr>
        <cdr:cNvPr id="3" name="Conector Reto 2"/>
        <cdr:cNvCxnSpPr/>
      </cdr:nvCxnSpPr>
      <cdr:spPr>
        <a:xfrm xmlns:a="http://schemas.openxmlformats.org/drawingml/2006/main">
          <a:off x="4433343" y="620486"/>
          <a:ext cx="0" cy="600891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0.72176</cdr:x>
      <cdr:y>0.63043</cdr:y>
    </cdr:from>
    <cdr:to>
      <cdr:x>0.72176</cdr:x>
      <cdr:y>0.70998</cdr:y>
    </cdr:to>
    <cdr:cxnSp macro="">
      <cdr:nvCxnSpPr>
        <cdr:cNvPr id="9" name="Conector Reto 8"/>
        <cdr:cNvCxnSpPr/>
      </cdr:nvCxnSpPr>
      <cdr:spPr>
        <a:xfrm xmlns:a="http://schemas.openxmlformats.org/drawingml/2006/main" flipV="1">
          <a:off x="6203360" y="2743200"/>
          <a:ext cx="0" cy="346167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0.50797</cdr:x>
      <cdr:y>0.65144</cdr:y>
    </cdr:from>
    <cdr:to>
      <cdr:x>0.50797</cdr:x>
      <cdr:y>0.71598</cdr:y>
    </cdr:to>
    <cdr:cxnSp macro="">
      <cdr:nvCxnSpPr>
        <cdr:cNvPr id="3" name="Conector Reto 2"/>
        <cdr:cNvCxnSpPr/>
      </cdr:nvCxnSpPr>
      <cdr:spPr>
        <a:xfrm xmlns:a="http://schemas.openxmlformats.org/drawingml/2006/main">
          <a:off x="4365839" y="2834640"/>
          <a:ext cx="0" cy="280851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0.71796</cdr:x>
      <cdr:y>0.11558</cdr:y>
    </cdr:from>
    <cdr:to>
      <cdr:x>0.71796</cdr:x>
      <cdr:y>0.28369</cdr:y>
    </cdr:to>
    <cdr:cxnSp macro="">
      <cdr:nvCxnSpPr>
        <cdr:cNvPr id="9" name="Conector Reto 8"/>
        <cdr:cNvCxnSpPr/>
      </cdr:nvCxnSpPr>
      <cdr:spPr>
        <a:xfrm xmlns:a="http://schemas.openxmlformats.org/drawingml/2006/main" flipV="1">
          <a:off x="6170672" y="502920"/>
          <a:ext cx="0" cy="731521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0.51354</cdr:x>
      <cdr:y>0.19063</cdr:y>
    </cdr:from>
    <cdr:to>
      <cdr:x>0.51354</cdr:x>
      <cdr:y>0.2957</cdr:y>
    </cdr:to>
    <cdr:cxnSp macro="">
      <cdr:nvCxnSpPr>
        <cdr:cNvPr id="3" name="Conector Reto 2"/>
        <cdr:cNvCxnSpPr/>
      </cdr:nvCxnSpPr>
      <cdr:spPr>
        <a:xfrm xmlns:a="http://schemas.openxmlformats.org/drawingml/2006/main">
          <a:off x="4413736" y="829507"/>
          <a:ext cx="0" cy="457184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0.72024</cdr:x>
      <cdr:y>0.79554</cdr:y>
    </cdr:from>
    <cdr:to>
      <cdr:x>0.72024</cdr:x>
      <cdr:y>0.81505</cdr:y>
    </cdr:to>
    <cdr:cxnSp macro="">
      <cdr:nvCxnSpPr>
        <cdr:cNvPr id="9" name="Conector Reto 8"/>
        <cdr:cNvCxnSpPr/>
      </cdr:nvCxnSpPr>
      <cdr:spPr>
        <a:xfrm xmlns:a="http://schemas.openxmlformats.org/drawingml/2006/main" flipV="1">
          <a:off x="6190266" y="3461658"/>
          <a:ext cx="0" cy="84908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0.51329</cdr:x>
      <cdr:y>0.66345</cdr:y>
    </cdr:from>
    <cdr:to>
      <cdr:x>0.51329</cdr:x>
      <cdr:y>0.69347</cdr:y>
    </cdr:to>
    <cdr:cxnSp macro="">
      <cdr:nvCxnSpPr>
        <cdr:cNvPr id="3" name="Conector Reto 2"/>
        <cdr:cNvCxnSpPr/>
      </cdr:nvCxnSpPr>
      <cdr:spPr>
        <a:xfrm xmlns:a="http://schemas.openxmlformats.org/drawingml/2006/main">
          <a:off x="4411582" y="2886888"/>
          <a:ext cx="0" cy="130632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0.72024</cdr:x>
      <cdr:y>0.19213</cdr:y>
    </cdr:from>
    <cdr:to>
      <cdr:x>0.72024</cdr:x>
      <cdr:y>0.22966</cdr:y>
    </cdr:to>
    <cdr:cxnSp macro="">
      <cdr:nvCxnSpPr>
        <cdr:cNvPr id="9" name="Conector Reto 8"/>
        <cdr:cNvCxnSpPr/>
      </cdr:nvCxnSpPr>
      <cdr:spPr>
        <a:xfrm xmlns:a="http://schemas.openxmlformats.org/drawingml/2006/main" flipV="1">
          <a:off x="6190264" y="836032"/>
          <a:ext cx="0" cy="163277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0.51834</cdr:x>
      <cdr:y>0.17804</cdr:y>
    </cdr:from>
    <cdr:to>
      <cdr:x>0.51834</cdr:x>
      <cdr:y>0.22109</cdr:y>
    </cdr:to>
    <cdr:cxnSp macro="">
      <cdr:nvCxnSpPr>
        <cdr:cNvPr id="3" name="Conector Reto 2"/>
        <cdr:cNvCxnSpPr/>
      </cdr:nvCxnSpPr>
      <cdr:spPr>
        <a:xfrm xmlns:a="http://schemas.openxmlformats.org/drawingml/2006/main">
          <a:off x="4455010" y="774700"/>
          <a:ext cx="0" cy="187325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0.72356</cdr:x>
      <cdr:y>0.81868</cdr:y>
    </cdr:from>
    <cdr:to>
      <cdr:x>0.72356</cdr:x>
      <cdr:y>0.82483</cdr:y>
    </cdr:to>
    <cdr:cxnSp macro="">
      <cdr:nvCxnSpPr>
        <cdr:cNvPr id="9" name="Conector Reto 8"/>
        <cdr:cNvCxnSpPr/>
      </cdr:nvCxnSpPr>
      <cdr:spPr>
        <a:xfrm xmlns:a="http://schemas.openxmlformats.org/drawingml/2006/main" flipV="1">
          <a:off x="6218840" y="3562350"/>
          <a:ext cx="0" cy="26762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0.51875</cdr:x>
      <cdr:y>0.66006</cdr:y>
    </cdr:from>
    <cdr:to>
      <cdr:x>0.51875</cdr:x>
      <cdr:y>0.67461</cdr:y>
    </cdr:to>
    <cdr:cxnSp macro="">
      <cdr:nvCxnSpPr>
        <cdr:cNvPr id="3" name="Conector Reto 2"/>
        <cdr:cNvCxnSpPr/>
      </cdr:nvCxnSpPr>
      <cdr:spPr>
        <a:xfrm xmlns:a="http://schemas.openxmlformats.org/drawingml/2006/main">
          <a:off x="4458479" y="2872154"/>
          <a:ext cx="0" cy="63307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0.72342</cdr:x>
      <cdr:y>0.20111</cdr:y>
    </cdr:from>
    <cdr:to>
      <cdr:x>0.72342</cdr:x>
      <cdr:y>0.22721</cdr:y>
    </cdr:to>
    <cdr:cxnSp macro="">
      <cdr:nvCxnSpPr>
        <cdr:cNvPr id="9" name="Conector Reto 8"/>
        <cdr:cNvCxnSpPr/>
      </cdr:nvCxnSpPr>
      <cdr:spPr>
        <a:xfrm xmlns:a="http://schemas.openxmlformats.org/drawingml/2006/main" flipV="1">
          <a:off x="6217619" y="875101"/>
          <a:ext cx="0" cy="113545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EP1 - MAC0422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Shell &amp; Escalonadores de processos</a:t>
            </a:r>
          </a:p>
          <a:p>
            <a:r>
              <a:rPr lang="pt-BR" dirty="0" smtClean="0"/>
              <a:t>Lucas </a:t>
            </a:r>
            <a:r>
              <a:rPr lang="pt-BR" dirty="0" smtClean="0"/>
              <a:t>Santos (9345064) </a:t>
            </a:r>
            <a:r>
              <a:rPr lang="pt-BR" dirty="0" smtClean="0"/>
              <a:t>e Matheus </a:t>
            </a:r>
            <a:r>
              <a:rPr lang="pt-BR" dirty="0" smtClean="0"/>
              <a:t>Oliveira (</a:t>
            </a:r>
            <a:r>
              <a:rPr lang="is-IS" dirty="0" smtClean="0"/>
              <a:t>8642821)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5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2400" dirty="0" smtClean="0"/>
              <a:t>Comparações entre os escalonadores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5814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Cumprimento das </a:t>
            </a:r>
            <a:r>
              <a:rPr lang="pt-BR" dirty="0"/>
              <a:t>deadlines </a:t>
            </a:r>
            <a:r>
              <a:rPr lang="pt-BR" dirty="0" smtClean="0"/>
              <a:t>¹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647296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261872" y="6180138"/>
            <a:ext cx="85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¹ Os resultados para a máquina A e </a:t>
            </a:r>
            <a:r>
              <a:rPr lang="pt-BR" dirty="0" err="1" smtClean="0"/>
              <a:t>B</a:t>
            </a:r>
            <a:r>
              <a:rPr lang="pt-BR" dirty="0" smtClean="0"/>
              <a:t> foram iguais, como esperado</a:t>
            </a: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3922330" y="4178462"/>
            <a:ext cx="0" cy="4544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Mudança de contexto </a:t>
            </a:r>
            <a:r>
              <a:rPr lang="pt-BR" dirty="0" smtClean="0"/>
              <a:t>¹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205548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261872" y="6180138"/>
            <a:ext cx="85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¹ Os resultados para a máquina A e </a:t>
            </a:r>
            <a:r>
              <a:rPr lang="pt-BR" dirty="0" err="1" smtClean="0"/>
              <a:t>B</a:t>
            </a:r>
            <a:r>
              <a:rPr lang="pt-BR" dirty="0" smtClean="0"/>
              <a:t> foram iguais, como esperado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1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Cumprimento das </a:t>
            </a:r>
            <a:r>
              <a:rPr lang="pt-BR" dirty="0"/>
              <a:t>deadlines </a:t>
            </a:r>
            <a:r>
              <a:rPr lang="pt-BR" dirty="0" smtClean="0"/>
              <a:t>¹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957168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261872" y="6180138"/>
            <a:ext cx="85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¹ Os resultados para a máquina A e </a:t>
            </a:r>
            <a:r>
              <a:rPr lang="pt-BR" dirty="0" err="1" smtClean="0"/>
              <a:t>B</a:t>
            </a:r>
            <a:r>
              <a:rPr lang="pt-BR" dirty="0" smtClean="0"/>
              <a:t> foram iguais, como esperado</a:t>
            </a: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3889672" y="5230022"/>
            <a:ext cx="0" cy="1453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Mudança de contexto </a:t>
            </a:r>
            <a:r>
              <a:rPr lang="pt-BR" dirty="0" smtClean="0"/>
              <a:t>¹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101602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261872" y="6180138"/>
            <a:ext cx="85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¹ Os resultados para a máquina A e </a:t>
            </a:r>
            <a:r>
              <a:rPr lang="pt-BR" dirty="0" err="1" smtClean="0"/>
              <a:t>B</a:t>
            </a:r>
            <a:r>
              <a:rPr lang="pt-BR" dirty="0" smtClean="0"/>
              <a:t> foram iguais, como esperado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6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Cumprimento das </a:t>
            </a:r>
            <a:r>
              <a:rPr lang="pt-BR" dirty="0"/>
              <a:t>deadlines </a:t>
            </a:r>
            <a:r>
              <a:rPr lang="pt-BR" dirty="0" smtClean="0"/>
              <a:t>¹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93545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261872" y="6180138"/>
            <a:ext cx="85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¹ Os resultados para a máquina A e </a:t>
            </a:r>
            <a:r>
              <a:rPr lang="pt-BR" dirty="0" err="1" smtClean="0"/>
              <a:t>B</a:t>
            </a:r>
            <a:r>
              <a:rPr lang="pt-BR" dirty="0" smtClean="0"/>
              <a:t> foram iguais, como esperado</a:t>
            </a: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3958343" y="5391150"/>
            <a:ext cx="0" cy="2676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5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Mudança de contexto </a:t>
            </a:r>
            <a:r>
              <a:rPr lang="pt-BR" dirty="0" smtClean="0"/>
              <a:t>¹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759998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261872" y="6180138"/>
            <a:ext cx="85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¹ Os resultados para a máquina A e </a:t>
            </a:r>
            <a:r>
              <a:rPr lang="pt-BR" dirty="0" err="1" smtClean="0"/>
              <a:t>B</a:t>
            </a:r>
            <a:r>
              <a:rPr lang="pt-BR" dirty="0" smtClean="0"/>
              <a:t> foram iguais, como esperado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6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Shell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60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✔ Execução de novos processos (</a:t>
            </a:r>
            <a:r>
              <a:rPr lang="pt-BR" sz="2400" dirty="0" err="1" smtClean="0"/>
              <a:t>fork</a:t>
            </a:r>
            <a:r>
              <a:rPr lang="pt-BR" sz="2400" dirty="0" smtClean="0"/>
              <a:t> e </a:t>
            </a:r>
            <a:r>
              <a:rPr lang="pt-BR" sz="2400" dirty="0" err="1" smtClean="0"/>
              <a:t>execve</a:t>
            </a:r>
            <a:r>
              <a:rPr lang="pt-BR" sz="2400" dirty="0" smtClean="0"/>
              <a:t>);</a:t>
            </a:r>
          </a:p>
          <a:p>
            <a:r>
              <a:rPr lang="pt-BR" sz="2400" dirty="0" smtClean="0"/>
              <a:t>✔ Identificador do usuário (”id –</a:t>
            </a:r>
            <a:r>
              <a:rPr lang="pt-BR" sz="2400" dirty="0" err="1" smtClean="0"/>
              <a:t>u</a:t>
            </a:r>
            <a:r>
              <a:rPr lang="pt-BR" sz="2400" dirty="0" smtClean="0"/>
              <a:t>”);</a:t>
            </a:r>
          </a:p>
          <a:p>
            <a:r>
              <a:rPr lang="pt-BR" sz="2400" dirty="0" smtClean="0"/>
              <a:t>✔ Gerenciamento de permissões (”</a:t>
            </a:r>
            <a:r>
              <a:rPr lang="pt-BR" sz="2400" dirty="0" err="1" smtClean="0"/>
              <a:t>chmod</a:t>
            </a:r>
            <a:r>
              <a:rPr lang="pt-BR" sz="2400" dirty="0" smtClean="0"/>
              <a:t>”);</a:t>
            </a:r>
          </a:p>
          <a:p>
            <a:r>
              <a:rPr lang="pt-BR" sz="2400" dirty="0" smtClean="0"/>
              <a:t>✔ Sair do </a:t>
            </a:r>
            <a:r>
              <a:rPr lang="pt-BR" sz="2400" dirty="0" err="1" smtClean="0"/>
              <a:t>shell</a:t>
            </a:r>
            <a:r>
              <a:rPr lang="pt-BR" sz="2400" dirty="0" smtClean="0"/>
              <a:t> (”</a:t>
            </a:r>
            <a:r>
              <a:rPr lang="pt-BR" sz="2400" dirty="0" err="1" smtClean="0"/>
              <a:t>exit</a:t>
            </a:r>
            <a:r>
              <a:rPr lang="pt-BR" sz="2400" dirty="0" smtClean="0"/>
              <a:t>”);</a:t>
            </a:r>
          </a:p>
          <a:p>
            <a:r>
              <a:rPr lang="pt-BR" sz="2400" dirty="0"/>
              <a:t>✔ Alternar diretório de trabalho (”</a:t>
            </a:r>
            <a:r>
              <a:rPr lang="pt-BR" sz="2400" dirty="0" err="1"/>
              <a:t>cd</a:t>
            </a:r>
            <a:r>
              <a:rPr lang="pt-BR" sz="2400" dirty="0" smtClean="0"/>
              <a:t>”);</a:t>
            </a:r>
          </a:p>
          <a:p>
            <a:r>
              <a:rPr lang="pt-BR" sz="2400" dirty="0"/>
              <a:t>✔ </a:t>
            </a:r>
            <a:r>
              <a:rPr lang="pt-BR" sz="2400" dirty="0" smtClean="0"/>
              <a:t>Histórico de comandos;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728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Escalonadores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2400" dirty="0" err="1" smtClean="0"/>
              <a:t>First</a:t>
            </a:r>
            <a:r>
              <a:rPr lang="pt-BR" sz="2400" dirty="0" smtClean="0"/>
              <a:t>-Come </a:t>
            </a:r>
            <a:r>
              <a:rPr lang="pt-BR" sz="2400" dirty="0" err="1" smtClean="0"/>
              <a:t>First-Served</a:t>
            </a:r>
            <a:endParaRPr lang="pt-BR" sz="2400" dirty="0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2400" dirty="0" err="1" smtClean="0"/>
              <a:t>Shortest</a:t>
            </a:r>
            <a:r>
              <a:rPr lang="pt-BR" sz="2400" dirty="0" smtClean="0"/>
              <a:t> </a:t>
            </a:r>
            <a:r>
              <a:rPr lang="pt-BR" sz="2400" dirty="0" err="1" smtClean="0"/>
              <a:t>Remaining</a:t>
            </a:r>
            <a:r>
              <a:rPr lang="pt-BR" sz="2400" dirty="0" smtClean="0"/>
              <a:t> Time Next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2400" dirty="0" smtClean="0"/>
              <a:t>Múltiplas filas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0555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Duas threads (simulador e processo executando);</a:t>
            </a:r>
          </a:p>
          <a:p>
            <a:r>
              <a:rPr lang="pt-BR" sz="2400" dirty="0" smtClean="0"/>
              <a:t>Controle do relógio por tempo do dia (</a:t>
            </a:r>
            <a:r>
              <a:rPr lang="pt-BR" sz="2400" dirty="0" err="1" smtClean="0"/>
              <a:t>gettimeofday</a:t>
            </a:r>
            <a:r>
              <a:rPr lang="pt-BR" sz="2400" dirty="0" smtClean="0"/>
              <a:t>);</a:t>
            </a:r>
          </a:p>
          <a:p>
            <a:r>
              <a:rPr lang="pt-BR" sz="2400" dirty="0" smtClean="0"/>
              <a:t>Exclusão mútua para evitar dois processos ao mesmo tempo;</a:t>
            </a:r>
            <a:endParaRPr lang="pt-BR" sz="22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14350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(2 threads)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u="sng" dirty="0" smtClean="0"/>
              <a:t>Simulador</a:t>
            </a:r>
          </a:p>
          <a:p>
            <a:r>
              <a:rPr lang="pt-BR" dirty="0" smtClean="0"/>
              <a:t>Verifica a chegada de novos trabalhos;</a:t>
            </a:r>
          </a:p>
          <a:p>
            <a:r>
              <a:rPr lang="pt-BR" dirty="0" smtClean="0"/>
              <a:t>Calcula o próximo trabalho a ser executado;</a:t>
            </a:r>
          </a:p>
          <a:p>
            <a:r>
              <a:rPr lang="pt-BR" dirty="0" smtClean="0"/>
              <a:t>Muda o contexto, se necessário;</a:t>
            </a:r>
          </a:p>
          <a:p>
            <a:r>
              <a:rPr lang="pt-BR" u="sng" dirty="0" smtClean="0"/>
              <a:t>Aplicação direta do algoritmo;</a:t>
            </a:r>
          </a:p>
          <a:p>
            <a:r>
              <a:rPr lang="pt-BR" dirty="0" smtClean="0"/>
              <a:t>Notificação de término do processo;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b="1" u="sng" dirty="0" smtClean="0"/>
              <a:t>Trabalho em execução</a:t>
            </a:r>
          </a:p>
          <a:p>
            <a:r>
              <a:rPr lang="pt-BR" dirty="0" smtClean="0"/>
              <a:t>Consumo de CPU;</a:t>
            </a:r>
          </a:p>
          <a:p>
            <a:r>
              <a:rPr lang="pt-BR" dirty="0" smtClean="0"/>
              <a:t>Controle de exclusão mútua (</a:t>
            </a:r>
            <a:r>
              <a:rPr lang="pt-BR" dirty="0" err="1" smtClean="0"/>
              <a:t>mutex</a:t>
            </a:r>
            <a:r>
              <a:rPr lang="pt-BR" dirty="0" smtClean="0"/>
              <a:t>);</a:t>
            </a:r>
          </a:p>
          <a:p>
            <a:r>
              <a:rPr lang="pt-BR" dirty="0" smtClean="0"/>
              <a:t>Notificações de entrada e saída da CPU;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5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First</a:t>
            </a:r>
            <a:r>
              <a:rPr lang="pt-BR" dirty="0" smtClean="0"/>
              <a:t>-Come </a:t>
            </a:r>
            <a:r>
              <a:rPr lang="pt-BR" dirty="0" err="1" smtClean="0"/>
              <a:t>First-Served</a:t>
            </a:r>
            <a:r>
              <a:rPr lang="pt-BR" dirty="0" smtClean="0"/>
              <a:t> (FCFS)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Estrutura de dados: FIFO;</a:t>
            </a:r>
          </a:p>
          <a:p>
            <a:r>
              <a:rPr lang="pt-BR" sz="2400" dirty="0" smtClean="0"/>
              <a:t>É isso (?);</a:t>
            </a:r>
            <a:endParaRPr lang="pt-BR" sz="22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32077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Shortest</a:t>
            </a:r>
            <a:r>
              <a:rPr lang="pt-BR" sz="4000" dirty="0" smtClean="0"/>
              <a:t> </a:t>
            </a:r>
            <a:r>
              <a:rPr lang="pt-BR" sz="4000" dirty="0" err="1" smtClean="0"/>
              <a:t>Remaining</a:t>
            </a:r>
            <a:r>
              <a:rPr lang="pt-BR" sz="4000" dirty="0" smtClean="0"/>
              <a:t> Time Next (SRTN)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Estrutura de dados: fila de prioridade;</a:t>
            </a:r>
          </a:p>
          <a:p>
            <a:r>
              <a:rPr lang="pt-BR" sz="2400" dirty="0" smtClean="0"/>
              <a:t>A thread do escalonador responsável por receber novos trabalhos e mudar o contexto, caso necessário;</a:t>
            </a:r>
          </a:p>
          <a:p>
            <a:r>
              <a:rPr lang="pt-BR" sz="2400" dirty="0" smtClean="0"/>
              <a:t>Só há mudança de contexto na chegada de novos trabalhos;</a:t>
            </a:r>
          </a:p>
          <a:p>
            <a:r>
              <a:rPr lang="pt-BR" sz="2400" dirty="0" smtClean="0"/>
              <a:t>Observação: ”t0” é número real → verificar a todo momento;</a:t>
            </a:r>
          </a:p>
        </p:txBody>
      </p:sp>
    </p:spTree>
    <p:extLst>
      <p:ext uri="{BB962C8B-B14F-4D97-AF65-F5344CB8AC3E}">
        <p14:creationId xmlns:p14="http://schemas.microsoft.com/office/powerpoint/2010/main" val="146866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 smtClean="0"/>
              <a:t>Múltiplas filas </a:t>
            </a:r>
            <a:r>
              <a:rPr 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(ou não)</a:t>
            </a:r>
            <a:endParaRPr lang="pt-B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Uma única fila: FIFO (com ”</a:t>
            </a:r>
            <a:r>
              <a:rPr lang="pt-BR" sz="2400" dirty="0" err="1" smtClean="0"/>
              <a:t>insert</a:t>
            </a:r>
            <a:r>
              <a:rPr lang="pt-BR" sz="2400" dirty="0" smtClean="0"/>
              <a:t>” e ”pop” definidos);</a:t>
            </a:r>
          </a:p>
          <a:p>
            <a:r>
              <a:rPr lang="pt-BR" sz="2400" dirty="0" smtClean="0"/>
              <a:t>Podemos mudar a politica do escalonador mudando a estrutura de dados internamente (min-</a:t>
            </a:r>
            <a:r>
              <a:rPr lang="pt-BR" sz="2400" dirty="0" err="1" smtClean="0"/>
              <a:t>heap</a:t>
            </a:r>
            <a:r>
              <a:rPr lang="pt-BR" sz="2400" dirty="0" smtClean="0"/>
              <a:t>, </a:t>
            </a:r>
            <a:r>
              <a:rPr lang="pt-BR" sz="2400" dirty="0" err="1" smtClean="0"/>
              <a:t>max-heap</a:t>
            </a:r>
            <a:r>
              <a:rPr lang="pt-BR" sz="2400" dirty="0" smtClean="0"/>
              <a:t>, LIFO, etc.);</a:t>
            </a:r>
          </a:p>
          <a:p>
            <a:r>
              <a:rPr lang="pt-BR" sz="2400" dirty="0" smtClean="0"/>
              <a:t>Quantum (definido inicialmente como 0.1s);</a:t>
            </a:r>
          </a:p>
          <a:p>
            <a:r>
              <a:rPr lang="pt-BR" sz="2400" dirty="0" smtClean="0"/>
              <a:t>Ao terminar o quantum, vai pro final da fila com quantum dobrado (se ainda não tiver acabado);</a:t>
            </a:r>
          </a:p>
        </p:txBody>
      </p:sp>
    </p:spTree>
    <p:extLst>
      <p:ext uri="{BB962C8B-B14F-4D97-AF65-F5344CB8AC3E}">
        <p14:creationId xmlns:p14="http://schemas.microsoft.com/office/powerpoint/2010/main" val="597148940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443</TotalTime>
  <Words>450</Words>
  <Application>Microsoft Macintosh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Century Schoolbook</vt:lpstr>
      <vt:lpstr>Wingdings 2</vt:lpstr>
      <vt:lpstr>Arial</vt:lpstr>
      <vt:lpstr>Exibir</vt:lpstr>
      <vt:lpstr>EP1 - MAC0422</vt:lpstr>
      <vt:lpstr>Shell</vt:lpstr>
      <vt:lpstr>Funções</vt:lpstr>
      <vt:lpstr>Escalonadores</vt:lpstr>
      <vt:lpstr>Estrutura</vt:lpstr>
      <vt:lpstr>Estrutura (2 threads)</vt:lpstr>
      <vt:lpstr>First-Come First-Served (FCFS)</vt:lpstr>
      <vt:lpstr>Shortest Remaining Time Next (SRTN)</vt:lpstr>
      <vt:lpstr>Múltiplas filas (ou não)</vt:lpstr>
      <vt:lpstr>Resultados</vt:lpstr>
      <vt:lpstr>Cumprimento das deadlines ¹</vt:lpstr>
      <vt:lpstr>Mudança de contexto ¹</vt:lpstr>
      <vt:lpstr>Cumprimento das deadlines ¹</vt:lpstr>
      <vt:lpstr>Mudança de contexto ¹</vt:lpstr>
      <vt:lpstr>Cumprimento das deadlines ¹</vt:lpstr>
      <vt:lpstr>Mudança de contexto ¹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EP1 - MAC0422</dc:title>
  <dc:creator>Lucas Santos</dc:creator>
  <cp:lastModifiedBy>Lucas Santos</cp:lastModifiedBy>
  <cp:revision>14</cp:revision>
  <cp:lastPrinted>2016-09-12T08:37:21Z</cp:lastPrinted>
  <dcterms:created xsi:type="dcterms:W3CDTF">2016-09-11T20:05:08Z</dcterms:created>
  <dcterms:modified xsi:type="dcterms:W3CDTF">2016-09-12T08:48:02Z</dcterms:modified>
</cp:coreProperties>
</file>