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6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7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8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9"/>
  </p:notesMasterIdLst>
  <p:sldIdLst>
    <p:sldId id="256" r:id="rId2"/>
    <p:sldId id="261" r:id="rId3"/>
    <p:sldId id="283" r:id="rId4"/>
    <p:sldId id="284" r:id="rId5"/>
    <p:sldId id="266" r:id="rId6"/>
    <p:sldId id="287" r:id="rId7"/>
    <p:sldId id="285" r:id="rId8"/>
    <p:sldId id="286" r:id="rId9"/>
    <p:sldId id="27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1"/>
    <p:restoredTop sz="94643"/>
  </p:normalViewPr>
  <p:slideViewPr>
    <p:cSldViewPr snapToGrid="0" snapToObjects="1">
      <p:cViewPr>
        <p:scale>
          <a:sx n="96" d="100"/>
          <a:sy n="96" d="100"/>
        </p:scale>
        <p:origin x="92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4" Type="http://schemas.openxmlformats.org/officeDocument/2006/relationships/chartUserShapes" Target="../drawings/drawing2.xml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4" Type="http://schemas.openxmlformats.org/officeDocument/2006/relationships/chartUserShapes" Target="../drawings/drawing3.xml"/><Relationship Id="rId1" Type="http://schemas.microsoft.com/office/2011/relationships/chartStyle" Target="style3.xml"/><Relationship Id="rId2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4" Type="http://schemas.openxmlformats.org/officeDocument/2006/relationships/chartUserShapes" Target="../drawings/drawing4.xml"/><Relationship Id="rId1" Type="http://schemas.microsoft.com/office/2011/relationships/chartStyle" Target="style4.xml"/><Relationship Id="rId2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4" Type="http://schemas.openxmlformats.org/officeDocument/2006/relationships/chartUserShapes" Target="../drawings/drawing5.xml"/><Relationship Id="rId1" Type="http://schemas.microsoft.com/office/2011/relationships/chartStyle" Target="style5.xml"/><Relationship Id="rId2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6.xlsx"/><Relationship Id="rId4" Type="http://schemas.openxmlformats.org/officeDocument/2006/relationships/chartUserShapes" Target="../drawings/drawing6.xml"/><Relationship Id="rId1" Type="http://schemas.microsoft.com/office/2011/relationships/chartStyle" Target="style6.xml"/><Relationship Id="rId2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7.xlsx"/><Relationship Id="rId4" Type="http://schemas.openxmlformats.org/officeDocument/2006/relationships/chartUserShapes" Target="../drawings/drawing7.xml"/><Relationship Id="rId1" Type="http://schemas.microsoft.com/office/2011/relationships/chartStyle" Target="style7.xml"/><Relationship Id="rId2" Type="http://schemas.microsoft.com/office/2011/relationships/chartColorStyle" Target="colors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8.xlsx"/><Relationship Id="rId4" Type="http://schemas.openxmlformats.org/officeDocument/2006/relationships/chartUserShapes" Target="../drawings/drawing8.xml"/><Relationship Id="rId1" Type="http://schemas.microsoft.com/office/2011/relationships/chartStyle" Target="style8.xml"/><Relationship Id="rId2" Type="http://schemas.microsoft.com/office/2011/relationships/chartColorStyle" Target="colors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Tempo consumido em</a:t>
            </a:r>
            <a:r>
              <a:rPr lang="pt-BR" baseline="0" dirty="0" smtClean="0"/>
              <a:t> segundos</a:t>
            </a:r>
            <a:endParaRPr lang="pt-BR" dirty="0" smtClean="0"/>
          </a:p>
        </c:rich>
      </c:tx>
      <c:layout>
        <c:manualLayout>
          <c:xMode val="edge"/>
          <c:yMode val="edge"/>
          <c:x val="0.279974170203235"/>
          <c:y val="0.01459321247855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n = 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061291492409920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d = 800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0.80556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 = 15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06712877740134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d = 800</c:v>
                </c:pt>
              </c:strCache>
            </c:strRef>
          </c:cat>
          <c:val>
            <c:numRef>
              <c:f>Plan1!$C$2</c:f>
              <c:numCache>
                <c:formatCode>#,##0.00000</c:formatCode>
                <c:ptCount val="1"/>
                <c:pt idx="0">
                  <c:v>2.679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n = 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08359787499365E-16"/>
                  <c:y val="-0.0437796374356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d = 800</c:v>
                </c:pt>
              </c:strCache>
            </c:strRef>
          </c:cat>
          <c:val>
            <c:numRef>
              <c:f>Plan1!$D$2</c:f>
              <c:numCache>
                <c:formatCode>#,##0.00000</c:formatCode>
                <c:ptCount val="1"/>
                <c:pt idx="0">
                  <c:v>11.519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7717696"/>
        <c:axId val="1057610320"/>
      </c:barChart>
      <c:catAx>
        <c:axId val="1057717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57610320"/>
        <c:crosses val="autoZero"/>
        <c:auto val="1"/>
        <c:lblAlgn val="ctr"/>
        <c:lblOffset val="100"/>
        <c:noMultiLvlLbl val="0"/>
      </c:catAx>
      <c:valAx>
        <c:axId val="105761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57717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Memória consumida</a:t>
            </a:r>
            <a:r>
              <a:rPr lang="pt-BR" baseline="0" dirty="0" smtClean="0"/>
              <a:t> (pico) em </a:t>
            </a:r>
            <a:r>
              <a:rPr lang="pt-BR" baseline="0" dirty="0" err="1" smtClean="0"/>
              <a:t>kB</a:t>
            </a:r>
            <a:endParaRPr lang="pt-BR" dirty="0" smtClean="0"/>
          </a:p>
        </c:rich>
      </c:tx>
      <c:layout>
        <c:manualLayout>
          <c:xMode val="edge"/>
          <c:yMode val="edge"/>
          <c:x val="0.263720014311104"/>
          <c:y val="0.01459321247855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n = 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061291492409920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d = 800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7692.22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 = 15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06712877740134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d = 800</c:v>
                </c:pt>
              </c:strCache>
            </c:strRef>
          </c:cat>
          <c:val>
            <c:numRef>
              <c:f>Plan1!$C$2</c:f>
              <c:numCache>
                <c:formatCode>#,##0.00</c:formatCode>
                <c:ptCount val="1"/>
                <c:pt idx="0">
                  <c:v>32028.0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n = 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08359787499365E-16"/>
                  <c:y val="-0.0437796374356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d = 800</c:v>
                </c:pt>
              </c:strCache>
            </c:strRef>
          </c:cat>
          <c:val>
            <c:numRef>
              <c:f>Plan1!$D$2</c:f>
              <c:numCache>
                <c:formatCode>#,##0.00</c:formatCode>
                <c:ptCount val="1"/>
                <c:pt idx="0">
                  <c:v>184353.6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8578576"/>
        <c:axId val="1057884608"/>
      </c:barChart>
      <c:catAx>
        <c:axId val="948578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57884608"/>
        <c:crosses val="autoZero"/>
        <c:auto val="1"/>
        <c:lblAlgn val="ctr"/>
        <c:lblOffset val="100"/>
        <c:noMultiLvlLbl val="0"/>
      </c:catAx>
      <c:valAx>
        <c:axId val="105788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48578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Tempo consumido em</a:t>
            </a:r>
            <a:r>
              <a:rPr lang="pt-BR" baseline="0" dirty="0" smtClean="0"/>
              <a:t> segundos</a:t>
            </a:r>
            <a:endParaRPr lang="pt-BR" dirty="0" smtClean="0"/>
          </a:p>
        </c:rich>
      </c:tx>
      <c:layout>
        <c:manualLayout>
          <c:xMode val="edge"/>
          <c:yMode val="edge"/>
          <c:x val="0.279974170203235"/>
          <c:y val="0.01459321247855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d = 250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061291492409920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n = 15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1.36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d = 800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06712877740134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n = 15</c:v>
                </c:pt>
              </c:strCache>
            </c:strRef>
          </c:cat>
          <c:val>
            <c:numRef>
              <c:f>Plan1!$C$2</c:f>
              <c:numCache>
                <c:formatCode>#,##0.000</c:formatCode>
                <c:ptCount val="1"/>
                <c:pt idx="0">
                  <c:v>2.679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d = 2000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08359787499365E-16"/>
                  <c:y val="-0.0437796374356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n = 15</c:v>
                </c:pt>
              </c:strCache>
            </c:strRef>
          </c:cat>
          <c:val>
            <c:numRef>
              <c:f>Plan1!$D$2</c:f>
              <c:numCache>
                <c:formatCode>#,##0.000</c:formatCode>
                <c:ptCount val="1"/>
                <c:pt idx="0">
                  <c:v>5.516999999999999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4207024"/>
        <c:axId val="955005712"/>
      </c:barChart>
      <c:catAx>
        <c:axId val="103420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55005712"/>
        <c:crosses val="autoZero"/>
        <c:auto val="1"/>
        <c:lblAlgn val="ctr"/>
        <c:lblOffset val="100"/>
        <c:noMultiLvlLbl val="0"/>
      </c:catAx>
      <c:valAx>
        <c:axId val="95500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34207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Memória consumida</a:t>
            </a:r>
            <a:r>
              <a:rPr lang="pt-BR" baseline="0" dirty="0" smtClean="0"/>
              <a:t> (pico) em </a:t>
            </a:r>
            <a:r>
              <a:rPr lang="pt-BR" baseline="0" dirty="0" err="1" smtClean="0"/>
              <a:t>kB</a:t>
            </a:r>
            <a:endParaRPr lang="pt-BR" dirty="0" smtClean="0"/>
          </a:p>
        </c:rich>
      </c:tx>
      <c:layout>
        <c:manualLayout>
          <c:xMode val="edge"/>
          <c:yMode val="edge"/>
          <c:x val="0.263720014311104"/>
          <c:y val="0.01459321247855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d = 250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061291492409920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n = 15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9344.0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d = 800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06712877740134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n = 15</c:v>
                </c:pt>
              </c:strCache>
            </c:strRef>
          </c:cat>
          <c:val>
            <c:numRef>
              <c:f>Plan1!$C$2</c:f>
              <c:numCache>
                <c:formatCode>General</c:formatCode>
                <c:ptCount val="1"/>
                <c:pt idx="0">
                  <c:v>32028.0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d = 2.000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08359787499365E-16"/>
                  <c:y val="-0.0437796374356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n = 15</c:v>
                </c:pt>
              </c:strCache>
            </c:strRef>
          </c:cat>
          <c:val>
            <c:numRef>
              <c:f>Plan1!$D$2</c:f>
              <c:numCache>
                <c:formatCode>General</c:formatCode>
                <c:ptCount val="1"/>
                <c:pt idx="0">
                  <c:v>78552.0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3324784"/>
        <c:axId val="864678816"/>
      </c:barChart>
      <c:catAx>
        <c:axId val="103332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64678816"/>
        <c:crosses val="autoZero"/>
        <c:auto val="1"/>
        <c:lblAlgn val="ctr"/>
        <c:lblOffset val="100"/>
        <c:noMultiLvlLbl val="0"/>
      </c:catAx>
      <c:valAx>
        <c:axId val="86467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3332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Tempo consumido em</a:t>
            </a:r>
            <a:r>
              <a:rPr lang="pt-BR" baseline="0" dirty="0" smtClean="0"/>
              <a:t> segundos</a:t>
            </a:r>
            <a:endParaRPr lang="pt-BR" dirty="0" smtClean="0"/>
          </a:p>
        </c:rich>
      </c:tx>
      <c:layout>
        <c:manualLayout>
          <c:xMode val="edge"/>
          <c:yMode val="edge"/>
          <c:x val="0.279974170203235"/>
          <c:y val="0.01459321247855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n = 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061291492409920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d = 800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1.0556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 = 15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06712877740134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d = 800</c:v>
                </c:pt>
              </c:strCache>
            </c:strRef>
          </c:cat>
          <c:val>
            <c:numRef>
              <c:f>Plan1!$C$2</c:f>
              <c:numCache>
                <c:formatCode>#,##0.000</c:formatCode>
                <c:ptCount val="1"/>
                <c:pt idx="0">
                  <c:v>3.105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n = 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08359787499365E-16"/>
                  <c:y val="-0.0437796374356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d = 800</c:v>
                </c:pt>
              </c:strCache>
            </c:strRef>
          </c:cat>
          <c:val>
            <c:numRef>
              <c:f>Plan1!$D$2</c:f>
              <c:numCache>
                <c:formatCode>#,##0.000</c:formatCode>
                <c:ptCount val="1"/>
                <c:pt idx="0">
                  <c:v>13.417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4225568"/>
        <c:axId val="1034245680"/>
      </c:barChart>
      <c:catAx>
        <c:axId val="103422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34245680"/>
        <c:crosses val="autoZero"/>
        <c:auto val="1"/>
        <c:lblAlgn val="ctr"/>
        <c:lblOffset val="100"/>
        <c:noMultiLvlLbl val="0"/>
      </c:catAx>
      <c:valAx>
        <c:axId val="103424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3422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Memória consumida</a:t>
            </a:r>
            <a:r>
              <a:rPr lang="pt-BR" baseline="0" dirty="0" smtClean="0"/>
              <a:t> (pico) em </a:t>
            </a:r>
            <a:r>
              <a:rPr lang="pt-BR" baseline="0" dirty="0" err="1" smtClean="0"/>
              <a:t>kB</a:t>
            </a:r>
            <a:endParaRPr lang="pt-BR" dirty="0" smtClean="0"/>
          </a:p>
        </c:rich>
      </c:tx>
      <c:layout>
        <c:manualLayout>
          <c:xMode val="edge"/>
          <c:yMode val="edge"/>
          <c:x val="0.263720014311104"/>
          <c:y val="0.01459321247855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n = 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061291492409920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d = 800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8213.309999999996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 = 15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06712877740134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d = 800</c:v>
                </c:pt>
              </c:strCache>
            </c:strRef>
          </c:cat>
          <c:val>
            <c:numRef>
              <c:f>Plan1!$C$2</c:f>
              <c:numCache>
                <c:formatCode>#,##0</c:formatCode>
                <c:ptCount val="1"/>
                <c:pt idx="0">
                  <c:v>35031.0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n = 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08359787499365E-16"/>
                  <c:y val="-0.0437796374356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d = 800</c:v>
                </c:pt>
              </c:strCache>
            </c:strRef>
          </c:cat>
          <c:val>
            <c:numRef>
              <c:f>Plan1!$D$2</c:f>
              <c:numCache>
                <c:formatCode>#,##0</c:formatCode>
                <c:ptCount val="1"/>
                <c:pt idx="0">
                  <c:v>168532.0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2522320"/>
        <c:axId val="1032510432"/>
      </c:barChart>
      <c:catAx>
        <c:axId val="103252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32510432"/>
        <c:crosses val="autoZero"/>
        <c:auto val="1"/>
        <c:lblAlgn val="ctr"/>
        <c:lblOffset val="100"/>
        <c:noMultiLvlLbl val="0"/>
      </c:catAx>
      <c:valAx>
        <c:axId val="103251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3252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Tempo consumido em</a:t>
            </a:r>
            <a:r>
              <a:rPr lang="pt-BR" baseline="0" dirty="0" smtClean="0"/>
              <a:t> segundos</a:t>
            </a:r>
            <a:endParaRPr lang="pt-BR" dirty="0" smtClean="0"/>
          </a:p>
        </c:rich>
      </c:tx>
      <c:layout>
        <c:manualLayout>
          <c:xMode val="edge"/>
          <c:yMode val="edge"/>
          <c:x val="0.279974170203235"/>
          <c:y val="0.01459321247855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d = 250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061291492409920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n = 15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1.16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d = 800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06712877740134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n = 15</c:v>
                </c:pt>
              </c:strCache>
            </c:strRef>
          </c:cat>
          <c:val>
            <c:numRef>
              <c:f>Plan1!$C$2</c:f>
              <c:numCache>
                <c:formatCode>#,##0.000</c:formatCode>
                <c:ptCount val="1"/>
                <c:pt idx="0">
                  <c:v>2.679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d = 2000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08359787499365E-16"/>
                  <c:y val="-0.0437796374356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n = 15</c:v>
                </c:pt>
              </c:strCache>
            </c:strRef>
          </c:cat>
          <c:val>
            <c:numRef>
              <c:f>Plan1!$D$2</c:f>
              <c:numCache>
                <c:formatCode>#,##0.000</c:formatCode>
                <c:ptCount val="1"/>
                <c:pt idx="0">
                  <c:v>5.231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8961232"/>
        <c:axId val="1033504240"/>
      </c:barChart>
      <c:catAx>
        <c:axId val="968961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33504240"/>
        <c:crosses val="autoZero"/>
        <c:auto val="1"/>
        <c:lblAlgn val="ctr"/>
        <c:lblOffset val="100"/>
        <c:noMultiLvlLbl val="0"/>
      </c:catAx>
      <c:valAx>
        <c:axId val="103350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68961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Memória consumida</a:t>
            </a:r>
            <a:r>
              <a:rPr lang="pt-BR" baseline="0" dirty="0" smtClean="0"/>
              <a:t> (pico) em </a:t>
            </a:r>
            <a:r>
              <a:rPr lang="pt-BR" baseline="0" dirty="0" err="1" smtClean="0"/>
              <a:t>kB</a:t>
            </a:r>
            <a:endParaRPr lang="pt-BR" dirty="0" smtClean="0"/>
          </a:p>
        </c:rich>
      </c:tx>
      <c:layout>
        <c:manualLayout>
          <c:xMode val="edge"/>
          <c:yMode val="edge"/>
          <c:x val="0.263720014311104"/>
          <c:y val="0.01459321247855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d = 250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061291492409920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n = 15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9812.0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d = 800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06712877740134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n = 15</c:v>
                </c:pt>
              </c:strCache>
            </c:strRef>
          </c:cat>
          <c:val>
            <c:numRef>
              <c:f>Plan1!$C$2</c:f>
              <c:numCache>
                <c:formatCode>General</c:formatCode>
                <c:ptCount val="1"/>
                <c:pt idx="0">
                  <c:v>31095.0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d = 2.000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08359787499365E-16"/>
                  <c:y val="-0.0437796374356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</c:f>
              <c:strCache>
                <c:ptCount val="1"/>
                <c:pt idx="0">
                  <c:v>n = 15</c:v>
                </c:pt>
              </c:strCache>
            </c:strRef>
          </c:cat>
          <c:val>
            <c:numRef>
              <c:f>Plan1!$D$2</c:f>
              <c:numCache>
                <c:formatCode>General</c:formatCode>
                <c:ptCount val="1"/>
                <c:pt idx="0">
                  <c:v>81003.0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2380352"/>
        <c:axId val="1062383184"/>
      </c:barChart>
      <c:catAx>
        <c:axId val="106238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62383184"/>
        <c:crosses val="autoZero"/>
        <c:auto val="1"/>
        <c:lblAlgn val="ctr"/>
        <c:lblOffset val="100"/>
        <c:noMultiLvlLbl val="0"/>
      </c:catAx>
      <c:valAx>
        <c:axId val="1062383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6238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0.5136</cdr:x>
      <cdr:y>0.65492</cdr:y>
    </cdr:from>
    <cdr:to>
      <cdr:x>0.5136</cdr:x>
      <cdr:y>0.70407</cdr:y>
    </cdr:to>
    <cdr:cxnSp macro="">
      <cdr:nvCxnSpPr>
        <cdr:cNvPr id="3" name="Conector Reto 2"/>
        <cdr:cNvCxnSpPr/>
      </cdr:nvCxnSpPr>
      <cdr:spPr>
        <a:xfrm xmlns:a="http://schemas.openxmlformats.org/drawingml/2006/main">
          <a:off x="4414283" y="2849765"/>
          <a:ext cx="0" cy="213863"/>
        </a:xfrm>
        <a:prstGeom xmlns:a="http://schemas.openxmlformats.org/drawingml/2006/main" prst="line">
          <a:avLst/>
        </a:prstGeom>
        <a:ln xmlns:a="http://schemas.openxmlformats.org/drawingml/2006/main" w="3175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0.72075</cdr:x>
      <cdr:y>0.23463</cdr:y>
    </cdr:from>
    <cdr:to>
      <cdr:x>0.72075</cdr:x>
      <cdr:y>0.27519</cdr:y>
    </cdr:to>
    <cdr:cxnSp macro="">
      <cdr:nvCxnSpPr>
        <cdr:cNvPr id="9" name="Conector Reto 8"/>
        <cdr:cNvCxnSpPr/>
      </cdr:nvCxnSpPr>
      <cdr:spPr>
        <a:xfrm xmlns:a="http://schemas.openxmlformats.org/drawingml/2006/main" flipV="1">
          <a:off x="6194623" y="1020966"/>
          <a:ext cx="0" cy="176474"/>
        </a:xfrm>
        <a:prstGeom xmlns:a="http://schemas.openxmlformats.org/drawingml/2006/main" prst="line">
          <a:avLst/>
        </a:prstGeom>
        <a:ln xmlns:a="http://schemas.openxmlformats.org/drawingml/2006/main" w="3175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0.53355</cdr:x>
      <cdr:y>0.67072</cdr:y>
    </cdr:from>
    <cdr:to>
      <cdr:x>0.53355</cdr:x>
      <cdr:y>0.72917</cdr:y>
    </cdr:to>
    <cdr:cxnSp macro="">
      <cdr:nvCxnSpPr>
        <cdr:cNvPr id="3" name="Conector Reto 2"/>
        <cdr:cNvCxnSpPr/>
      </cdr:nvCxnSpPr>
      <cdr:spPr>
        <a:xfrm xmlns:a="http://schemas.openxmlformats.org/drawingml/2006/main">
          <a:off x="4585695" y="2918517"/>
          <a:ext cx="0" cy="254350"/>
        </a:xfrm>
        <a:prstGeom xmlns:a="http://schemas.openxmlformats.org/drawingml/2006/main" prst="line">
          <a:avLst/>
        </a:prstGeom>
        <a:ln xmlns:a="http://schemas.openxmlformats.org/drawingml/2006/main" w="3175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0.73152</cdr:x>
      <cdr:y>0.17064</cdr:y>
    </cdr:from>
    <cdr:to>
      <cdr:x>0.73152</cdr:x>
      <cdr:y>0.2062</cdr:y>
    </cdr:to>
    <cdr:cxnSp macro="">
      <cdr:nvCxnSpPr>
        <cdr:cNvPr id="9" name="Conector Reto 8"/>
        <cdr:cNvCxnSpPr/>
      </cdr:nvCxnSpPr>
      <cdr:spPr>
        <a:xfrm xmlns:a="http://schemas.openxmlformats.org/drawingml/2006/main" flipV="1">
          <a:off x="6287216" y="742520"/>
          <a:ext cx="0" cy="154737"/>
        </a:xfrm>
        <a:prstGeom xmlns:a="http://schemas.openxmlformats.org/drawingml/2006/main" prst="line">
          <a:avLst/>
        </a:prstGeom>
        <a:ln xmlns:a="http://schemas.openxmlformats.org/drawingml/2006/main" w="3175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0.5088</cdr:x>
      <cdr:y>0.45158</cdr:y>
    </cdr:from>
    <cdr:to>
      <cdr:x>0.5088</cdr:x>
      <cdr:y>0.56738</cdr:y>
    </cdr:to>
    <cdr:cxnSp macro="">
      <cdr:nvCxnSpPr>
        <cdr:cNvPr id="3" name="Conector Reto 2"/>
        <cdr:cNvCxnSpPr/>
      </cdr:nvCxnSpPr>
      <cdr:spPr>
        <a:xfrm xmlns:a="http://schemas.openxmlformats.org/drawingml/2006/main">
          <a:off x="4372989" y="1964985"/>
          <a:ext cx="0" cy="503869"/>
        </a:xfrm>
        <a:prstGeom xmlns:a="http://schemas.openxmlformats.org/drawingml/2006/main" prst="line">
          <a:avLst/>
        </a:prstGeom>
        <a:ln xmlns:a="http://schemas.openxmlformats.org/drawingml/2006/main" w="3175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0.71766</cdr:x>
      <cdr:y>0.06262</cdr:y>
    </cdr:from>
    <cdr:to>
      <cdr:x>0.71766</cdr:x>
      <cdr:y>0.29792</cdr:y>
    </cdr:to>
    <cdr:cxnSp macro="">
      <cdr:nvCxnSpPr>
        <cdr:cNvPr id="9" name="Conector Reto 8"/>
        <cdr:cNvCxnSpPr/>
      </cdr:nvCxnSpPr>
      <cdr:spPr>
        <a:xfrm xmlns:a="http://schemas.openxmlformats.org/drawingml/2006/main" flipV="1">
          <a:off x="6168062" y="272473"/>
          <a:ext cx="0" cy="1023890"/>
        </a:xfrm>
        <a:prstGeom xmlns:a="http://schemas.openxmlformats.org/drawingml/2006/main" prst="line">
          <a:avLst/>
        </a:prstGeom>
        <a:ln xmlns:a="http://schemas.openxmlformats.org/drawingml/2006/main" w="3175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0.52865</cdr:x>
      <cdr:y>0.49607</cdr:y>
    </cdr:from>
    <cdr:to>
      <cdr:x>0.52865</cdr:x>
      <cdr:y>0.62539</cdr:y>
    </cdr:to>
    <cdr:cxnSp macro="">
      <cdr:nvCxnSpPr>
        <cdr:cNvPr id="3" name="Conector Reto 2"/>
        <cdr:cNvCxnSpPr/>
      </cdr:nvCxnSpPr>
      <cdr:spPr>
        <a:xfrm xmlns:a="http://schemas.openxmlformats.org/drawingml/2006/main">
          <a:off x="4543563" y="2158583"/>
          <a:ext cx="0" cy="562717"/>
        </a:xfrm>
        <a:prstGeom xmlns:a="http://schemas.openxmlformats.org/drawingml/2006/main" prst="line">
          <a:avLst/>
        </a:prstGeom>
        <a:ln xmlns:a="http://schemas.openxmlformats.org/drawingml/2006/main" w="3175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0.72938</cdr:x>
      <cdr:y>0.10852</cdr:y>
    </cdr:from>
    <cdr:to>
      <cdr:x>0.72938</cdr:x>
      <cdr:y>0.34637</cdr:y>
    </cdr:to>
    <cdr:cxnSp macro="">
      <cdr:nvCxnSpPr>
        <cdr:cNvPr id="9" name="Conector Reto 8"/>
        <cdr:cNvCxnSpPr/>
      </cdr:nvCxnSpPr>
      <cdr:spPr>
        <a:xfrm xmlns:a="http://schemas.openxmlformats.org/drawingml/2006/main" flipV="1">
          <a:off x="6268784" y="472190"/>
          <a:ext cx="0" cy="1034976"/>
        </a:xfrm>
        <a:prstGeom xmlns:a="http://schemas.openxmlformats.org/drawingml/2006/main" prst="line">
          <a:avLst/>
        </a:prstGeom>
        <a:ln xmlns:a="http://schemas.openxmlformats.org/drawingml/2006/main" w="3175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0.5136</cdr:x>
      <cdr:y>0.65664</cdr:y>
    </cdr:from>
    <cdr:to>
      <cdr:x>0.5136</cdr:x>
      <cdr:y>0.70579</cdr:y>
    </cdr:to>
    <cdr:cxnSp macro="">
      <cdr:nvCxnSpPr>
        <cdr:cNvPr id="3" name="Conector Reto 2"/>
        <cdr:cNvCxnSpPr/>
      </cdr:nvCxnSpPr>
      <cdr:spPr>
        <a:xfrm xmlns:a="http://schemas.openxmlformats.org/drawingml/2006/main">
          <a:off x="4414251" y="2857273"/>
          <a:ext cx="0" cy="213869"/>
        </a:xfrm>
        <a:prstGeom xmlns:a="http://schemas.openxmlformats.org/drawingml/2006/main" prst="line">
          <a:avLst/>
        </a:prstGeom>
        <a:ln xmlns:a="http://schemas.openxmlformats.org/drawingml/2006/main" w="3175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0.72075</cdr:x>
      <cdr:y>0.22737</cdr:y>
    </cdr:from>
    <cdr:to>
      <cdr:x>0.72075</cdr:x>
      <cdr:y>0.25624</cdr:y>
    </cdr:to>
    <cdr:cxnSp macro="">
      <cdr:nvCxnSpPr>
        <cdr:cNvPr id="9" name="Conector Reto 8"/>
        <cdr:cNvCxnSpPr/>
      </cdr:nvCxnSpPr>
      <cdr:spPr>
        <a:xfrm xmlns:a="http://schemas.openxmlformats.org/drawingml/2006/main" flipV="1">
          <a:off x="6194648" y="989350"/>
          <a:ext cx="0" cy="125649"/>
        </a:xfrm>
        <a:prstGeom xmlns:a="http://schemas.openxmlformats.org/drawingml/2006/main" prst="line">
          <a:avLst/>
        </a:prstGeom>
        <a:ln xmlns:a="http://schemas.openxmlformats.org/drawingml/2006/main" w="3175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0.53281</cdr:x>
      <cdr:y>0.65378</cdr:y>
    </cdr:from>
    <cdr:to>
      <cdr:x>0.53281</cdr:x>
      <cdr:y>0.70144</cdr:y>
    </cdr:to>
    <cdr:cxnSp macro="">
      <cdr:nvCxnSpPr>
        <cdr:cNvPr id="3" name="Conector Reto 2"/>
        <cdr:cNvCxnSpPr/>
      </cdr:nvCxnSpPr>
      <cdr:spPr>
        <a:xfrm xmlns:a="http://schemas.openxmlformats.org/drawingml/2006/main">
          <a:off x="4579366" y="2844800"/>
          <a:ext cx="0" cy="207415"/>
        </a:xfrm>
        <a:prstGeom xmlns:a="http://schemas.openxmlformats.org/drawingml/2006/main" prst="line">
          <a:avLst/>
        </a:prstGeom>
        <a:ln xmlns:a="http://schemas.openxmlformats.org/drawingml/2006/main" w="3175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0.73078</cdr:x>
      <cdr:y>0.12112</cdr:y>
    </cdr:from>
    <cdr:to>
      <cdr:x>0.73078</cdr:x>
      <cdr:y>0.23393</cdr:y>
    </cdr:to>
    <cdr:cxnSp macro="">
      <cdr:nvCxnSpPr>
        <cdr:cNvPr id="9" name="Conector Reto 8"/>
        <cdr:cNvCxnSpPr/>
      </cdr:nvCxnSpPr>
      <cdr:spPr>
        <a:xfrm xmlns:a="http://schemas.openxmlformats.org/drawingml/2006/main" flipV="1">
          <a:off x="6280863" y="527050"/>
          <a:ext cx="0" cy="490846"/>
        </a:xfrm>
        <a:prstGeom xmlns:a="http://schemas.openxmlformats.org/drawingml/2006/main" prst="line">
          <a:avLst/>
        </a:prstGeom>
        <a:ln xmlns:a="http://schemas.openxmlformats.org/drawingml/2006/main" w="3175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0.5088</cdr:x>
      <cdr:y>0.45012</cdr:y>
    </cdr:from>
    <cdr:to>
      <cdr:x>0.5088</cdr:x>
      <cdr:y>0.56592</cdr:y>
    </cdr:to>
    <cdr:cxnSp macro="">
      <cdr:nvCxnSpPr>
        <cdr:cNvPr id="3" name="Conector Reto 2"/>
        <cdr:cNvCxnSpPr/>
      </cdr:nvCxnSpPr>
      <cdr:spPr>
        <a:xfrm xmlns:a="http://schemas.openxmlformats.org/drawingml/2006/main">
          <a:off x="4372996" y="1958627"/>
          <a:ext cx="0" cy="503885"/>
        </a:xfrm>
        <a:prstGeom xmlns:a="http://schemas.openxmlformats.org/drawingml/2006/main" prst="line">
          <a:avLst/>
        </a:prstGeom>
        <a:ln xmlns:a="http://schemas.openxmlformats.org/drawingml/2006/main" w="3175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0.71914</cdr:x>
      <cdr:y>0.09618</cdr:y>
    </cdr:from>
    <cdr:to>
      <cdr:x>0.71914</cdr:x>
      <cdr:y>0.33148</cdr:y>
    </cdr:to>
    <cdr:cxnSp macro="">
      <cdr:nvCxnSpPr>
        <cdr:cNvPr id="9" name="Conector Reto 8"/>
        <cdr:cNvCxnSpPr/>
      </cdr:nvCxnSpPr>
      <cdr:spPr>
        <a:xfrm xmlns:a="http://schemas.openxmlformats.org/drawingml/2006/main" flipV="1">
          <a:off x="6180790" y="418531"/>
          <a:ext cx="0" cy="1023870"/>
        </a:xfrm>
        <a:prstGeom xmlns:a="http://schemas.openxmlformats.org/drawingml/2006/main" prst="line">
          <a:avLst/>
        </a:prstGeom>
        <a:ln xmlns:a="http://schemas.openxmlformats.org/drawingml/2006/main" w="3175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0.52865</cdr:x>
      <cdr:y>0.5092</cdr:y>
    </cdr:from>
    <cdr:to>
      <cdr:x>0.52865</cdr:x>
      <cdr:y>0.63852</cdr:y>
    </cdr:to>
    <cdr:cxnSp macro="">
      <cdr:nvCxnSpPr>
        <cdr:cNvPr id="3" name="Conector Reto 2"/>
        <cdr:cNvCxnSpPr/>
      </cdr:nvCxnSpPr>
      <cdr:spPr>
        <a:xfrm xmlns:a="http://schemas.openxmlformats.org/drawingml/2006/main">
          <a:off x="4543601" y="2215718"/>
          <a:ext cx="0" cy="562715"/>
        </a:xfrm>
        <a:prstGeom xmlns:a="http://schemas.openxmlformats.org/drawingml/2006/main" prst="line">
          <a:avLst/>
        </a:prstGeom>
        <a:ln xmlns:a="http://schemas.openxmlformats.org/drawingml/2006/main" w="3175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0.7279</cdr:x>
      <cdr:y>0.07933</cdr:y>
    </cdr:from>
    <cdr:to>
      <cdr:x>0.7279</cdr:x>
      <cdr:y>0.31718</cdr:y>
    </cdr:to>
    <cdr:cxnSp macro="">
      <cdr:nvCxnSpPr>
        <cdr:cNvPr id="9" name="Conector Reto 8"/>
        <cdr:cNvCxnSpPr/>
      </cdr:nvCxnSpPr>
      <cdr:spPr>
        <a:xfrm xmlns:a="http://schemas.openxmlformats.org/drawingml/2006/main" flipV="1">
          <a:off x="6256121" y="345207"/>
          <a:ext cx="0" cy="1034966"/>
        </a:xfrm>
        <a:prstGeom xmlns:a="http://schemas.openxmlformats.org/drawingml/2006/main" prst="line">
          <a:avLst/>
        </a:prstGeom>
        <a:ln xmlns:a="http://schemas.openxmlformats.org/drawingml/2006/main" w="3175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75B9E-9582-1942-989D-7EDB63BA5706}" type="datetimeFigureOut">
              <a:rPr lang="pt-BR" smtClean="0"/>
              <a:t>17/10/16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22ACE-6DD3-7046-BDBB-D3E79BC9944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79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2ACE-6DD3-7046-BDBB-D3E79BC9944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702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2ACE-6DD3-7046-BDBB-D3E79BC9944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132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2ACE-6DD3-7046-BDBB-D3E79BC9944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588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2ACE-6DD3-7046-BDBB-D3E79BC9944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44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2ACE-6DD3-7046-BDBB-D3E79BC9944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403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2ACE-6DD3-7046-BDBB-D3E79BC9944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48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2ACE-6DD3-7046-BDBB-D3E79BC9944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638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22ACE-6DD3-7046-BDBB-D3E79BC9944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07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EP2 - MAC0422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Simulação</a:t>
            </a:r>
          </a:p>
          <a:p>
            <a:r>
              <a:rPr lang="pt-BR" dirty="0" smtClean="0"/>
              <a:t>Lucas Santos (9345064) e Matheus Oliveira (</a:t>
            </a:r>
            <a:r>
              <a:rPr lang="is-IS" dirty="0" smtClean="0"/>
              <a:t>8642821)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151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 tamanho da pista fixado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559063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Conector Reto 5"/>
          <p:cNvCxnSpPr/>
          <p:nvPr/>
        </p:nvCxnSpPr>
        <p:spPr>
          <a:xfrm>
            <a:off x="4135418" y="5191340"/>
            <a:ext cx="0" cy="8344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 número de ciclistas fixado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813430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Conector Reto 5"/>
          <p:cNvCxnSpPr/>
          <p:nvPr/>
        </p:nvCxnSpPr>
        <p:spPr>
          <a:xfrm>
            <a:off x="3834476" y="4510124"/>
            <a:ext cx="0" cy="34658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4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 número de ciclistas </a:t>
            </a:r>
            <a:r>
              <a:rPr lang="pt-BR" dirty="0" smtClean="0"/>
              <a:t>fixado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651850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Conector Reto 5"/>
          <p:cNvCxnSpPr/>
          <p:nvPr/>
        </p:nvCxnSpPr>
        <p:spPr>
          <a:xfrm>
            <a:off x="4075458" y="4939259"/>
            <a:ext cx="0" cy="20061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Máquina </a:t>
            </a:r>
            <a:r>
              <a:rPr lang="pt-BR" dirty="0" err="1" smtClean="0"/>
              <a:t>B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55661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 tamanho da pista fixado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48108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Conector Reto 5"/>
          <p:cNvCxnSpPr/>
          <p:nvPr/>
        </p:nvCxnSpPr>
        <p:spPr>
          <a:xfrm>
            <a:off x="3899845" y="5126635"/>
            <a:ext cx="0" cy="8344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 tamanho da pista fixado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173150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Conector Reto 5"/>
          <p:cNvCxnSpPr/>
          <p:nvPr/>
        </p:nvCxnSpPr>
        <p:spPr>
          <a:xfrm>
            <a:off x="4135418" y="5191340"/>
            <a:ext cx="0" cy="8344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63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 número de ciclistas fixado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607931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Conector Reto 5"/>
          <p:cNvCxnSpPr/>
          <p:nvPr/>
        </p:nvCxnSpPr>
        <p:spPr>
          <a:xfrm>
            <a:off x="3828126" y="4679950"/>
            <a:ext cx="0" cy="18945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 número de ciclistas </a:t>
            </a:r>
            <a:r>
              <a:rPr lang="pt-BR" dirty="0" smtClean="0"/>
              <a:t>fixado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80096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Conector Reto 5"/>
          <p:cNvCxnSpPr/>
          <p:nvPr/>
        </p:nvCxnSpPr>
        <p:spPr>
          <a:xfrm>
            <a:off x="4075458" y="4913859"/>
            <a:ext cx="0" cy="20061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4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Decisões de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Caso um ciclista não consiga ir para frente, ele simplesmente não vai;</a:t>
            </a:r>
          </a:p>
          <a:p>
            <a:r>
              <a:rPr lang="pt-BR" dirty="0" smtClean="0"/>
              <a:t>Uso de </a:t>
            </a:r>
            <a:r>
              <a:rPr lang="pt-BR" dirty="0" err="1" smtClean="0"/>
              <a:t>mutexes</a:t>
            </a:r>
            <a:r>
              <a:rPr lang="pt-BR" dirty="0" smtClean="0"/>
              <a:t> para controlar as alterações no vetor </a:t>
            </a:r>
            <a:r>
              <a:rPr lang="pt-BR" i="1" dirty="0" smtClean="0"/>
              <a:t>pista </a:t>
            </a:r>
            <a:r>
              <a:rPr lang="pt-BR" dirty="0" smtClean="0"/>
              <a:t>(cada posição na pista tem o seu </a:t>
            </a:r>
            <a:r>
              <a:rPr lang="pt-BR" dirty="0" err="1" smtClean="0"/>
              <a:t>mutex</a:t>
            </a:r>
            <a:r>
              <a:rPr lang="pt-BR" dirty="0" smtClean="0"/>
              <a:t>). A alteração é feita:</a:t>
            </a:r>
          </a:p>
          <a:p>
            <a:pPr lvl="1"/>
            <a:r>
              <a:rPr lang="pt-BR" sz="1800" dirty="0" smtClean="0"/>
              <a:t>1. Tentamos inserir o ciclista na nova posição (com controle de </a:t>
            </a:r>
            <a:r>
              <a:rPr lang="pt-BR" sz="1800" dirty="0" err="1" smtClean="0"/>
              <a:t>mutex</a:t>
            </a:r>
            <a:r>
              <a:rPr lang="pt-BR" sz="1800" dirty="0" smtClean="0"/>
              <a:t> na nova posição);</a:t>
            </a:r>
          </a:p>
          <a:p>
            <a:pPr lvl="1"/>
            <a:r>
              <a:rPr lang="pt-BR" sz="1800" dirty="0" smtClean="0"/>
              <a:t>2a. Se falhou, então não faz nada;</a:t>
            </a:r>
          </a:p>
          <a:p>
            <a:pPr lvl="1"/>
            <a:r>
              <a:rPr lang="pt-BR" sz="1800" dirty="0" smtClean="0"/>
              <a:t>2b. Do contrário, removemos o ciclista da posição </a:t>
            </a:r>
            <a:r>
              <a:rPr lang="pt-BR" sz="1800" dirty="0"/>
              <a:t>antiga (com controle de </a:t>
            </a:r>
            <a:r>
              <a:rPr lang="pt-BR" sz="1800" dirty="0" err="1"/>
              <a:t>mutex</a:t>
            </a:r>
            <a:r>
              <a:rPr lang="pt-BR" sz="1800" dirty="0"/>
              <a:t> na nova posição</a:t>
            </a:r>
            <a:r>
              <a:rPr lang="pt-BR" sz="1800" dirty="0" smtClean="0"/>
              <a:t>);</a:t>
            </a:r>
            <a:endParaRPr lang="pt-BR" sz="1800" dirty="0" smtClean="0"/>
          </a:p>
          <a:p>
            <a:r>
              <a:rPr lang="pt-BR" dirty="0"/>
              <a:t>Para cada time, </a:t>
            </a:r>
            <a:r>
              <a:rPr lang="pt-BR" b="1" dirty="0"/>
              <a:t>todos </a:t>
            </a:r>
            <a:r>
              <a:rPr lang="pt-BR" dirty="0"/>
              <a:t>os ciclistas começam todos na posição 0;</a:t>
            </a:r>
          </a:p>
          <a:p>
            <a:r>
              <a:rPr lang="pt-BR" dirty="0"/>
              <a:t>Internamente, as posições foram armazenadas em relação a sua posição inicial. Na prática, ambos os times começam na posição </a:t>
            </a:r>
            <a:r>
              <a:rPr lang="pt-BR" dirty="0" smtClean="0"/>
              <a:t>0. Onde </a:t>
            </a:r>
            <a:r>
              <a:rPr lang="pt-BR" dirty="0"/>
              <a:t>necessário, nós consideramos o caso deles começarem no lado oposto da pista (somamos uma constante</a:t>
            </a:r>
            <a:r>
              <a:rPr lang="pt-BR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3504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Decisões de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Estrutura das threads:</a:t>
            </a:r>
          </a:p>
          <a:p>
            <a:pPr lvl="1"/>
            <a:r>
              <a:rPr lang="pt-BR" sz="2200" dirty="0"/>
              <a:t>2 </a:t>
            </a:r>
            <a:r>
              <a:rPr lang="pt-BR" sz="2200" dirty="0" err="1"/>
              <a:t>x</a:t>
            </a:r>
            <a:r>
              <a:rPr lang="pt-BR" sz="2200" dirty="0"/>
              <a:t> N alteram tentam alterar suas posições;</a:t>
            </a:r>
          </a:p>
          <a:p>
            <a:pPr lvl="1"/>
            <a:r>
              <a:rPr lang="pt-BR" sz="2200" dirty="0"/>
              <a:t>Primeira barreira;</a:t>
            </a:r>
          </a:p>
          <a:p>
            <a:pPr lvl="1"/>
            <a:r>
              <a:rPr lang="pt-BR" sz="2200" dirty="0"/>
              <a:t>Uma única thread atualiza todas as velocidades, imprime informações necessárias, verifica se a corrida acabou, remove um ciclista (caso necessário);</a:t>
            </a:r>
          </a:p>
          <a:p>
            <a:pPr lvl="1"/>
            <a:r>
              <a:rPr lang="pt-BR" sz="2200" dirty="0"/>
              <a:t>Essa única thread também cria as novas barreiras com tamanho menor, caso necessário;</a:t>
            </a:r>
          </a:p>
          <a:p>
            <a:pPr lvl="1"/>
            <a:r>
              <a:rPr lang="pt-BR" sz="2200" dirty="0" smtClean="0"/>
              <a:t>Segunda </a:t>
            </a:r>
            <a:r>
              <a:rPr lang="pt-BR" sz="2200" dirty="0"/>
              <a:t>barreira. Essa barreira é alternada com uma terceira, para que torne possível diminui-la a cada </a:t>
            </a:r>
            <a:r>
              <a:rPr lang="pt-BR" sz="2200" dirty="0" smtClean="0"/>
              <a:t>60ms</a:t>
            </a:r>
            <a:r>
              <a:rPr lang="pt-BR" sz="2200" dirty="0" smtClean="0"/>
              <a:t>;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87786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geral</a:t>
            </a:r>
            <a:endParaRPr lang="pt-BR" dirty="0"/>
          </a:p>
        </p:txBody>
      </p:sp>
      <p:cxnSp>
        <p:nvCxnSpPr>
          <p:cNvPr id="7" name="Conector de Seta Reta 6"/>
          <p:cNvCxnSpPr/>
          <p:nvPr/>
        </p:nvCxnSpPr>
        <p:spPr>
          <a:xfrm>
            <a:off x="363011" y="3162924"/>
            <a:ext cx="540000" cy="0"/>
          </a:xfrm>
          <a:prstGeom prst="straightConnector1">
            <a:avLst/>
          </a:prstGeom>
          <a:ln w="63500" cap="sq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363011" y="3540177"/>
            <a:ext cx="540000" cy="0"/>
          </a:xfrm>
          <a:prstGeom prst="straightConnector1">
            <a:avLst/>
          </a:prstGeom>
          <a:ln w="63500" cap="sq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363011" y="4307174"/>
            <a:ext cx="540000" cy="0"/>
          </a:xfrm>
          <a:prstGeom prst="straightConnector1">
            <a:avLst/>
          </a:prstGeom>
          <a:ln w="63500" cap="sq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363011" y="4684427"/>
            <a:ext cx="540000" cy="0"/>
          </a:xfrm>
          <a:prstGeom prst="straightConnector1">
            <a:avLst/>
          </a:prstGeom>
          <a:ln w="63500" cap="sq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07433" y="3744067"/>
            <a:ext cx="342751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...</a:t>
            </a:r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019331" y="2218544"/>
            <a:ext cx="1169233" cy="33577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1ª barreira</a:t>
            </a: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2524093" y="2925580"/>
            <a:ext cx="540000" cy="0"/>
          </a:xfrm>
          <a:prstGeom prst="straightConnector1">
            <a:avLst/>
          </a:prstGeom>
          <a:ln w="63500" cap="sq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3207895" y="2218543"/>
            <a:ext cx="2698230" cy="21356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Atualiza velocidade</a:t>
            </a:r>
          </a:p>
          <a:p>
            <a:pPr algn="ctr"/>
            <a:r>
              <a:rPr lang="pt-BR" dirty="0" smtClean="0"/>
              <a:t>Imprime informações</a:t>
            </a:r>
          </a:p>
          <a:p>
            <a:pPr algn="ctr"/>
            <a:r>
              <a:rPr lang="pt-BR" dirty="0" smtClean="0"/>
              <a:t>Checa se acabou</a:t>
            </a:r>
          </a:p>
          <a:p>
            <a:pPr algn="ctr"/>
            <a:r>
              <a:rPr lang="pt-BR" dirty="0" smtClean="0"/>
              <a:t>Se necessário, vejo se algum ciclista quebrou</a:t>
            </a:r>
          </a:p>
          <a:p>
            <a:pPr algn="ctr"/>
            <a:r>
              <a:rPr lang="pt-BR" dirty="0" smtClean="0"/>
              <a:t>Reconstrói 1ª barreira</a:t>
            </a:r>
            <a:br>
              <a:rPr lang="pt-BR" dirty="0" smtClean="0"/>
            </a:br>
            <a:r>
              <a:rPr lang="pt-BR" dirty="0" smtClean="0"/>
              <a:t>e barreira alternativa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6172153" y="4307174"/>
            <a:ext cx="540000" cy="0"/>
          </a:xfrm>
          <a:prstGeom prst="straightConnector1">
            <a:avLst/>
          </a:prstGeom>
          <a:ln w="63500" cap="sq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6172153" y="5074171"/>
            <a:ext cx="540000" cy="0"/>
          </a:xfrm>
          <a:prstGeom prst="straightConnector1">
            <a:avLst/>
          </a:prstGeom>
          <a:ln w="63500" cap="sq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6172153" y="5451424"/>
            <a:ext cx="540000" cy="0"/>
          </a:xfrm>
          <a:prstGeom prst="straightConnector1">
            <a:avLst/>
          </a:prstGeom>
          <a:ln w="63500" cap="sq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216575" y="4511064"/>
            <a:ext cx="342751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...</a:t>
            </a:r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917114" y="2218544"/>
            <a:ext cx="1169233" cy="33577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2ª barreira</a:t>
            </a: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8291308" y="2925580"/>
            <a:ext cx="540000" cy="0"/>
          </a:xfrm>
          <a:prstGeom prst="straightConnector1">
            <a:avLst/>
          </a:prstGeom>
          <a:ln w="63500" cap="sq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8975110" y="2218544"/>
            <a:ext cx="2698230" cy="16489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Alterna a 2ª barreira com a barreira alternativa</a:t>
            </a:r>
            <a:endParaRPr lang="pt-BR" dirty="0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6158758" y="2900596"/>
            <a:ext cx="540000" cy="0"/>
          </a:xfrm>
          <a:prstGeom prst="straightConnector1">
            <a:avLst/>
          </a:prstGeom>
          <a:ln w="63500" cap="sq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8975110" y="4150332"/>
            <a:ext cx="2698230" cy="2475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 a corrida acabou, para</a:t>
            </a:r>
          </a:p>
          <a:p>
            <a:pPr algn="ctr"/>
            <a:endParaRPr lang="pt-B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Ciclista quebrado não entra no loop</a:t>
            </a:r>
          </a:p>
          <a:p>
            <a:pPr algn="ctr"/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Todos os outros, entram no loop</a:t>
            </a:r>
          </a:p>
        </p:txBody>
      </p:sp>
    </p:spTree>
    <p:extLst>
      <p:ext uri="{BB962C8B-B14F-4D97-AF65-F5344CB8AC3E}">
        <p14:creationId xmlns:p14="http://schemas.microsoft.com/office/powerpoint/2010/main" val="203965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5814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Realização dos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 smtClean="0"/>
              <a:t>Fizemos 6 testes em cada máquina:</a:t>
            </a:r>
          </a:p>
          <a:p>
            <a:pPr lvl="1"/>
            <a:r>
              <a:rPr lang="pt-BR" sz="2200" dirty="0"/>
              <a:t>Um com o tamanho da pista (</a:t>
            </a:r>
            <a:r>
              <a:rPr lang="pt-BR" sz="2200" dirty="0" err="1"/>
              <a:t>d</a:t>
            </a:r>
            <a:r>
              <a:rPr lang="pt-BR" sz="2200" dirty="0"/>
              <a:t>) fixado em 800 e alternando o número de ciclistas em 5, 15 e 50;</a:t>
            </a:r>
          </a:p>
          <a:p>
            <a:pPr lvl="1"/>
            <a:r>
              <a:rPr lang="pt-BR" sz="2200" dirty="0"/>
              <a:t>Um com o número de ciclistas (</a:t>
            </a:r>
            <a:r>
              <a:rPr lang="pt-BR" sz="2200" dirty="0" err="1"/>
              <a:t>n</a:t>
            </a:r>
            <a:r>
              <a:rPr lang="pt-BR" sz="2200" dirty="0"/>
              <a:t>) fixado em 15 e alternando o tamanho da pista em 250, 800 e 2.000</a:t>
            </a:r>
            <a:r>
              <a:rPr lang="pt-BR" sz="2200" dirty="0" smtClean="0"/>
              <a:t>;</a:t>
            </a:r>
            <a:endParaRPr lang="pt-BR" sz="2400" dirty="0" smtClean="0"/>
          </a:p>
          <a:p>
            <a:r>
              <a:rPr lang="pt-BR" sz="2400" dirty="0" smtClean="0"/>
              <a:t>O tempo e memória </a:t>
            </a:r>
            <a:r>
              <a:rPr lang="pt-BR" sz="2400" dirty="0"/>
              <a:t>foram medido </a:t>
            </a:r>
            <a:r>
              <a:rPr lang="pt-BR" sz="2400" dirty="0" smtClean="0"/>
              <a:t>com</a:t>
            </a:r>
            <a:br>
              <a:rPr lang="pt-BR" sz="2400" dirty="0" smtClean="0"/>
            </a:br>
            <a:r>
              <a:rPr lang="pt-BR" sz="2400" dirty="0" smtClean="0"/>
              <a:t>	&gt; /</a:t>
            </a:r>
            <a:r>
              <a:rPr lang="pt-BR" sz="2400" dirty="0" err="1" smtClean="0"/>
              <a:t>usr</a:t>
            </a:r>
            <a:r>
              <a:rPr lang="pt-BR" sz="2400" dirty="0" smtClean="0"/>
              <a:t>/bin/time </a:t>
            </a:r>
            <a:r>
              <a:rPr lang="pt-BR" sz="2400" dirty="0"/>
              <a:t>-</a:t>
            </a:r>
            <a:r>
              <a:rPr lang="pt-BR" sz="2400" dirty="0" err="1"/>
              <a:t>v</a:t>
            </a:r>
            <a:r>
              <a:rPr lang="pt-BR" sz="2400" dirty="0"/>
              <a:t> ./</a:t>
            </a:r>
            <a:r>
              <a:rPr lang="pt-BR" sz="2400" dirty="0" smtClean="0"/>
              <a:t>ep2 [argumentos];</a:t>
            </a:r>
          </a:p>
          <a:p>
            <a:r>
              <a:rPr lang="pt-BR" sz="2400" dirty="0" smtClean="0"/>
              <a:t>O tempo foi dado em segundos e a memória (pico) em </a:t>
            </a:r>
            <a:r>
              <a:rPr lang="pt-BR" sz="2400" dirty="0" err="1" smtClean="0"/>
              <a:t>kB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Cada teste foi executado 30 vezes;</a:t>
            </a:r>
          </a:p>
          <a:p>
            <a:r>
              <a:rPr lang="pt-BR" sz="2400" dirty="0" smtClean="0"/>
              <a:t>Intervalo de confiança de 95%;</a:t>
            </a:r>
          </a:p>
          <a:p>
            <a:pPr lvl="1"/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05767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Máquinas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Máquina A (pessoal)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Processador: Intel Core </a:t>
            </a:r>
            <a:r>
              <a:rPr lang="pt-BR" dirty="0"/>
              <a:t>i</a:t>
            </a:r>
            <a:r>
              <a:rPr lang="pt-BR" dirty="0" smtClean="0"/>
              <a:t>3 </a:t>
            </a:r>
            <a:r>
              <a:rPr lang="pt-BR" dirty="0"/>
              <a:t>2100 </a:t>
            </a:r>
            <a:r>
              <a:rPr lang="pt-BR" dirty="0" smtClean="0"/>
              <a:t>3.1GHz;</a:t>
            </a:r>
          </a:p>
          <a:p>
            <a:r>
              <a:rPr lang="pt-BR" dirty="0" smtClean="0"/>
              <a:t>Número de núcleos: 2;</a:t>
            </a:r>
          </a:p>
          <a:p>
            <a:r>
              <a:rPr lang="pt-BR" dirty="0" err="1" smtClean="0"/>
              <a:t>Hyperthreading</a:t>
            </a:r>
            <a:r>
              <a:rPr lang="pt-BR" dirty="0" smtClean="0"/>
              <a:t>: sim;</a:t>
            </a:r>
          </a:p>
          <a:p>
            <a:r>
              <a:rPr lang="pt-BR" dirty="0" smtClean="0"/>
              <a:t>Memória: 4GB RAM;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Máquina </a:t>
            </a:r>
            <a:r>
              <a:rPr lang="pt-BR" dirty="0" err="1" smtClean="0"/>
              <a:t>B</a:t>
            </a:r>
            <a:r>
              <a:rPr lang="pt-BR" dirty="0" smtClean="0"/>
              <a:t> (Rede Linux)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smtClean="0"/>
              <a:t>Processador: </a:t>
            </a:r>
            <a:r>
              <a:rPr lang="pt-BR" dirty="0" err="1" smtClean="0"/>
              <a:t>I</a:t>
            </a:r>
            <a:r>
              <a:rPr lang="it-IT" dirty="0" err="1"/>
              <a:t>ntel</a:t>
            </a:r>
            <a:r>
              <a:rPr lang="it-IT" dirty="0"/>
              <a:t> </a:t>
            </a:r>
            <a:r>
              <a:rPr lang="it-IT" dirty="0" err="1" smtClean="0"/>
              <a:t>Xeon</a:t>
            </a:r>
            <a:r>
              <a:rPr lang="it-IT" dirty="0" smtClean="0"/>
              <a:t> </a:t>
            </a:r>
            <a:r>
              <a:rPr lang="it-IT" dirty="0"/>
              <a:t>x5355 </a:t>
            </a:r>
            <a:r>
              <a:rPr lang="it-IT" dirty="0" smtClean="0"/>
              <a:t>2.66GHz;</a:t>
            </a:r>
          </a:p>
          <a:p>
            <a:r>
              <a:rPr lang="it-IT" dirty="0" err="1" smtClean="0"/>
              <a:t>Número</a:t>
            </a:r>
            <a:r>
              <a:rPr lang="it-IT" dirty="0" smtClean="0"/>
              <a:t> de </a:t>
            </a:r>
            <a:r>
              <a:rPr lang="it-IT" dirty="0" err="1" smtClean="0"/>
              <a:t>núcleos</a:t>
            </a:r>
            <a:r>
              <a:rPr lang="it-IT" dirty="0" smtClean="0"/>
              <a:t>: 4;</a:t>
            </a:r>
          </a:p>
          <a:p>
            <a:r>
              <a:rPr lang="it-IT" dirty="0" err="1" smtClean="0"/>
              <a:t>Hyperthreading</a:t>
            </a:r>
            <a:r>
              <a:rPr lang="it-IT" dirty="0" smtClean="0"/>
              <a:t>: </a:t>
            </a:r>
            <a:r>
              <a:rPr lang="it-IT" dirty="0" err="1" smtClean="0"/>
              <a:t>não</a:t>
            </a:r>
            <a:r>
              <a:rPr lang="it-IT" dirty="0" smtClean="0"/>
              <a:t>;</a:t>
            </a:r>
          </a:p>
          <a:p>
            <a:r>
              <a:rPr lang="it-IT" dirty="0" err="1" smtClean="0"/>
              <a:t>Memória</a:t>
            </a:r>
            <a:r>
              <a:rPr lang="it-IT" dirty="0" smtClean="0"/>
              <a:t>: 8GB RAM;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5343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Máquina 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6000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 tamanho da pista fixado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084445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Conector Reto 5"/>
          <p:cNvCxnSpPr/>
          <p:nvPr/>
        </p:nvCxnSpPr>
        <p:spPr>
          <a:xfrm>
            <a:off x="3892350" y="5156616"/>
            <a:ext cx="0" cy="8344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00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ibir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516</TotalTime>
  <Words>515</Words>
  <Application>Microsoft Macintosh PowerPoint</Application>
  <PresentationFormat>Widescreen</PresentationFormat>
  <Paragraphs>80</Paragraphs>
  <Slides>17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Calibri</vt:lpstr>
      <vt:lpstr>Century Schoolbook</vt:lpstr>
      <vt:lpstr>Wingdings 2</vt:lpstr>
      <vt:lpstr>Arial</vt:lpstr>
      <vt:lpstr>Exibir</vt:lpstr>
      <vt:lpstr>EP2 - MAC0422</vt:lpstr>
      <vt:lpstr>Decisões de projeto</vt:lpstr>
      <vt:lpstr>Decisões de projeto</vt:lpstr>
      <vt:lpstr>Estrutura geral</vt:lpstr>
      <vt:lpstr>Resultados</vt:lpstr>
      <vt:lpstr>Realização dos testes</vt:lpstr>
      <vt:lpstr>Máquinas</vt:lpstr>
      <vt:lpstr>Máquina A</vt:lpstr>
      <vt:lpstr>Com tamanho da pista fixado</vt:lpstr>
      <vt:lpstr>Com tamanho da pista fixado</vt:lpstr>
      <vt:lpstr>Com número de ciclistas fixado</vt:lpstr>
      <vt:lpstr>Com número de ciclistas fixado</vt:lpstr>
      <vt:lpstr>Máquina B</vt:lpstr>
      <vt:lpstr>Com tamanho da pista fixado</vt:lpstr>
      <vt:lpstr>Com tamanho da pista fixado</vt:lpstr>
      <vt:lpstr>Com número de ciclistas fixado</vt:lpstr>
      <vt:lpstr>Com número de ciclistas fixado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EP1 - MAC0422</dc:title>
  <dc:creator>Lucas Santos</dc:creator>
  <cp:lastModifiedBy>Lucas Santos</cp:lastModifiedBy>
  <cp:revision>24</cp:revision>
  <cp:lastPrinted>2016-10-17T02:48:24Z</cp:lastPrinted>
  <dcterms:created xsi:type="dcterms:W3CDTF">2016-09-11T20:05:08Z</dcterms:created>
  <dcterms:modified xsi:type="dcterms:W3CDTF">2016-10-17T03:28:26Z</dcterms:modified>
</cp:coreProperties>
</file>