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95" r:id="rId3"/>
    <p:sldId id="296" r:id="rId4"/>
    <p:sldId id="336" r:id="rId5"/>
    <p:sldId id="344" r:id="rId6"/>
    <p:sldId id="337" r:id="rId7"/>
    <p:sldId id="338" r:id="rId8"/>
    <p:sldId id="339" r:id="rId9"/>
    <p:sldId id="306" r:id="rId10"/>
    <p:sldId id="340" r:id="rId11"/>
    <p:sldId id="341" r:id="rId12"/>
    <p:sldId id="342" r:id="rId13"/>
    <p:sldId id="34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994759" y="1982450"/>
            <a:ext cx="28696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655D5B"/>
                </a:solidFill>
              </a:rPr>
              <a:t>프로젝트</a:t>
            </a:r>
            <a:r>
              <a:rPr lang="en-US" altLang="ko-KR" sz="4400" dirty="0">
                <a:solidFill>
                  <a:srgbClr val="655D5B"/>
                </a:solidFill>
              </a:rPr>
              <a:t>3.</a:t>
            </a:r>
          </a:p>
          <a:p>
            <a:r>
              <a:rPr lang="ko-KR" altLang="en-US" sz="4400" dirty="0">
                <a:solidFill>
                  <a:srgbClr val="655D5B"/>
                </a:solidFill>
              </a:rPr>
              <a:t>타원 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994759" y="1646306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554F4D"/>
                </a:solidFill>
              </a:rPr>
              <a:t>비젼시스템</a:t>
            </a:r>
            <a:r>
              <a:rPr lang="ko-KR" altLang="en-US" sz="1600" dirty="0">
                <a:solidFill>
                  <a:srgbClr val="554F4D"/>
                </a:solidFill>
              </a:rPr>
              <a:t> 및 실습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69F63-DAD3-4F17-8174-9E0C2D01F3A4}"/>
              </a:ext>
            </a:extLst>
          </p:cNvPr>
          <p:cNvSpPr txBox="1"/>
          <p:nvPr/>
        </p:nvSpPr>
        <p:spPr>
          <a:xfrm>
            <a:off x="8026704" y="5245291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54F4D"/>
                </a:solidFill>
              </a:rPr>
              <a:t>2017161096 </a:t>
            </a:r>
            <a:r>
              <a:rPr lang="ko-KR" altLang="en-US" sz="1600" dirty="0">
                <a:solidFill>
                  <a:srgbClr val="554F4D"/>
                </a:solidFill>
              </a:rPr>
              <a:t>이재화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실행결과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3EFCBE3-93BC-4116-A0FE-EDAFE4581AD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B9341A2-2DA8-4508-8671-29D71CFA487C}"/>
              </a:ext>
            </a:extLst>
          </p:cNvPr>
          <p:cNvSpPr/>
          <p:nvPr/>
        </p:nvSpPr>
        <p:spPr>
          <a:xfrm>
            <a:off x="559346" y="1254628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B6ECA9-604E-464A-9522-EA6435558EA7}"/>
              </a:ext>
            </a:extLst>
          </p:cNvPr>
          <p:cNvSpPr txBox="1"/>
          <p:nvPr/>
        </p:nvSpPr>
        <p:spPr>
          <a:xfrm>
            <a:off x="667316" y="1296363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3A2124-9777-44B6-81D9-81A21E1E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20" y="68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7A6E96-A409-4450-8CD6-4D983230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367" y="1764205"/>
            <a:ext cx="16895023" cy="67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93A202-7EDF-4DCA-8706-925AE5CE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75" y="1254628"/>
            <a:ext cx="17631158" cy="7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3865168" descr="EMB000009d47e40">
            <a:extLst>
              <a:ext uri="{FF2B5EF4-FFF2-40B4-BE49-F238E27FC236}">
                <a16:creationId xmlns:a16="http://schemas.microsoft.com/office/drawing/2014/main" id="{855CDF38-5E99-4DE5-8CBA-453BFC09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75" y="1711828"/>
            <a:ext cx="9026449" cy="41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8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실행결과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3EFCBE3-93BC-4116-A0FE-EDAFE4581AD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B9341A2-2DA8-4508-8671-29D71CFA487C}"/>
              </a:ext>
            </a:extLst>
          </p:cNvPr>
          <p:cNvSpPr/>
          <p:nvPr/>
        </p:nvSpPr>
        <p:spPr>
          <a:xfrm>
            <a:off x="559346" y="1254628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B6ECA9-604E-464A-9522-EA6435558EA7}"/>
              </a:ext>
            </a:extLst>
          </p:cNvPr>
          <p:cNvSpPr txBox="1"/>
          <p:nvPr/>
        </p:nvSpPr>
        <p:spPr>
          <a:xfrm>
            <a:off x="667316" y="1296363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3A2124-9777-44B6-81D9-81A21E1E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20" y="68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7A6E96-A409-4450-8CD6-4D983230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367" y="1764205"/>
            <a:ext cx="16895023" cy="67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93A202-7EDF-4DCA-8706-925AE5CE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75" y="1254628"/>
            <a:ext cx="17631158" cy="7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171A9A-51D1-42D3-9CD1-4E23C4B05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02" y="1254627"/>
            <a:ext cx="17085131" cy="72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73865240" descr="EMB000009d47e41">
            <a:extLst>
              <a:ext uri="{FF2B5EF4-FFF2-40B4-BE49-F238E27FC236}">
                <a16:creationId xmlns:a16="http://schemas.microsoft.com/office/drawing/2014/main" id="{C372E3DB-BD31-45E7-A622-CAC5CBD3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03" y="1711828"/>
            <a:ext cx="8562421" cy="41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4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실행결과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3EFCBE3-93BC-4116-A0FE-EDAFE4581AD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B9341A2-2DA8-4508-8671-29D71CFA487C}"/>
              </a:ext>
            </a:extLst>
          </p:cNvPr>
          <p:cNvSpPr/>
          <p:nvPr/>
        </p:nvSpPr>
        <p:spPr>
          <a:xfrm>
            <a:off x="559346" y="1254628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B6ECA9-604E-464A-9522-EA6435558EA7}"/>
              </a:ext>
            </a:extLst>
          </p:cNvPr>
          <p:cNvSpPr txBox="1"/>
          <p:nvPr/>
        </p:nvSpPr>
        <p:spPr>
          <a:xfrm>
            <a:off x="667316" y="1296363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3A2124-9777-44B6-81D9-81A21E1E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20" y="68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7A6E96-A409-4450-8CD6-4D983230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367" y="1764205"/>
            <a:ext cx="16895023" cy="67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93A202-7EDF-4DCA-8706-925AE5CE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75" y="1254628"/>
            <a:ext cx="17631158" cy="7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171A9A-51D1-42D3-9CD1-4E23C4B05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02" y="1254627"/>
            <a:ext cx="17085131" cy="72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859498E-79E9-41A6-81D4-62AEFBAC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687" y="1522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73866248" descr="EMB000009d47e42">
            <a:extLst>
              <a:ext uri="{FF2B5EF4-FFF2-40B4-BE49-F238E27FC236}">
                <a16:creationId xmlns:a16="http://schemas.microsoft.com/office/drawing/2014/main" id="{0545D3F6-3390-48B5-9C4C-9B8FE81B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912" y="1463041"/>
            <a:ext cx="7702475" cy="49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6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실행결과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3EFCBE3-93BC-4116-A0FE-EDAFE4581AD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B9341A2-2DA8-4508-8671-29D71CFA487C}"/>
              </a:ext>
            </a:extLst>
          </p:cNvPr>
          <p:cNvSpPr/>
          <p:nvPr/>
        </p:nvSpPr>
        <p:spPr>
          <a:xfrm>
            <a:off x="559346" y="1254628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B6ECA9-604E-464A-9522-EA6435558EA7}"/>
              </a:ext>
            </a:extLst>
          </p:cNvPr>
          <p:cNvSpPr txBox="1"/>
          <p:nvPr/>
        </p:nvSpPr>
        <p:spPr>
          <a:xfrm>
            <a:off x="667316" y="1296363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3A2124-9777-44B6-81D9-81A21E1E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20" y="68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7A6E96-A409-4450-8CD6-4D983230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367" y="1764205"/>
            <a:ext cx="16895023" cy="67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93A202-7EDF-4DCA-8706-925AE5CE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75" y="1254628"/>
            <a:ext cx="17631158" cy="7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171A9A-51D1-42D3-9CD1-4E23C4B05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02" y="1254627"/>
            <a:ext cx="17085131" cy="72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859498E-79E9-41A6-81D4-62AEFBAC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687" y="1522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919F37E-F298-44D1-AB33-23BB878C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02" y="1254627"/>
            <a:ext cx="17752584" cy="62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73865168" descr="EMB000009d47e43">
            <a:extLst>
              <a:ext uri="{FF2B5EF4-FFF2-40B4-BE49-F238E27FC236}">
                <a16:creationId xmlns:a16="http://schemas.microsoft.com/office/drawing/2014/main" id="{27C9ECB5-327B-4314-BC7A-BA6E8D0F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02" y="1711827"/>
            <a:ext cx="7863840" cy="37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73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73865024" descr="EMB000009d47e37">
            <a:extLst>
              <a:ext uri="{FF2B5EF4-FFF2-40B4-BE49-F238E27FC236}">
                <a16:creationId xmlns:a16="http://schemas.microsoft.com/office/drawing/2014/main" id="{1F04C9B5-DF45-4024-ABE5-DCA37828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0" y="1353244"/>
            <a:ext cx="5015130" cy="41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BCFB945-2B14-48FA-AFD4-594053CC2AE3}"/>
              </a:ext>
            </a:extLst>
          </p:cNvPr>
          <p:cNvSpPr/>
          <p:nvPr/>
        </p:nvSpPr>
        <p:spPr>
          <a:xfrm>
            <a:off x="5473490" y="-108049"/>
            <a:ext cx="7585390" cy="7058225"/>
          </a:xfrm>
          <a:prstGeom prst="rect">
            <a:avLst/>
          </a:prstGeom>
          <a:gradFill flip="none" rotWithShape="1">
            <a:gsLst>
              <a:gs pos="32000">
                <a:srgbClr val="F4EDEA">
                  <a:alpha val="30000"/>
                </a:srgbClr>
              </a:gs>
              <a:gs pos="12000">
                <a:schemeClr val="bg1"/>
              </a:gs>
              <a:gs pos="23000">
                <a:schemeClr val="bg1">
                  <a:alpha val="73000"/>
                </a:schemeClr>
              </a:gs>
              <a:gs pos="54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F76823-FF38-4C13-AC2C-AC4A83977716}"/>
              </a:ext>
            </a:extLst>
          </p:cNvPr>
          <p:cNvGrpSpPr/>
          <p:nvPr/>
        </p:nvGrpSpPr>
        <p:grpSpPr>
          <a:xfrm>
            <a:off x="365760" y="642304"/>
            <a:ext cx="6191757" cy="5557520"/>
            <a:chOff x="5415280" y="650240"/>
            <a:chExt cx="6085840" cy="55575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64963C-DFE6-4663-ACD3-AB496D85D341}"/>
                </a:ext>
              </a:extLst>
            </p:cNvPr>
            <p:cNvSpPr/>
            <p:nvPr/>
          </p:nvSpPr>
          <p:spPr>
            <a:xfrm>
              <a:off x="5415280" y="650240"/>
              <a:ext cx="4929342" cy="5557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1C5C83-0CFE-448D-9A4B-C9DBDF8172C9}"/>
                </a:ext>
              </a:extLst>
            </p:cNvPr>
            <p:cNvSpPr txBox="1"/>
            <p:nvPr/>
          </p:nvSpPr>
          <p:spPr>
            <a:xfrm>
              <a:off x="5813383" y="1856350"/>
              <a:ext cx="988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988AE05-A23B-4B72-8CE4-BBEB003795EE}"/>
                </a:ext>
              </a:extLst>
            </p:cNvPr>
            <p:cNvCxnSpPr/>
            <p:nvPr/>
          </p:nvCxnSpPr>
          <p:spPr>
            <a:xfrm>
              <a:off x="5813383" y="2760907"/>
              <a:ext cx="5687737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53EAB2-36B1-4A9E-B0A3-0B5329F230D8}"/>
                </a:ext>
              </a:extLst>
            </p:cNvPr>
            <p:cNvSpPr txBox="1"/>
            <p:nvPr/>
          </p:nvSpPr>
          <p:spPr>
            <a:xfrm>
              <a:off x="5830540" y="3195235"/>
              <a:ext cx="5270520" cy="11757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2000" dirty="0"/>
                <a:t>1. </a:t>
              </a:r>
              <a:r>
                <a:rPr lang="ko-KR" altLang="en-US" sz="2000" dirty="0"/>
                <a:t>타원 영역 검출</a:t>
              </a:r>
              <a:endParaRPr lang="en-US" altLang="ko-KR" sz="2000" dirty="0"/>
            </a:p>
            <a:p>
              <a:pPr marL="457200" indent="-457200" algn="just">
                <a:lnSpc>
                  <a:spcPct val="120000"/>
                </a:lnSpc>
                <a:buAutoNum type="arabicPeriod"/>
              </a:pPr>
              <a:endParaRPr lang="en-US" altLang="ko-KR" sz="20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2000" dirty="0"/>
                <a:t>2. </a:t>
              </a:r>
              <a:r>
                <a:rPr lang="ko-KR" altLang="en-US" sz="2000" dirty="0"/>
                <a:t>최대값 계산</a:t>
              </a:r>
              <a:endParaRPr lang="en-US" altLang="ko-KR" sz="2000" dirty="0"/>
            </a:p>
          </p:txBody>
        </p:sp>
      </p:grpSp>
      <p:pic>
        <p:nvPicPr>
          <p:cNvPr id="9" name="그래픽 8" descr="닫힌 따옴표">
            <a:extLst>
              <a:ext uri="{FF2B5EF4-FFF2-40B4-BE49-F238E27FC236}">
                <a16:creationId xmlns:a16="http://schemas.microsoft.com/office/drawing/2014/main" id="{3F340C75-F58A-4EFA-B065-76D239724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1840" y="1099504"/>
            <a:ext cx="914400" cy="9144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3878BBB-A891-4B73-B882-76C9D415F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31" y="642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2ABC0-241C-4464-9BBC-943D69B2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10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타원 영역 검출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E021-2EFD-4839-B23C-F995A6B9177E}"/>
              </a:ext>
            </a:extLst>
          </p:cNvPr>
          <p:cNvSpPr txBox="1"/>
          <p:nvPr/>
        </p:nvSpPr>
        <p:spPr>
          <a:xfrm>
            <a:off x="6273699" y="2809771"/>
            <a:ext cx="4650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글자가 일정한 간격으로 있으므로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-&gt;</a:t>
            </a:r>
            <a:r>
              <a:rPr lang="ko-KR" altLang="en-US" sz="2100" spc="-150" dirty="0">
                <a:solidFill>
                  <a:srgbClr val="554F4D"/>
                </a:solidFill>
              </a:rPr>
              <a:t>히스토그램을 이용한 문자 검출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4BE26-DB1C-4B18-AE92-075E52C7E03B}"/>
              </a:ext>
            </a:extLst>
          </p:cNvPr>
          <p:cNvSpPr txBox="1"/>
          <p:nvPr/>
        </p:nvSpPr>
        <p:spPr>
          <a:xfrm>
            <a:off x="6273699" y="4038356"/>
            <a:ext cx="46507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배경색과 글자색은 확연히 구분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-&gt;RGB </a:t>
            </a:r>
            <a:r>
              <a:rPr lang="ko-KR" altLang="en-US" sz="2100" spc="-150" dirty="0">
                <a:solidFill>
                  <a:srgbClr val="554F4D"/>
                </a:solidFill>
              </a:rPr>
              <a:t>영상을 </a:t>
            </a:r>
            <a:r>
              <a:rPr lang="en-US" altLang="ko-KR" sz="2100" spc="-150" dirty="0">
                <a:solidFill>
                  <a:srgbClr val="554F4D"/>
                </a:solidFill>
              </a:rPr>
              <a:t>2</a:t>
            </a:r>
            <a:r>
              <a:rPr lang="ko-KR" altLang="en-US" sz="2100" spc="-150" dirty="0" err="1">
                <a:solidFill>
                  <a:srgbClr val="554F4D"/>
                </a:solidFill>
              </a:rPr>
              <a:t>진처리하여</a:t>
            </a:r>
            <a:r>
              <a:rPr lang="ko-KR" altLang="en-US" sz="2100" spc="-150" dirty="0">
                <a:solidFill>
                  <a:srgbClr val="554F4D"/>
                </a:solidFill>
              </a:rPr>
              <a:t> 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배경과 글자처리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879643" y="294471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880115" y="41655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" name="그래픽 255" descr="말풍선">
            <a:extLst>
              <a:ext uri="{FF2B5EF4-FFF2-40B4-BE49-F238E27FC236}">
                <a16:creationId xmlns:a16="http://schemas.microsoft.com/office/drawing/2014/main" id="{005C81BD-43D3-4513-BE44-AE8EEF95D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810" y="3886200"/>
            <a:ext cx="914400" cy="914400"/>
          </a:xfrm>
          <a:prstGeom prst="rect">
            <a:avLst/>
          </a:prstGeom>
        </p:spPr>
      </p:pic>
      <p:pic>
        <p:nvPicPr>
          <p:cNvPr id="273" name="그래픽 272" descr="카메라">
            <a:extLst>
              <a:ext uri="{FF2B5EF4-FFF2-40B4-BE49-F238E27FC236}">
                <a16:creationId xmlns:a16="http://schemas.microsoft.com/office/drawing/2014/main" id="{43188B30-31E4-4E17-A3BF-EEC6D2DB5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6738" y="2625462"/>
            <a:ext cx="770384" cy="7703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74AB90-6BA8-4C81-8230-7901B92E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" y="1284016"/>
            <a:ext cx="14331142" cy="69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3864376" descr="EMB000009d47e39">
            <a:extLst>
              <a:ext uri="{FF2B5EF4-FFF2-40B4-BE49-F238E27FC236}">
                <a16:creationId xmlns:a16="http://schemas.microsoft.com/office/drawing/2014/main" id="{A685B0CD-A7A2-4108-B945-26CD227F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11" y="1996512"/>
            <a:ext cx="9931202" cy="361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타원 영역 검출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E021-2EFD-4839-B23C-F995A6B9177E}"/>
              </a:ext>
            </a:extLst>
          </p:cNvPr>
          <p:cNvSpPr txBox="1"/>
          <p:nvPr/>
        </p:nvSpPr>
        <p:spPr>
          <a:xfrm>
            <a:off x="6273699" y="2809771"/>
            <a:ext cx="4650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타원영역 브라운 계열 </a:t>
            </a:r>
            <a:r>
              <a:rPr lang="en-US" altLang="ko-KR" sz="2100" spc="-150" dirty="0">
                <a:solidFill>
                  <a:srgbClr val="554F4D"/>
                </a:solidFill>
              </a:rPr>
              <a:t>R</a:t>
            </a:r>
            <a:r>
              <a:rPr lang="ko-KR" altLang="en-US" sz="2100" spc="-150" dirty="0">
                <a:solidFill>
                  <a:srgbClr val="554F4D"/>
                </a:solidFill>
              </a:rPr>
              <a:t>이 높음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배경영역 </a:t>
            </a:r>
            <a:r>
              <a:rPr lang="ko-KR" altLang="en-US" sz="2100" spc="-150" dirty="0" err="1">
                <a:solidFill>
                  <a:srgbClr val="554F4D"/>
                </a:solidFill>
              </a:rPr>
              <a:t>파랑색</a:t>
            </a:r>
            <a:r>
              <a:rPr lang="ko-KR" altLang="en-US" sz="2100" spc="-150" dirty="0">
                <a:solidFill>
                  <a:srgbClr val="554F4D"/>
                </a:solidFill>
              </a:rPr>
              <a:t> </a:t>
            </a:r>
            <a:r>
              <a:rPr lang="en-US" altLang="ko-KR" sz="2100" spc="-150" dirty="0">
                <a:solidFill>
                  <a:srgbClr val="554F4D"/>
                </a:solidFill>
              </a:rPr>
              <a:t>B</a:t>
            </a:r>
            <a:r>
              <a:rPr lang="ko-KR" altLang="en-US" sz="2100" spc="-150" dirty="0">
                <a:solidFill>
                  <a:srgbClr val="554F4D"/>
                </a:solidFill>
              </a:rPr>
              <a:t>가 높음</a:t>
            </a:r>
            <a:endParaRPr lang="en-US" altLang="ko-KR" sz="2100" spc="-150" dirty="0">
              <a:solidFill>
                <a:srgbClr val="554F4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4BE26-DB1C-4B18-AE92-075E52C7E03B}"/>
              </a:ext>
            </a:extLst>
          </p:cNvPr>
          <p:cNvSpPr txBox="1"/>
          <p:nvPr/>
        </p:nvSpPr>
        <p:spPr>
          <a:xfrm>
            <a:off x="6273699" y="4038356"/>
            <a:ext cx="46507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ko-KR" dirty="0"/>
              <a:t>B * 0.114, G * 0.587, R * 0.299</a:t>
            </a:r>
            <a:r>
              <a:rPr lang="ko-KR" altLang="en-US" sz="2100" spc="-150" dirty="0">
                <a:solidFill>
                  <a:srgbClr val="554F4D"/>
                </a:solidFill>
              </a:rPr>
              <a:t> </a:t>
            </a:r>
            <a:r>
              <a:rPr lang="ko-KR" altLang="en-US" sz="2100" spc="-150" dirty="0" err="1">
                <a:solidFill>
                  <a:srgbClr val="554F4D"/>
                </a:solidFill>
              </a:rPr>
              <a:t>계산시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스케일 차이 발생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-&gt; </a:t>
            </a:r>
            <a:r>
              <a:rPr lang="ko-KR" altLang="en-US" sz="2100" spc="-150" dirty="0" err="1">
                <a:solidFill>
                  <a:srgbClr val="554F4D"/>
                </a:solidFill>
              </a:rPr>
              <a:t>그레이영상으로</a:t>
            </a:r>
            <a:r>
              <a:rPr lang="ko-KR" altLang="en-US" sz="2100" spc="-150" dirty="0">
                <a:solidFill>
                  <a:srgbClr val="554F4D"/>
                </a:solidFill>
              </a:rPr>
              <a:t> 적절한 </a:t>
            </a:r>
            <a:r>
              <a:rPr lang="ko-KR" altLang="en-US" sz="2100" spc="-150" dirty="0" err="1">
                <a:solidFill>
                  <a:srgbClr val="554F4D"/>
                </a:solidFill>
              </a:rPr>
              <a:t>임계값</a:t>
            </a:r>
            <a:endParaRPr lang="pt-BR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879643" y="294471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880115" y="41655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" name="그래픽 255" descr="말풍선">
            <a:extLst>
              <a:ext uri="{FF2B5EF4-FFF2-40B4-BE49-F238E27FC236}">
                <a16:creationId xmlns:a16="http://schemas.microsoft.com/office/drawing/2014/main" id="{005C81BD-43D3-4513-BE44-AE8EEF95D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810" y="3886200"/>
            <a:ext cx="914400" cy="914400"/>
          </a:xfrm>
          <a:prstGeom prst="rect">
            <a:avLst/>
          </a:prstGeom>
        </p:spPr>
      </p:pic>
      <p:pic>
        <p:nvPicPr>
          <p:cNvPr id="273" name="그래픽 272" descr="카메라">
            <a:extLst>
              <a:ext uri="{FF2B5EF4-FFF2-40B4-BE49-F238E27FC236}">
                <a16:creationId xmlns:a16="http://schemas.microsoft.com/office/drawing/2014/main" id="{43188B30-31E4-4E17-A3BF-EEC6D2DB5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6738" y="2625462"/>
            <a:ext cx="770384" cy="7703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74AB90-6BA8-4C81-8230-7901B92E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" y="1284016"/>
            <a:ext cx="14331142" cy="69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3864376" descr="EMB000009d47e39">
            <a:extLst>
              <a:ext uri="{FF2B5EF4-FFF2-40B4-BE49-F238E27FC236}">
                <a16:creationId xmlns:a16="http://schemas.microsoft.com/office/drawing/2014/main" id="{A685B0CD-A7A2-4108-B945-26CD227F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9592" y="2394743"/>
            <a:ext cx="4315356" cy="282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3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타원 영역 검출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E021-2EFD-4839-B23C-F995A6B9177E}"/>
              </a:ext>
            </a:extLst>
          </p:cNvPr>
          <p:cNvSpPr txBox="1"/>
          <p:nvPr/>
        </p:nvSpPr>
        <p:spPr>
          <a:xfrm>
            <a:off x="6273699" y="2809771"/>
            <a:ext cx="4650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타원영역 브라운 계열 </a:t>
            </a:r>
            <a:r>
              <a:rPr lang="en-US" altLang="ko-KR" sz="2100" spc="-150" dirty="0">
                <a:solidFill>
                  <a:srgbClr val="554F4D"/>
                </a:solidFill>
              </a:rPr>
              <a:t>R</a:t>
            </a:r>
            <a:r>
              <a:rPr lang="ko-KR" altLang="en-US" sz="2100" spc="-150" dirty="0">
                <a:solidFill>
                  <a:srgbClr val="554F4D"/>
                </a:solidFill>
              </a:rPr>
              <a:t>이 높음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배경영역 </a:t>
            </a:r>
            <a:r>
              <a:rPr lang="ko-KR" altLang="en-US" sz="2100" spc="-150" dirty="0" err="1">
                <a:solidFill>
                  <a:srgbClr val="554F4D"/>
                </a:solidFill>
              </a:rPr>
              <a:t>파랑색</a:t>
            </a:r>
            <a:r>
              <a:rPr lang="ko-KR" altLang="en-US" sz="2100" spc="-150" dirty="0">
                <a:solidFill>
                  <a:srgbClr val="554F4D"/>
                </a:solidFill>
              </a:rPr>
              <a:t> </a:t>
            </a:r>
            <a:r>
              <a:rPr lang="en-US" altLang="ko-KR" sz="2100" spc="-150" dirty="0">
                <a:solidFill>
                  <a:srgbClr val="554F4D"/>
                </a:solidFill>
              </a:rPr>
              <a:t>B</a:t>
            </a:r>
            <a:r>
              <a:rPr lang="ko-KR" altLang="en-US" sz="2100" spc="-150" dirty="0">
                <a:solidFill>
                  <a:srgbClr val="554F4D"/>
                </a:solidFill>
              </a:rPr>
              <a:t>가 높음</a:t>
            </a:r>
            <a:endParaRPr lang="en-US" altLang="ko-KR" sz="2100" spc="-150" dirty="0">
              <a:solidFill>
                <a:srgbClr val="554F4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4BE26-DB1C-4B18-AE92-075E52C7E03B}"/>
              </a:ext>
            </a:extLst>
          </p:cNvPr>
          <p:cNvSpPr txBox="1"/>
          <p:nvPr/>
        </p:nvSpPr>
        <p:spPr>
          <a:xfrm>
            <a:off x="6273699" y="4038356"/>
            <a:ext cx="46507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ko-KR" dirty="0"/>
              <a:t>B * 0.114, G * 0.587, R * 0.299</a:t>
            </a:r>
            <a:r>
              <a:rPr lang="ko-KR" altLang="en-US" sz="2100" spc="-150" dirty="0">
                <a:solidFill>
                  <a:srgbClr val="554F4D"/>
                </a:solidFill>
              </a:rPr>
              <a:t> </a:t>
            </a:r>
            <a:r>
              <a:rPr lang="ko-KR" altLang="en-US" sz="2100" spc="-150" dirty="0" err="1">
                <a:solidFill>
                  <a:srgbClr val="554F4D"/>
                </a:solidFill>
              </a:rPr>
              <a:t>계산시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스케일 차이 발생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-&gt; </a:t>
            </a:r>
            <a:r>
              <a:rPr lang="ko-KR" altLang="en-US" sz="2100" spc="-150" dirty="0" err="1">
                <a:solidFill>
                  <a:srgbClr val="554F4D"/>
                </a:solidFill>
              </a:rPr>
              <a:t>그레이영상으로</a:t>
            </a:r>
            <a:r>
              <a:rPr lang="ko-KR" altLang="en-US" sz="2100" spc="-150" dirty="0">
                <a:solidFill>
                  <a:srgbClr val="554F4D"/>
                </a:solidFill>
              </a:rPr>
              <a:t> 적절한 </a:t>
            </a:r>
            <a:r>
              <a:rPr lang="ko-KR" altLang="en-US" sz="2100" spc="-150" dirty="0" err="1">
                <a:solidFill>
                  <a:srgbClr val="554F4D"/>
                </a:solidFill>
              </a:rPr>
              <a:t>임계값</a:t>
            </a:r>
            <a:endParaRPr lang="pt-BR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879643" y="294471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880115" y="41655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" name="그래픽 255" descr="말풍선">
            <a:extLst>
              <a:ext uri="{FF2B5EF4-FFF2-40B4-BE49-F238E27FC236}">
                <a16:creationId xmlns:a16="http://schemas.microsoft.com/office/drawing/2014/main" id="{005C81BD-43D3-4513-BE44-AE8EEF95D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810" y="3886200"/>
            <a:ext cx="914400" cy="914400"/>
          </a:xfrm>
          <a:prstGeom prst="rect">
            <a:avLst/>
          </a:prstGeom>
        </p:spPr>
      </p:pic>
      <p:pic>
        <p:nvPicPr>
          <p:cNvPr id="273" name="그래픽 272" descr="카메라">
            <a:extLst>
              <a:ext uri="{FF2B5EF4-FFF2-40B4-BE49-F238E27FC236}">
                <a16:creationId xmlns:a16="http://schemas.microsoft.com/office/drawing/2014/main" id="{43188B30-31E4-4E17-A3BF-EEC6D2DB5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6738" y="2625462"/>
            <a:ext cx="770384" cy="7703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74AB90-6BA8-4C81-8230-7901B92E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" y="1284016"/>
            <a:ext cx="14331142" cy="69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3864376" descr="EMB000009d47e39">
            <a:extLst>
              <a:ext uri="{FF2B5EF4-FFF2-40B4-BE49-F238E27FC236}">
                <a16:creationId xmlns:a16="http://schemas.microsoft.com/office/drawing/2014/main" id="{A685B0CD-A7A2-4108-B945-26CD227F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9592" y="2394743"/>
            <a:ext cx="4315356" cy="282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99AC6A-2122-46FE-990D-3E4BAECB5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637" y="1447800"/>
            <a:ext cx="58007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73865024" descr="EMB000009d47e37">
            <a:extLst>
              <a:ext uri="{FF2B5EF4-FFF2-40B4-BE49-F238E27FC236}">
                <a16:creationId xmlns:a16="http://schemas.microsoft.com/office/drawing/2014/main" id="{1F04C9B5-DF45-4024-ABE5-DCA37828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0" y="1353244"/>
            <a:ext cx="5015130" cy="41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BCFB945-2B14-48FA-AFD4-594053CC2AE3}"/>
              </a:ext>
            </a:extLst>
          </p:cNvPr>
          <p:cNvSpPr/>
          <p:nvPr/>
        </p:nvSpPr>
        <p:spPr>
          <a:xfrm>
            <a:off x="5473490" y="-108049"/>
            <a:ext cx="7585390" cy="7058225"/>
          </a:xfrm>
          <a:prstGeom prst="rect">
            <a:avLst/>
          </a:prstGeom>
          <a:gradFill flip="none" rotWithShape="1">
            <a:gsLst>
              <a:gs pos="32000">
                <a:srgbClr val="F4EDEA">
                  <a:alpha val="30000"/>
                </a:srgbClr>
              </a:gs>
              <a:gs pos="12000">
                <a:schemeClr val="bg1"/>
              </a:gs>
              <a:gs pos="23000">
                <a:schemeClr val="bg1">
                  <a:alpha val="73000"/>
                </a:schemeClr>
              </a:gs>
              <a:gs pos="54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F76823-FF38-4C13-AC2C-AC4A83977716}"/>
              </a:ext>
            </a:extLst>
          </p:cNvPr>
          <p:cNvGrpSpPr/>
          <p:nvPr/>
        </p:nvGrpSpPr>
        <p:grpSpPr>
          <a:xfrm>
            <a:off x="365760" y="642304"/>
            <a:ext cx="6191757" cy="5557520"/>
            <a:chOff x="5415280" y="650240"/>
            <a:chExt cx="6085840" cy="55575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64963C-DFE6-4663-ACD3-AB496D85D341}"/>
                </a:ext>
              </a:extLst>
            </p:cNvPr>
            <p:cNvSpPr/>
            <p:nvPr/>
          </p:nvSpPr>
          <p:spPr>
            <a:xfrm>
              <a:off x="5415280" y="650240"/>
              <a:ext cx="4929342" cy="5557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1C5C83-0CFE-448D-9A4B-C9DBDF8172C9}"/>
                </a:ext>
              </a:extLst>
            </p:cNvPr>
            <p:cNvSpPr txBox="1"/>
            <p:nvPr/>
          </p:nvSpPr>
          <p:spPr>
            <a:xfrm>
              <a:off x="5813383" y="1856350"/>
              <a:ext cx="988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988AE05-A23B-4B72-8CE4-BBEB003795EE}"/>
                </a:ext>
              </a:extLst>
            </p:cNvPr>
            <p:cNvCxnSpPr/>
            <p:nvPr/>
          </p:nvCxnSpPr>
          <p:spPr>
            <a:xfrm>
              <a:off x="5813383" y="2760907"/>
              <a:ext cx="5687737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53EAB2-36B1-4A9E-B0A3-0B5329F230D8}"/>
                </a:ext>
              </a:extLst>
            </p:cNvPr>
            <p:cNvSpPr txBox="1"/>
            <p:nvPr/>
          </p:nvSpPr>
          <p:spPr>
            <a:xfrm>
              <a:off x="5830540" y="3195235"/>
              <a:ext cx="5270520" cy="11757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2000" dirty="0"/>
                <a:t>1. </a:t>
              </a:r>
              <a:r>
                <a:rPr lang="ko-KR" altLang="en-US" sz="2000" dirty="0"/>
                <a:t>타원 영역 검출</a:t>
              </a:r>
              <a:r>
                <a:rPr lang="en-US" altLang="ko-KR" sz="2000" dirty="0"/>
                <a:t>V</a:t>
              </a:r>
            </a:p>
            <a:p>
              <a:pPr marL="457200" indent="-457200" algn="just">
                <a:lnSpc>
                  <a:spcPct val="120000"/>
                </a:lnSpc>
                <a:buAutoNum type="arabicPeriod"/>
              </a:pPr>
              <a:endParaRPr lang="en-US" altLang="ko-KR" sz="20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2000" dirty="0"/>
                <a:t>2. </a:t>
              </a:r>
              <a:r>
                <a:rPr lang="ko-KR" altLang="en-US" sz="2000" dirty="0"/>
                <a:t>최대값 계산</a:t>
              </a:r>
              <a:endParaRPr lang="en-US" altLang="ko-KR" sz="2000" dirty="0"/>
            </a:p>
          </p:txBody>
        </p:sp>
      </p:grpSp>
      <p:pic>
        <p:nvPicPr>
          <p:cNvPr id="9" name="그래픽 8" descr="닫힌 따옴표">
            <a:extLst>
              <a:ext uri="{FF2B5EF4-FFF2-40B4-BE49-F238E27FC236}">
                <a16:creationId xmlns:a16="http://schemas.microsoft.com/office/drawing/2014/main" id="{3F340C75-F58A-4EFA-B065-76D239724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1840" y="1099504"/>
            <a:ext cx="914400" cy="9144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3878BBB-A891-4B73-B882-76C9D415F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31" y="642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2ABC0-241C-4464-9BBC-943D69B2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9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중심점 찾기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E021-2EFD-4839-B23C-F995A6B9177E}"/>
              </a:ext>
            </a:extLst>
          </p:cNvPr>
          <p:cNvSpPr txBox="1"/>
          <p:nvPr/>
        </p:nvSpPr>
        <p:spPr>
          <a:xfrm>
            <a:off x="6273699" y="2809771"/>
            <a:ext cx="4650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타원 상하 대칭 좌우 대칭</a:t>
            </a:r>
            <a:endParaRPr lang="en-US" altLang="ko-KR" sz="2100" spc="-150" dirty="0">
              <a:solidFill>
                <a:srgbClr val="554F4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4BE26-DB1C-4B18-AE92-075E52C7E03B}"/>
              </a:ext>
            </a:extLst>
          </p:cNvPr>
          <p:cNvSpPr txBox="1"/>
          <p:nvPr/>
        </p:nvSpPr>
        <p:spPr>
          <a:xfrm>
            <a:off x="6273699" y="4038356"/>
            <a:ext cx="465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ko-KR" dirty="0"/>
              <a:t>X, y</a:t>
            </a:r>
            <a:r>
              <a:rPr lang="ko-KR" altLang="en-US" dirty="0"/>
              <a:t>축에 </a:t>
            </a:r>
            <a:r>
              <a:rPr lang="ko-KR" altLang="en-US" dirty="0" err="1"/>
              <a:t>정사영시</a:t>
            </a:r>
            <a:r>
              <a:rPr lang="ko-KR" altLang="en-US" dirty="0"/>
              <a:t> 비율이 같음</a:t>
            </a:r>
            <a:endParaRPr lang="pt-BR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879643" y="294471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880115" y="41655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" name="그래픽 255" descr="말풍선">
            <a:extLst>
              <a:ext uri="{FF2B5EF4-FFF2-40B4-BE49-F238E27FC236}">
                <a16:creationId xmlns:a16="http://schemas.microsoft.com/office/drawing/2014/main" id="{005C81BD-43D3-4513-BE44-AE8EEF95D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810" y="3886200"/>
            <a:ext cx="914400" cy="914400"/>
          </a:xfrm>
          <a:prstGeom prst="rect">
            <a:avLst/>
          </a:prstGeom>
        </p:spPr>
      </p:pic>
      <p:pic>
        <p:nvPicPr>
          <p:cNvPr id="273" name="그래픽 272" descr="카메라">
            <a:extLst>
              <a:ext uri="{FF2B5EF4-FFF2-40B4-BE49-F238E27FC236}">
                <a16:creationId xmlns:a16="http://schemas.microsoft.com/office/drawing/2014/main" id="{43188B30-31E4-4E17-A3BF-EEC6D2DB5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6738" y="2625462"/>
            <a:ext cx="770384" cy="7703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74AB90-6BA8-4C81-8230-7901B92E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" y="1284016"/>
            <a:ext cx="14331142" cy="69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8A3487-A34A-4CF0-B019-28FF3A76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11902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3865384" descr="EMB000009d47e3e">
            <a:extLst>
              <a:ext uri="{FF2B5EF4-FFF2-40B4-BE49-F238E27FC236}">
                <a16:creationId xmlns:a16="http://schemas.microsoft.com/office/drawing/2014/main" id="{C8A275F1-02EE-47F4-A13B-CC919240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647403"/>
            <a:ext cx="3992563" cy="38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중심점 찾기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4BE26-DB1C-4B18-AE92-075E52C7E03B}"/>
              </a:ext>
            </a:extLst>
          </p:cNvPr>
          <p:cNvSpPr txBox="1"/>
          <p:nvPr/>
        </p:nvSpPr>
        <p:spPr>
          <a:xfrm>
            <a:off x="6230669" y="3363768"/>
            <a:ext cx="465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이후 </a:t>
            </a:r>
            <a:r>
              <a:rPr lang="en-US" altLang="ko-KR" dirty="0"/>
              <a:t>x</a:t>
            </a:r>
            <a:r>
              <a:rPr lang="ko-KR" altLang="en-US" dirty="0"/>
              <a:t>반쪽에서 최대값 찾기</a:t>
            </a:r>
            <a:endParaRPr lang="pt-BR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4AB90-6BA8-4C81-8230-7901B92E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" y="1284016"/>
            <a:ext cx="14331142" cy="69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8A3487-A34A-4CF0-B019-28FF3A76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11902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3865384" descr="EMB000009d47e3e">
            <a:extLst>
              <a:ext uri="{FF2B5EF4-FFF2-40B4-BE49-F238E27FC236}">
                <a16:creationId xmlns:a16="http://schemas.microsoft.com/office/drawing/2014/main" id="{C8A275F1-02EE-47F4-A13B-CC919240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647403"/>
            <a:ext cx="3992563" cy="38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6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실행결과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3EFCBE3-93BC-4116-A0FE-EDAFE4581AD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B9341A2-2DA8-4508-8671-29D71CFA487C}"/>
              </a:ext>
            </a:extLst>
          </p:cNvPr>
          <p:cNvSpPr/>
          <p:nvPr/>
        </p:nvSpPr>
        <p:spPr>
          <a:xfrm>
            <a:off x="559346" y="1254628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B6ECA9-604E-464A-9522-EA6435558EA7}"/>
              </a:ext>
            </a:extLst>
          </p:cNvPr>
          <p:cNvSpPr txBox="1"/>
          <p:nvPr/>
        </p:nvSpPr>
        <p:spPr>
          <a:xfrm>
            <a:off x="667316" y="1296363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3A2124-9777-44B6-81D9-81A21E1E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20" y="68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7A6E96-A409-4450-8CD6-4D983230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367" y="1764205"/>
            <a:ext cx="16895023" cy="67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3865528" descr="EMB000009d47e3f">
            <a:extLst>
              <a:ext uri="{FF2B5EF4-FFF2-40B4-BE49-F238E27FC236}">
                <a16:creationId xmlns:a16="http://schemas.microsoft.com/office/drawing/2014/main" id="{FF81E45B-931A-4469-AEE9-615AE161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8" y="2221405"/>
            <a:ext cx="7982006" cy="34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8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171</Words>
  <Application>Microsoft Office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OWNER</cp:lastModifiedBy>
  <cp:revision>117</cp:revision>
  <dcterms:created xsi:type="dcterms:W3CDTF">2020-05-03T01:37:17Z</dcterms:created>
  <dcterms:modified xsi:type="dcterms:W3CDTF">2022-06-07T05:02:50Z</dcterms:modified>
</cp:coreProperties>
</file>