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4" r:id="rId6"/>
    <p:sldId id="275" r:id="rId7"/>
    <p:sldId id="276" r:id="rId8"/>
    <p:sldId id="277" r:id="rId9"/>
    <p:sldId id="278" r:id="rId10"/>
    <p:sldId id="283" r:id="rId11"/>
    <p:sldId id="280" r:id="rId12"/>
    <p:sldId id="281" r:id="rId13"/>
    <p:sldId id="285" r:id="rId14"/>
    <p:sldId id="273" r:id="rId15"/>
    <p:sldId id="263" r:id="rId16"/>
    <p:sldId id="272" r:id="rId17"/>
    <p:sldId id="266" r:id="rId18"/>
    <p:sldId id="287" r:id="rId19"/>
    <p:sldId id="286" r:id="rId20"/>
    <p:sldId id="284" r:id="rId21"/>
    <p:sldId id="257" r:id="rId22"/>
    <p:sldId id="288"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3" d="100"/>
          <a:sy n="63" d="100"/>
        </p:scale>
        <p:origin x="4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845357-92B1-46DA-9B28-746A1BAD0B98}"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19380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845357-92B1-46DA-9B28-746A1BAD0B98}"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308433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845357-92B1-46DA-9B28-746A1BAD0B98}"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297470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845357-92B1-46DA-9B28-746A1BAD0B98}"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199498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845357-92B1-46DA-9B28-746A1BAD0B98}"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409270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845357-92B1-46DA-9B28-746A1BAD0B98}"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114263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845357-92B1-46DA-9B28-746A1BAD0B98}"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303919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845357-92B1-46DA-9B28-746A1BAD0B98}"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151771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45357-92B1-46DA-9B28-746A1BAD0B98}"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66767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845357-92B1-46DA-9B28-746A1BAD0B98}"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345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845357-92B1-46DA-9B28-746A1BAD0B98}"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C2CA5-AC23-453F-9240-FE49F489317E}" type="slidenum">
              <a:rPr lang="en-US" smtClean="0"/>
              <a:t>‹#›</a:t>
            </a:fld>
            <a:endParaRPr lang="en-US"/>
          </a:p>
        </p:txBody>
      </p:sp>
    </p:spTree>
    <p:extLst>
      <p:ext uri="{BB962C8B-B14F-4D97-AF65-F5344CB8AC3E}">
        <p14:creationId xmlns:p14="http://schemas.microsoft.com/office/powerpoint/2010/main" val="1270016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45357-92B1-46DA-9B28-746A1BAD0B98}" type="datetimeFigureOut">
              <a:rPr lang="en-US" smtClean="0"/>
              <a:t>5/16/2019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C2CA5-AC23-453F-9240-FE49F489317E}" type="slidenum">
              <a:rPr lang="en-US" smtClean="0"/>
              <a:t>‹#›</a:t>
            </a:fld>
            <a:endParaRPr lang="en-US"/>
          </a:p>
        </p:txBody>
      </p:sp>
    </p:spTree>
    <p:extLst>
      <p:ext uri="{BB962C8B-B14F-4D97-AF65-F5344CB8AC3E}">
        <p14:creationId xmlns:p14="http://schemas.microsoft.com/office/powerpoint/2010/main" val="333044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2426"/>
            <a:ext cx="9144000" cy="2387600"/>
          </a:xfrm>
        </p:spPr>
        <p:txBody>
          <a:bodyPr/>
          <a:lstStyle/>
          <a:p>
            <a:r>
              <a:rPr lang="en-US" dirty="0" smtClean="0"/>
              <a:t>Multilayer Neural Networks</a:t>
            </a:r>
            <a:endParaRPr lang="en-US" dirty="0"/>
          </a:p>
        </p:txBody>
      </p:sp>
      <p:sp>
        <p:nvSpPr>
          <p:cNvPr id="3" name="Subtitle 2"/>
          <p:cNvSpPr>
            <a:spLocks noGrp="1"/>
          </p:cNvSpPr>
          <p:nvPr>
            <p:ph type="subTitle" idx="1"/>
          </p:nvPr>
        </p:nvSpPr>
        <p:spPr>
          <a:xfrm>
            <a:off x="1524000" y="4114800"/>
            <a:ext cx="9144000" cy="1143000"/>
          </a:xfrm>
        </p:spPr>
        <p:txBody>
          <a:bodyPr>
            <a:normAutofit fontScale="25000" lnSpcReduction="20000"/>
          </a:bodyPr>
          <a:lstStyle/>
          <a:p>
            <a:pPr lvl="0">
              <a:spcBef>
                <a:spcPts val="0"/>
              </a:spcBef>
            </a:pPr>
            <a:r>
              <a:rPr lang="en-US" sz="6200" b="1" dirty="0" smtClean="0"/>
              <a:t>Pattern Classification by Richard O. </a:t>
            </a:r>
            <a:r>
              <a:rPr lang="en-US" sz="6200" b="1" dirty="0" err="1" smtClean="0"/>
              <a:t>Duda</a:t>
            </a:r>
            <a:r>
              <a:rPr lang="en-US" sz="6200" b="1" dirty="0" smtClean="0"/>
              <a:t>, Peter E . Hart and David G. Stork</a:t>
            </a:r>
          </a:p>
          <a:p>
            <a:pPr lvl="0">
              <a:spcBef>
                <a:spcPts val="0"/>
              </a:spcBef>
            </a:pPr>
            <a:r>
              <a:rPr lang="en-US" sz="6200" b="1" dirty="0" smtClean="0"/>
              <a:t>Chapter 6 - Part 1 ( introduction )</a:t>
            </a:r>
          </a:p>
          <a:p>
            <a:r>
              <a:rPr lang="en-US" sz="6200" b="1" dirty="0" smtClean="0"/>
              <a:t> </a:t>
            </a:r>
          </a:p>
          <a:p>
            <a:r>
              <a:rPr lang="en-US" sz="6200" b="1" dirty="0" smtClean="0"/>
              <a:t>KERESTÉLY ÁRPÁD &amp; MAJERCSIK LUCIANA</a:t>
            </a:r>
          </a:p>
          <a:p>
            <a:r>
              <a:rPr lang="en-US" sz="6200" b="1" dirty="0" smtClean="0"/>
              <a:t>9.04.2019</a:t>
            </a:r>
          </a:p>
          <a:p>
            <a:endParaRPr lang="en-US" dirty="0"/>
          </a:p>
        </p:txBody>
      </p:sp>
    </p:spTree>
    <p:extLst>
      <p:ext uri="{BB962C8B-B14F-4D97-AF65-F5344CB8AC3E}">
        <p14:creationId xmlns:p14="http://schemas.microsoft.com/office/powerpoint/2010/main" val="1526706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Discriminant Function</a:t>
            </a:r>
            <a:br>
              <a:rPr lang="en-US" dirty="0" smtClean="0"/>
            </a:br>
            <a:endParaRPr lang="en-US" dirty="0"/>
          </a:p>
        </p:txBody>
      </p:sp>
      <p:sp>
        <p:nvSpPr>
          <p:cNvPr id="3" name="Content Placeholder 2"/>
          <p:cNvSpPr>
            <a:spLocks noGrp="1"/>
          </p:cNvSpPr>
          <p:nvPr>
            <p:ph idx="1"/>
          </p:nvPr>
        </p:nvSpPr>
        <p:spPr>
          <a:xfrm>
            <a:off x="838200" y="1589809"/>
            <a:ext cx="10515600" cy="4763799"/>
          </a:xfrm>
        </p:spPr>
        <p:txBody>
          <a:bodyPr/>
          <a:lstStyle/>
          <a:p>
            <a:r>
              <a:rPr lang="en-US" dirty="0" smtClean="0"/>
              <a:t> In a two-category case, such as XOR, it is traditional to use a single output unit and label a pattern by the sign of the output z.</a:t>
            </a:r>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2810735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Discriminant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We can gather all the terms in previous slides in the discriminant function for class k (the output of the k </a:t>
                </a:r>
                <a:r>
                  <a:rPr lang="en-US" dirty="0" err="1" smtClean="0"/>
                  <a:t>th</a:t>
                </a:r>
                <a:r>
                  <a:rPr lang="en-US" dirty="0" smtClean="0"/>
                  <a:t> output unit)</a:t>
                </a: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pt-BR"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h</m:t>
                              </m:r>
                            </m:sub>
                          </m:sSub>
                        </m:sup>
                        <m:e>
                          <m:sSub>
                            <m:sSubPr>
                              <m:ctrlPr>
                                <a:rPr lang="pt-BR"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𝑘𝑗</m:t>
                              </m:r>
                            </m:sub>
                          </m:sSub>
                          <m:r>
                            <a:rPr lang="en-US" b="0" i="1" smtClean="0">
                              <a:latin typeface="Cambria Math" panose="02040503050406030204" pitchFamily="18" charset="0"/>
                            </a:rPr>
                            <m:t>𝑓</m:t>
                          </m:r>
                          <m:d>
                            <m:dPr>
                              <m:ctrlPr>
                                <a:rPr lang="pt-BR" i="1" smtClean="0">
                                  <a:latin typeface="Cambria Math" panose="02040503050406030204" pitchFamily="18" charset="0"/>
                                </a:rPr>
                              </m:ctrlPr>
                            </m:dPr>
                            <m:e>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𝑑</m:t>
                                  </m:r>
                                </m:sup>
                                <m:e>
                                  <m:sSub>
                                    <m:sSubPr>
                                      <m:ctrlPr>
                                        <a:rPr lang="pt-BR" i="1" smtClean="0">
                                          <a:latin typeface="Cambria Math" panose="02040503050406030204" pitchFamily="18" charset="0"/>
                                        </a:rPr>
                                      </m:ctrlPr>
                                    </m:sSubPr>
                                    <m:e>
                                      <m:sSub>
                                        <m:sSubPr>
                                          <m:ctrlPr>
                                            <a:rPr lang="pt-BR"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𝑤</m:t>
                                      </m:r>
                                    </m:e>
                                    <m:sub>
                                      <m:r>
                                        <a:rPr lang="en-US" b="0" i="1" smtClean="0">
                                          <a:latin typeface="Cambria Math" panose="02040503050406030204" pitchFamily="18" charset="0"/>
                                        </a:rPr>
                                        <m:t>𝑗𝑖</m:t>
                                      </m:r>
                                    </m:sub>
                                  </m:sSub>
                                </m:e>
                              </m:nary>
                              <m:r>
                                <a:rPr lang="pt-BR" i="1" smtClean="0">
                                  <a:latin typeface="Cambria Math" panose="02040503050406030204" pitchFamily="18" charset="0"/>
                                </a:rPr>
                                <m:t>+</m:t>
                              </m:r>
                              <m:sSub>
                                <m:sSubPr>
                                  <m:ctrlPr>
                                    <a:rPr lang="pt-BR"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r>
                                    <a:rPr lang="en-US" b="0" i="1" smtClean="0">
                                      <a:latin typeface="Cambria Math" panose="02040503050406030204" pitchFamily="18" charset="0"/>
                                    </a:rPr>
                                    <m:t>0</m:t>
                                  </m:r>
                                </m:sub>
                              </m:sSub>
                            </m:e>
                          </m:d>
                        </m:e>
                      </m:nary>
                      <m:r>
                        <a:rPr lang="pt-BR" i="1" smtClean="0">
                          <a:latin typeface="Cambria Math" panose="02040503050406030204" pitchFamily="18" charset="0"/>
                        </a:rPr>
                        <m:t>+</m:t>
                      </m:r>
                      <m:sSub>
                        <m:sSubPr>
                          <m:ctrlPr>
                            <a:rPr lang="pt-BR"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n-US" dirty="0" smtClean="0"/>
              </a:p>
              <a:p>
                <a:pPr marL="0" indent="0">
                  <a:buNone/>
                </a:pPr>
                <a:endParaRPr lang="en-US" dirty="0" smtClean="0"/>
              </a:p>
              <a:p>
                <a:pPr marL="0" indent="0">
                  <a:buNone/>
                </a:pPr>
                <a:r>
                  <a:rPr lang="en-US" dirty="0" smtClean="0"/>
                  <a:t>Given samples x</a:t>
                </a:r>
                <a:r>
                  <a:rPr lang="en-US" baseline="-25000" dirty="0" smtClean="0"/>
                  <a:t>1</a:t>
                </a:r>
                <a:r>
                  <a:rPr lang="en-US" dirty="0" smtClean="0"/>
                  <a:t> ,…, </a:t>
                </a:r>
                <a:r>
                  <a:rPr lang="en-US" dirty="0" err="1" smtClean="0"/>
                  <a:t>x</a:t>
                </a:r>
                <a:r>
                  <a:rPr lang="en-US" baseline="-25000" dirty="0" err="1" smtClean="0"/>
                  <a:t>n</a:t>
                </a:r>
                <a:r>
                  <a:rPr lang="en-US" dirty="0" smtClean="0"/>
                  <a:t> each of one of the </a:t>
                </a:r>
                <a:r>
                  <a:rPr lang="en-US" b="1" dirty="0" smtClean="0"/>
                  <a:t>m</a:t>
                </a:r>
                <a:r>
                  <a:rPr lang="en-US" dirty="0" smtClean="0"/>
                  <a:t> classes, for each sample x, we wish</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𝐶𝑙𝑎𝑠𝑠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409538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Discriminant Function</a:t>
            </a:r>
            <a:endParaRPr lang="en-US" dirty="0"/>
          </a:p>
        </p:txBody>
      </p:sp>
      <p:sp>
        <p:nvSpPr>
          <p:cNvPr id="3" name="Content Placeholder 2"/>
          <p:cNvSpPr>
            <a:spLocks noGrp="1"/>
          </p:cNvSpPr>
          <p:nvPr>
            <p:ph idx="1"/>
          </p:nvPr>
        </p:nvSpPr>
        <p:spPr/>
        <p:txBody>
          <a:bodyPr/>
          <a:lstStyle/>
          <a:p>
            <a:r>
              <a:rPr lang="en-US" dirty="0" smtClean="0"/>
              <a:t>The goal is to learn (to adjust) weights </a:t>
            </a:r>
            <a:r>
              <a:rPr lang="en-US" dirty="0" err="1" smtClean="0"/>
              <a:t>w</a:t>
            </a:r>
            <a:r>
              <a:rPr lang="en-US" baseline="-25000" dirty="0" err="1" smtClean="0"/>
              <a:t>kj</a:t>
            </a:r>
            <a:r>
              <a:rPr lang="en-US" dirty="0" smtClean="0"/>
              <a:t> and </a:t>
            </a:r>
            <a:r>
              <a:rPr lang="en-US" dirty="0" err="1" smtClean="0"/>
              <a:t>w</a:t>
            </a:r>
            <a:r>
              <a:rPr lang="en-US" baseline="-25000" dirty="0" err="1" smtClean="0"/>
              <a:t>ji</a:t>
            </a:r>
            <a:r>
              <a:rPr lang="en-US" dirty="0" smtClean="0"/>
              <a:t> to achieve the desired </a:t>
            </a:r>
            <a:r>
              <a:rPr lang="en-US" dirty="0" err="1" smtClean="0"/>
              <a:t>g</a:t>
            </a:r>
            <a:r>
              <a:rPr lang="en-US" baseline="-25000" dirty="0" err="1" smtClean="0"/>
              <a:t>k</a:t>
            </a:r>
            <a:r>
              <a:rPr lang="en-US" dirty="0" smtClean="0"/>
              <a:t>(x) for all k</a:t>
            </a:r>
            <a:endParaRPr lang="en-US" dirty="0"/>
          </a:p>
        </p:txBody>
      </p:sp>
    </p:spTree>
    <p:extLst>
      <p:ext uri="{BB962C8B-B14F-4D97-AF65-F5344CB8AC3E}">
        <p14:creationId xmlns:p14="http://schemas.microsoft.com/office/powerpoint/2010/main" val="3868681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neural networks can do this job?</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0830791" cy="4689475"/>
              </a:xfrm>
            </p:spPr>
            <p:txBody>
              <a:bodyPr>
                <a:normAutofit/>
              </a:bodyPr>
              <a:lstStyle/>
              <a:p>
                <a:r>
                  <a:rPr lang="en-US" dirty="0" smtClean="0"/>
                  <a:t>Because the </a:t>
                </a:r>
                <a:r>
                  <a:rPr lang="en-US" b="1" dirty="0" smtClean="0"/>
                  <a:t>universal approximation theorem </a:t>
                </a:r>
                <a:r>
                  <a:rPr lang="en-US" dirty="0" smtClean="0"/>
                  <a:t>says they can </a:t>
                </a:r>
                <a:r>
                  <a:rPr lang="en-US" b="1" dirty="0" smtClean="0">
                    <a:sym typeface="Wingdings" panose="05000000000000000000" pitchFamily="2" charset="2"/>
                  </a:rPr>
                  <a:t>.</a:t>
                </a:r>
              </a:p>
              <a:p>
                <a:r>
                  <a:rPr lang="en-US" dirty="0"/>
                  <a:t>The universal approximation </a:t>
                </a:r>
                <a:r>
                  <a:rPr lang="en-US" dirty="0" smtClean="0"/>
                  <a:t>theorem</a:t>
                </a:r>
                <a:r>
                  <a:rPr lang="en-US" dirty="0"/>
                  <a:t> in mathematical </a:t>
                </a:r>
                <a:r>
                  <a:rPr lang="en-US" dirty="0" smtClean="0"/>
                  <a:t>terms says that:</a:t>
                </a:r>
                <a:endParaRPr lang="en-US" b="1" dirty="0" smtClean="0"/>
              </a:p>
              <a:p>
                <a:pPr marL="0" indent="0">
                  <a:buNone/>
                </a:pPr>
                <a:r>
                  <a:rPr lang="en-US" dirty="0" smtClean="0">
                    <a:sym typeface="Wingdings" panose="05000000000000000000" pitchFamily="2" charset="2"/>
                  </a:rPr>
                  <a:t>Let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𝜑</m:t>
                    </m:r>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𝑅</m:t>
                    </m:r>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𝑅</m:t>
                    </m:r>
                  </m:oMath>
                </a14:m>
                <a:r>
                  <a:rPr lang="en-US" dirty="0" smtClean="0">
                    <a:sym typeface="Wingdings" panose="05000000000000000000" pitchFamily="2" charset="2"/>
                  </a:rPr>
                  <a:t> be a </a:t>
                </a:r>
                <a:r>
                  <a:rPr lang="en-US" dirty="0" err="1" smtClean="0">
                    <a:sym typeface="Wingdings" panose="05000000000000000000" pitchFamily="2" charset="2"/>
                  </a:rPr>
                  <a:t>nonconstant</a:t>
                </a:r>
                <a:r>
                  <a:rPr lang="en-US" dirty="0" smtClean="0">
                    <a:sym typeface="Wingdings" panose="05000000000000000000" pitchFamily="2" charset="2"/>
                  </a:rPr>
                  <a:t>, bounded and continuous function. Let </a:t>
                </a:r>
                <a:r>
                  <a:rPr lang="en-US" dirty="0" err="1" smtClean="0">
                    <a:sym typeface="Wingdings" panose="05000000000000000000" pitchFamily="2" charset="2"/>
                  </a:rPr>
                  <a:t>I</a:t>
                </a:r>
                <a:r>
                  <a:rPr lang="en-US" baseline="-25000" dirty="0" err="1" smtClean="0">
                    <a:sym typeface="Wingdings" panose="05000000000000000000" pitchFamily="2" charset="2"/>
                  </a:rPr>
                  <a:t>m</a:t>
                </a:r>
                <a:r>
                  <a:rPr lang="en-US" dirty="0" smtClean="0">
                    <a:sym typeface="Wingdings" panose="05000000000000000000" pitchFamily="2" charset="2"/>
                  </a:rPr>
                  <a:t> denote the m-dimensional unit hypercube. Then, given any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𝜀</m:t>
                    </m:r>
                    <m:r>
                      <a:rPr lang="en-US" b="0" i="1" smtClean="0">
                        <a:latin typeface="Cambria Math" panose="02040503050406030204" pitchFamily="18" charset="0"/>
                        <a:ea typeface="Cambria Math" panose="02040503050406030204" pitchFamily="18" charset="0"/>
                        <a:sym typeface="Wingdings" panose="05000000000000000000" pitchFamily="2" charset="2"/>
                      </a:rPr>
                      <m:t>&gt;0</m:t>
                    </m:r>
                  </m:oMath>
                </a14:m>
                <a:r>
                  <a:rPr lang="en-US" dirty="0" smtClean="0">
                    <a:sym typeface="Wingdings" panose="05000000000000000000" pitchFamily="2" charset="2"/>
                  </a:rPr>
                  <a:t> and any </a:t>
                </a:r>
                <a14:m>
                  <m:oMath xmlns:m="http://schemas.openxmlformats.org/officeDocument/2006/math">
                    <m:r>
                      <a:rPr lang="en-US" i="1" smtClean="0">
                        <a:latin typeface="Cambria Math" panose="02040503050406030204" pitchFamily="18" charset="0"/>
                        <a:sym typeface="Wingdings" panose="05000000000000000000" pitchFamily="2" charset="2"/>
                      </a:rPr>
                      <m:t>𝑓</m:t>
                    </m:r>
                    <m:r>
                      <a:rPr lang="en-US"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𝐶</m:t>
                    </m:r>
                    <m:r>
                      <a:rPr lang="en-US"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𝐼</m:t>
                        </m:r>
                      </m:e>
                      <m:sub>
                        <m:r>
                          <a:rPr lang="en-US" b="0" i="1" smtClean="0">
                            <a:latin typeface="Cambria Math" panose="02040503050406030204" pitchFamily="18" charset="0"/>
                            <a:sym typeface="Wingdings" panose="05000000000000000000" pitchFamily="2" charset="2"/>
                          </a:rPr>
                          <m:t>𝑚</m:t>
                        </m:r>
                      </m:sub>
                    </m:sSub>
                    <m:r>
                      <a:rPr lang="en-US" b="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dirty="0" smtClean="0">
                    <a:sym typeface="Wingdings" panose="05000000000000000000" pitchFamily="2" charset="2"/>
                  </a:rPr>
                  <a:t>, there exists an integer N and the real  constants </a:t>
                </a: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𝑣</m:t>
                        </m:r>
                      </m:e>
                      <m:sub>
                        <m:r>
                          <a:rPr lang="en-US" b="0" i="1" smtClean="0">
                            <a:latin typeface="Cambria Math" panose="02040503050406030204" pitchFamily="18" charset="0"/>
                            <a:sym typeface="Wingdings" panose="05000000000000000000" pitchFamily="2" charset="2"/>
                          </a:rPr>
                          <m:t>𝑖</m:t>
                        </m:r>
                      </m:sub>
                    </m:sSub>
                    <m:r>
                      <a:rPr lang="en-US" b="0" i="1" smtClean="0">
                        <a:latin typeface="Cambria Math" panose="02040503050406030204" pitchFamily="18" charset="0"/>
                        <a:sym typeface="Wingdings" panose="05000000000000000000" pitchFamily="2" charset="2"/>
                      </a:rPr>
                      <m:t>,</m:t>
                    </m:r>
                  </m:oMath>
                </a14:m>
                <a:r>
                  <a:rPr lang="en-US" dirty="0" smtClean="0">
                    <a:sym typeface="Wingdings" panose="05000000000000000000" pitchFamily="2" charset="2"/>
                  </a:rPr>
                  <a:t> </a:t>
                </a: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𝑏</m:t>
                        </m:r>
                      </m:e>
                      <m:sub>
                        <m:r>
                          <a:rPr lang="en-US" b="0" i="1" smtClean="0">
                            <a:latin typeface="Cambria Math" panose="02040503050406030204" pitchFamily="18" charset="0"/>
                            <a:sym typeface="Wingdings" panose="05000000000000000000" pitchFamily="2" charset="2"/>
                          </a:rPr>
                          <m:t>𝑖</m:t>
                        </m:r>
                      </m:sub>
                    </m:sSub>
                  </m:oMath>
                </a14:m>
                <a:r>
                  <a:rPr lang="en-US" dirty="0" smtClean="0">
                    <a:sym typeface="Wingdings" panose="05000000000000000000" pitchFamily="2" charset="2"/>
                  </a:rPr>
                  <a:t> and the real vectors </a:t>
                </a: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sym typeface="Wingdings" panose="05000000000000000000" pitchFamily="2" charset="2"/>
                          </a:rPr>
                          <m:t>𝑖</m:t>
                        </m:r>
                      </m:sub>
                    </m:sSub>
                    <m:r>
                      <a:rPr lang="en-US" b="0" i="1" smtClean="0">
                        <a:latin typeface="Cambria Math" panose="02040503050406030204" pitchFamily="18" charset="0"/>
                        <a:ea typeface="Cambria Math" panose="02040503050406030204" pitchFamily="18" charset="0"/>
                        <a:sym typeface="Wingdings" panose="05000000000000000000" pitchFamily="2" charset="2"/>
                      </a:rPr>
                      <m:t>∈</m:t>
                    </m:r>
                    <m:sSup>
                      <m:sSup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ea typeface="Cambria Math" panose="02040503050406030204" pitchFamily="18" charset="0"/>
                            <a:sym typeface="Wingdings" panose="05000000000000000000" pitchFamily="2" charset="2"/>
                          </a:rPr>
                          <m:t>𝑅</m:t>
                        </m:r>
                      </m:e>
                      <m:sup>
                        <m:r>
                          <a:rPr lang="en-US" b="0" i="1" smtClean="0">
                            <a:latin typeface="Cambria Math" panose="02040503050406030204" pitchFamily="18" charset="0"/>
                            <a:ea typeface="Cambria Math" panose="02040503050406030204" pitchFamily="18" charset="0"/>
                            <a:sym typeface="Wingdings" panose="05000000000000000000" pitchFamily="2" charset="2"/>
                          </a:rPr>
                          <m:t>𝑚</m:t>
                        </m:r>
                      </m:sup>
                    </m:sSup>
                    <m:r>
                      <a:rPr lang="en-US" b="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dirty="0" smtClean="0">
                    <a:sym typeface="Wingdings" panose="05000000000000000000" pitchFamily="2" charset="2"/>
                  </a:rPr>
                  <a:t> such that, if we define the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Wingdings" panose="05000000000000000000" pitchFamily="2" charset="2"/>
                        </a:rPr>
                        <m:t>𝐹</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m:t>
                      </m:r>
                      <m:nary>
                        <m:naryPr>
                          <m:chr m:val="∑"/>
                          <m:ctrlPr>
                            <a:rPr lang="pt-BR" i="1" smtClean="0">
                              <a:latin typeface="Cambria Math" panose="02040503050406030204" pitchFamily="18" charset="0"/>
                              <a:sym typeface="Wingdings" panose="05000000000000000000" pitchFamily="2" charset="2"/>
                            </a:rPr>
                          </m:ctrlPr>
                        </m:naryPr>
                        <m:sub>
                          <m:r>
                            <m:rPr>
                              <m:brk m:alnAt="23"/>
                            </m:rPr>
                            <a:rPr lang="en-US" b="0" i="1" smtClean="0">
                              <a:latin typeface="Cambria Math" panose="02040503050406030204" pitchFamily="18" charset="0"/>
                              <a:sym typeface="Wingdings" panose="05000000000000000000" pitchFamily="2" charset="2"/>
                            </a:rPr>
                            <m:t>𝑖</m:t>
                          </m:r>
                          <m:r>
                            <a:rPr lang="pt-BR" i="1" smtClean="0">
                              <a:latin typeface="Cambria Math" panose="02040503050406030204" pitchFamily="18" charset="0"/>
                              <a:sym typeface="Wingdings" panose="05000000000000000000" pitchFamily="2" charset="2"/>
                            </a:rPr>
                            <m:t>=0</m:t>
                          </m:r>
                        </m:sub>
                        <m:sup>
                          <m:r>
                            <a:rPr lang="en-US" b="0" i="1" smtClean="0">
                              <a:latin typeface="Cambria Math" panose="02040503050406030204" pitchFamily="18" charset="0"/>
                              <a:sym typeface="Wingdings" panose="05000000000000000000" pitchFamily="2" charset="2"/>
                            </a:rPr>
                            <m:t>𝑁</m:t>
                          </m:r>
                        </m:sup>
                        <m:e>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𝑣</m:t>
                              </m:r>
                            </m:e>
                            <m:sub>
                              <m:r>
                                <a:rPr lang="en-US" b="0" i="1" smtClean="0">
                                  <a:latin typeface="Cambria Math" panose="02040503050406030204" pitchFamily="18" charset="0"/>
                                  <a:sym typeface="Wingdings" panose="05000000000000000000" pitchFamily="2" charset="2"/>
                                </a:rPr>
                                <m:t>𝑖</m:t>
                              </m:r>
                            </m:sub>
                          </m:sSub>
                          <m:r>
                            <a:rPr lang="en-US" b="0" i="1" smtClean="0">
                              <a:latin typeface="Cambria Math" panose="02040503050406030204" pitchFamily="18" charset="0"/>
                              <a:ea typeface="Cambria Math" panose="02040503050406030204" pitchFamily="18" charset="0"/>
                              <a:sym typeface="Wingdings" panose="05000000000000000000" pitchFamily="2" charset="2"/>
                            </a:rPr>
                            <m:t>𝜑</m:t>
                          </m:r>
                          <m:r>
                            <a:rPr lang="en-US" b="0" i="1" smtClean="0">
                              <a:latin typeface="Cambria Math" panose="02040503050406030204" pitchFamily="18" charset="0"/>
                              <a:ea typeface="Cambria Math" panose="02040503050406030204" pitchFamily="18" charset="0"/>
                              <a:sym typeface="Wingdings" panose="05000000000000000000" pitchFamily="2" charset="2"/>
                            </a:rPr>
                            <m:t>(</m:t>
                          </m:r>
                          <m:sSubSup>
                            <m:sSubSup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b="0" i="1" smtClean="0">
                                  <a:latin typeface="Cambria Math" panose="02040503050406030204" pitchFamily="18" charset="0"/>
                                  <a:ea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ea typeface="Cambria Math" panose="02040503050406030204" pitchFamily="18" charset="0"/>
                                  <a:sym typeface="Wingdings" panose="05000000000000000000" pitchFamily="2" charset="2"/>
                                </a:rPr>
                                <m:t>𝑖</m:t>
                              </m:r>
                            </m:sub>
                            <m:sup>
                              <m:r>
                                <a:rPr lang="en-US" b="0" i="1" smtClean="0">
                                  <a:latin typeface="Cambria Math" panose="02040503050406030204" pitchFamily="18" charset="0"/>
                                  <a:ea typeface="Cambria Math" panose="02040503050406030204" pitchFamily="18" charset="0"/>
                                  <a:sym typeface="Wingdings" panose="05000000000000000000" pitchFamily="2" charset="2"/>
                                </a:rPr>
                                <m:t>𝑇</m:t>
                              </m:r>
                            </m:sup>
                          </m:sSubSup>
                          <m:r>
                            <a:rPr lang="en-US" b="0" i="1" smtClean="0">
                              <a:latin typeface="Cambria Math" panose="02040503050406030204" pitchFamily="18" charset="0"/>
                              <a:ea typeface="Cambria Math" panose="02040503050406030204" pitchFamily="18" charset="0"/>
                              <a:sym typeface="Wingdings" panose="05000000000000000000" pitchFamily="2" charset="2"/>
                            </a:rPr>
                            <m:t>𝑥</m:t>
                          </m:r>
                          <m:r>
                            <a:rPr lang="en-US" b="1"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𝑏</m:t>
                              </m:r>
                            </m:e>
                            <m:sub>
                              <m:r>
                                <a:rPr lang="en-US" b="0" i="1" smtClean="0">
                                  <a:latin typeface="Cambria Math" panose="02040503050406030204" pitchFamily="18" charset="0"/>
                                  <a:sym typeface="Wingdings" panose="05000000000000000000" pitchFamily="2" charset="2"/>
                                </a:rPr>
                                <m:t>𝑖</m:t>
                              </m:r>
                            </m:sub>
                          </m:sSub>
                          <m:r>
                            <a:rPr lang="en-US" b="1" i="1" smtClean="0">
                              <a:latin typeface="Cambria Math" panose="02040503050406030204" pitchFamily="18" charset="0"/>
                              <a:ea typeface="Cambria Math" panose="02040503050406030204" pitchFamily="18" charset="0"/>
                              <a:sym typeface="Wingdings" panose="05000000000000000000" pitchFamily="2" charset="2"/>
                            </a:rPr>
                            <m:t>)</m:t>
                          </m:r>
                        </m:e>
                      </m:nary>
                    </m:oMath>
                  </m:oMathPara>
                </a14:m>
                <a:endParaRPr lang="en-US" dirty="0" smtClean="0">
                  <a:sym typeface="Wingdings" panose="05000000000000000000" pitchFamily="2" charset="2"/>
                </a:endParaRPr>
              </a:p>
              <a:p>
                <a:pPr marL="0" indent="0">
                  <a:buNone/>
                </a:pPr>
                <a:r>
                  <a:rPr lang="en-US" dirty="0" smtClean="0">
                    <a:sym typeface="Wingdings" panose="05000000000000000000" pitchFamily="2" charset="2"/>
                  </a:rPr>
                  <a:t>Then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sym typeface="Wingdings" panose="05000000000000000000" pitchFamily="2" charset="2"/>
                            </a:rPr>
                          </m:ctrlPr>
                        </m:dPr>
                        <m:e>
                          <m:m>
                            <m:mPr>
                              <m:mcs>
                                <m:mc>
                                  <m:mcPr>
                                    <m:count m:val="1"/>
                                    <m:mcJc m:val="center"/>
                                  </m:mcPr>
                                </m:mc>
                              </m:mcs>
                              <m:ctrlPr>
                                <a:rPr lang="en-US" i="1" smtClean="0">
                                  <a:latin typeface="Cambria Math" panose="02040503050406030204" pitchFamily="18" charset="0"/>
                                  <a:sym typeface="Wingdings" panose="05000000000000000000" pitchFamily="2" charset="2"/>
                                </a:rPr>
                              </m:ctrlPr>
                            </m:mPr>
                            <m:mr>
                              <m:e>
                                <m:r>
                                  <m:rPr>
                                    <m:brk m:alnAt="7"/>
                                  </m:rPr>
                                  <a:rPr lang="en-US" b="0" i="1" smtClean="0">
                                    <a:latin typeface="Cambria Math" panose="02040503050406030204" pitchFamily="18" charset="0"/>
                                    <a:sym typeface="Wingdings" panose="05000000000000000000" pitchFamily="2" charset="2"/>
                                  </a:rPr>
                                  <m:t>𝐹</m:t>
                                </m:r>
                                <m:d>
                                  <m:dPr>
                                    <m:ctrlPr>
                                      <a:rPr lang="en-US" b="0" i="1" smtClean="0">
                                        <a:latin typeface="Cambria Math" panose="02040503050406030204" pitchFamily="18" charset="0"/>
                                        <a:sym typeface="Wingdings" panose="05000000000000000000" pitchFamily="2" charset="2"/>
                                      </a:rPr>
                                    </m:ctrlPr>
                                  </m:dPr>
                                  <m:e>
                                    <m:r>
                                      <m:rPr>
                                        <m:brk m:alnAt="7"/>
                                      </m:rPr>
                                      <a:rPr lang="en-US" b="0" i="1" smtClean="0">
                                        <a:latin typeface="Cambria Math" panose="02040503050406030204" pitchFamily="18" charset="0"/>
                                        <a:sym typeface="Wingdings" panose="05000000000000000000" pitchFamily="2" charset="2"/>
                                      </a:rPr>
                                      <m:t>𝑥</m:t>
                                    </m:r>
                                  </m:e>
                                </m:d>
                                <m:r>
                                  <m:rPr>
                                    <m:brk m:alnAt="7"/>
                                  </m:rP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𝑓</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m:t>
                                </m:r>
                              </m:e>
                            </m:mr>
                          </m:m>
                        </m:e>
                      </m:d>
                      <m:r>
                        <a:rPr lang="en-US" b="0" i="1" smtClean="0">
                          <a:latin typeface="Cambria Math" panose="02040503050406030204" pitchFamily="18" charset="0"/>
                          <a:sym typeface="Wingdings" panose="05000000000000000000" pitchFamily="2" charset="2"/>
                        </a:rPr>
                        <m:t>&lt;</m:t>
                      </m:r>
                      <m:r>
                        <a:rPr lang="en-US" b="0" i="1" smtClean="0">
                          <a:latin typeface="Cambria Math" panose="02040503050406030204" pitchFamily="18" charset="0"/>
                          <a:ea typeface="Cambria Math" panose="02040503050406030204" pitchFamily="18" charset="0"/>
                          <a:sym typeface="Wingdings" panose="05000000000000000000" pitchFamily="2" charset="2"/>
                        </a:rPr>
                        <m:t>𝜀</m:t>
                      </m:r>
                      <m:r>
                        <a:rPr lang="en-US" b="0" i="1" smtClean="0">
                          <a:latin typeface="Cambria Math" panose="02040503050406030204" pitchFamily="18" charset="0"/>
                          <a:ea typeface="Cambria Math" panose="02040503050406030204" pitchFamily="18" charset="0"/>
                          <a:sym typeface="Wingdings" panose="05000000000000000000" pitchFamily="2" charset="2"/>
                        </a:rPr>
                        <m:t>, ∀</m:t>
                      </m:r>
                      <m:r>
                        <a:rPr lang="en-US" b="0" i="1" smtClean="0">
                          <a:latin typeface="Cambria Math" panose="02040503050406030204" pitchFamily="18" charset="0"/>
                          <a:ea typeface="Cambria Math" panose="02040503050406030204" pitchFamily="18" charset="0"/>
                          <a:sym typeface="Wingdings" panose="05000000000000000000" pitchFamily="2" charset="2"/>
                        </a:rPr>
                        <m:t>𝑥</m:t>
                      </m:r>
                      <m:r>
                        <a:rPr lang="en-US"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𝐼</m:t>
                          </m:r>
                        </m:e>
                        <m:sub>
                          <m:r>
                            <a:rPr lang="en-US" b="0" i="1" smtClean="0">
                              <a:latin typeface="Cambria Math" panose="02040503050406030204" pitchFamily="18" charset="0"/>
                              <a:sym typeface="Wingdings" panose="05000000000000000000" pitchFamily="2" charset="2"/>
                            </a:rPr>
                            <m:t>𝑚</m:t>
                          </m:r>
                        </m:sub>
                      </m:sSub>
                    </m:oMath>
                  </m:oMathPara>
                </a14:m>
                <a:endParaRPr lang="en-US" dirty="0">
                  <a:sym typeface="Wingdings" panose="05000000000000000000" pitchFamily="2"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0830791" cy="4689475"/>
              </a:xfrm>
              <a:blipFill rotWithShape="0">
                <a:blip r:embed="rId2"/>
                <a:stretch>
                  <a:fillRect l="-1125" t="-2468" r="-1632" b="-649"/>
                </a:stretch>
              </a:blipFill>
            </p:spPr>
            <p:txBody>
              <a:bodyPr/>
              <a:lstStyle/>
              <a:p>
                <a:r>
                  <a:rPr lang="en-US">
                    <a:noFill/>
                  </a:rPr>
                  <a:t> </a:t>
                </a:r>
              </a:p>
            </p:txBody>
          </p:sp>
        </mc:Fallback>
      </mc:AlternateContent>
    </p:spTree>
    <p:extLst>
      <p:ext uri="{BB962C8B-B14F-4D97-AF65-F5344CB8AC3E}">
        <p14:creationId xmlns:p14="http://schemas.microsoft.com/office/powerpoint/2010/main" val="118422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formula related to NN?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924309" cy="720148"/>
              </a:xfrm>
            </p:spPr>
            <p:txBody>
              <a:bodyPr/>
              <a:lstStyle/>
              <a:p>
                <a14:m>
                  <m:oMath xmlns:m="http://schemas.openxmlformats.org/officeDocument/2006/math">
                    <m:r>
                      <a:rPr lang="en-US" b="0" i="1" smtClean="0">
                        <a:latin typeface="Cambria Math" panose="02040503050406030204" pitchFamily="18" charset="0"/>
                        <a:sym typeface="Wingdings" panose="05000000000000000000" pitchFamily="2" charset="2"/>
                      </a:rPr>
                      <m:t>𝐹</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m:t>
                    </m:r>
                    <m:nary>
                      <m:naryPr>
                        <m:chr m:val="∑"/>
                        <m:ctrlPr>
                          <a:rPr lang="pt-BR" i="1" smtClean="0">
                            <a:latin typeface="Cambria Math" panose="02040503050406030204" pitchFamily="18" charset="0"/>
                            <a:sym typeface="Wingdings" panose="05000000000000000000" pitchFamily="2" charset="2"/>
                          </a:rPr>
                        </m:ctrlPr>
                      </m:naryPr>
                      <m:sub>
                        <m:r>
                          <m:rPr>
                            <m:brk m:alnAt="23"/>
                          </m:rPr>
                          <a:rPr lang="en-US" b="0" i="1" smtClean="0">
                            <a:latin typeface="Cambria Math" panose="02040503050406030204" pitchFamily="18" charset="0"/>
                            <a:sym typeface="Wingdings" panose="05000000000000000000" pitchFamily="2" charset="2"/>
                          </a:rPr>
                          <m:t>𝑖</m:t>
                        </m:r>
                        <m:r>
                          <a:rPr lang="pt-BR" i="1" smtClean="0">
                            <a:latin typeface="Cambria Math" panose="02040503050406030204" pitchFamily="18" charset="0"/>
                            <a:sym typeface="Wingdings" panose="05000000000000000000" pitchFamily="2" charset="2"/>
                          </a:rPr>
                          <m:t>=0</m:t>
                        </m:r>
                      </m:sub>
                      <m:sup>
                        <m:r>
                          <a:rPr lang="en-US" b="0" i="1" smtClean="0">
                            <a:latin typeface="Cambria Math" panose="02040503050406030204" pitchFamily="18" charset="0"/>
                            <a:sym typeface="Wingdings" panose="05000000000000000000" pitchFamily="2" charset="2"/>
                          </a:rPr>
                          <m:t>𝑁</m:t>
                        </m:r>
                      </m:sup>
                      <m:e>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𝑣</m:t>
                            </m:r>
                          </m:e>
                          <m:sub>
                            <m:r>
                              <a:rPr lang="en-US" b="0" i="1" smtClean="0">
                                <a:latin typeface="Cambria Math" panose="02040503050406030204" pitchFamily="18" charset="0"/>
                                <a:sym typeface="Wingdings" panose="05000000000000000000" pitchFamily="2" charset="2"/>
                              </a:rPr>
                              <m:t>𝑖</m:t>
                            </m:r>
                          </m:sub>
                        </m:sSub>
                        <m:r>
                          <a:rPr lang="en-US" b="0" i="1" smtClean="0">
                            <a:latin typeface="Cambria Math" panose="02040503050406030204" pitchFamily="18" charset="0"/>
                            <a:ea typeface="Cambria Math" panose="02040503050406030204" pitchFamily="18" charset="0"/>
                            <a:sym typeface="Wingdings" panose="05000000000000000000" pitchFamily="2" charset="2"/>
                          </a:rPr>
                          <m:t>𝜑</m:t>
                        </m:r>
                        <m:r>
                          <a:rPr lang="en-US" b="0" i="1" smtClean="0">
                            <a:latin typeface="Cambria Math" panose="02040503050406030204" pitchFamily="18" charset="0"/>
                            <a:ea typeface="Cambria Math" panose="02040503050406030204" pitchFamily="18" charset="0"/>
                            <a:sym typeface="Wingdings" panose="05000000000000000000" pitchFamily="2" charset="2"/>
                          </a:rPr>
                          <m:t>(</m:t>
                        </m:r>
                        <m:sSubSup>
                          <m:sSubSup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b="0" i="1" smtClean="0">
                                <a:latin typeface="Cambria Math" panose="02040503050406030204" pitchFamily="18" charset="0"/>
                                <a:ea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ea typeface="Cambria Math" panose="02040503050406030204" pitchFamily="18" charset="0"/>
                                <a:sym typeface="Wingdings" panose="05000000000000000000" pitchFamily="2" charset="2"/>
                              </a:rPr>
                              <m:t>𝑖</m:t>
                            </m:r>
                          </m:sub>
                          <m:sup>
                            <m:r>
                              <a:rPr lang="en-US" b="0" i="1" smtClean="0">
                                <a:latin typeface="Cambria Math" panose="02040503050406030204" pitchFamily="18" charset="0"/>
                                <a:ea typeface="Cambria Math" panose="02040503050406030204" pitchFamily="18" charset="0"/>
                                <a:sym typeface="Wingdings" panose="05000000000000000000" pitchFamily="2" charset="2"/>
                              </a:rPr>
                              <m:t>𝑇</m:t>
                            </m:r>
                          </m:sup>
                        </m:sSubSup>
                        <m:r>
                          <a:rPr lang="en-US" b="0" i="1" smtClean="0">
                            <a:latin typeface="Cambria Math" panose="02040503050406030204" pitchFamily="18" charset="0"/>
                            <a:ea typeface="Cambria Math" panose="02040503050406030204" pitchFamily="18" charset="0"/>
                            <a:sym typeface="Wingdings" panose="05000000000000000000" pitchFamily="2" charset="2"/>
                          </a:rPr>
                          <m:t>𝑥</m:t>
                        </m:r>
                        <m:r>
                          <a:rPr lang="en-US" b="1"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𝑏</m:t>
                            </m:r>
                          </m:e>
                          <m:sub>
                            <m:r>
                              <a:rPr lang="en-US" b="0" i="1" smtClean="0">
                                <a:latin typeface="Cambria Math" panose="02040503050406030204" pitchFamily="18" charset="0"/>
                                <a:sym typeface="Wingdings" panose="05000000000000000000" pitchFamily="2" charset="2"/>
                              </a:rPr>
                              <m:t>𝑖</m:t>
                            </m:r>
                          </m:sub>
                        </m:sSub>
                        <m:r>
                          <a:rPr lang="en-US" b="1" i="1" smtClean="0">
                            <a:latin typeface="Cambria Math" panose="02040503050406030204" pitchFamily="18" charset="0"/>
                            <a:ea typeface="Cambria Math" panose="02040503050406030204" pitchFamily="18" charset="0"/>
                            <a:sym typeface="Wingdings" panose="05000000000000000000" pitchFamily="2" charset="2"/>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924309" cy="72014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6974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approximation </a:t>
            </a:r>
            <a:r>
              <a:rPr lang="en-US" dirty="0" smtClean="0"/>
              <a:t>theorem</a:t>
            </a:r>
            <a:endParaRPr lang="en-US" dirty="0"/>
          </a:p>
        </p:txBody>
      </p:sp>
      <p:sp>
        <p:nvSpPr>
          <p:cNvPr id="3" name="Content Placeholder 2"/>
          <p:cNvSpPr>
            <a:spLocks noGrp="1"/>
          </p:cNvSpPr>
          <p:nvPr>
            <p:ph idx="1"/>
          </p:nvPr>
        </p:nvSpPr>
        <p:spPr/>
        <p:txBody>
          <a:bodyPr/>
          <a:lstStyle/>
          <a:p>
            <a:pPr algn="just"/>
            <a:r>
              <a:rPr lang="en-US" dirty="0" smtClean="0"/>
              <a:t> In the mathematical theory of artificial neural networks, the </a:t>
            </a:r>
            <a:r>
              <a:rPr lang="en-US" b="1" dirty="0" smtClean="0"/>
              <a:t>universal approximation theorem</a:t>
            </a:r>
            <a:r>
              <a:rPr lang="en-US" dirty="0" smtClean="0"/>
              <a:t> states that a feed-forward network with a single hidden layer containing a finite number of neurons can approximate continuous functions on compact subsets of </a:t>
            </a:r>
            <a:r>
              <a:rPr lang="en-US" b="1" dirty="0" smtClean="0"/>
              <a:t>R</a:t>
            </a:r>
            <a:r>
              <a:rPr lang="en-US" i="1" baseline="30000" dirty="0" smtClean="0"/>
              <a:t>n</a:t>
            </a:r>
            <a:r>
              <a:rPr lang="en-US" dirty="0" smtClean="0"/>
              <a:t>, under mild assumptions on the activation function. </a:t>
            </a:r>
          </a:p>
          <a:p>
            <a:pPr algn="just"/>
            <a:endParaRPr lang="en-US" dirty="0" smtClean="0"/>
          </a:p>
          <a:p>
            <a:pPr algn="just"/>
            <a:r>
              <a:rPr lang="en-US" dirty="0" smtClean="0"/>
              <a:t>In other words, the theorem states that </a:t>
            </a:r>
            <a:r>
              <a:rPr lang="en-US" b="1" dirty="0" smtClean="0">
                <a:solidFill>
                  <a:srgbClr val="FF0000"/>
                </a:solidFill>
              </a:rPr>
              <a:t>simple neural networks can </a:t>
            </a:r>
            <a:r>
              <a:rPr lang="en-US" b="1" i="1" dirty="0" smtClean="0">
                <a:solidFill>
                  <a:srgbClr val="FF0000"/>
                </a:solidFill>
              </a:rPr>
              <a:t>represent</a:t>
            </a:r>
            <a:r>
              <a:rPr lang="en-US" b="1" dirty="0" smtClean="0">
                <a:solidFill>
                  <a:srgbClr val="FF0000"/>
                </a:solidFill>
              </a:rPr>
              <a:t> a wide variety of interesting functions </a:t>
            </a:r>
            <a:r>
              <a:rPr lang="en-US" dirty="0" smtClean="0"/>
              <a:t>when given appropriate parameters</a:t>
            </a:r>
          </a:p>
          <a:p>
            <a:pPr algn="just"/>
            <a:endParaRPr lang="en-US" dirty="0"/>
          </a:p>
        </p:txBody>
      </p:sp>
    </p:spTree>
    <p:extLst>
      <p:ext uri="{BB962C8B-B14F-4D97-AF65-F5344CB8AC3E}">
        <p14:creationId xmlns:p14="http://schemas.microsoft.com/office/powerpoint/2010/main" val="1306782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wanted to see that it actually works </a:t>
            </a:r>
            <a:r>
              <a:rPr lang="en-US" dirty="0" smtClean="0">
                <a:sym typeface="Wingdings" panose="05000000000000000000" pitchFamily="2" charset="2"/>
              </a:rPr>
              <a:t></a:t>
            </a:r>
            <a:r>
              <a:rPr lang="en-US" dirty="0" smtClean="0"/>
              <a:t> </a:t>
            </a:r>
            <a:endParaRPr lang="en-US" dirty="0"/>
          </a:p>
        </p:txBody>
      </p:sp>
      <p:sp>
        <p:nvSpPr>
          <p:cNvPr id="3" name="Content Placeholder 2"/>
          <p:cNvSpPr>
            <a:spLocks noGrp="1"/>
          </p:cNvSpPr>
          <p:nvPr>
            <p:ph idx="1"/>
          </p:nvPr>
        </p:nvSpPr>
        <p:spPr/>
        <p:txBody>
          <a:bodyPr/>
          <a:lstStyle/>
          <a:p>
            <a:r>
              <a:rPr lang="en-US" dirty="0" smtClean="0"/>
              <a:t>We took the following function</a:t>
            </a:r>
          </a:p>
          <a:p>
            <a:pPr marL="0" indent="0" algn="ctr">
              <a:buNone/>
            </a:pPr>
            <a:r>
              <a:rPr lang="en-US" dirty="0" smtClean="0"/>
              <a:t> f(x) = 0.2+0.4*x</a:t>
            </a:r>
            <a:r>
              <a:rPr lang="en-US" baseline="30000" dirty="0" smtClean="0"/>
              <a:t>2</a:t>
            </a:r>
            <a:r>
              <a:rPr lang="en-US" dirty="0" smtClean="0"/>
              <a:t>+0.3*sin(15x)+0.05*cos(50x)</a:t>
            </a:r>
          </a:p>
          <a:p>
            <a:pPr marL="0" indent="0">
              <a:buNone/>
            </a:pPr>
            <a:r>
              <a:rPr lang="en-US" dirty="0" smtClean="0"/>
              <a:t>And we approximated it, using the following formula:</a:t>
            </a:r>
          </a:p>
          <a:p>
            <a:pPr marL="0" indent="0">
              <a:buNone/>
            </a:pPr>
            <a:endParaRPr lang="en-US" dirty="0"/>
          </a:p>
        </p:txBody>
      </p:sp>
      <p:pic>
        <p:nvPicPr>
          <p:cNvPr id="4" name="Picture 3"/>
          <p:cNvPicPr>
            <a:picLocks noChangeAspect="1"/>
          </p:cNvPicPr>
          <p:nvPr/>
        </p:nvPicPr>
        <p:blipFill>
          <a:blip r:embed="rId2"/>
          <a:stretch>
            <a:fillRect/>
          </a:stretch>
        </p:blipFill>
        <p:spPr>
          <a:xfrm>
            <a:off x="2405062" y="3720812"/>
            <a:ext cx="6696075" cy="933450"/>
          </a:xfrm>
          <a:prstGeom prst="rect">
            <a:avLst/>
          </a:prstGeom>
        </p:spPr>
      </p:pic>
    </p:spTree>
    <p:extLst>
      <p:ext uri="{BB962C8B-B14F-4D97-AF65-F5344CB8AC3E}">
        <p14:creationId xmlns:p14="http://schemas.microsoft.com/office/powerpoint/2010/main" val="2015230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248002"/>
            <a:ext cx="10429875" cy="1325563"/>
          </a:xfrm>
        </p:spPr>
        <p:txBody>
          <a:bodyPr>
            <a:normAutofit/>
          </a:bodyPr>
          <a:lstStyle/>
          <a:p>
            <a:r>
              <a:rPr lang="en-US" sz="3200" dirty="0" smtClean="0"/>
              <a:t>Approximating f(x)</a:t>
            </a:r>
            <a:endParaRPr lang="en-US" sz="3200" dirty="0"/>
          </a:p>
        </p:txBody>
      </p:sp>
      <p:sp>
        <p:nvSpPr>
          <p:cNvPr id="3" name="Content Placeholder 2"/>
          <p:cNvSpPr>
            <a:spLocks noGrp="1"/>
          </p:cNvSpPr>
          <p:nvPr>
            <p:ph idx="1"/>
          </p:nvPr>
        </p:nvSpPr>
        <p:spPr/>
        <p:txBody>
          <a:bodyPr/>
          <a:lstStyle/>
          <a:p>
            <a:pPr lvl="1"/>
            <a:r>
              <a:rPr lang="en-US" dirty="0" smtClean="0"/>
              <a:t>A) using the </a:t>
            </a:r>
            <a:r>
              <a:rPr lang="en-US" dirty="0" err="1" smtClean="0"/>
              <a:t>signum</a:t>
            </a:r>
            <a:r>
              <a:rPr lang="en-US" dirty="0" smtClean="0"/>
              <a:t> function</a:t>
            </a:r>
          </a:p>
          <a:p>
            <a:pPr lvl="1"/>
            <a:endParaRPr lang="en-US" dirty="0" smtClean="0"/>
          </a:p>
          <a:p>
            <a:pPr lvl="1"/>
            <a:endParaRPr lang="en-US" dirty="0" smtClean="0"/>
          </a:p>
          <a:p>
            <a:pPr lvl="1"/>
            <a:endParaRPr lang="en-US" dirty="0"/>
          </a:p>
          <a:p>
            <a:pPr lvl="1"/>
            <a:endParaRPr lang="en-US" dirty="0" smtClean="0"/>
          </a:p>
          <a:p>
            <a:pPr lvl="1"/>
            <a:r>
              <a:rPr lang="en-US" dirty="0" smtClean="0"/>
              <a:t>B) using the sigmoid function (scaled, to be closer as representation to the </a:t>
            </a:r>
            <a:r>
              <a:rPr lang="en-US" dirty="0" err="1" smtClean="0"/>
              <a:t>signum</a:t>
            </a:r>
            <a:r>
              <a:rPr lang="en-US" dirty="0" smtClean="0"/>
              <a: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86092324"/>
              </p:ext>
            </p:extLst>
          </p:nvPr>
        </p:nvGraphicFramePr>
        <p:xfrm>
          <a:off x="2555097" y="2259366"/>
          <a:ext cx="2898663" cy="1503010"/>
        </p:xfrm>
        <a:graphic>
          <a:graphicData uri="http://schemas.openxmlformats.org/presentationml/2006/ole">
            <mc:AlternateContent xmlns:mc="http://schemas.openxmlformats.org/markup-compatibility/2006">
              <mc:Choice xmlns:v="urn:schemas-microsoft-com:vml" Requires="v">
                <p:oleObj spid="_x0000_s1045" name="Equation" r:id="rId3" imgW="1371600" imgH="711000" progId="Equation.DSMT4">
                  <p:embed/>
                </p:oleObj>
              </mc:Choice>
              <mc:Fallback>
                <p:oleObj name="Equation" r:id="rId3" imgW="1371600" imgH="711000" progId="Equation.DSMT4">
                  <p:embed/>
                  <p:pic>
                    <p:nvPicPr>
                      <p:cNvPr id="0" name=""/>
                      <p:cNvPicPr/>
                      <p:nvPr/>
                    </p:nvPicPr>
                    <p:blipFill>
                      <a:blip r:embed="rId4"/>
                      <a:stretch>
                        <a:fillRect/>
                      </a:stretch>
                    </p:blipFill>
                    <p:spPr>
                      <a:xfrm>
                        <a:off x="2555097" y="2259366"/>
                        <a:ext cx="2898663" cy="1503010"/>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7334224" y="1690688"/>
            <a:ext cx="2593914" cy="2071688"/>
          </a:xfrm>
          <a:prstGeom prst="rect">
            <a:avLst/>
          </a:prstGeom>
        </p:spPr>
      </p:pic>
      <p:pic>
        <p:nvPicPr>
          <p:cNvPr id="7" name="Picture 6"/>
          <p:cNvPicPr>
            <a:picLocks noChangeAspect="1"/>
          </p:cNvPicPr>
          <p:nvPr/>
        </p:nvPicPr>
        <p:blipFill>
          <a:blip r:embed="rId6"/>
          <a:stretch>
            <a:fillRect/>
          </a:stretch>
        </p:blipFill>
        <p:spPr>
          <a:xfrm>
            <a:off x="6988489" y="4385822"/>
            <a:ext cx="3285383" cy="2228850"/>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576093353"/>
              </p:ext>
            </p:extLst>
          </p:nvPr>
        </p:nvGraphicFramePr>
        <p:xfrm>
          <a:off x="2614646" y="5075591"/>
          <a:ext cx="2779567" cy="849312"/>
        </p:xfrm>
        <a:graphic>
          <a:graphicData uri="http://schemas.openxmlformats.org/presentationml/2006/ole">
            <mc:AlternateContent xmlns:mc="http://schemas.openxmlformats.org/markup-compatibility/2006">
              <mc:Choice xmlns:v="urn:schemas-microsoft-com:vml" Requires="v">
                <p:oleObj spid="_x0000_s1046" name="Equation" r:id="rId7" imgW="1371600" imgH="419040" progId="Equation.DSMT4">
                  <p:embed/>
                </p:oleObj>
              </mc:Choice>
              <mc:Fallback>
                <p:oleObj name="Equation" r:id="rId7" imgW="1371600" imgH="419040" progId="Equation.DSMT4">
                  <p:embed/>
                  <p:pic>
                    <p:nvPicPr>
                      <p:cNvPr id="0" name=""/>
                      <p:cNvPicPr/>
                      <p:nvPr/>
                    </p:nvPicPr>
                    <p:blipFill>
                      <a:blip r:embed="rId8"/>
                      <a:stretch>
                        <a:fillRect/>
                      </a:stretch>
                    </p:blipFill>
                    <p:spPr>
                      <a:xfrm>
                        <a:off x="2614646" y="5075591"/>
                        <a:ext cx="2779567" cy="849312"/>
                      </a:xfrm>
                      <a:prstGeom prst="rect">
                        <a:avLst/>
                      </a:prstGeom>
                    </p:spPr>
                  </p:pic>
                </p:oleObj>
              </mc:Fallback>
            </mc:AlternateContent>
          </a:graphicData>
        </a:graphic>
      </p:graphicFrame>
    </p:spTree>
    <p:extLst>
      <p:ext uri="{BB962C8B-B14F-4D97-AF65-F5344CB8AC3E}">
        <p14:creationId xmlns:p14="http://schemas.microsoft.com/office/powerpoint/2010/main" val="2292790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2772" y="3072079"/>
            <a:ext cx="10515600" cy="1325563"/>
          </a:xfrm>
        </p:spPr>
        <p:txBody>
          <a:bodyPr>
            <a:normAutofit/>
          </a:bodyPr>
          <a:lstStyle/>
          <a:p>
            <a:r>
              <a:rPr lang="en-US" sz="8000" dirty="0" smtClean="0"/>
              <a:t>To clarify …</a:t>
            </a:r>
            <a:endParaRPr lang="en-US" sz="8000" dirty="0"/>
          </a:p>
        </p:txBody>
      </p:sp>
    </p:spTree>
    <p:extLst>
      <p:ext uri="{BB962C8B-B14F-4D97-AF65-F5344CB8AC3E}">
        <p14:creationId xmlns:p14="http://schemas.microsoft.com/office/powerpoint/2010/main" val="286592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normAutofit/>
          </a:bodyPr>
          <a:lstStyle/>
          <a:p>
            <a:r>
              <a:rPr lang="en-US" dirty="0" smtClean="0"/>
              <a:t>Neural Networks for classification</a:t>
            </a:r>
            <a:endParaRPr lang="en-US" dirty="0"/>
          </a:p>
        </p:txBody>
      </p:sp>
      <p:sp>
        <p:nvSpPr>
          <p:cNvPr id="3" name="Content Placeholder 2"/>
          <p:cNvSpPr>
            <a:spLocks noGrp="1"/>
          </p:cNvSpPr>
          <p:nvPr>
            <p:ph idx="1"/>
          </p:nvPr>
        </p:nvSpPr>
        <p:spPr>
          <a:xfrm>
            <a:off x="838200" y="1555668"/>
            <a:ext cx="10706100" cy="4621295"/>
          </a:xfrm>
        </p:spPr>
        <p:txBody>
          <a:bodyPr>
            <a:normAutofit fontScale="92500" lnSpcReduction="20000"/>
          </a:bodyPr>
          <a:lstStyle/>
          <a:p>
            <a:pPr marL="0" indent="0" algn="just">
              <a:buNone/>
            </a:pPr>
            <a:r>
              <a:rPr lang="en-US" b="1" dirty="0" smtClean="0"/>
              <a:t>What are neural networks? </a:t>
            </a:r>
          </a:p>
          <a:p>
            <a:pPr algn="just"/>
            <a:r>
              <a:rPr lang="en-US" dirty="0" smtClean="0"/>
              <a:t>Neural </a:t>
            </a:r>
            <a:r>
              <a:rPr lang="en-US" dirty="0"/>
              <a:t>networks are a set of algorithms, modeled loosely after the human brain, that are designed to recognize patterns. </a:t>
            </a:r>
            <a:endParaRPr lang="en-US" dirty="0" smtClean="0"/>
          </a:p>
          <a:p>
            <a:pPr algn="just"/>
            <a:endParaRPr lang="en-US" dirty="0"/>
          </a:p>
          <a:p>
            <a:pPr marL="0" indent="0" algn="just">
              <a:buNone/>
            </a:pPr>
            <a:r>
              <a:rPr lang="en-US" b="1" dirty="0" smtClean="0"/>
              <a:t>What are they made of? </a:t>
            </a:r>
          </a:p>
          <a:p>
            <a:pPr algn="just"/>
            <a:r>
              <a:rPr lang="en-US" dirty="0" smtClean="0"/>
              <a:t>The neural networks are composed </a:t>
            </a:r>
            <a:r>
              <a:rPr lang="en-US" dirty="0"/>
              <a:t>of several layers</a:t>
            </a:r>
            <a:r>
              <a:rPr lang="en-US" dirty="0" smtClean="0"/>
              <a:t>. The </a:t>
            </a:r>
            <a:r>
              <a:rPr lang="en-US" dirty="0"/>
              <a:t>layers are made of </a:t>
            </a:r>
            <a:r>
              <a:rPr lang="en-US" i="1" dirty="0"/>
              <a:t>nodes</a:t>
            </a:r>
            <a:r>
              <a:rPr lang="en-US" dirty="0"/>
              <a:t>. </a:t>
            </a:r>
            <a:endParaRPr lang="en-US" dirty="0" smtClean="0"/>
          </a:p>
          <a:p>
            <a:pPr algn="just"/>
            <a:endParaRPr lang="en-US" dirty="0"/>
          </a:p>
          <a:p>
            <a:pPr algn="just"/>
            <a:r>
              <a:rPr lang="en-US" dirty="0" smtClean="0"/>
              <a:t>A </a:t>
            </a:r>
            <a:r>
              <a:rPr lang="en-US" dirty="0"/>
              <a:t>node is just a place where computation happens, loosely patterned on a neuron in the human brain, which fires when it encounters sufficient stimuli. A node combines input from the data with a set of coefficients, or weights, that either amplify or dampen that input, thereby assigning significance to inputs with regard to the task the algorithm is trying to </a:t>
            </a:r>
            <a:r>
              <a:rPr lang="en-US" dirty="0" smtClean="0"/>
              <a:t>learn</a:t>
            </a:r>
            <a:endParaRPr lang="en-US" dirty="0"/>
          </a:p>
        </p:txBody>
      </p:sp>
    </p:spTree>
    <p:extLst>
      <p:ext uri="{BB962C8B-B14F-4D97-AF65-F5344CB8AC3E}">
        <p14:creationId xmlns:p14="http://schemas.microsoft.com/office/powerpoint/2010/main" val="4085319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classification problem</a:t>
            </a:r>
            <a:endParaRPr lang="en-US" dirty="0"/>
          </a:p>
        </p:txBody>
      </p:sp>
      <p:pic>
        <p:nvPicPr>
          <p:cNvPr id="4" name="Content Placeholder 3"/>
          <p:cNvPicPr>
            <a:picLocks noGrp="1" noChangeAspect="1"/>
          </p:cNvPicPr>
          <p:nvPr>
            <p:ph idx="1"/>
          </p:nvPr>
        </p:nvPicPr>
        <p:blipFill>
          <a:blip r:embed="rId2"/>
          <a:stretch>
            <a:fillRect/>
          </a:stretch>
        </p:blipFill>
        <p:spPr>
          <a:xfrm>
            <a:off x="7406553" y="2265579"/>
            <a:ext cx="4029075" cy="3533775"/>
          </a:xfrm>
          <a:prstGeom prst="rect">
            <a:avLst/>
          </a:prstGeom>
        </p:spPr>
      </p:pic>
      <p:sp>
        <p:nvSpPr>
          <p:cNvPr id="5" name="TextBox 4"/>
          <p:cNvSpPr txBox="1"/>
          <p:nvPr/>
        </p:nvSpPr>
        <p:spPr>
          <a:xfrm>
            <a:off x="748146" y="1527464"/>
            <a:ext cx="5756564" cy="4708981"/>
          </a:xfrm>
          <a:prstGeom prst="rect">
            <a:avLst/>
          </a:prstGeom>
          <a:noFill/>
        </p:spPr>
        <p:txBody>
          <a:bodyPr wrap="square" rtlCol="0">
            <a:spAutoFit/>
          </a:bodyPr>
          <a:lstStyle/>
          <a:p>
            <a:pPr marL="342900" indent="-342900" algn="just">
              <a:buAutoNum type="arabicPeriod"/>
            </a:pPr>
            <a:r>
              <a:rPr lang="en-US" sz="2000" dirty="0" smtClean="0"/>
              <a:t>Let’s consider the two-bit parity or exclusive-OR problem</a:t>
            </a:r>
          </a:p>
          <a:p>
            <a:pPr marL="342900" indent="-342900" algn="just">
              <a:buAutoNum type="arabicPeriod"/>
            </a:pPr>
            <a:endParaRPr lang="en-US" sz="2000" dirty="0" smtClean="0"/>
          </a:p>
          <a:p>
            <a:pPr marL="342900" indent="-342900" algn="just">
              <a:buAutoNum type="arabicPeriod"/>
            </a:pPr>
            <a:r>
              <a:rPr lang="en-US" sz="2000" dirty="0" smtClean="0"/>
              <a:t>One can easily see that for this specific problem the points are not linearly separable</a:t>
            </a:r>
          </a:p>
          <a:p>
            <a:pPr marL="342900" indent="-342900" algn="just">
              <a:buAutoNum type="arabicPeriod"/>
            </a:pPr>
            <a:endParaRPr lang="en-US" sz="2000" dirty="0"/>
          </a:p>
          <a:p>
            <a:pPr marL="342900" indent="-342900" algn="just">
              <a:buAutoNum type="arabicPeriod"/>
            </a:pPr>
            <a:r>
              <a:rPr lang="en-US" sz="2000" dirty="0" smtClean="0"/>
              <a:t>What can be done?</a:t>
            </a:r>
          </a:p>
          <a:p>
            <a:pPr marL="342900" indent="-342900" algn="just">
              <a:buAutoNum type="arabicPeriod"/>
            </a:pPr>
            <a:endParaRPr lang="en-US" sz="2000" dirty="0"/>
          </a:p>
          <a:p>
            <a:pPr marL="342900" indent="-342900" algn="just">
              <a:buAutoNum type="arabicPeriod"/>
            </a:pPr>
            <a:r>
              <a:rPr lang="en-US" sz="2000" dirty="0" smtClean="0"/>
              <a:t>Go on with the SVM idea : Make a transformation of the space with the sample points (2D here) into a higher dimensional space such that the points are linearly separable there</a:t>
            </a:r>
          </a:p>
          <a:p>
            <a:pPr marL="342900" indent="-342900" algn="just">
              <a:buAutoNum type="arabicPeriod"/>
            </a:pPr>
            <a:endParaRPr lang="en-US" sz="2000" dirty="0"/>
          </a:p>
          <a:p>
            <a:pPr marL="342900" indent="-342900" algn="just">
              <a:buAutoNum type="arabicPeriod"/>
            </a:pPr>
            <a:r>
              <a:rPr lang="en-US" sz="2000" dirty="0" smtClean="0"/>
              <a:t>The simplest transformation here would be into a 3D space (intuitively, it is easier to understand)</a:t>
            </a:r>
            <a:endParaRPr lang="en-US" sz="2000" dirty="0"/>
          </a:p>
        </p:txBody>
      </p:sp>
    </p:spTree>
    <p:extLst>
      <p:ext uri="{BB962C8B-B14F-4D97-AF65-F5344CB8AC3E}">
        <p14:creationId xmlns:p14="http://schemas.microsoft.com/office/powerpoint/2010/main" val="3809155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architecture</a:t>
            </a:r>
            <a:endParaRPr lang="en-US" dirty="0"/>
          </a:p>
        </p:txBody>
      </p:sp>
      <p:sp>
        <p:nvSpPr>
          <p:cNvPr id="3" name="Content Placeholder 2"/>
          <p:cNvSpPr>
            <a:spLocks noGrp="1"/>
          </p:cNvSpPr>
          <p:nvPr>
            <p:ph idx="1"/>
          </p:nvPr>
        </p:nvSpPr>
        <p:spPr>
          <a:xfrm>
            <a:off x="838200" y="1825625"/>
            <a:ext cx="6435436" cy="4627130"/>
          </a:xfrm>
        </p:spPr>
        <p:txBody>
          <a:bodyPr>
            <a:normAutofit fontScale="77500" lnSpcReduction="20000"/>
          </a:bodyPr>
          <a:lstStyle/>
          <a:p>
            <a:pPr algn="just"/>
            <a:r>
              <a:rPr lang="en-US" b="1" dirty="0" smtClean="0"/>
              <a:t>Architecture</a:t>
            </a:r>
            <a:r>
              <a:rPr lang="en-US" dirty="0" smtClean="0"/>
              <a:t>: </a:t>
            </a:r>
            <a:r>
              <a:rPr lang="en-US" b="1" dirty="0" smtClean="0">
                <a:solidFill>
                  <a:srgbClr val="FF0000"/>
                </a:solidFill>
              </a:rPr>
              <a:t>input</a:t>
            </a:r>
            <a:r>
              <a:rPr lang="en-US" dirty="0" smtClean="0"/>
              <a:t> layer, </a:t>
            </a:r>
            <a:r>
              <a:rPr lang="en-US" b="1" dirty="0" smtClean="0">
                <a:solidFill>
                  <a:schemeClr val="accent1">
                    <a:lumMod val="50000"/>
                  </a:schemeClr>
                </a:solidFill>
              </a:rPr>
              <a:t>hidden</a:t>
            </a:r>
            <a:r>
              <a:rPr lang="en-US" dirty="0" smtClean="0"/>
              <a:t> (nor input nor output) layer(s), </a:t>
            </a:r>
            <a:r>
              <a:rPr lang="en-US" b="1" dirty="0" smtClean="0">
                <a:solidFill>
                  <a:schemeClr val="accent6">
                    <a:lumMod val="75000"/>
                  </a:schemeClr>
                </a:solidFill>
              </a:rPr>
              <a:t>output</a:t>
            </a:r>
            <a:r>
              <a:rPr lang="en-US" dirty="0" smtClean="0"/>
              <a:t> layer</a:t>
            </a:r>
          </a:p>
          <a:p>
            <a:pPr algn="just"/>
            <a:endParaRPr lang="en-US" dirty="0" smtClean="0"/>
          </a:p>
          <a:p>
            <a:pPr algn="just"/>
            <a:r>
              <a:rPr lang="en-US" dirty="0" smtClean="0"/>
              <a:t>Each node (neuron) is a value. Each layer is a vector of values</a:t>
            </a:r>
          </a:p>
          <a:p>
            <a:pPr algn="just"/>
            <a:endParaRPr lang="en-US" dirty="0" smtClean="0"/>
          </a:p>
          <a:p>
            <a:pPr algn="just"/>
            <a:r>
              <a:rPr lang="en-US" dirty="0" smtClean="0"/>
              <a:t>Each edge is a </a:t>
            </a:r>
            <a:r>
              <a:rPr lang="en-US" i="1" dirty="0" smtClean="0"/>
              <a:t>weight</a:t>
            </a:r>
            <a:r>
              <a:rPr lang="en-US" dirty="0" smtClean="0"/>
              <a:t> (used to compute the value of the next node)</a:t>
            </a:r>
          </a:p>
          <a:p>
            <a:pPr algn="just"/>
            <a:r>
              <a:rPr lang="en-US" dirty="0" smtClean="0"/>
              <a:t>Each node (except nodes from the input layer) has a </a:t>
            </a:r>
            <a:r>
              <a:rPr lang="en-US" i="1" dirty="0" smtClean="0"/>
              <a:t>bias</a:t>
            </a:r>
          </a:p>
          <a:p>
            <a:pPr algn="just"/>
            <a:r>
              <a:rPr lang="en-US" dirty="0" smtClean="0"/>
              <a:t>Information travels forward (from input to output), thus it’s called a </a:t>
            </a:r>
            <a:r>
              <a:rPr lang="en-US" i="1" dirty="0" smtClean="0"/>
              <a:t>feedforward </a:t>
            </a:r>
            <a:r>
              <a:rPr lang="en-US" dirty="0" smtClean="0"/>
              <a:t>neural network</a:t>
            </a:r>
          </a:p>
          <a:p>
            <a:pPr algn="just"/>
            <a:r>
              <a:rPr lang="en-US" dirty="0" smtClean="0"/>
              <a:t>Usually each node is connected with each node in the adjacent layers, resulting in fully-connected layers</a:t>
            </a:r>
          </a:p>
          <a:p>
            <a:pPr algn="just"/>
            <a:endParaRPr lang="en-US" dirty="0"/>
          </a:p>
        </p:txBody>
      </p:sp>
      <p:pic>
        <p:nvPicPr>
          <p:cNvPr id="4" name="Picture 4" descr="https://upload.wikimedia.org/wikipedia/commons/thumb/4/46/Colored_neural_network.svg/300px-Colored_neural_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758" y="2282031"/>
            <a:ext cx="2857500" cy="3438526"/>
          </a:xfrm>
          <a:prstGeom prst="rect">
            <a:avLst/>
          </a:prstGeom>
          <a:noFill/>
          <a:effectLst>
            <a:glow rad="63500">
              <a:schemeClr val="accent2">
                <a:lumMod val="20000"/>
                <a:lumOff val="80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121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kind of tasks can a neural network do</a:t>
            </a:r>
            <a:r>
              <a:rPr lang="en-US" b="1" dirty="0" smtClean="0"/>
              <a:t>?</a:t>
            </a:r>
            <a:endParaRPr lang="en-US" dirty="0"/>
          </a:p>
        </p:txBody>
      </p:sp>
      <p:sp>
        <p:nvSpPr>
          <p:cNvPr id="3" name="Content Placeholder 2"/>
          <p:cNvSpPr>
            <a:spLocks noGrp="1"/>
          </p:cNvSpPr>
          <p:nvPr>
            <p:ph idx="1"/>
          </p:nvPr>
        </p:nvSpPr>
        <p:spPr/>
        <p:txBody>
          <a:bodyPr/>
          <a:lstStyle/>
          <a:p>
            <a:r>
              <a:rPr lang="en-US" dirty="0"/>
              <a:t>Broadly speaking, </a:t>
            </a:r>
            <a:r>
              <a:rPr lang="en-US" dirty="0" smtClean="0"/>
              <a:t>they </a:t>
            </a:r>
            <a:r>
              <a:rPr lang="en-US" dirty="0"/>
              <a:t>are designed for spotting patterns in data. </a:t>
            </a:r>
            <a:endParaRPr lang="en-US" dirty="0" smtClean="0"/>
          </a:p>
          <a:p>
            <a:r>
              <a:rPr lang="en-US" dirty="0" smtClean="0"/>
              <a:t>Specific </a:t>
            </a:r>
            <a:r>
              <a:rPr lang="en-US" dirty="0"/>
              <a:t>tasks could </a:t>
            </a:r>
            <a:r>
              <a:rPr lang="en-US" dirty="0" smtClean="0"/>
              <a:t>include:</a:t>
            </a:r>
          </a:p>
          <a:p>
            <a:pPr lvl="1"/>
            <a:r>
              <a:rPr lang="en-US" dirty="0" smtClean="0"/>
              <a:t>classification </a:t>
            </a:r>
            <a:r>
              <a:rPr lang="en-US" dirty="0"/>
              <a:t>(classifying data sets into predefined classes), </a:t>
            </a:r>
            <a:endParaRPr lang="en-US" dirty="0" smtClean="0"/>
          </a:p>
          <a:p>
            <a:pPr lvl="1"/>
            <a:r>
              <a:rPr lang="en-US" dirty="0" smtClean="0"/>
              <a:t>clustering </a:t>
            </a:r>
            <a:r>
              <a:rPr lang="en-US" dirty="0"/>
              <a:t>(classifying data into different undefined categories), </a:t>
            </a:r>
            <a:endParaRPr lang="en-US" dirty="0" smtClean="0"/>
          </a:p>
          <a:p>
            <a:pPr lvl="1"/>
            <a:r>
              <a:rPr lang="en-US" dirty="0" smtClean="0"/>
              <a:t>and </a:t>
            </a:r>
            <a:r>
              <a:rPr lang="en-US" dirty="0"/>
              <a:t>prediction (using past events to guess future ones, like the stock </a:t>
            </a:r>
            <a:r>
              <a:rPr lang="en-US" dirty="0" smtClean="0"/>
              <a:t>market).</a:t>
            </a:r>
            <a:endParaRPr lang="en-US" dirty="0"/>
          </a:p>
        </p:txBody>
      </p:sp>
    </p:spTree>
    <p:extLst>
      <p:ext uri="{BB962C8B-B14F-4D97-AF65-F5344CB8AC3E}">
        <p14:creationId xmlns:p14="http://schemas.microsoft.com/office/powerpoint/2010/main" val="2318426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318" y="2775816"/>
            <a:ext cx="10515600" cy="1325563"/>
          </a:xfrm>
        </p:spPr>
        <p:txBody>
          <a:bodyPr/>
          <a:lstStyle/>
          <a:p>
            <a:r>
              <a:rPr lang="en-US" dirty="0" smtClean="0"/>
              <a:t>…To be seen next time</a:t>
            </a:r>
            <a:endParaRPr lang="en-US" dirty="0"/>
          </a:p>
        </p:txBody>
      </p:sp>
      <p:sp>
        <p:nvSpPr>
          <p:cNvPr id="4" name="Title 1"/>
          <p:cNvSpPr txBox="1">
            <a:spLocks/>
          </p:cNvSpPr>
          <p:nvPr/>
        </p:nvSpPr>
        <p:spPr>
          <a:xfrm>
            <a:off x="762000" y="6006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How exactly do they “learn” stuff?</a:t>
            </a:r>
            <a:endParaRPr lang="en-US" dirty="0"/>
          </a:p>
        </p:txBody>
      </p:sp>
    </p:spTree>
    <p:extLst>
      <p:ext uri="{BB962C8B-B14F-4D97-AF65-F5344CB8AC3E}">
        <p14:creationId xmlns:p14="http://schemas.microsoft.com/office/powerpoint/2010/main" val="183706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582" y="2663450"/>
            <a:ext cx="10515600" cy="1325563"/>
          </a:xfrm>
        </p:spPr>
        <p:txBody>
          <a:bodyPr>
            <a:normAutofit/>
          </a:bodyPr>
          <a:lstStyle/>
          <a:p>
            <a:r>
              <a:rPr lang="en-US" sz="6600" dirty="0" smtClean="0"/>
              <a:t>Thank you!</a:t>
            </a:r>
            <a:endParaRPr lang="en-US" sz="6600" dirty="0"/>
          </a:p>
        </p:txBody>
      </p:sp>
    </p:spTree>
    <p:extLst>
      <p:ext uri="{BB962C8B-B14F-4D97-AF65-F5344CB8AC3E}">
        <p14:creationId xmlns:p14="http://schemas.microsoft.com/office/powerpoint/2010/main" val="3178664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transformation:</a:t>
            </a:r>
            <a:endParaRPr lang="en-US" dirty="0"/>
          </a:p>
        </p:txBody>
      </p:sp>
      <p:sp>
        <p:nvSpPr>
          <p:cNvPr id="3" name="Content Placeholder 2"/>
          <p:cNvSpPr>
            <a:spLocks noGrp="1"/>
          </p:cNvSpPr>
          <p:nvPr>
            <p:ph idx="1"/>
          </p:nvPr>
        </p:nvSpPr>
        <p:spPr>
          <a:xfrm>
            <a:off x="838200" y="5403273"/>
            <a:ext cx="10870221" cy="773690"/>
          </a:xfrm>
        </p:spPr>
        <p:txBody>
          <a:bodyPr>
            <a:normAutofit/>
          </a:bodyPr>
          <a:lstStyle/>
          <a:p>
            <a:pPr marL="0" indent="0">
              <a:buNone/>
            </a:pPr>
            <a:r>
              <a:rPr lang="en-US" dirty="0" smtClean="0"/>
              <a:t>How can we find the transformation function behind this?</a:t>
            </a:r>
            <a:endParaRPr lang="en-US" dirty="0"/>
          </a:p>
        </p:txBody>
      </p:sp>
      <p:pic>
        <p:nvPicPr>
          <p:cNvPr id="4" name="Content Placeholder 3"/>
          <p:cNvPicPr>
            <a:picLocks noChangeAspect="1"/>
          </p:cNvPicPr>
          <p:nvPr/>
        </p:nvPicPr>
        <p:blipFill>
          <a:blip r:embed="rId2"/>
          <a:stretch>
            <a:fillRect/>
          </a:stretch>
        </p:blipFill>
        <p:spPr>
          <a:xfrm>
            <a:off x="950629" y="1690688"/>
            <a:ext cx="4029075" cy="3533775"/>
          </a:xfrm>
          <a:prstGeom prst="rect">
            <a:avLst/>
          </a:prstGeom>
        </p:spPr>
      </p:pic>
      <p:pic>
        <p:nvPicPr>
          <p:cNvPr id="6" name="Picture 5"/>
          <p:cNvPicPr>
            <a:picLocks noChangeAspect="1"/>
          </p:cNvPicPr>
          <p:nvPr/>
        </p:nvPicPr>
        <p:blipFill>
          <a:blip r:embed="rId3"/>
          <a:stretch>
            <a:fillRect/>
          </a:stretch>
        </p:blipFill>
        <p:spPr>
          <a:xfrm>
            <a:off x="6397801" y="1425450"/>
            <a:ext cx="4562475" cy="3819525"/>
          </a:xfrm>
          <a:prstGeom prst="rect">
            <a:avLst/>
          </a:prstGeom>
        </p:spPr>
      </p:pic>
    </p:spTree>
    <p:extLst>
      <p:ext uri="{BB962C8B-B14F-4D97-AF65-F5344CB8AC3E}">
        <p14:creationId xmlns:p14="http://schemas.microsoft.com/office/powerpoint/2010/main" val="218385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045" y="0"/>
            <a:ext cx="10515600" cy="1325563"/>
          </a:xfrm>
        </p:spPr>
        <p:txBody>
          <a:bodyPr/>
          <a:lstStyle/>
          <a:p>
            <a:r>
              <a:rPr lang="en-US" dirty="0" smtClean="0"/>
              <a:t>Solving the problem with a Neural Network</a:t>
            </a:r>
            <a:endParaRPr lang="en-US" dirty="0"/>
          </a:p>
        </p:txBody>
      </p:sp>
      <p:sp>
        <p:nvSpPr>
          <p:cNvPr id="3" name="Content Placeholder 2"/>
          <p:cNvSpPr>
            <a:spLocks noGrp="1"/>
          </p:cNvSpPr>
          <p:nvPr>
            <p:ph idx="1"/>
          </p:nvPr>
        </p:nvSpPr>
        <p:spPr>
          <a:xfrm>
            <a:off x="79664" y="1614270"/>
            <a:ext cx="6352309" cy="4956463"/>
          </a:xfrm>
        </p:spPr>
        <p:txBody>
          <a:bodyPr>
            <a:normAutofit/>
          </a:bodyPr>
          <a:lstStyle/>
          <a:p>
            <a:pPr algn="just"/>
            <a:r>
              <a:rPr lang="en-US" dirty="0" smtClean="0"/>
              <a:t>The figure on the right shows a simple three-layer neural network for this problem. The network consists of:</a:t>
            </a:r>
          </a:p>
          <a:p>
            <a:pPr lvl="1" algn="just"/>
            <a:r>
              <a:rPr lang="en-US" dirty="0" smtClean="0"/>
              <a:t>an input layer (having two input units), </a:t>
            </a:r>
          </a:p>
          <a:p>
            <a:pPr lvl="1" algn="just"/>
            <a:r>
              <a:rPr lang="en-US" dirty="0" smtClean="0"/>
              <a:t>a hidden layer (with two hidden units),</a:t>
            </a:r>
          </a:p>
          <a:p>
            <a:pPr lvl="1" algn="just"/>
            <a:r>
              <a:rPr lang="en-US" dirty="0" smtClean="0"/>
              <a:t>an output layer (a single unit). </a:t>
            </a:r>
            <a:endParaRPr lang="en-US" dirty="0"/>
          </a:p>
          <a:p>
            <a:pPr algn="just"/>
            <a:r>
              <a:rPr lang="en-US" dirty="0" smtClean="0"/>
              <a:t> The input units represent the components of a feature vector (to be learned or to be classiﬁed) and signals emitted by output units will be discriminant functions used for classiﬁcation.</a:t>
            </a:r>
          </a:p>
          <a:p>
            <a:pPr algn="just"/>
            <a:endParaRPr lang="en-US" dirty="0"/>
          </a:p>
        </p:txBody>
      </p:sp>
      <p:pic>
        <p:nvPicPr>
          <p:cNvPr id="5" name="Picture 4"/>
          <p:cNvPicPr>
            <a:picLocks noChangeAspect="1"/>
          </p:cNvPicPr>
          <p:nvPr/>
        </p:nvPicPr>
        <p:blipFill>
          <a:blip r:embed="rId2"/>
          <a:stretch>
            <a:fillRect/>
          </a:stretch>
        </p:blipFill>
        <p:spPr>
          <a:xfrm>
            <a:off x="6658070" y="929004"/>
            <a:ext cx="6153922" cy="5792398"/>
          </a:xfrm>
          <a:prstGeom prst="rect">
            <a:avLst/>
          </a:prstGeom>
        </p:spPr>
      </p:pic>
    </p:spTree>
    <p:extLst>
      <p:ext uri="{BB962C8B-B14F-4D97-AF65-F5344CB8AC3E}">
        <p14:creationId xmlns:p14="http://schemas.microsoft.com/office/powerpoint/2010/main" val="2718220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045" y="136525"/>
            <a:ext cx="10515600" cy="1325563"/>
          </a:xfrm>
        </p:spPr>
        <p:txBody>
          <a:bodyPr/>
          <a:lstStyle/>
          <a:p>
            <a:r>
              <a:rPr lang="en-US" dirty="0" smtClean="0"/>
              <a:t>Solving the problem with a Neural Network</a:t>
            </a:r>
            <a:endParaRPr lang="en-US" dirty="0"/>
          </a:p>
        </p:txBody>
      </p:sp>
      <p:sp>
        <p:nvSpPr>
          <p:cNvPr id="3" name="Content Placeholder 2"/>
          <p:cNvSpPr>
            <a:spLocks noGrp="1"/>
          </p:cNvSpPr>
          <p:nvPr>
            <p:ph idx="1"/>
          </p:nvPr>
        </p:nvSpPr>
        <p:spPr>
          <a:xfrm>
            <a:off x="79665" y="1614270"/>
            <a:ext cx="5676900" cy="4956463"/>
          </a:xfrm>
        </p:spPr>
        <p:txBody>
          <a:bodyPr>
            <a:normAutofit/>
          </a:bodyPr>
          <a:lstStyle/>
          <a:p>
            <a:pPr algn="just"/>
            <a:r>
              <a:rPr lang="en-US" dirty="0" smtClean="0"/>
              <a:t>The layers are interconnected by modiﬁable weights, represented by links between layers. </a:t>
            </a:r>
          </a:p>
          <a:p>
            <a:pPr algn="just"/>
            <a:endParaRPr lang="en-US" dirty="0" smtClean="0"/>
          </a:p>
          <a:p>
            <a:pPr algn="just"/>
            <a:r>
              <a:rPr lang="en-US" dirty="0" smtClean="0"/>
              <a:t>There is a single bias unit that is connected to each unit other than the input units. The function of units is loosely based on properties of biological neurons, and hence they are sometimes called “neurons.” </a:t>
            </a:r>
          </a:p>
          <a:p>
            <a:pPr algn="just"/>
            <a:endParaRPr lang="en-US" dirty="0"/>
          </a:p>
        </p:txBody>
      </p:sp>
      <p:pic>
        <p:nvPicPr>
          <p:cNvPr id="5" name="Picture 4"/>
          <p:cNvPicPr>
            <a:picLocks noChangeAspect="1"/>
          </p:cNvPicPr>
          <p:nvPr/>
        </p:nvPicPr>
        <p:blipFill>
          <a:blip r:embed="rId2"/>
          <a:stretch>
            <a:fillRect/>
          </a:stretch>
        </p:blipFill>
        <p:spPr>
          <a:xfrm>
            <a:off x="6450251" y="1065602"/>
            <a:ext cx="6153922" cy="5792398"/>
          </a:xfrm>
          <a:prstGeom prst="rect">
            <a:avLst/>
          </a:prstGeom>
        </p:spPr>
      </p:pic>
    </p:spTree>
    <p:extLst>
      <p:ext uri="{BB962C8B-B14F-4D97-AF65-F5344CB8AC3E}">
        <p14:creationId xmlns:p14="http://schemas.microsoft.com/office/powerpoint/2010/main" val="4196062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64"/>
            <a:ext cx="10515600" cy="1325563"/>
          </a:xfrm>
        </p:spPr>
        <p:txBody>
          <a:bodyPr/>
          <a:lstStyle/>
          <a:p>
            <a:r>
              <a:rPr lang="en-US" dirty="0" smtClean="0"/>
              <a:t>How does it work?</a:t>
            </a:r>
            <a:endParaRPr lang="en-US" dirty="0"/>
          </a:p>
        </p:txBody>
      </p:sp>
      <p:sp>
        <p:nvSpPr>
          <p:cNvPr id="3" name="Content Placeholder 2"/>
          <p:cNvSpPr>
            <a:spLocks noGrp="1"/>
          </p:cNvSpPr>
          <p:nvPr>
            <p:ph idx="1"/>
          </p:nvPr>
        </p:nvSpPr>
        <p:spPr>
          <a:xfrm>
            <a:off x="838200" y="1454727"/>
            <a:ext cx="10515600" cy="4722236"/>
          </a:xfrm>
        </p:spPr>
        <p:txBody>
          <a:bodyPr/>
          <a:lstStyle/>
          <a:p>
            <a:pPr marL="0" indent="0" algn="just">
              <a:buNone/>
            </a:pPr>
            <a:r>
              <a:rPr lang="en-US" dirty="0" smtClean="0"/>
              <a:t>1. Each two-dimensional input vector is presented to the input layer, and the output of each input unit equals the corresponding component in the vector. </a:t>
            </a:r>
          </a:p>
          <a:p>
            <a:pPr algn="just"/>
            <a:endParaRPr lang="en-US" dirty="0"/>
          </a:p>
          <a:p>
            <a:pPr algn="just"/>
            <a:endParaRPr lang="en-US" dirty="0" smtClean="0"/>
          </a:p>
          <a:p>
            <a:pPr marL="0" indent="0" algn="just">
              <a:buNone/>
            </a:pPr>
            <a:r>
              <a:rPr lang="en-US" dirty="0" smtClean="0"/>
              <a:t>2. Each hidden unit performs the weighted sum of its inputs to form its (scalar) </a:t>
            </a:r>
            <a:r>
              <a:rPr lang="en-US" b="1" i="1" dirty="0" smtClean="0"/>
              <a:t>net activation </a:t>
            </a:r>
            <a:r>
              <a:rPr lang="en-US" dirty="0" smtClean="0"/>
              <a:t>or simply </a:t>
            </a:r>
            <a:r>
              <a:rPr lang="en-US" b="1" i="1" dirty="0" smtClean="0"/>
              <a:t>net</a:t>
            </a:r>
            <a:r>
              <a:rPr lang="en-US" dirty="0" smtClean="0"/>
              <a:t>. That is, the net activation is the inner product of the inputs with the weights at the hidden unit. </a:t>
            </a:r>
            <a:endParaRPr lang="en-US" dirty="0"/>
          </a:p>
        </p:txBody>
      </p:sp>
      <p:pic>
        <p:nvPicPr>
          <p:cNvPr id="4" name="Picture 3"/>
          <p:cNvPicPr>
            <a:picLocks noChangeAspect="1"/>
          </p:cNvPicPr>
          <p:nvPr/>
        </p:nvPicPr>
        <p:blipFill>
          <a:blip r:embed="rId2"/>
          <a:stretch>
            <a:fillRect/>
          </a:stretch>
        </p:blipFill>
        <p:spPr>
          <a:xfrm>
            <a:off x="3253220" y="2692112"/>
            <a:ext cx="3752850" cy="933450"/>
          </a:xfrm>
          <a:prstGeom prst="rect">
            <a:avLst/>
          </a:prstGeom>
        </p:spPr>
      </p:pic>
      <p:pic>
        <p:nvPicPr>
          <p:cNvPr id="5" name="Picture 4"/>
          <p:cNvPicPr>
            <a:picLocks noChangeAspect="1"/>
          </p:cNvPicPr>
          <p:nvPr/>
        </p:nvPicPr>
        <p:blipFill>
          <a:blip r:embed="rId3"/>
          <a:stretch>
            <a:fillRect/>
          </a:stretch>
        </p:blipFill>
        <p:spPr>
          <a:xfrm>
            <a:off x="2399867" y="5059507"/>
            <a:ext cx="5667375" cy="1352550"/>
          </a:xfrm>
          <a:prstGeom prst="rect">
            <a:avLst/>
          </a:prstGeom>
        </p:spPr>
      </p:pic>
    </p:spTree>
    <p:extLst>
      <p:ext uri="{BB962C8B-B14F-4D97-AF65-F5344CB8AC3E}">
        <p14:creationId xmlns:p14="http://schemas.microsoft.com/office/powerpoint/2010/main" val="1077676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r>
                  <a:rPr lang="en-US" dirty="0" smtClean="0"/>
                  <a:t>For simplicity, we augment both the input vector (i.e., append a feature value x</a:t>
                </a:r>
                <a:r>
                  <a:rPr lang="en-US" baseline="-25000" dirty="0" smtClean="0"/>
                  <a:t>0</a:t>
                </a:r>
                <a:r>
                  <a:rPr lang="en-US" dirty="0" smtClean="0"/>
                  <a:t> = 1) and the weight vector (i.e., append a value w</a:t>
                </a:r>
                <a:r>
                  <a:rPr lang="en-US" baseline="-25000" dirty="0" smtClean="0"/>
                  <a:t>0</a:t>
                </a:r>
                <a:r>
                  <a:rPr lang="en-US" dirty="0" smtClean="0"/>
                  <a:t>), and can then write</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𝑛𝑒𝑡</m:t>
                        </m:r>
                      </m:e>
                      <m:sub>
                        <m:r>
                          <a:rPr lang="en-US" b="0" i="1" smtClean="0">
                            <a:latin typeface="Cambria Math" panose="02040503050406030204" pitchFamily="18" charset="0"/>
                          </a:rPr>
                          <m:t>𝑗</m:t>
                        </m:r>
                      </m:sub>
                    </m:sSub>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=1</m:t>
                        </m:r>
                      </m:sub>
                      <m:sup>
                        <m:r>
                          <a:rPr lang="en-US" b="0" i="1" smtClean="0">
                            <a:latin typeface="Cambria Math" panose="02040503050406030204" pitchFamily="18" charset="0"/>
                          </a:rPr>
                          <m:t>𝑑</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pt-BR"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𝑗𝑖</m:t>
                                </m:r>
                              </m:sub>
                            </m:sSub>
                            <m:r>
                              <a:rPr lang="pt-BR" i="1" smtClean="0">
                                <a:latin typeface="Cambria Math" panose="02040503050406030204" pitchFamily="18" charset="0"/>
                              </a:rPr>
                              <m:t>+</m:t>
                            </m:r>
                            <m:sSub>
                              <m:sSubPr>
                                <m:ctrlPr>
                                  <a:rPr lang="pt-BR"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r>
                                  <a:rPr lang="en-US" b="0" i="1" smtClean="0">
                                    <a:latin typeface="Cambria Math" panose="02040503050406030204" pitchFamily="18" charset="0"/>
                                  </a:rPr>
                                  <m:t>0</m:t>
                                </m:r>
                              </m:sub>
                            </m:sSub>
                          </m:e>
                        </m:d>
                      </m:e>
                    </m:nary>
                  </m:oMath>
                </a14:m>
                <a:r>
                  <a:rPr lang="en-US" dirty="0" smtClean="0"/>
                  <a:t>=</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𝑑</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pt-BR"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𝑗𝑖</m:t>
                                </m:r>
                              </m:sub>
                            </m:sSub>
                          </m:e>
                        </m:d>
                      </m:e>
                    </m:nary>
                    <m:r>
                      <a:rPr lang="en-US" b="0" i="0"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r>
                      <a:rPr lang="en-US" b="0" i="1" smtClean="0">
                        <a:latin typeface="Cambria Math" panose="02040503050406030204" pitchFamily="18" charset="0"/>
                      </a:rPr>
                      <m:t>𝑥</m:t>
                    </m:r>
                  </m:oMath>
                </a14:m>
                <a:endParaRPr lang="en-US" dirty="0" smtClean="0"/>
              </a:p>
              <a:p>
                <a:pPr algn="just"/>
                <a:endParaRPr lang="en-US" dirty="0" smtClean="0"/>
              </a:p>
              <a:p>
                <a:pPr marL="0" indent="0" algn="just">
                  <a:buNone/>
                </a:pPr>
                <a:r>
                  <a:rPr lang="en-US" dirty="0" smtClean="0"/>
                  <a:t>3. Each hidden unit emits an output that is a </a:t>
                </a:r>
                <a:r>
                  <a:rPr lang="en-US" b="1" dirty="0" smtClean="0"/>
                  <a:t>nonlinear </a:t>
                </a:r>
                <a:r>
                  <a:rPr lang="en-US" dirty="0" smtClean="0"/>
                  <a:t>function</a:t>
                </a:r>
                <a:r>
                  <a:rPr lang="en-US" b="1" dirty="0" smtClean="0"/>
                  <a:t> </a:t>
                </a:r>
                <a:r>
                  <a:rPr lang="en-US" dirty="0" smtClean="0"/>
                  <a:t>of its activation, f(net), i.e.,</a:t>
                </a:r>
              </a:p>
              <a:p>
                <a:pPr marL="0" indent="0" algn="just">
                  <a:buNone/>
                </a:pPr>
                <a:endParaRPr lang="en-US" b="0" i="1" dirty="0">
                  <a:latin typeface="Cambria Math" panose="02040503050406030204" pitchFamily="18" charset="0"/>
                </a:endParaRPr>
              </a:p>
              <a:p>
                <a:pPr marL="0" indent="0" algn="just">
                  <a:buNone/>
                </a:pPr>
                <a:r>
                  <a:rPr lang="en-US" i="1" dirty="0" smtClean="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𝑛𝑒𝑡</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smtClean="0"/>
                  <a:t> </a:t>
                </a:r>
              </a:p>
              <a:p>
                <a:pPr marL="0" indent="0" algn="ctr">
                  <a:buNone/>
                </a:pPr>
                <a:endParaRPr lang="en-US" dirty="0" smtClean="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115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663911" y="5029200"/>
            <a:ext cx="3295650" cy="1828800"/>
          </a:xfrm>
          <a:prstGeom prst="rect">
            <a:avLst/>
          </a:prstGeom>
        </p:spPr>
      </p:pic>
    </p:spTree>
    <p:extLst>
      <p:ext uri="{BB962C8B-B14F-4D97-AF65-F5344CB8AC3E}">
        <p14:creationId xmlns:p14="http://schemas.microsoft.com/office/powerpoint/2010/main" val="1918057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7484"/>
          </a:xfrm>
        </p:spPr>
        <p:txBody>
          <a:bodyPr/>
          <a:lstStyle/>
          <a:p>
            <a:r>
              <a:rPr lang="en-US" dirty="0" smtClean="0"/>
              <a:t>How does it 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2773"/>
                <a:ext cx="10515600" cy="4774190"/>
              </a:xfrm>
            </p:spPr>
            <p:txBody>
              <a:bodyPr>
                <a:normAutofit/>
              </a:bodyPr>
              <a:lstStyle/>
              <a:p>
                <a:pPr algn="just"/>
                <a:r>
                  <a:rPr lang="en-US" dirty="0" smtClean="0"/>
                  <a:t>The example shows a simple threshold or sign (read “</a:t>
                </a:r>
                <a:r>
                  <a:rPr lang="en-US" dirty="0" err="1" smtClean="0"/>
                  <a:t>signum</a:t>
                </a:r>
                <a:r>
                  <a:rPr lang="en-US" dirty="0" smtClean="0"/>
                  <a:t>”) function, </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𝑛𝑒𝑡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𝑛𝑒𝑡</m:t>
                                </m:r>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𝑛𝑒𝑡</m:t>
                                </m:r>
                                <m:r>
                                  <a:rPr lang="en-US" b="0" i="1" smtClean="0">
                                    <a:latin typeface="Cambria Math" panose="02040503050406030204" pitchFamily="18" charset="0"/>
                                  </a:rPr>
                                  <m:t>&lt;0</m:t>
                                </m:r>
                              </m:e>
                            </m:mr>
                          </m:m>
                          <m:r>
                            <m:rPr>
                              <m:nor/>
                            </m:rPr>
                            <a:rPr lang="en-US" dirty="0" smtClean="0"/>
                            <m:t> </m:t>
                          </m:r>
                        </m:e>
                      </m:d>
                    </m:oMath>
                  </m:oMathPara>
                </a14:m>
                <a:endParaRPr lang="en-US" dirty="0" smtClean="0"/>
              </a:p>
              <a:p>
                <a:pPr marL="0" indent="0" algn="just">
                  <a:buNone/>
                </a:pPr>
                <a:r>
                  <a:rPr lang="en-US" dirty="0" smtClean="0"/>
                  <a:t>but as we shall see, other functions have more desirable properties and are hence more commonly used. </a:t>
                </a:r>
              </a:p>
              <a:p>
                <a:pPr algn="just"/>
                <a:endParaRPr lang="en-US" dirty="0"/>
              </a:p>
              <a:p>
                <a:pPr algn="just"/>
                <a:r>
                  <a:rPr lang="en-US" dirty="0" smtClean="0"/>
                  <a:t>This f() is sometimes called the </a:t>
                </a:r>
                <a:r>
                  <a:rPr lang="en-US" b="1" i="1" dirty="0" smtClean="0"/>
                  <a:t>transfer function </a:t>
                </a:r>
                <a:r>
                  <a:rPr lang="en-US" dirty="0" smtClean="0"/>
                  <a:t>or </a:t>
                </a:r>
                <a:r>
                  <a:rPr lang="en-US" b="1" i="1" dirty="0" smtClean="0"/>
                  <a:t>activation function</a:t>
                </a:r>
                <a:r>
                  <a:rPr lang="en-US" dirty="0" smtClean="0"/>
                  <a:t>. So far, </a:t>
                </a:r>
                <a:r>
                  <a:rPr lang="en-US" dirty="0"/>
                  <a:t>w</a:t>
                </a:r>
                <a:r>
                  <a:rPr lang="en-US" dirty="0" smtClean="0"/>
                  <a:t>e have assumed the same activation function is used at the various hidden and output units, though this is not crucial.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2773"/>
                <a:ext cx="10515600" cy="4774190"/>
              </a:xfrm>
              <a:blipFill rotWithShape="0">
                <a:blip r:embed="rId2"/>
                <a:stretch>
                  <a:fillRect l="-1217" t="-2043" r="-1159" b="-1405"/>
                </a:stretch>
              </a:blipFill>
            </p:spPr>
            <p:txBody>
              <a:bodyPr/>
              <a:lstStyle/>
              <a:p>
                <a:r>
                  <a:rPr lang="en-US">
                    <a:noFill/>
                  </a:rPr>
                  <a:t> </a:t>
                </a:r>
              </a:p>
            </p:txBody>
          </p:sp>
        </mc:Fallback>
      </mc:AlternateContent>
    </p:spTree>
    <p:extLst>
      <p:ext uri="{BB962C8B-B14F-4D97-AF65-F5344CB8AC3E}">
        <p14:creationId xmlns:p14="http://schemas.microsoft.com/office/powerpoint/2010/main" val="2427986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4. Each output unit k similarly computes its net activation based on the hidden unit signals as:</a:t>
                </a:r>
              </a:p>
              <a:p>
                <a:endParaRPr lang="en-US" b="0" i="1" dirty="0">
                  <a:latin typeface="Cambria Math" panose="02040503050406030204" pitchFamily="18" charset="0"/>
                </a:endParaRP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𝑛𝑒𝑡</m:t>
                        </m:r>
                      </m:e>
                      <m:sub>
                        <m:r>
                          <a:rPr lang="en-US" b="0" i="1" smtClean="0">
                            <a:latin typeface="Cambria Math" panose="02040503050406030204" pitchFamily="18" charset="0"/>
                          </a:rPr>
                          <m:t>𝑘</m:t>
                        </m:r>
                      </m:sub>
                    </m:sSub>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h</m:t>
                            </m:r>
                          </m:sub>
                        </m:sSub>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sSub>
                              <m:sSubPr>
                                <m:ctrlPr>
                                  <a:rPr lang="pt-BR"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𝑘𝑗</m:t>
                                </m:r>
                              </m:sub>
                            </m:sSub>
                            <m:r>
                              <a:rPr lang="pt-BR" i="1" smtClean="0">
                                <a:latin typeface="Cambria Math" panose="02040503050406030204" pitchFamily="18" charset="0"/>
                              </a:rPr>
                              <m:t>+</m:t>
                            </m:r>
                            <m:sSub>
                              <m:sSubPr>
                                <m:ctrlPr>
                                  <a:rPr lang="pt-BR"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r>
                                  <a:rPr lang="en-US" b="0" i="1" smtClean="0">
                                    <a:latin typeface="Cambria Math" panose="02040503050406030204" pitchFamily="18" charset="0"/>
                                  </a:rPr>
                                  <m:t>0</m:t>
                                </m:r>
                              </m:sub>
                            </m:sSub>
                          </m:e>
                        </m:d>
                      </m:e>
                    </m:nary>
                  </m:oMath>
                </a14:m>
                <a:r>
                  <a:rPr lang="en-US" dirty="0" smtClean="0"/>
                  <a:t>=</a:t>
                </a:r>
                <a14:m>
                  <m:oMath xmlns:m="http://schemas.openxmlformats.org/officeDocument/2006/math">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m:t>
                        </m:r>
                        <m: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h</m:t>
                            </m:r>
                          </m:sub>
                        </m:sSub>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sSub>
                              <m:sSubPr>
                                <m:ctrlPr>
                                  <a:rPr lang="pt-BR"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𝑘𝑗</m:t>
                                </m:r>
                              </m:sub>
                            </m:sSub>
                          </m:e>
                        </m:d>
                      </m:e>
                    </m:nary>
                    <m:r>
                      <a:rPr lang="en-US" b="0" i="0"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𝑘</m:t>
                        </m:r>
                      </m:sub>
                      <m:sup>
                        <m:r>
                          <a:rPr lang="en-US" b="0" i="1" smtClean="0">
                            <a:latin typeface="Cambria Math" panose="02040503050406030204" pitchFamily="18" charset="0"/>
                          </a:rPr>
                          <m:t>𝑡</m:t>
                        </m:r>
                      </m:sup>
                    </m:sSubSup>
                    <m:r>
                      <a:rPr lang="en-US" b="0" i="1" smtClean="0">
                        <a:latin typeface="Cambria Math" panose="02040503050406030204" pitchFamily="18" charset="0"/>
                      </a:rPr>
                      <m:t>𝑦</m:t>
                    </m:r>
                  </m:oMath>
                </a14:m>
                <a:endParaRPr lang="en-US" dirty="0" smtClean="0"/>
              </a:p>
              <a:p>
                <a:endParaRPr lang="en-US" dirty="0" smtClean="0"/>
              </a:p>
              <a:p>
                <a:pPr marL="0" indent="0">
                  <a:buNone/>
                </a:pPr>
                <a:r>
                  <a:rPr lang="en-US" dirty="0" smtClean="0"/>
                  <a:t>5. Each output unit k emits a nonlinear function of its activation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b="0" i="1" dirty="0" smtClean="0">
                  <a:latin typeface="Cambria Math" panose="02040503050406030204" pitchFamily="18" charset="0"/>
                </a:endParaRP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𝑛𝑒𝑡</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87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848725" y="2796887"/>
            <a:ext cx="2505075" cy="1409700"/>
          </a:xfrm>
          <a:prstGeom prst="rect">
            <a:avLst/>
          </a:prstGeom>
        </p:spPr>
      </p:pic>
      <p:pic>
        <p:nvPicPr>
          <p:cNvPr id="7" name="Picture 6"/>
          <p:cNvPicPr>
            <a:picLocks noChangeAspect="1"/>
          </p:cNvPicPr>
          <p:nvPr/>
        </p:nvPicPr>
        <p:blipFill>
          <a:blip r:embed="rId4"/>
          <a:stretch>
            <a:fillRect/>
          </a:stretch>
        </p:blipFill>
        <p:spPr>
          <a:xfrm>
            <a:off x="7820025" y="4908838"/>
            <a:ext cx="3533775" cy="1695450"/>
          </a:xfrm>
          <a:prstGeom prst="rect">
            <a:avLst/>
          </a:prstGeom>
        </p:spPr>
      </p:pic>
    </p:spTree>
    <p:extLst>
      <p:ext uri="{BB962C8B-B14F-4D97-AF65-F5344CB8AC3E}">
        <p14:creationId xmlns:p14="http://schemas.microsoft.com/office/powerpoint/2010/main" val="1899369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839</Words>
  <Application>Microsoft Office PowerPoint</Application>
  <PresentationFormat>Widescreen</PresentationFormat>
  <Paragraphs>117</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Wingdings</vt:lpstr>
      <vt:lpstr>Office Theme</vt:lpstr>
      <vt:lpstr>Equation</vt:lpstr>
      <vt:lpstr>Multilayer Neural Networks</vt:lpstr>
      <vt:lpstr>The classification problem</vt:lpstr>
      <vt:lpstr>The transformation:</vt:lpstr>
      <vt:lpstr>Solving the problem with a Neural Network</vt:lpstr>
      <vt:lpstr>Solving the problem with a Neural Network</vt:lpstr>
      <vt:lpstr>How does it work?</vt:lpstr>
      <vt:lpstr>How does it work?</vt:lpstr>
      <vt:lpstr>How does it work?</vt:lpstr>
      <vt:lpstr>How does it work?</vt:lpstr>
      <vt:lpstr>Discriminant Function </vt:lpstr>
      <vt:lpstr>Discriminant Function</vt:lpstr>
      <vt:lpstr>Discriminant Function</vt:lpstr>
      <vt:lpstr>Why neural networks can do this job?</vt:lpstr>
      <vt:lpstr>How is the formula related to NN?</vt:lpstr>
      <vt:lpstr>Universal approximation theorem</vt:lpstr>
      <vt:lpstr>We wanted to see that it actually works  </vt:lpstr>
      <vt:lpstr>Approximating f(x)</vt:lpstr>
      <vt:lpstr>To clarify …</vt:lpstr>
      <vt:lpstr>Neural Networks for classification</vt:lpstr>
      <vt:lpstr>Neural networks architecture</vt:lpstr>
      <vt:lpstr>What kind of tasks can a neural network do?</vt:lpstr>
      <vt:lpstr>…To be seen next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Luciana Majercsik</dc:creator>
  <cp:lastModifiedBy>Arpad K</cp:lastModifiedBy>
  <cp:revision>40</cp:revision>
  <dcterms:created xsi:type="dcterms:W3CDTF">2019-04-08T14:30:19Z</dcterms:created>
  <dcterms:modified xsi:type="dcterms:W3CDTF">2019-05-16T11:40:06Z</dcterms:modified>
</cp:coreProperties>
</file>