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BD199-E03D-4950-93D4-D237E0A98269}" v="3" dt="2023-10-01T12:49:1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a Maria Sepulveda Cano" userId="4d10d8da-d459-4ce0-b4f5-88365d2fe730" providerId="ADAL" clId="{B7B6DFBA-AFA4-4331-9EF5-0DF5A3F35BA4}"/>
    <pc:docChg chg="delSld">
      <pc:chgData name="Lina Maria Sepulveda Cano" userId="4d10d8da-d459-4ce0-b4f5-88365d2fe730" providerId="ADAL" clId="{B7B6DFBA-AFA4-4331-9EF5-0DF5A3F35BA4}" dt="2023-09-28T21:22:53.859" v="1" actId="47"/>
      <pc:docMkLst>
        <pc:docMk/>
      </pc:docMkLst>
      <pc:sldChg chg="del">
        <pc:chgData name="Lina Maria Sepulveda Cano" userId="4d10d8da-d459-4ce0-b4f5-88365d2fe730" providerId="ADAL" clId="{B7B6DFBA-AFA4-4331-9EF5-0DF5A3F35BA4}" dt="2023-09-28T21:22:53.224" v="0" actId="47"/>
        <pc:sldMkLst>
          <pc:docMk/>
          <pc:sldMk cId="587786739" sldId="257"/>
        </pc:sldMkLst>
      </pc:sldChg>
      <pc:sldChg chg="del">
        <pc:chgData name="Lina Maria Sepulveda Cano" userId="4d10d8da-d459-4ce0-b4f5-88365d2fe730" providerId="ADAL" clId="{B7B6DFBA-AFA4-4331-9EF5-0DF5A3F35BA4}" dt="2023-09-28T21:22:53.859" v="1" actId="47"/>
        <pc:sldMkLst>
          <pc:docMk/>
          <pc:sldMk cId="434229974" sldId="258"/>
        </pc:sldMkLst>
      </pc:sldChg>
    </pc:docChg>
  </pc:docChgLst>
  <pc:docChgLst>
    <pc:chgData name="Lina Maria Sepulveda Cano" userId="4d10d8da-d459-4ce0-b4f5-88365d2fe730" providerId="ADAL" clId="{18CBD199-E03D-4950-93D4-D237E0A98269}"/>
    <pc:docChg chg="undo custSel addSld delSld modSld">
      <pc:chgData name="Lina Maria Sepulveda Cano" userId="4d10d8da-d459-4ce0-b4f5-88365d2fe730" providerId="ADAL" clId="{18CBD199-E03D-4950-93D4-D237E0A98269}" dt="2023-10-01T12:51:57.290" v="33" actId="1076"/>
      <pc:docMkLst>
        <pc:docMk/>
      </pc:docMkLst>
      <pc:sldChg chg="addSp delSp modSp add mod">
        <pc:chgData name="Lina Maria Sepulveda Cano" userId="4d10d8da-d459-4ce0-b4f5-88365d2fe730" providerId="ADAL" clId="{18CBD199-E03D-4950-93D4-D237E0A98269}" dt="2023-10-01T12:51:57.290" v="33" actId="1076"/>
        <pc:sldMkLst>
          <pc:docMk/>
          <pc:sldMk cId="2220225374" sldId="271"/>
        </pc:sldMkLst>
        <pc:spChg chg="mod">
          <ac:chgData name="Lina Maria Sepulveda Cano" userId="4d10d8da-d459-4ce0-b4f5-88365d2fe730" providerId="ADAL" clId="{18CBD199-E03D-4950-93D4-D237E0A98269}" dt="2023-10-01T12:49:06.120" v="23" actId="20577"/>
          <ac:spMkLst>
            <pc:docMk/>
            <pc:sldMk cId="2220225374" sldId="271"/>
            <ac:spMk id="2" creationId="{263E3FFF-098F-A0B6-3A57-DCD1EE247EE8}"/>
          </ac:spMkLst>
        </pc:spChg>
        <pc:spChg chg="mod">
          <ac:chgData name="Lina Maria Sepulveda Cano" userId="4d10d8da-d459-4ce0-b4f5-88365d2fe730" providerId="ADAL" clId="{18CBD199-E03D-4950-93D4-D237E0A98269}" dt="2023-10-01T12:49:33.079" v="28"/>
          <ac:spMkLst>
            <pc:docMk/>
            <pc:sldMk cId="2220225374" sldId="271"/>
            <ac:spMk id="7" creationId="{EE275E47-A4C4-DE2E-2CDF-33734417EAAA}"/>
          </ac:spMkLst>
        </pc:spChg>
        <pc:picChg chg="add mod">
          <ac:chgData name="Lina Maria Sepulveda Cano" userId="4d10d8da-d459-4ce0-b4f5-88365d2fe730" providerId="ADAL" clId="{18CBD199-E03D-4950-93D4-D237E0A98269}" dt="2023-10-01T12:51:57.290" v="33" actId="1076"/>
          <ac:picMkLst>
            <pc:docMk/>
            <pc:sldMk cId="2220225374" sldId="271"/>
            <ac:picMk id="4" creationId="{ADE5FDBE-43BF-49EA-2874-34C4B5642513}"/>
          </ac:picMkLst>
        </pc:picChg>
        <pc:picChg chg="del">
          <ac:chgData name="Lina Maria Sepulveda Cano" userId="4d10d8da-d459-4ce0-b4f5-88365d2fe730" providerId="ADAL" clId="{18CBD199-E03D-4950-93D4-D237E0A98269}" dt="2023-10-01T12:49:35.157" v="29" actId="478"/>
          <ac:picMkLst>
            <pc:docMk/>
            <pc:sldMk cId="2220225374" sldId="271"/>
            <ac:picMk id="9" creationId="{4CFDBC06-03C0-5F44-4B54-257111A43FD8}"/>
          </ac:picMkLst>
        </pc:picChg>
      </pc:sldChg>
      <pc:sldChg chg="add del">
        <pc:chgData name="Lina Maria Sepulveda Cano" userId="4d10d8da-d459-4ce0-b4f5-88365d2fe730" providerId="ADAL" clId="{18CBD199-E03D-4950-93D4-D237E0A98269}" dt="2023-10-01T12:49:14.626" v="25"/>
        <pc:sldMkLst>
          <pc:docMk/>
          <pc:sldMk cId="168281391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01/10/2023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4/12/innovation-leadership-lessons-from-the-marshmallow-challenge" TargetMode="External"/><Relationship Id="rId2" Type="http://schemas.openxmlformats.org/officeDocument/2006/relationships/hyperlink" Target="https://profuturo.education/topics/las-nubes-de-algodon-y-el-trabajo-colaborativo/#:~:text=Las%20nubes%20de%20algod%C3%B3n%20y%20el%20trabajo%20colaborativo&amp;text=La%20din%C3%A1mica%20se%20denomina%20Marshmallow,la%20innovaci%C3%B3n%20y%20la%20creatividad.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chivo.elcomercio.pe/especial/zona-ejecutiva/tendencias/que-le-deja-como-leccion-ceo-reto-marshmellow-noticia-199302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profuturo.education/wp-content/uploads/2016/03/marshmallow-challenge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895E0-1587-439B-ECCE-ADFFA78B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373"/>
            <a:ext cx="7886700" cy="994172"/>
          </a:xfrm>
        </p:spPr>
        <p:txBody>
          <a:bodyPr>
            <a:normAutofit/>
          </a:bodyPr>
          <a:lstStyle/>
          <a:p>
            <a:r>
              <a:rPr lang="es-CO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Conclusiones</a:t>
            </a:r>
            <a:endParaRPr lang="es-ES" sz="4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BE2D-6499-407E-56DD-A5D8721E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3545"/>
            <a:ext cx="7886700" cy="326350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1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Según el análisis de </a:t>
            </a:r>
            <a:r>
              <a:rPr lang="es-ES" sz="1400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Wujec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, él ha llegado a cuatro importantes conclusiones tras desarrollar esta dinámica entre grupos de ejecutivos de empresas de todos los tamaños.</a:t>
            </a:r>
          </a:p>
          <a:p>
            <a:pPr>
              <a:lnSpc>
                <a:spcPct val="80000"/>
              </a:lnSpc>
            </a:pPr>
            <a:endParaRPr lang="es-ES" sz="14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>
              <a:lnSpc>
                <a:spcPct val="80000"/>
              </a:lnSpc>
            </a:pPr>
            <a:r>
              <a:rPr lang="es-ES" sz="1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Los niños de jardín rinden mejor: todos los estudiantes de jardín a los que se les aplicó la prueba obtuvieron mejores resultados y armaron estructuras más interesantes que los graduados de escuelas de negocios. La constante: no tienen miedo de probar alternativas.</a:t>
            </a:r>
          </a:p>
          <a:p>
            <a:pPr>
              <a:lnSpc>
                <a:spcPct val="80000"/>
              </a:lnSpc>
            </a:pPr>
            <a:endParaRPr lang="es-ES" sz="14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>
              <a:lnSpc>
                <a:spcPct val="80000"/>
              </a:lnSpc>
            </a:pPr>
            <a:r>
              <a:rPr lang="es-ES" sz="1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Los prototipos importan: la razón por la que los niños tienen mejor desempeño que los adultos es porque se toman el tiempo de jugar, experimentar y hacer prototipos en el camino. A diferencia de los ejecutivos, ellos no se obsesionan con ganar sino con imaginar.</a:t>
            </a:r>
          </a:p>
          <a:p>
            <a:pPr>
              <a:lnSpc>
                <a:spcPct val="80000"/>
              </a:lnSpc>
            </a:pPr>
            <a:endParaRPr lang="es-ES" sz="14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>
              <a:lnSpc>
                <a:spcPct val="80000"/>
              </a:lnSpc>
            </a:pPr>
            <a:r>
              <a:rPr lang="es-ES" sz="1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El uso del masmelo: los niños no necesariamente dejan el masmelo para el final, sino que construyen la estructura alrededor de la forma y peso de este para que la torre lo sostenga. Los ejecutivos, en cambio, lo ponen al final, por lo que las estructuras ceden al peso.</a:t>
            </a:r>
          </a:p>
          <a:p>
            <a:pPr>
              <a:lnSpc>
                <a:spcPct val="80000"/>
              </a:lnSpc>
            </a:pPr>
            <a:endParaRPr lang="es-ES" sz="14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>
              <a:lnSpc>
                <a:spcPct val="80000"/>
              </a:lnSpc>
            </a:pPr>
            <a:r>
              <a:rPr lang="es-ES" sz="14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El masmelo es una metáfora para nuestros prejuicios: si asumimos que, porque el masmelo es blando y ligero al sujetarlo en las manos, la torre lo podrá aguantar, lo más probable es que nuestros esfuerzos estén mal encaminados y el resultado sea negativo</a:t>
            </a:r>
          </a:p>
        </p:txBody>
      </p:sp>
    </p:spTree>
    <p:extLst>
      <p:ext uri="{BB962C8B-B14F-4D97-AF65-F5344CB8AC3E}">
        <p14:creationId xmlns:p14="http://schemas.microsoft.com/office/powerpoint/2010/main" val="84419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B0FB842-7496-2852-969D-3DAC0E7E9F16}"/>
              </a:ext>
            </a:extLst>
          </p:cNvPr>
          <p:cNvSpPr txBox="1">
            <a:spLocks/>
          </p:cNvSpPr>
          <p:nvPr/>
        </p:nvSpPr>
        <p:spPr>
          <a:xfrm>
            <a:off x="628650" y="1131094"/>
            <a:ext cx="416886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450"/>
              </a:spcAft>
            </a:pP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Referencias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77EE4C-B11E-DA71-0E74-402589A85DAB}"/>
              </a:ext>
            </a:extLst>
          </p:cNvPr>
          <p:cNvSpPr txBox="1"/>
          <p:nvPr/>
        </p:nvSpPr>
        <p:spPr>
          <a:xfrm>
            <a:off x="628650" y="2226469"/>
            <a:ext cx="416886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350">
                <a:hlinkClick r:id="rId2"/>
              </a:rPr>
              <a:t>Marshmallow Challenge | ProFuturo</a:t>
            </a:r>
            <a:endParaRPr lang="en-US" sz="1350"/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350"/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hlinkClick r:id="rId3"/>
              </a:rPr>
              <a:t>Innovation Leadership Lessons from the Marshmallow Challenge (hbr.org)</a:t>
            </a:r>
            <a:endParaRPr lang="en-US" sz="1350"/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350"/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350">
                <a:hlinkClick r:id="rId4"/>
              </a:rPr>
              <a:t>The Marshmallow Challenge: ¿Qué deja como lección a un CEO? | El Comercio Peru</a:t>
            </a: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6029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E3FFF-098F-A0B6-3A57-DCD1EE24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613" y="0"/>
            <a:ext cx="6858000" cy="2073021"/>
          </a:xfrm>
        </p:spPr>
        <p:txBody>
          <a:bodyPr anchor="ctr">
            <a:normAutofit/>
          </a:bodyPr>
          <a:lstStyle/>
          <a:p>
            <a:r>
              <a:rPr lang="es-CO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¡Hora del código!</a:t>
            </a:r>
            <a:endParaRPr lang="es-ES" sz="4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275E47-A4C4-DE2E-2CDF-33734417EAAA}"/>
              </a:ext>
            </a:extLst>
          </p:cNvPr>
          <p:cNvSpPr txBox="1"/>
          <p:nvPr/>
        </p:nvSpPr>
        <p:spPr>
          <a:xfrm>
            <a:off x="4932727" y="2927169"/>
            <a:ext cx="3779240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s-CO" sz="36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https://studio.code.org/s/frozen/lessons/1/levels/1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FDBC06-03C0-5F44-4B54-257111A4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84" y="1856063"/>
            <a:ext cx="3861033" cy="38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E3FFF-098F-A0B6-3A57-DCD1EE24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613" y="0"/>
            <a:ext cx="6858000" cy="2073021"/>
          </a:xfrm>
        </p:spPr>
        <p:txBody>
          <a:bodyPr anchor="ctr">
            <a:normAutofit/>
          </a:bodyPr>
          <a:lstStyle/>
          <a:p>
            <a:r>
              <a:rPr lang="es-CO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Repositorio del curso</a:t>
            </a:r>
            <a:endParaRPr lang="es-ES" sz="4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275E47-A4C4-DE2E-2CDF-33734417EAAA}"/>
              </a:ext>
            </a:extLst>
          </p:cNvPr>
          <p:cNvSpPr txBox="1"/>
          <p:nvPr/>
        </p:nvSpPr>
        <p:spPr>
          <a:xfrm>
            <a:off x="4932727" y="2927169"/>
            <a:ext cx="3779240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s-CO" sz="36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https://github.com/lmsepulvedac/UTPL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E5FDBE-43BF-49EA-2874-34C4B564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99" y="2073021"/>
            <a:ext cx="2847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2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3D4C-AFFE-5B7D-1B4A-B15BDA04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64308"/>
            <a:ext cx="7772400" cy="2387600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Fundamentos de </a:t>
            </a:r>
            <a:r>
              <a:rPr lang="es-ES" sz="4000" b="1" i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Machine </a:t>
            </a:r>
            <a:r>
              <a:rPr lang="es-ES" sz="4000" b="1" i="1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Learning</a:t>
            </a:r>
            <a:endParaRPr lang="es-CO" sz="4000" b="1" i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641CDC-11B6-F35A-6E4A-913FEBC6A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62765"/>
            <a:ext cx="6858000" cy="1655762"/>
          </a:xfrm>
        </p:spPr>
        <p:txBody>
          <a:bodyPr/>
          <a:lstStyle/>
          <a:p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Juan Alejandro Peña Palacio, PhD</a:t>
            </a:r>
          </a:p>
          <a:p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Lina María Sepúlveda Cano, PhD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928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6ECC365-D9B4-B566-2626-446F9976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8" y="715590"/>
            <a:ext cx="6207852" cy="43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5248818-8622-37EE-3845-534C4066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87" y="1157681"/>
            <a:ext cx="6830501" cy="38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E3FFF-098F-A0B6-3A57-DCD1EE24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29123"/>
            <a:ext cx="6858000" cy="2073021"/>
          </a:xfrm>
        </p:spPr>
        <p:txBody>
          <a:bodyPr anchor="ctr">
            <a:normAutofit/>
          </a:bodyPr>
          <a:lstStyle/>
          <a:p>
            <a:r>
              <a:rPr lang="es-CO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Torre del masmelo</a:t>
            </a:r>
            <a:endParaRPr lang="es-ES" sz="4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51FCD-2BEF-99E9-84B3-96D1DB9E5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184" y="5091113"/>
            <a:ext cx="6193632" cy="473869"/>
          </a:xfrm>
        </p:spPr>
        <p:txBody>
          <a:bodyPr anchor="ctr">
            <a:normAutofit/>
          </a:bodyPr>
          <a:lstStyle/>
          <a:p>
            <a:r>
              <a:rPr lang="es-ES" sz="1800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Marshmallow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s-ES" sz="1800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Challenge</a:t>
            </a:r>
            <a:endParaRPr lang="es-ES" sz="18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8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71F68-1C58-82C2-7186-B3D1FE97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92658"/>
            <a:ext cx="2571750" cy="1289304"/>
          </a:xfrm>
        </p:spPr>
        <p:txBody>
          <a:bodyPr anchor="b">
            <a:normAutofit/>
          </a:bodyPr>
          <a:lstStyle/>
          <a:p>
            <a:pPr algn="ctr"/>
            <a:r>
              <a:rPr lang="es-CO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¿En qué consiste?</a:t>
            </a:r>
            <a:endParaRPr lang="es-ES" sz="4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4EFFFB-3AD1-889D-E3F0-8E347804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318005"/>
            <a:ext cx="2571750" cy="2558034"/>
          </a:xfrm>
        </p:spPr>
        <p:txBody>
          <a:bodyPr anchor="t">
            <a:normAutofit fontScale="92500" lnSpcReduction="10000"/>
          </a:bodyPr>
          <a:lstStyle/>
          <a:p>
            <a:pPr marL="0" indent="0" fontAlgn="base">
              <a:spcAft>
                <a:spcPts val="450"/>
              </a:spcAft>
              <a:buNone/>
            </a:pPr>
            <a:r>
              <a:rPr lang="es-ES" altLang="es-ES" sz="18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 sencillo: en dieciocho minutos los equipos deben construir la estructura más alta con 20 espaguetis, un metro de cinta adhesiva, un metro de hilo, y un masmelo. Esta última tiene que estar en la cima.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ts val="450"/>
              </a:spcAft>
              <a:buNone/>
            </a:pPr>
            <a:r>
              <a:rPr lang="es-ES" altLang="es-ES" sz="1500" u="sng" dirty="0">
                <a:latin typeface="inherit"/>
              </a:rPr>
              <a:t>          </a:t>
            </a:r>
            <a:endParaRPr lang="es-ES" altLang="es-ES" sz="1500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Marshmallow Challenge para arrancar el proyecto con los alumnos">
            <a:hlinkClick r:id="rId2"/>
            <a:extLst>
              <a:ext uri="{FF2B5EF4-FFF2-40B4-BE49-F238E27FC236}">
                <a16:creationId xmlns:a16="http://schemas.microsoft.com/office/drawing/2014/main" id="{35064552-7C1A-B513-3E98-0A624533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1390" y="724117"/>
            <a:ext cx="5177790" cy="388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D8078D4-28CD-FE44-9EB7-EA9E30129F04}"/>
              </a:ext>
            </a:extLst>
          </p:cNvPr>
          <p:cNvSpPr txBox="1"/>
          <p:nvPr/>
        </p:nvSpPr>
        <p:spPr>
          <a:xfrm>
            <a:off x="530552" y="5354315"/>
            <a:ext cx="589088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50" dirty="0"/>
              <a:t>https://reloj-alarma.es/temporizador/#countdown=00:18:00&amp;date=2022-06-07T19:08:52&amp;title=Torre+del+masmelo&amp;sound=xylophone&amp;loop=1</a:t>
            </a:r>
          </a:p>
        </p:txBody>
      </p:sp>
    </p:spTree>
    <p:extLst>
      <p:ext uri="{BB962C8B-B14F-4D97-AF65-F5344CB8AC3E}">
        <p14:creationId xmlns:p14="http://schemas.microsoft.com/office/powerpoint/2010/main" val="147122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C795E-C3A6-AC94-6677-F8185E3B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52" y="1143701"/>
            <a:ext cx="3006437" cy="4480811"/>
          </a:xfrm>
        </p:spPr>
        <p:txBody>
          <a:bodyPr anchor="ctr">
            <a:normAutofit/>
          </a:bodyPr>
          <a:lstStyle/>
          <a:p>
            <a:r>
              <a:rPr lang="es-CO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La torre del masmelo</a:t>
            </a:r>
            <a:endParaRPr lang="es-ES" sz="4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1F723-E742-0708-F88C-9087FDEAD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5" y="1246050"/>
            <a:ext cx="3578705" cy="4378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Fue ideada por Tom </a:t>
            </a:r>
            <a:r>
              <a:rPr lang="es-ES" sz="1700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Wucej</a:t>
            </a:r>
            <a:r>
              <a:rPr lang="es-ES" sz="17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y consiste en un ejercicio de diseño divertido e instructivo que permite a los equipos experimentar lecciones simples y profundas en relación a la colaboración, la innovación y la creatividad</a:t>
            </a:r>
            <a:endParaRPr lang="es-E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2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A6A923F-3F3F-D44D-9238-0DC6094C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14" y="1130127"/>
            <a:ext cx="5534171" cy="41782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34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895E0-1587-439B-ECCE-ADFFA78B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9916"/>
            <a:ext cx="7886700" cy="994172"/>
          </a:xfrm>
        </p:spPr>
        <p:txBody>
          <a:bodyPr>
            <a:normAutofit/>
          </a:bodyPr>
          <a:lstStyle/>
          <a:p>
            <a:r>
              <a:rPr lang="es-CO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rPr>
              <a:t>Enseñanzas</a:t>
            </a:r>
            <a:endParaRPr lang="es-ES" sz="40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BE2D-6499-407E-56DD-A5D8721E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56331"/>
            <a:ext cx="8137845" cy="420556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es-ES" sz="56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Trabajo en equipo: teniendo en cuenta que se trata de un encargo grupal, este reto fomentar la colaboración y el liderazgo compartido. No obstante, según el análisis de </a:t>
            </a:r>
            <a:r>
              <a:rPr lang="es-ES" sz="5600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Wujec</a:t>
            </a:r>
            <a:r>
              <a:rPr lang="es-ES" sz="56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, muchas veces son tres personas como máximo las que aportan el mayor número de ideas.</a:t>
            </a:r>
          </a:p>
          <a:p>
            <a:pPr>
              <a:lnSpc>
                <a:spcPct val="100000"/>
              </a:lnSpc>
            </a:pPr>
            <a:endParaRPr lang="es-ES" sz="56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56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Potenciar la creatividad: como se trata de un reto, en el que además se compite con otros equipos y se dispone de un plazo perentorio de 18 minutos, los equipos tratarán de resolver el problema de la forma más imaginativa posible en el periodo de tiempo más breve.</a:t>
            </a:r>
          </a:p>
          <a:p>
            <a:pPr>
              <a:lnSpc>
                <a:spcPct val="100000"/>
              </a:lnSpc>
            </a:pPr>
            <a:endParaRPr lang="es-ES" sz="56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56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Conceptualización y prototipado: generalmente los equipos que pierden son aquellos que no compartieron ideas previamente al armado de la torre o que no esbozaron sobre un papel una idea mínima de prototipo posible. Conceptualizar la mejor torre es la clave del éxito.</a:t>
            </a:r>
          </a:p>
          <a:p>
            <a:pPr>
              <a:lnSpc>
                <a:spcPct val="100000"/>
              </a:lnSpc>
            </a:pPr>
            <a:endParaRPr lang="es-ES" sz="56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56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La importancia de la iteración: repetir un proceso hasta alcanzar una meta deseada, un objetivo o resultado previsto, es la base de todo proceso de creación. En ese sentido, intentar dos o tres posibilidades antes de que termine el plazo deja lecciones sobre la innovación.</a:t>
            </a:r>
          </a:p>
          <a:p>
            <a:endParaRPr lang="es-ES" sz="1125" dirty="0"/>
          </a:p>
        </p:txBody>
      </p:sp>
    </p:spTree>
    <p:extLst>
      <p:ext uri="{BB962C8B-B14F-4D97-AF65-F5344CB8AC3E}">
        <p14:creationId xmlns:p14="http://schemas.microsoft.com/office/powerpoint/2010/main" val="2916285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55263290692D4784D72EA0A35C6260" ma:contentTypeVersion="1" ma:contentTypeDescription="Crear nuevo documento." ma:contentTypeScope="" ma:versionID="7b374f48909a5a7944979300fafd58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e802e10b1a5f1b8ba27729af0405d0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0B88D0-EBA5-419B-80B1-6C528E790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E1218E-F2BF-43CE-97F0-76A6D1305A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641</Words>
  <Application>Microsoft Office PowerPoint</Application>
  <PresentationFormat>Presentación en pantalla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inherit</vt:lpstr>
      <vt:lpstr>Tema de Office</vt:lpstr>
      <vt:lpstr>Presentación de PowerPoint</vt:lpstr>
      <vt:lpstr>Fundamentos de Machine Learning</vt:lpstr>
      <vt:lpstr>Presentación de PowerPoint</vt:lpstr>
      <vt:lpstr>Presentación de PowerPoint</vt:lpstr>
      <vt:lpstr>Torre del masmelo</vt:lpstr>
      <vt:lpstr>¿En qué consiste?</vt:lpstr>
      <vt:lpstr>La torre del masmelo</vt:lpstr>
      <vt:lpstr>Presentación de PowerPoint</vt:lpstr>
      <vt:lpstr>Enseñanzas</vt:lpstr>
      <vt:lpstr>Conclusiones</vt:lpstr>
      <vt:lpstr>Presentación de PowerPoint</vt:lpstr>
      <vt:lpstr>¡Hora del código!</vt:lpstr>
      <vt:lpstr>Repositorio del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Lina Maria Sepulveda Cano</cp:lastModifiedBy>
  <cp:revision>11</cp:revision>
  <dcterms:created xsi:type="dcterms:W3CDTF">2015-01-20T20:40:07Z</dcterms:created>
  <dcterms:modified xsi:type="dcterms:W3CDTF">2023-10-01T12:52:07Z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0x010100F955263290692D4784D72EA0A35C6260</vt:lpwstr>
  </property>
</Properties>
</file>