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6"/>
  </p:notesMasterIdLst>
  <p:sldIdLst>
    <p:sldId id="256" r:id="rId5"/>
    <p:sldId id="259" r:id="rId6"/>
    <p:sldId id="301" r:id="rId7"/>
    <p:sldId id="303" r:id="rId8"/>
    <p:sldId id="302" r:id="rId9"/>
    <p:sldId id="296" r:id="rId10"/>
    <p:sldId id="304" r:id="rId11"/>
    <p:sldId id="305" r:id="rId12"/>
    <p:sldId id="306" r:id="rId13"/>
    <p:sldId id="308" r:id="rId14"/>
    <p:sldId id="366" r:id="rId15"/>
    <p:sldId id="367" r:id="rId16"/>
    <p:sldId id="368" r:id="rId17"/>
    <p:sldId id="369" r:id="rId18"/>
    <p:sldId id="370" r:id="rId19"/>
    <p:sldId id="371" r:id="rId20"/>
    <p:sldId id="372" r:id="rId21"/>
    <p:sldId id="373" r:id="rId22"/>
    <p:sldId id="374" r:id="rId23"/>
    <p:sldId id="375" r:id="rId24"/>
    <p:sldId id="376" r:id="rId25"/>
    <p:sldId id="377" r:id="rId26"/>
    <p:sldId id="378" r:id="rId27"/>
    <p:sldId id="379" r:id="rId28"/>
    <p:sldId id="380" r:id="rId29"/>
    <p:sldId id="381" r:id="rId30"/>
    <p:sldId id="382" r:id="rId31"/>
    <p:sldId id="383" r:id="rId32"/>
    <p:sldId id="384" r:id="rId33"/>
    <p:sldId id="385" r:id="rId34"/>
    <p:sldId id="386" r:id="rId35"/>
    <p:sldId id="387" r:id="rId36"/>
    <p:sldId id="388" r:id="rId37"/>
    <p:sldId id="389" r:id="rId38"/>
    <p:sldId id="390" r:id="rId39"/>
    <p:sldId id="391" r:id="rId40"/>
    <p:sldId id="392" r:id="rId41"/>
    <p:sldId id="393" r:id="rId42"/>
    <p:sldId id="394" r:id="rId43"/>
    <p:sldId id="395" r:id="rId44"/>
    <p:sldId id="271" r:id="rId4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244C14-7041-4FAE-971D-A3F38B094510}" v="5" dt="2023-09-28T21:54:26.3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2" d="100"/>
          <a:sy n="72" d="100"/>
        </p:scale>
        <p:origin x="135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a Maria Sepulveda Cano" userId="4d10d8da-d459-4ce0-b4f5-88365d2fe730" providerId="ADAL" clId="{DE244C14-7041-4FAE-971D-A3F38B094510}"/>
    <pc:docChg chg="custSel addSld delSld modSld">
      <pc:chgData name="Lina Maria Sepulveda Cano" userId="4d10d8da-d459-4ce0-b4f5-88365d2fe730" providerId="ADAL" clId="{DE244C14-7041-4FAE-971D-A3F38B094510}" dt="2023-09-28T21:54:45.882" v="363" actId="47"/>
      <pc:docMkLst>
        <pc:docMk/>
      </pc:docMkLst>
      <pc:sldChg chg="modSp mod">
        <pc:chgData name="Lina Maria Sepulveda Cano" userId="4d10d8da-d459-4ce0-b4f5-88365d2fe730" providerId="ADAL" clId="{DE244C14-7041-4FAE-971D-A3F38B094510}" dt="2023-09-28T21:23:28.370" v="11" actId="113"/>
        <pc:sldMkLst>
          <pc:docMk/>
          <pc:sldMk cId="829285660" sldId="259"/>
        </pc:sldMkLst>
        <pc:spChg chg="mod">
          <ac:chgData name="Lina Maria Sepulveda Cano" userId="4d10d8da-d459-4ce0-b4f5-88365d2fe730" providerId="ADAL" clId="{DE244C14-7041-4FAE-971D-A3F38B094510}" dt="2023-09-28T21:23:28.370" v="11" actId="113"/>
          <ac:spMkLst>
            <pc:docMk/>
            <pc:sldMk cId="829285660" sldId="259"/>
            <ac:spMk id="2" creationId="{342C3D4C-AFFE-5B7D-1B4A-B15BDA0427DA}"/>
          </ac:spMkLst>
        </pc:spChg>
      </pc:sldChg>
      <pc:sldChg chg="del">
        <pc:chgData name="Lina Maria Sepulveda Cano" userId="4d10d8da-d459-4ce0-b4f5-88365d2fe730" providerId="ADAL" clId="{DE244C14-7041-4FAE-971D-A3F38B094510}" dt="2023-09-28T21:23:32.176" v="12" actId="47"/>
        <pc:sldMkLst>
          <pc:docMk/>
          <pc:sldMk cId="1340053182" sldId="260"/>
        </pc:sldMkLst>
      </pc:sldChg>
      <pc:sldChg chg="add del setBg modNotes">
        <pc:chgData name="Lina Maria Sepulveda Cano" userId="4d10d8da-d459-4ce0-b4f5-88365d2fe730" providerId="ADAL" clId="{DE244C14-7041-4FAE-971D-A3F38B094510}" dt="2023-09-28T21:27:13.049" v="48" actId="2696"/>
        <pc:sldMkLst>
          <pc:docMk/>
          <pc:sldMk cId="0" sldId="261"/>
        </pc:sldMkLst>
      </pc:sldChg>
      <pc:sldChg chg="del">
        <pc:chgData name="Lina Maria Sepulveda Cano" userId="4d10d8da-d459-4ce0-b4f5-88365d2fe730" providerId="ADAL" clId="{DE244C14-7041-4FAE-971D-A3F38B094510}" dt="2023-09-28T21:23:32.717" v="13" actId="47"/>
        <pc:sldMkLst>
          <pc:docMk/>
          <pc:sldMk cId="4264324918" sldId="261"/>
        </pc:sldMkLst>
      </pc:sldChg>
      <pc:sldChg chg="del">
        <pc:chgData name="Lina Maria Sepulveda Cano" userId="4d10d8da-d459-4ce0-b4f5-88365d2fe730" providerId="ADAL" clId="{DE244C14-7041-4FAE-971D-A3F38B094510}" dt="2023-09-28T21:23:33.332" v="14" actId="47"/>
        <pc:sldMkLst>
          <pc:docMk/>
          <pc:sldMk cId="3269187764" sldId="262"/>
        </pc:sldMkLst>
      </pc:sldChg>
      <pc:sldChg chg="del">
        <pc:chgData name="Lina Maria Sepulveda Cano" userId="4d10d8da-d459-4ce0-b4f5-88365d2fe730" providerId="ADAL" clId="{DE244C14-7041-4FAE-971D-A3F38B094510}" dt="2023-09-28T21:23:36.758" v="17" actId="47"/>
        <pc:sldMkLst>
          <pc:docMk/>
          <pc:sldMk cId="1471225306" sldId="263"/>
        </pc:sldMkLst>
      </pc:sldChg>
      <pc:sldChg chg="del">
        <pc:chgData name="Lina Maria Sepulveda Cano" userId="4d10d8da-d459-4ce0-b4f5-88365d2fe730" providerId="ADAL" clId="{DE244C14-7041-4FAE-971D-A3F38B094510}" dt="2023-09-28T21:23:34.932" v="15" actId="47"/>
        <pc:sldMkLst>
          <pc:docMk/>
          <pc:sldMk cId="3977725861" sldId="264"/>
        </pc:sldMkLst>
      </pc:sldChg>
      <pc:sldChg chg="del">
        <pc:chgData name="Lina Maria Sepulveda Cano" userId="4d10d8da-d459-4ce0-b4f5-88365d2fe730" providerId="ADAL" clId="{DE244C14-7041-4FAE-971D-A3F38B094510}" dt="2023-09-28T21:23:35.789" v="16" actId="47"/>
        <pc:sldMkLst>
          <pc:docMk/>
          <pc:sldMk cId="1029345057" sldId="265"/>
        </pc:sldMkLst>
      </pc:sldChg>
      <pc:sldChg chg="del">
        <pc:chgData name="Lina Maria Sepulveda Cano" userId="4d10d8da-d459-4ce0-b4f5-88365d2fe730" providerId="ADAL" clId="{DE244C14-7041-4FAE-971D-A3F38B094510}" dt="2023-09-28T21:28:18.041" v="57" actId="47"/>
        <pc:sldMkLst>
          <pc:docMk/>
          <pc:sldMk cId="2916285546" sldId="266"/>
        </pc:sldMkLst>
      </pc:sldChg>
      <pc:sldChg chg="del">
        <pc:chgData name="Lina Maria Sepulveda Cano" userId="4d10d8da-d459-4ce0-b4f5-88365d2fe730" providerId="ADAL" clId="{DE244C14-7041-4FAE-971D-A3F38B094510}" dt="2023-09-28T21:23:37.710" v="18" actId="47"/>
        <pc:sldMkLst>
          <pc:docMk/>
          <pc:sldMk cId="844194524" sldId="267"/>
        </pc:sldMkLst>
      </pc:sldChg>
      <pc:sldChg chg="add del">
        <pc:chgData name="Lina Maria Sepulveda Cano" userId="4d10d8da-d459-4ce0-b4f5-88365d2fe730" providerId="ADAL" clId="{DE244C14-7041-4FAE-971D-A3F38B094510}" dt="2023-09-28T21:54:45.882" v="363" actId="47"/>
        <pc:sldMkLst>
          <pc:docMk/>
          <pc:sldMk cId="3338922120" sldId="268"/>
        </pc:sldMkLst>
      </pc:sldChg>
      <pc:sldChg chg="del">
        <pc:chgData name="Lina Maria Sepulveda Cano" userId="4d10d8da-d459-4ce0-b4f5-88365d2fe730" providerId="ADAL" clId="{DE244C14-7041-4FAE-971D-A3F38B094510}" dt="2023-09-28T21:23:38.591" v="19" actId="47"/>
        <pc:sldMkLst>
          <pc:docMk/>
          <pc:sldMk cId="460293079" sldId="269"/>
        </pc:sldMkLst>
      </pc:sldChg>
      <pc:sldChg chg="del">
        <pc:chgData name="Lina Maria Sepulveda Cano" userId="4d10d8da-d459-4ce0-b4f5-88365d2fe730" providerId="ADAL" clId="{DE244C14-7041-4FAE-971D-A3F38B094510}" dt="2023-09-28T21:23:45.189" v="21" actId="47"/>
        <pc:sldMkLst>
          <pc:docMk/>
          <pc:sldMk cId="1292325968" sldId="270"/>
        </pc:sldMkLst>
      </pc:sldChg>
      <pc:sldChg chg="delSp modSp add mod">
        <pc:chgData name="Lina Maria Sepulveda Cano" userId="4d10d8da-d459-4ce0-b4f5-88365d2fe730" providerId="ADAL" clId="{DE244C14-7041-4FAE-971D-A3F38B094510}" dt="2023-09-28T21:24:03.797" v="44" actId="1076"/>
        <pc:sldMkLst>
          <pc:docMk/>
          <pc:sldMk cId="2816599455" sldId="271"/>
        </pc:sldMkLst>
        <pc:spChg chg="mod">
          <ac:chgData name="Lina Maria Sepulveda Cano" userId="4d10d8da-d459-4ce0-b4f5-88365d2fe730" providerId="ADAL" clId="{DE244C14-7041-4FAE-971D-A3F38B094510}" dt="2023-09-28T21:24:03.797" v="44" actId="1076"/>
          <ac:spMkLst>
            <pc:docMk/>
            <pc:sldMk cId="2816599455" sldId="271"/>
            <ac:spMk id="2" creationId="{342C3D4C-AFFE-5B7D-1B4A-B15BDA0427DA}"/>
          </ac:spMkLst>
        </pc:spChg>
        <pc:spChg chg="del mod">
          <ac:chgData name="Lina Maria Sepulveda Cano" userId="4d10d8da-d459-4ce0-b4f5-88365d2fe730" providerId="ADAL" clId="{DE244C14-7041-4FAE-971D-A3F38B094510}" dt="2023-09-28T21:23:52.278" v="24" actId="478"/>
          <ac:spMkLst>
            <pc:docMk/>
            <pc:sldMk cId="2816599455" sldId="271"/>
            <ac:spMk id="3" creationId="{2F641CDC-11B6-F35A-6E4A-913FEBC6A305}"/>
          </ac:spMkLst>
        </pc:spChg>
      </pc:sldChg>
      <pc:sldChg chg="add del">
        <pc:chgData name="Lina Maria Sepulveda Cano" userId="4d10d8da-d459-4ce0-b4f5-88365d2fe730" providerId="ADAL" clId="{DE244C14-7041-4FAE-971D-A3F38B094510}" dt="2023-09-28T21:54:45.882" v="363" actId="47"/>
        <pc:sldMkLst>
          <pc:docMk/>
          <pc:sldMk cId="2703470459" sldId="282"/>
        </pc:sldMkLst>
      </pc:sldChg>
      <pc:sldChg chg="add del">
        <pc:chgData name="Lina Maria Sepulveda Cano" userId="4d10d8da-d459-4ce0-b4f5-88365d2fe730" providerId="ADAL" clId="{DE244C14-7041-4FAE-971D-A3F38B094510}" dt="2023-09-28T21:54:45.882" v="363" actId="47"/>
        <pc:sldMkLst>
          <pc:docMk/>
          <pc:sldMk cId="2044649494" sldId="287"/>
        </pc:sldMkLst>
      </pc:sldChg>
      <pc:sldChg chg="add del">
        <pc:chgData name="Lina Maria Sepulveda Cano" userId="4d10d8da-d459-4ce0-b4f5-88365d2fe730" providerId="ADAL" clId="{DE244C14-7041-4FAE-971D-A3F38B094510}" dt="2023-09-28T21:54:45.882" v="363" actId="47"/>
        <pc:sldMkLst>
          <pc:docMk/>
          <pc:sldMk cId="3880644954" sldId="295"/>
        </pc:sldMkLst>
      </pc:sldChg>
      <pc:sldChg chg="modSp add mod">
        <pc:chgData name="Lina Maria Sepulveda Cano" userId="4d10d8da-d459-4ce0-b4f5-88365d2fe730" providerId="ADAL" clId="{DE244C14-7041-4FAE-971D-A3F38B094510}" dt="2023-09-28T21:33:48.009" v="255" actId="255"/>
        <pc:sldMkLst>
          <pc:docMk/>
          <pc:sldMk cId="430787169" sldId="296"/>
        </pc:sldMkLst>
        <pc:spChg chg="mod">
          <ac:chgData name="Lina Maria Sepulveda Cano" userId="4d10d8da-d459-4ce0-b4f5-88365d2fe730" providerId="ADAL" clId="{DE244C14-7041-4FAE-971D-A3F38B094510}" dt="2023-09-28T21:31:12.047" v="145" actId="20577"/>
          <ac:spMkLst>
            <pc:docMk/>
            <pc:sldMk cId="430787169" sldId="296"/>
            <ac:spMk id="11" creationId="{22895D7D-2F53-45B7-9647-85D798D6DC70}"/>
          </ac:spMkLst>
        </pc:spChg>
        <pc:spChg chg="mod">
          <ac:chgData name="Lina Maria Sepulveda Cano" userId="4d10d8da-d459-4ce0-b4f5-88365d2fe730" providerId="ADAL" clId="{DE244C14-7041-4FAE-971D-A3F38B094510}" dt="2023-09-28T21:32:26.777" v="218" actId="20577"/>
          <ac:spMkLst>
            <pc:docMk/>
            <pc:sldMk cId="430787169" sldId="296"/>
            <ac:spMk id="63" creationId="{E700DDD0-4C62-4E6C-B1D8-B27FC7197043}"/>
          </ac:spMkLst>
        </pc:spChg>
        <pc:spChg chg="mod">
          <ac:chgData name="Lina Maria Sepulveda Cano" userId="4d10d8da-d459-4ce0-b4f5-88365d2fe730" providerId="ADAL" clId="{DE244C14-7041-4FAE-971D-A3F38B094510}" dt="2023-09-28T21:33:48.009" v="255" actId="255"/>
          <ac:spMkLst>
            <pc:docMk/>
            <pc:sldMk cId="430787169" sldId="296"/>
            <ac:spMk id="65" creationId="{F48F0C11-2323-48B3-B21D-57F17E48F493}"/>
          </ac:spMkLst>
        </pc:spChg>
        <pc:spChg chg="mod">
          <ac:chgData name="Lina Maria Sepulveda Cano" userId="4d10d8da-d459-4ce0-b4f5-88365d2fe730" providerId="ADAL" clId="{DE244C14-7041-4FAE-971D-A3F38B094510}" dt="2023-09-28T21:33:00.275" v="248" actId="20577"/>
          <ac:spMkLst>
            <pc:docMk/>
            <pc:sldMk cId="430787169" sldId="296"/>
            <ac:spMk id="87" creationId="{C3CA4B48-7BB3-4BF4-B9BB-01DE0313F7BA}"/>
          </ac:spMkLst>
        </pc:spChg>
        <pc:spChg chg="mod">
          <ac:chgData name="Lina Maria Sepulveda Cano" userId="4d10d8da-d459-4ce0-b4f5-88365d2fe730" providerId="ADAL" clId="{DE244C14-7041-4FAE-971D-A3F38B094510}" dt="2023-09-28T21:33:42.430" v="254" actId="255"/>
          <ac:spMkLst>
            <pc:docMk/>
            <pc:sldMk cId="430787169" sldId="296"/>
            <ac:spMk id="89" creationId="{CD2FDB71-57A9-44A7-A832-5D8F331D9B71}"/>
          </ac:spMkLst>
        </pc:spChg>
        <pc:spChg chg="mod">
          <ac:chgData name="Lina Maria Sepulveda Cano" userId="4d10d8da-d459-4ce0-b4f5-88365d2fe730" providerId="ADAL" clId="{DE244C14-7041-4FAE-971D-A3F38B094510}" dt="2023-09-28T21:31:55.124" v="187" actId="20577"/>
          <ac:spMkLst>
            <pc:docMk/>
            <pc:sldMk cId="430787169" sldId="296"/>
            <ac:spMk id="100" creationId="{D1F7356C-8747-427A-8CAA-D4D8418FFC3B}"/>
          </ac:spMkLst>
        </pc:spChg>
        <pc:spChg chg="mod">
          <ac:chgData name="Lina Maria Sepulveda Cano" userId="4d10d8da-d459-4ce0-b4f5-88365d2fe730" providerId="ADAL" clId="{DE244C14-7041-4FAE-971D-A3F38B094510}" dt="2023-09-28T21:33:35.003" v="253" actId="27636"/>
          <ac:spMkLst>
            <pc:docMk/>
            <pc:sldMk cId="430787169" sldId="296"/>
            <ac:spMk id="102" creationId="{2C666F8E-177D-4755-A50D-5DD346A05F7F}"/>
          </ac:spMkLst>
        </pc:spChg>
      </pc:sldChg>
      <pc:sldChg chg="modSp add mod">
        <pc:chgData name="Lina Maria Sepulveda Cano" userId="4d10d8da-d459-4ce0-b4f5-88365d2fe730" providerId="ADAL" clId="{DE244C14-7041-4FAE-971D-A3F38B094510}" dt="2023-09-28T21:30:01.379" v="86"/>
        <pc:sldMkLst>
          <pc:docMk/>
          <pc:sldMk cId="740271875" sldId="301"/>
        </pc:sldMkLst>
        <pc:spChg chg="mod">
          <ac:chgData name="Lina Maria Sepulveda Cano" userId="4d10d8da-d459-4ce0-b4f5-88365d2fe730" providerId="ADAL" clId="{DE244C14-7041-4FAE-971D-A3F38B094510}" dt="2023-09-28T21:29:41.757" v="85" actId="20577"/>
          <ac:spMkLst>
            <pc:docMk/>
            <pc:sldMk cId="740271875" sldId="301"/>
            <ac:spMk id="2" creationId="{41194E2A-0345-4B27-865C-85FCF9405087}"/>
          </ac:spMkLst>
        </pc:spChg>
        <pc:spChg chg="mod">
          <ac:chgData name="Lina Maria Sepulveda Cano" userId="4d10d8da-d459-4ce0-b4f5-88365d2fe730" providerId="ADAL" clId="{DE244C14-7041-4FAE-971D-A3F38B094510}" dt="2023-09-28T21:29:31.056" v="58"/>
          <ac:spMkLst>
            <pc:docMk/>
            <pc:sldMk cId="740271875" sldId="301"/>
            <ac:spMk id="7" creationId="{71659A82-7D04-4210-8BAB-7392441CDCEA}"/>
          </ac:spMkLst>
        </pc:spChg>
        <pc:spChg chg="mod">
          <ac:chgData name="Lina Maria Sepulveda Cano" userId="4d10d8da-d459-4ce0-b4f5-88365d2fe730" providerId="ADAL" clId="{DE244C14-7041-4FAE-971D-A3F38B094510}" dt="2023-09-28T21:30:01.379" v="86"/>
          <ac:spMkLst>
            <pc:docMk/>
            <pc:sldMk cId="740271875" sldId="301"/>
            <ac:spMk id="11" creationId="{EC33DAC2-15A4-41CC-AEE5-A6F1532D7AF9}"/>
          </ac:spMkLst>
        </pc:spChg>
      </pc:sldChg>
      <pc:sldChg chg="modSp add mod">
        <pc:chgData name="Lina Maria Sepulveda Cano" userId="4d10d8da-d459-4ce0-b4f5-88365d2fe730" providerId="ADAL" clId="{DE244C14-7041-4FAE-971D-A3F38B094510}" dt="2023-09-28T21:30:57.664" v="110" actId="1076"/>
        <pc:sldMkLst>
          <pc:docMk/>
          <pc:sldMk cId="1416644080" sldId="302"/>
        </pc:sldMkLst>
        <pc:spChg chg="mod">
          <ac:chgData name="Lina Maria Sepulveda Cano" userId="4d10d8da-d459-4ce0-b4f5-88365d2fe730" providerId="ADAL" clId="{DE244C14-7041-4FAE-971D-A3F38B094510}" dt="2023-09-28T21:30:33.449" v="106" actId="20577"/>
          <ac:spMkLst>
            <pc:docMk/>
            <pc:sldMk cId="1416644080" sldId="302"/>
            <ac:spMk id="22" creationId="{67F869FB-CD19-4561-B3D2-3CBA88F2A741}"/>
          </ac:spMkLst>
        </pc:spChg>
        <pc:spChg chg="mod">
          <ac:chgData name="Lina Maria Sepulveda Cano" userId="4d10d8da-d459-4ce0-b4f5-88365d2fe730" providerId="ADAL" clId="{DE244C14-7041-4FAE-971D-A3F38B094510}" dt="2023-09-28T21:30:57.664" v="110" actId="1076"/>
          <ac:spMkLst>
            <pc:docMk/>
            <pc:sldMk cId="1416644080" sldId="302"/>
            <ac:spMk id="27" creationId="{965F5D12-E0D1-4C67-89AA-4C7E21BFD61D}"/>
          </ac:spMkLst>
        </pc:spChg>
        <pc:picChg chg="mod">
          <ac:chgData name="Lina Maria Sepulveda Cano" userId="4d10d8da-d459-4ce0-b4f5-88365d2fe730" providerId="ADAL" clId="{DE244C14-7041-4FAE-971D-A3F38B094510}" dt="2023-09-28T21:27:16.599" v="49" actId="1076"/>
          <ac:picMkLst>
            <pc:docMk/>
            <pc:sldMk cId="1416644080" sldId="302"/>
            <ac:picMk id="34" creationId="{B30BAFD0-AA06-435E-A0A9-5F1DE47CE926}"/>
          </ac:picMkLst>
        </pc:picChg>
      </pc:sldChg>
      <pc:sldChg chg="modSp add mod">
        <pc:chgData name="Lina Maria Sepulveda Cano" userId="4d10d8da-d459-4ce0-b4f5-88365d2fe730" providerId="ADAL" clId="{DE244C14-7041-4FAE-971D-A3F38B094510}" dt="2023-09-28T21:30:24.166" v="99" actId="20577"/>
        <pc:sldMkLst>
          <pc:docMk/>
          <pc:sldMk cId="3838402184" sldId="303"/>
        </pc:sldMkLst>
        <pc:spChg chg="mod">
          <ac:chgData name="Lina Maria Sepulveda Cano" userId="4d10d8da-d459-4ce0-b4f5-88365d2fe730" providerId="ADAL" clId="{DE244C14-7041-4FAE-971D-A3F38B094510}" dt="2023-09-28T21:30:24.166" v="99" actId="20577"/>
          <ac:spMkLst>
            <pc:docMk/>
            <pc:sldMk cId="3838402184" sldId="303"/>
            <ac:spMk id="24" creationId="{EBB92488-6FB9-45D2-987C-5B291205E4E8}"/>
          </ac:spMkLst>
        </pc:spChg>
      </pc:sldChg>
      <pc:sldChg chg="modSp add mod">
        <pc:chgData name="Lina Maria Sepulveda Cano" userId="4d10d8da-d459-4ce0-b4f5-88365d2fe730" providerId="ADAL" clId="{DE244C14-7041-4FAE-971D-A3F38B094510}" dt="2023-09-28T21:34:07.072" v="280" actId="20577"/>
        <pc:sldMkLst>
          <pc:docMk/>
          <pc:sldMk cId="3267589829" sldId="304"/>
        </pc:sldMkLst>
        <pc:spChg chg="mod">
          <ac:chgData name="Lina Maria Sepulveda Cano" userId="4d10d8da-d459-4ce0-b4f5-88365d2fe730" providerId="ADAL" clId="{DE244C14-7041-4FAE-971D-A3F38B094510}" dt="2023-09-28T21:34:07.072" v="280" actId="20577"/>
          <ac:spMkLst>
            <pc:docMk/>
            <pc:sldMk cId="3267589829" sldId="304"/>
            <ac:spMk id="6" creationId="{D5CE4894-CE15-42F1-99AB-4B184BDF9393}"/>
          </ac:spMkLst>
        </pc:spChg>
        <pc:spChg chg="mod">
          <ac:chgData name="Lina Maria Sepulveda Cano" userId="4d10d8da-d459-4ce0-b4f5-88365d2fe730" providerId="ADAL" clId="{DE244C14-7041-4FAE-971D-A3F38B094510}" dt="2023-09-28T21:27:35.904" v="52" actId="1076"/>
          <ac:spMkLst>
            <pc:docMk/>
            <pc:sldMk cId="3267589829" sldId="304"/>
            <ac:spMk id="42" creationId="{D971349E-5128-43A9-ADB4-F62F1F643E6C}"/>
          </ac:spMkLst>
        </pc:spChg>
        <pc:spChg chg="mod">
          <ac:chgData name="Lina Maria Sepulveda Cano" userId="4d10d8da-d459-4ce0-b4f5-88365d2fe730" providerId="ADAL" clId="{DE244C14-7041-4FAE-971D-A3F38B094510}" dt="2023-09-28T21:27:38.268" v="53" actId="1076"/>
          <ac:spMkLst>
            <pc:docMk/>
            <pc:sldMk cId="3267589829" sldId="304"/>
            <ac:spMk id="43" creationId="{6A8790C3-9AC3-4B9F-A7F2-C287AC4C4201}"/>
          </ac:spMkLst>
        </pc:spChg>
      </pc:sldChg>
      <pc:sldChg chg="modSp add mod">
        <pc:chgData name="Lina Maria Sepulveda Cano" userId="4d10d8da-d459-4ce0-b4f5-88365d2fe730" providerId="ADAL" clId="{DE244C14-7041-4FAE-971D-A3F38B094510}" dt="2023-09-28T21:34:15.812" v="306" actId="20577"/>
        <pc:sldMkLst>
          <pc:docMk/>
          <pc:sldMk cId="3021531082" sldId="305"/>
        </pc:sldMkLst>
        <pc:spChg chg="mod">
          <ac:chgData name="Lina Maria Sepulveda Cano" userId="4d10d8da-d459-4ce0-b4f5-88365d2fe730" providerId="ADAL" clId="{DE244C14-7041-4FAE-971D-A3F38B094510}" dt="2023-09-28T21:34:15.812" v="306" actId="20577"/>
          <ac:spMkLst>
            <pc:docMk/>
            <pc:sldMk cId="3021531082" sldId="305"/>
            <ac:spMk id="6" creationId="{D5CE4894-CE15-42F1-99AB-4B184BDF9393}"/>
          </ac:spMkLst>
        </pc:spChg>
      </pc:sldChg>
      <pc:sldChg chg="modSp add mod">
        <pc:chgData name="Lina Maria Sepulveda Cano" userId="4d10d8da-d459-4ce0-b4f5-88365d2fe730" providerId="ADAL" clId="{DE244C14-7041-4FAE-971D-A3F38B094510}" dt="2023-09-28T21:34:24.666" v="332" actId="20577"/>
        <pc:sldMkLst>
          <pc:docMk/>
          <pc:sldMk cId="3696192296" sldId="306"/>
        </pc:sldMkLst>
        <pc:spChg chg="mod">
          <ac:chgData name="Lina Maria Sepulveda Cano" userId="4d10d8da-d459-4ce0-b4f5-88365d2fe730" providerId="ADAL" clId="{DE244C14-7041-4FAE-971D-A3F38B094510}" dt="2023-09-28T21:34:24.666" v="332" actId="20577"/>
          <ac:spMkLst>
            <pc:docMk/>
            <pc:sldMk cId="3696192296" sldId="306"/>
            <ac:spMk id="6" creationId="{D5CE4894-CE15-42F1-99AB-4B184BDF9393}"/>
          </ac:spMkLst>
        </pc:spChg>
      </pc:sldChg>
      <pc:sldChg chg="modSp add mod">
        <pc:chgData name="Lina Maria Sepulveda Cano" userId="4d10d8da-d459-4ce0-b4f5-88365d2fe730" providerId="ADAL" clId="{DE244C14-7041-4FAE-971D-A3F38B094510}" dt="2023-09-28T21:34:35.729" v="360" actId="20577"/>
        <pc:sldMkLst>
          <pc:docMk/>
          <pc:sldMk cId="2665177352" sldId="308"/>
        </pc:sldMkLst>
        <pc:spChg chg="mod">
          <ac:chgData name="Lina Maria Sepulveda Cano" userId="4d10d8da-d459-4ce0-b4f5-88365d2fe730" providerId="ADAL" clId="{DE244C14-7041-4FAE-971D-A3F38B094510}" dt="2023-09-28T21:34:35.729" v="360" actId="20577"/>
          <ac:spMkLst>
            <pc:docMk/>
            <pc:sldMk cId="2665177352" sldId="308"/>
            <ac:spMk id="8" creationId="{F6F0F1FA-5CD6-44D3-BB35-68EAC1A2458E}"/>
          </ac:spMkLst>
        </pc:spChg>
      </pc:sldChg>
      <pc:sldChg chg="add del">
        <pc:chgData name="Lina Maria Sepulveda Cano" userId="4d10d8da-d459-4ce0-b4f5-88365d2fe730" providerId="ADAL" clId="{DE244C14-7041-4FAE-971D-A3F38B094510}" dt="2023-09-28T21:54:45.882" v="363" actId="47"/>
        <pc:sldMkLst>
          <pc:docMk/>
          <pc:sldMk cId="3952752556" sldId="322"/>
        </pc:sldMkLst>
      </pc:sldChg>
      <pc:sldChg chg="add del">
        <pc:chgData name="Lina Maria Sepulveda Cano" userId="4d10d8da-d459-4ce0-b4f5-88365d2fe730" providerId="ADAL" clId="{DE244C14-7041-4FAE-971D-A3F38B094510}" dt="2023-09-28T21:54:45.882" v="363" actId="47"/>
        <pc:sldMkLst>
          <pc:docMk/>
          <pc:sldMk cId="722029760" sldId="323"/>
        </pc:sldMkLst>
      </pc:sldChg>
      <pc:sldChg chg="add del">
        <pc:chgData name="Lina Maria Sepulveda Cano" userId="4d10d8da-d459-4ce0-b4f5-88365d2fe730" providerId="ADAL" clId="{DE244C14-7041-4FAE-971D-A3F38B094510}" dt="2023-09-28T21:54:45.882" v="363" actId="47"/>
        <pc:sldMkLst>
          <pc:docMk/>
          <pc:sldMk cId="2142148036" sldId="324"/>
        </pc:sldMkLst>
      </pc:sldChg>
      <pc:sldChg chg="add del">
        <pc:chgData name="Lina Maria Sepulveda Cano" userId="4d10d8da-d459-4ce0-b4f5-88365d2fe730" providerId="ADAL" clId="{DE244C14-7041-4FAE-971D-A3F38B094510}" dt="2023-09-28T21:54:45.882" v="363" actId="47"/>
        <pc:sldMkLst>
          <pc:docMk/>
          <pc:sldMk cId="2058419001" sldId="325"/>
        </pc:sldMkLst>
      </pc:sldChg>
      <pc:sldChg chg="add del">
        <pc:chgData name="Lina Maria Sepulveda Cano" userId="4d10d8da-d459-4ce0-b4f5-88365d2fe730" providerId="ADAL" clId="{DE244C14-7041-4FAE-971D-A3F38B094510}" dt="2023-09-28T21:54:45.882" v="363" actId="47"/>
        <pc:sldMkLst>
          <pc:docMk/>
          <pc:sldMk cId="1542977369" sldId="326"/>
        </pc:sldMkLst>
      </pc:sldChg>
      <pc:sldChg chg="add del">
        <pc:chgData name="Lina Maria Sepulveda Cano" userId="4d10d8da-d459-4ce0-b4f5-88365d2fe730" providerId="ADAL" clId="{DE244C14-7041-4FAE-971D-A3F38B094510}" dt="2023-09-28T21:54:45.882" v="363" actId="47"/>
        <pc:sldMkLst>
          <pc:docMk/>
          <pc:sldMk cId="3919327040" sldId="328"/>
        </pc:sldMkLst>
      </pc:sldChg>
      <pc:sldChg chg="add del">
        <pc:chgData name="Lina Maria Sepulveda Cano" userId="4d10d8da-d459-4ce0-b4f5-88365d2fe730" providerId="ADAL" clId="{DE244C14-7041-4FAE-971D-A3F38B094510}" dt="2023-09-28T21:54:45.882" v="363" actId="47"/>
        <pc:sldMkLst>
          <pc:docMk/>
          <pc:sldMk cId="2355115440" sldId="329"/>
        </pc:sldMkLst>
      </pc:sldChg>
      <pc:sldChg chg="add del">
        <pc:chgData name="Lina Maria Sepulveda Cano" userId="4d10d8da-d459-4ce0-b4f5-88365d2fe730" providerId="ADAL" clId="{DE244C14-7041-4FAE-971D-A3F38B094510}" dt="2023-09-28T21:54:45.882" v="363" actId="47"/>
        <pc:sldMkLst>
          <pc:docMk/>
          <pc:sldMk cId="1259690385" sldId="330"/>
        </pc:sldMkLst>
      </pc:sldChg>
      <pc:sldChg chg="add del">
        <pc:chgData name="Lina Maria Sepulveda Cano" userId="4d10d8da-d459-4ce0-b4f5-88365d2fe730" providerId="ADAL" clId="{DE244C14-7041-4FAE-971D-A3F38B094510}" dt="2023-09-28T21:54:45.882" v="363" actId="47"/>
        <pc:sldMkLst>
          <pc:docMk/>
          <pc:sldMk cId="3749043233" sldId="331"/>
        </pc:sldMkLst>
      </pc:sldChg>
      <pc:sldChg chg="add del">
        <pc:chgData name="Lina Maria Sepulveda Cano" userId="4d10d8da-d459-4ce0-b4f5-88365d2fe730" providerId="ADAL" clId="{DE244C14-7041-4FAE-971D-A3F38B094510}" dt="2023-09-28T21:54:45.882" v="363" actId="47"/>
        <pc:sldMkLst>
          <pc:docMk/>
          <pc:sldMk cId="2768354333" sldId="332"/>
        </pc:sldMkLst>
      </pc:sldChg>
      <pc:sldChg chg="add del">
        <pc:chgData name="Lina Maria Sepulveda Cano" userId="4d10d8da-d459-4ce0-b4f5-88365d2fe730" providerId="ADAL" clId="{DE244C14-7041-4FAE-971D-A3F38B094510}" dt="2023-09-28T21:54:45.882" v="363" actId="47"/>
        <pc:sldMkLst>
          <pc:docMk/>
          <pc:sldMk cId="996215743" sldId="333"/>
        </pc:sldMkLst>
      </pc:sldChg>
      <pc:sldChg chg="add del">
        <pc:chgData name="Lina Maria Sepulveda Cano" userId="4d10d8da-d459-4ce0-b4f5-88365d2fe730" providerId="ADAL" clId="{DE244C14-7041-4FAE-971D-A3F38B094510}" dt="2023-09-28T21:54:45.882" v="363" actId="47"/>
        <pc:sldMkLst>
          <pc:docMk/>
          <pc:sldMk cId="3732277991" sldId="334"/>
        </pc:sldMkLst>
      </pc:sldChg>
      <pc:sldChg chg="add del">
        <pc:chgData name="Lina Maria Sepulveda Cano" userId="4d10d8da-d459-4ce0-b4f5-88365d2fe730" providerId="ADAL" clId="{DE244C14-7041-4FAE-971D-A3F38B094510}" dt="2023-09-28T21:54:45.882" v="363" actId="47"/>
        <pc:sldMkLst>
          <pc:docMk/>
          <pc:sldMk cId="4125805017" sldId="335"/>
        </pc:sldMkLst>
      </pc:sldChg>
      <pc:sldChg chg="add del">
        <pc:chgData name="Lina Maria Sepulveda Cano" userId="4d10d8da-d459-4ce0-b4f5-88365d2fe730" providerId="ADAL" clId="{DE244C14-7041-4FAE-971D-A3F38B094510}" dt="2023-09-28T21:54:45.882" v="363" actId="47"/>
        <pc:sldMkLst>
          <pc:docMk/>
          <pc:sldMk cId="2054986980" sldId="336"/>
        </pc:sldMkLst>
      </pc:sldChg>
      <pc:sldChg chg="add del">
        <pc:chgData name="Lina Maria Sepulveda Cano" userId="4d10d8da-d459-4ce0-b4f5-88365d2fe730" providerId="ADAL" clId="{DE244C14-7041-4FAE-971D-A3F38B094510}" dt="2023-09-28T21:54:45.882" v="363" actId="47"/>
        <pc:sldMkLst>
          <pc:docMk/>
          <pc:sldMk cId="421223910" sldId="337"/>
        </pc:sldMkLst>
      </pc:sldChg>
      <pc:sldChg chg="add del">
        <pc:chgData name="Lina Maria Sepulveda Cano" userId="4d10d8da-d459-4ce0-b4f5-88365d2fe730" providerId="ADAL" clId="{DE244C14-7041-4FAE-971D-A3F38B094510}" dt="2023-09-28T21:54:45.882" v="363" actId="47"/>
        <pc:sldMkLst>
          <pc:docMk/>
          <pc:sldMk cId="120012823" sldId="338"/>
        </pc:sldMkLst>
      </pc:sldChg>
      <pc:sldChg chg="add del">
        <pc:chgData name="Lina Maria Sepulveda Cano" userId="4d10d8da-d459-4ce0-b4f5-88365d2fe730" providerId="ADAL" clId="{DE244C14-7041-4FAE-971D-A3F38B094510}" dt="2023-09-28T21:54:45.882" v="363" actId="47"/>
        <pc:sldMkLst>
          <pc:docMk/>
          <pc:sldMk cId="3857488593" sldId="339"/>
        </pc:sldMkLst>
      </pc:sldChg>
      <pc:sldChg chg="add del">
        <pc:chgData name="Lina Maria Sepulveda Cano" userId="4d10d8da-d459-4ce0-b4f5-88365d2fe730" providerId="ADAL" clId="{DE244C14-7041-4FAE-971D-A3F38B094510}" dt="2023-09-28T21:54:45.882" v="363" actId="47"/>
        <pc:sldMkLst>
          <pc:docMk/>
          <pc:sldMk cId="2533002083" sldId="340"/>
        </pc:sldMkLst>
      </pc:sldChg>
      <pc:sldChg chg="add del">
        <pc:chgData name="Lina Maria Sepulveda Cano" userId="4d10d8da-d459-4ce0-b4f5-88365d2fe730" providerId="ADAL" clId="{DE244C14-7041-4FAE-971D-A3F38B094510}" dt="2023-09-28T21:54:45.882" v="363" actId="47"/>
        <pc:sldMkLst>
          <pc:docMk/>
          <pc:sldMk cId="19722040" sldId="341"/>
        </pc:sldMkLst>
      </pc:sldChg>
      <pc:sldChg chg="add del">
        <pc:chgData name="Lina Maria Sepulveda Cano" userId="4d10d8da-d459-4ce0-b4f5-88365d2fe730" providerId="ADAL" clId="{DE244C14-7041-4FAE-971D-A3F38B094510}" dt="2023-09-28T21:54:45.882" v="363" actId="47"/>
        <pc:sldMkLst>
          <pc:docMk/>
          <pc:sldMk cId="1098660503" sldId="343"/>
        </pc:sldMkLst>
      </pc:sldChg>
      <pc:sldChg chg="add del">
        <pc:chgData name="Lina Maria Sepulveda Cano" userId="4d10d8da-d459-4ce0-b4f5-88365d2fe730" providerId="ADAL" clId="{DE244C14-7041-4FAE-971D-A3F38B094510}" dt="2023-09-28T21:54:45.882" v="363" actId="47"/>
        <pc:sldMkLst>
          <pc:docMk/>
          <pc:sldMk cId="878988072" sldId="344"/>
        </pc:sldMkLst>
      </pc:sldChg>
      <pc:sldChg chg="add del">
        <pc:chgData name="Lina Maria Sepulveda Cano" userId="4d10d8da-d459-4ce0-b4f5-88365d2fe730" providerId="ADAL" clId="{DE244C14-7041-4FAE-971D-A3F38B094510}" dt="2023-09-28T21:54:45.882" v="363" actId="47"/>
        <pc:sldMkLst>
          <pc:docMk/>
          <pc:sldMk cId="4103300084" sldId="345"/>
        </pc:sldMkLst>
      </pc:sldChg>
      <pc:sldChg chg="add del">
        <pc:chgData name="Lina Maria Sepulveda Cano" userId="4d10d8da-d459-4ce0-b4f5-88365d2fe730" providerId="ADAL" clId="{DE244C14-7041-4FAE-971D-A3F38B094510}" dt="2023-09-28T21:54:45.882" v="363" actId="47"/>
        <pc:sldMkLst>
          <pc:docMk/>
          <pc:sldMk cId="3484081968" sldId="346"/>
        </pc:sldMkLst>
      </pc:sldChg>
      <pc:sldChg chg="add del">
        <pc:chgData name="Lina Maria Sepulveda Cano" userId="4d10d8da-d459-4ce0-b4f5-88365d2fe730" providerId="ADAL" clId="{DE244C14-7041-4FAE-971D-A3F38B094510}" dt="2023-09-28T21:54:45.882" v="363" actId="47"/>
        <pc:sldMkLst>
          <pc:docMk/>
          <pc:sldMk cId="1609112156" sldId="347"/>
        </pc:sldMkLst>
      </pc:sldChg>
      <pc:sldChg chg="add del">
        <pc:chgData name="Lina Maria Sepulveda Cano" userId="4d10d8da-d459-4ce0-b4f5-88365d2fe730" providerId="ADAL" clId="{DE244C14-7041-4FAE-971D-A3F38B094510}" dt="2023-09-28T21:54:45.882" v="363" actId="47"/>
        <pc:sldMkLst>
          <pc:docMk/>
          <pc:sldMk cId="3960863500" sldId="348"/>
        </pc:sldMkLst>
      </pc:sldChg>
      <pc:sldChg chg="add del">
        <pc:chgData name="Lina Maria Sepulveda Cano" userId="4d10d8da-d459-4ce0-b4f5-88365d2fe730" providerId="ADAL" clId="{DE244C14-7041-4FAE-971D-A3F38B094510}" dt="2023-09-28T21:54:45.882" v="363" actId="47"/>
        <pc:sldMkLst>
          <pc:docMk/>
          <pc:sldMk cId="1801074898" sldId="349"/>
        </pc:sldMkLst>
      </pc:sldChg>
      <pc:sldChg chg="add del">
        <pc:chgData name="Lina Maria Sepulveda Cano" userId="4d10d8da-d459-4ce0-b4f5-88365d2fe730" providerId="ADAL" clId="{DE244C14-7041-4FAE-971D-A3F38B094510}" dt="2023-09-28T21:54:45.882" v="363" actId="47"/>
        <pc:sldMkLst>
          <pc:docMk/>
          <pc:sldMk cId="181059103" sldId="350"/>
        </pc:sldMkLst>
      </pc:sldChg>
      <pc:sldChg chg="add del">
        <pc:chgData name="Lina Maria Sepulveda Cano" userId="4d10d8da-d459-4ce0-b4f5-88365d2fe730" providerId="ADAL" clId="{DE244C14-7041-4FAE-971D-A3F38B094510}" dt="2023-09-28T21:54:45.882" v="363" actId="47"/>
        <pc:sldMkLst>
          <pc:docMk/>
          <pc:sldMk cId="3012789278" sldId="351"/>
        </pc:sldMkLst>
      </pc:sldChg>
      <pc:sldChg chg="add del">
        <pc:chgData name="Lina Maria Sepulveda Cano" userId="4d10d8da-d459-4ce0-b4f5-88365d2fe730" providerId="ADAL" clId="{DE244C14-7041-4FAE-971D-A3F38B094510}" dt="2023-09-28T21:54:45.882" v="363" actId="47"/>
        <pc:sldMkLst>
          <pc:docMk/>
          <pc:sldMk cId="628505513" sldId="352"/>
        </pc:sldMkLst>
      </pc:sldChg>
      <pc:sldChg chg="add del">
        <pc:chgData name="Lina Maria Sepulveda Cano" userId="4d10d8da-d459-4ce0-b4f5-88365d2fe730" providerId="ADAL" clId="{DE244C14-7041-4FAE-971D-A3F38B094510}" dt="2023-09-28T21:54:45.882" v="363" actId="47"/>
        <pc:sldMkLst>
          <pc:docMk/>
          <pc:sldMk cId="2938550215" sldId="353"/>
        </pc:sldMkLst>
      </pc:sldChg>
      <pc:sldChg chg="add del">
        <pc:chgData name="Lina Maria Sepulveda Cano" userId="4d10d8da-d459-4ce0-b4f5-88365d2fe730" providerId="ADAL" clId="{DE244C14-7041-4FAE-971D-A3F38B094510}" dt="2023-09-28T21:54:45.882" v="363" actId="47"/>
        <pc:sldMkLst>
          <pc:docMk/>
          <pc:sldMk cId="2575318839" sldId="354"/>
        </pc:sldMkLst>
      </pc:sldChg>
      <pc:sldChg chg="add del">
        <pc:chgData name="Lina Maria Sepulveda Cano" userId="4d10d8da-d459-4ce0-b4f5-88365d2fe730" providerId="ADAL" clId="{DE244C14-7041-4FAE-971D-A3F38B094510}" dt="2023-09-28T21:54:45.882" v="363" actId="47"/>
        <pc:sldMkLst>
          <pc:docMk/>
          <pc:sldMk cId="4069854126" sldId="355"/>
        </pc:sldMkLst>
      </pc:sldChg>
      <pc:sldChg chg="add del">
        <pc:chgData name="Lina Maria Sepulveda Cano" userId="4d10d8da-d459-4ce0-b4f5-88365d2fe730" providerId="ADAL" clId="{DE244C14-7041-4FAE-971D-A3F38B094510}" dt="2023-09-28T21:54:45.882" v="363" actId="47"/>
        <pc:sldMkLst>
          <pc:docMk/>
          <pc:sldMk cId="194761620" sldId="356"/>
        </pc:sldMkLst>
      </pc:sldChg>
      <pc:sldChg chg="add del">
        <pc:chgData name="Lina Maria Sepulveda Cano" userId="4d10d8da-d459-4ce0-b4f5-88365d2fe730" providerId="ADAL" clId="{DE244C14-7041-4FAE-971D-A3F38B094510}" dt="2023-09-28T21:54:45.882" v="363" actId="47"/>
        <pc:sldMkLst>
          <pc:docMk/>
          <pc:sldMk cId="2134867006" sldId="357"/>
        </pc:sldMkLst>
      </pc:sldChg>
      <pc:sldChg chg="add del">
        <pc:chgData name="Lina Maria Sepulveda Cano" userId="4d10d8da-d459-4ce0-b4f5-88365d2fe730" providerId="ADAL" clId="{DE244C14-7041-4FAE-971D-A3F38B094510}" dt="2023-09-28T21:54:45.882" v="363" actId="47"/>
        <pc:sldMkLst>
          <pc:docMk/>
          <pc:sldMk cId="49561015" sldId="358"/>
        </pc:sldMkLst>
      </pc:sldChg>
      <pc:sldChg chg="add del">
        <pc:chgData name="Lina Maria Sepulveda Cano" userId="4d10d8da-d459-4ce0-b4f5-88365d2fe730" providerId="ADAL" clId="{DE244C14-7041-4FAE-971D-A3F38B094510}" dt="2023-09-28T21:54:45.882" v="363" actId="47"/>
        <pc:sldMkLst>
          <pc:docMk/>
          <pc:sldMk cId="750672574" sldId="359"/>
        </pc:sldMkLst>
      </pc:sldChg>
      <pc:sldChg chg="add del">
        <pc:chgData name="Lina Maria Sepulveda Cano" userId="4d10d8da-d459-4ce0-b4f5-88365d2fe730" providerId="ADAL" clId="{DE244C14-7041-4FAE-971D-A3F38B094510}" dt="2023-09-28T21:54:45.882" v="363" actId="47"/>
        <pc:sldMkLst>
          <pc:docMk/>
          <pc:sldMk cId="3472274019" sldId="360"/>
        </pc:sldMkLst>
      </pc:sldChg>
      <pc:sldChg chg="add del">
        <pc:chgData name="Lina Maria Sepulveda Cano" userId="4d10d8da-d459-4ce0-b4f5-88365d2fe730" providerId="ADAL" clId="{DE244C14-7041-4FAE-971D-A3F38B094510}" dt="2023-09-28T21:54:45.882" v="363" actId="47"/>
        <pc:sldMkLst>
          <pc:docMk/>
          <pc:sldMk cId="1293235325" sldId="361"/>
        </pc:sldMkLst>
      </pc:sldChg>
      <pc:sldChg chg="add del">
        <pc:chgData name="Lina Maria Sepulveda Cano" userId="4d10d8da-d459-4ce0-b4f5-88365d2fe730" providerId="ADAL" clId="{DE244C14-7041-4FAE-971D-A3F38B094510}" dt="2023-09-28T21:54:45.882" v="363" actId="47"/>
        <pc:sldMkLst>
          <pc:docMk/>
          <pc:sldMk cId="1140354654" sldId="362"/>
        </pc:sldMkLst>
      </pc:sldChg>
      <pc:sldChg chg="add del">
        <pc:chgData name="Lina Maria Sepulveda Cano" userId="4d10d8da-d459-4ce0-b4f5-88365d2fe730" providerId="ADAL" clId="{DE244C14-7041-4FAE-971D-A3F38B094510}" dt="2023-09-28T21:54:45.882" v="363" actId="47"/>
        <pc:sldMkLst>
          <pc:docMk/>
          <pc:sldMk cId="1772311758" sldId="363"/>
        </pc:sldMkLst>
      </pc:sldChg>
      <pc:sldChg chg="add del">
        <pc:chgData name="Lina Maria Sepulveda Cano" userId="4d10d8da-d459-4ce0-b4f5-88365d2fe730" providerId="ADAL" clId="{DE244C14-7041-4FAE-971D-A3F38B094510}" dt="2023-09-28T21:54:45.882" v="363" actId="47"/>
        <pc:sldMkLst>
          <pc:docMk/>
          <pc:sldMk cId="3178177495" sldId="364"/>
        </pc:sldMkLst>
      </pc:sldChg>
      <pc:sldChg chg="add del">
        <pc:chgData name="Lina Maria Sepulveda Cano" userId="4d10d8da-d459-4ce0-b4f5-88365d2fe730" providerId="ADAL" clId="{DE244C14-7041-4FAE-971D-A3F38B094510}" dt="2023-09-28T21:54:45.882" v="363" actId="47"/>
        <pc:sldMkLst>
          <pc:docMk/>
          <pc:sldMk cId="1479139861" sldId="365"/>
        </pc:sldMkLst>
      </pc:sldChg>
      <pc:sldChg chg="add">
        <pc:chgData name="Lina Maria Sepulveda Cano" userId="4d10d8da-d459-4ce0-b4f5-88365d2fe730" providerId="ADAL" clId="{DE244C14-7041-4FAE-971D-A3F38B094510}" dt="2023-09-28T21:54:26.343" v="362"/>
        <pc:sldMkLst>
          <pc:docMk/>
          <pc:sldMk cId="1915459853" sldId="366"/>
        </pc:sldMkLst>
      </pc:sldChg>
      <pc:sldChg chg="add">
        <pc:chgData name="Lina Maria Sepulveda Cano" userId="4d10d8da-d459-4ce0-b4f5-88365d2fe730" providerId="ADAL" clId="{DE244C14-7041-4FAE-971D-A3F38B094510}" dt="2023-09-28T21:54:26.343" v="362"/>
        <pc:sldMkLst>
          <pc:docMk/>
          <pc:sldMk cId="1866285208" sldId="367"/>
        </pc:sldMkLst>
      </pc:sldChg>
      <pc:sldChg chg="add">
        <pc:chgData name="Lina Maria Sepulveda Cano" userId="4d10d8da-d459-4ce0-b4f5-88365d2fe730" providerId="ADAL" clId="{DE244C14-7041-4FAE-971D-A3F38B094510}" dt="2023-09-28T21:54:26.343" v="362"/>
        <pc:sldMkLst>
          <pc:docMk/>
          <pc:sldMk cId="3663869220" sldId="368"/>
        </pc:sldMkLst>
      </pc:sldChg>
      <pc:sldChg chg="add">
        <pc:chgData name="Lina Maria Sepulveda Cano" userId="4d10d8da-d459-4ce0-b4f5-88365d2fe730" providerId="ADAL" clId="{DE244C14-7041-4FAE-971D-A3F38B094510}" dt="2023-09-28T21:54:26.343" v="362"/>
        <pc:sldMkLst>
          <pc:docMk/>
          <pc:sldMk cId="3557728677" sldId="369"/>
        </pc:sldMkLst>
      </pc:sldChg>
      <pc:sldChg chg="add">
        <pc:chgData name="Lina Maria Sepulveda Cano" userId="4d10d8da-d459-4ce0-b4f5-88365d2fe730" providerId="ADAL" clId="{DE244C14-7041-4FAE-971D-A3F38B094510}" dt="2023-09-28T21:54:26.343" v="362"/>
        <pc:sldMkLst>
          <pc:docMk/>
          <pc:sldMk cId="3902893002" sldId="370"/>
        </pc:sldMkLst>
      </pc:sldChg>
      <pc:sldChg chg="add">
        <pc:chgData name="Lina Maria Sepulveda Cano" userId="4d10d8da-d459-4ce0-b4f5-88365d2fe730" providerId="ADAL" clId="{DE244C14-7041-4FAE-971D-A3F38B094510}" dt="2023-09-28T21:54:26.343" v="362"/>
        <pc:sldMkLst>
          <pc:docMk/>
          <pc:sldMk cId="969362926" sldId="371"/>
        </pc:sldMkLst>
      </pc:sldChg>
      <pc:sldChg chg="add">
        <pc:chgData name="Lina Maria Sepulveda Cano" userId="4d10d8da-d459-4ce0-b4f5-88365d2fe730" providerId="ADAL" clId="{DE244C14-7041-4FAE-971D-A3F38B094510}" dt="2023-09-28T21:54:26.343" v="362"/>
        <pc:sldMkLst>
          <pc:docMk/>
          <pc:sldMk cId="2400331383" sldId="372"/>
        </pc:sldMkLst>
      </pc:sldChg>
      <pc:sldChg chg="add">
        <pc:chgData name="Lina Maria Sepulveda Cano" userId="4d10d8da-d459-4ce0-b4f5-88365d2fe730" providerId="ADAL" clId="{DE244C14-7041-4FAE-971D-A3F38B094510}" dt="2023-09-28T21:54:26.343" v="362"/>
        <pc:sldMkLst>
          <pc:docMk/>
          <pc:sldMk cId="3069731868" sldId="373"/>
        </pc:sldMkLst>
      </pc:sldChg>
      <pc:sldChg chg="add">
        <pc:chgData name="Lina Maria Sepulveda Cano" userId="4d10d8da-d459-4ce0-b4f5-88365d2fe730" providerId="ADAL" clId="{DE244C14-7041-4FAE-971D-A3F38B094510}" dt="2023-09-28T21:54:26.343" v="362"/>
        <pc:sldMkLst>
          <pc:docMk/>
          <pc:sldMk cId="2670495307" sldId="374"/>
        </pc:sldMkLst>
      </pc:sldChg>
      <pc:sldChg chg="add">
        <pc:chgData name="Lina Maria Sepulveda Cano" userId="4d10d8da-d459-4ce0-b4f5-88365d2fe730" providerId="ADAL" clId="{DE244C14-7041-4FAE-971D-A3F38B094510}" dt="2023-09-28T21:54:26.343" v="362"/>
        <pc:sldMkLst>
          <pc:docMk/>
          <pc:sldMk cId="1862896782" sldId="375"/>
        </pc:sldMkLst>
      </pc:sldChg>
      <pc:sldChg chg="add">
        <pc:chgData name="Lina Maria Sepulveda Cano" userId="4d10d8da-d459-4ce0-b4f5-88365d2fe730" providerId="ADAL" clId="{DE244C14-7041-4FAE-971D-A3F38B094510}" dt="2023-09-28T21:54:26.343" v="362"/>
        <pc:sldMkLst>
          <pc:docMk/>
          <pc:sldMk cId="567293301" sldId="376"/>
        </pc:sldMkLst>
      </pc:sldChg>
      <pc:sldChg chg="add">
        <pc:chgData name="Lina Maria Sepulveda Cano" userId="4d10d8da-d459-4ce0-b4f5-88365d2fe730" providerId="ADAL" clId="{DE244C14-7041-4FAE-971D-A3F38B094510}" dt="2023-09-28T21:54:26.343" v="362"/>
        <pc:sldMkLst>
          <pc:docMk/>
          <pc:sldMk cId="4172164065" sldId="377"/>
        </pc:sldMkLst>
      </pc:sldChg>
      <pc:sldChg chg="add">
        <pc:chgData name="Lina Maria Sepulveda Cano" userId="4d10d8da-d459-4ce0-b4f5-88365d2fe730" providerId="ADAL" clId="{DE244C14-7041-4FAE-971D-A3F38B094510}" dt="2023-09-28T21:54:26.343" v="362"/>
        <pc:sldMkLst>
          <pc:docMk/>
          <pc:sldMk cId="2728471195" sldId="378"/>
        </pc:sldMkLst>
      </pc:sldChg>
      <pc:sldChg chg="add">
        <pc:chgData name="Lina Maria Sepulveda Cano" userId="4d10d8da-d459-4ce0-b4f5-88365d2fe730" providerId="ADAL" clId="{DE244C14-7041-4FAE-971D-A3F38B094510}" dt="2023-09-28T21:54:26.343" v="362"/>
        <pc:sldMkLst>
          <pc:docMk/>
          <pc:sldMk cId="1807118246" sldId="379"/>
        </pc:sldMkLst>
      </pc:sldChg>
      <pc:sldChg chg="add">
        <pc:chgData name="Lina Maria Sepulveda Cano" userId="4d10d8da-d459-4ce0-b4f5-88365d2fe730" providerId="ADAL" clId="{DE244C14-7041-4FAE-971D-A3F38B094510}" dt="2023-09-28T21:54:26.343" v="362"/>
        <pc:sldMkLst>
          <pc:docMk/>
          <pc:sldMk cId="790503916" sldId="380"/>
        </pc:sldMkLst>
      </pc:sldChg>
      <pc:sldChg chg="add">
        <pc:chgData name="Lina Maria Sepulveda Cano" userId="4d10d8da-d459-4ce0-b4f5-88365d2fe730" providerId="ADAL" clId="{DE244C14-7041-4FAE-971D-A3F38B094510}" dt="2023-09-28T21:54:26.343" v="362"/>
        <pc:sldMkLst>
          <pc:docMk/>
          <pc:sldMk cId="1439061840" sldId="381"/>
        </pc:sldMkLst>
      </pc:sldChg>
      <pc:sldChg chg="add">
        <pc:chgData name="Lina Maria Sepulveda Cano" userId="4d10d8da-d459-4ce0-b4f5-88365d2fe730" providerId="ADAL" clId="{DE244C14-7041-4FAE-971D-A3F38B094510}" dt="2023-09-28T21:54:26.343" v="362"/>
        <pc:sldMkLst>
          <pc:docMk/>
          <pc:sldMk cId="938576685" sldId="382"/>
        </pc:sldMkLst>
      </pc:sldChg>
      <pc:sldChg chg="add">
        <pc:chgData name="Lina Maria Sepulveda Cano" userId="4d10d8da-d459-4ce0-b4f5-88365d2fe730" providerId="ADAL" clId="{DE244C14-7041-4FAE-971D-A3F38B094510}" dt="2023-09-28T21:54:26.343" v="362"/>
        <pc:sldMkLst>
          <pc:docMk/>
          <pc:sldMk cId="1015555124" sldId="383"/>
        </pc:sldMkLst>
      </pc:sldChg>
      <pc:sldChg chg="add">
        <pc:chgData name="Lina Maria Sepulveda Cano" userId="4d10d8da-d459-4ce0-b4f5-88365d2fe730" providerId="ADAL" clId="{DE244C14-7041-4FAE-971D-A3F38B094510}" dt="2023-09-28T21:54:26.343" v="362"/>
        <pc:sldMkLst>
          <pc:docMk/>
          <pc:sldMk cId="540676037" sldId="384"/>
        </pc:sldMkLst>
      </pc:sldChg>
      <pc:sldChg chg="add">
        <pc:chgData name="Lina Maria Sepulveda Cano" userId="4d10d8da-d459-4ce0-b4f5-88365d2fe730" providerId="ADAL" clId="{DE244C14-7041-4FAE-971D-A3F38B094510}" dt="2023-09-28T21:54:26.343" v="362"/>
        <pc:sldMkLst>
          <pc:docMk/>
          <pc:sldMk cId="2182376693" sldId="385"/>
        </pc:sldMkLst>
      </pc:sldChg>
      <pc:sldChg chg="add">
        <pc:chgData name="Lina Maria Sepulveda Cano" userId="4d10d8da-d459-4ce0-b4f5-88365d2fe730" providerId="ADAL" clId="{DE244C14-7041-4FAE-971D-A3F38B094510}" dt="2023-09-28T21:54:26.343" v="362"/>
        <pc:sldMkLst>
          <pc:docMk/>
          <pc:sldMk cId="4189013190" sldId="386"/>
        </pc:sldMkLst>
      </pc:sldChg>
      <pc:sldChg chg="add">
        <pc:chgData name="Lina Maria Sepulveda Cano" userId="4d10d8da-d459-4ce0-b4f5-88365d2fe730" providerId="ADAL" clId="{DE244C14-7041-4FAE-971D-A3F38B094510}" dt="2023-09-28T21:54:26.343" v="362"/>
        <pc:sldMkLst>
          <pc:docMk/>
          <pc:sldMk cId="2631229873" sldId="387"/>
        </pc:sldMkLst>
      </pc:sldChg>
      <pc:sldChg chg="add">
        <pc:chgData name="Lina Maria Sepulveda Cano" userId="4d10d8da-d459-4ce0-b4f5-88365d2fe730" providerId="ADAL" clId="{DE244C14-7041-4FAE-971D-A3F38B094510}" dt="2023-09-28T21:54:26.343" v="362"/>
        <pc:sldMkLst>
          <pc:docMk/>
          <pc:sldMk cId="1127603928" sldId="388"/>
        </pc:sldMkLst>
      </pc:sldChg>
      <pc:sldChg chg="add">
        <pc:chgData name="Lina Maria Sepulveda Cano" userId="4d10d8da-d459-4ce0-b4f5-88365d2fe730" providerId="ADAL" clId="{DE244C14-7041-4FAE-971D-A3F38B094510}" dt="2023-09-28T21:54:26.343" v="362"/>
        <pc:sldMkLst>
          <pc:docMk/>
          <pc:sldMk cId="722922827" sldId="389"/>
        </pc:sldMkLst>
      </pc:sldChg>
      <pc:sldChg chg="add">
        <pc:chgData name="Lina Maria Sepulveda Cano" userId="4d10d8da-d459-4ce0-b4f5-88365d2fe730" providerId="ADAL" clId="{DE244C14-7041-4FAE-971D-A3F38B094510}" dt="2023-09-28T21:54:26.343" v="362"/>
        <pc:sldMkLst>
          <pc:docMk/>
          <pc:sldMk cId="3764036312" sldId="390"/>
        </pc:sldMkLst>
      </pc:sldChg>
      <pc:sldChg chg="add">
        <pc:chgData name="Lina Maria Sepulveda Cano" userId="4d10d8da-d459-4ce0-b4f5-88365d2fe730" providerId="ADAL" clId="{DE244C14-7041-4FAE-971D-A3F38B094510}" dt="2023-09-28T21:54:26.343" v="362"/>
        <pc:sldMkLst>
          <pc:docMk/>
          <pc:sldMk cId="3875661669" sldId="391"/>
        </pc:sldMkLst>
      </pc:sldChg>
      <pc:sldChg chg="add">
        <pc:chgData name="Lina Maria Sepulveda Cano" userId="4d10d8da-d459-4ce0-b4f5-88365d2fe730" providerId="ADAL" clId="{DE244C14-7041-4FAE-971D-A3F38B094510}" dt="2023-09-28T21:54:26.343" v="362"/>
        <pc:sldMkLst>
          <pc:docMk/>
          <pc:sldMk cId="2676244678" sldId="392"/>
        </pc:sldMkLst>
      </pc:sldChg>
      <pc:sldChg chg="add">
        <pc:chgData name="Lina Maria Sepulveda Cano" userId="4d10d8da-d459-4ce0-b4f5-88365d2fe730" providerId="ADAL" clId="{DE244C14-7041-4FAE-971D-A3F38B094510}" dt="2023-09-28T21:54:26.343" v="362"/>
        <pc:sldMkLst>
          <pc:docMk/>
          <pc:sldMk cId="1178795395" sldId="393"/>
        </pc:sldMkLst>
      </pc:sldChg>
      <pc:sldChg chg="add">
        <pc:chgData name="Lina Maria Sepulveda Cano" userId="4d10d8da-d459-4ce0-b4f5-88365d2fe730" providerId="ADAL" clId="{DE244C14-7041-4FAE-971D-A3F38B094510}" dt="2023-09-28T21:54:26.343" v="362"/>
        <pc:sldMkLst>
          <pc:docMk/>
          <pc:sldMk cId="3469670454" sldId="394"/>
        </pc:sldMkLst>
      </pc:sldChg>
      <pc:sldChg chg="add">
        <pc:chgData name="Lina Maria Sepulveda Cano" userId="4d10d8da-d459-4ce0-b4f5-88365d2fe730" providerId="ADAL" clId="{DE244C14-7041-4FAE-971D-A3F38B094510}" dt="2023-09-28T21:54:26.343" v="362"/>
        <pc:sldMkLst>
          <pc:docMk/>
          <pc:sldMk cId="363149849" sldId="395"/>
        </pc:sldMkLst>
      </pc:sldChg>
      <pc:sldMasterChg chg="delSldLayout">
        <pc:chgData name="Lina Maria Sepulveda Cano" userId="4d10d8da-d459-4ce0-b4f5-88365d2fe730" providerId="ADAL" clId="{DE244C14-7041-4FAE-971D-A3F38B094510}" dt="2023-09-28T21:27:13.049" v="48" actId="2696"/>
        <pc:sldMasterMkLst>
          <pc:docMk/>
          <pc:sldMasterMk cId="2281365920" sldId="2147483660"/>
        </pc:sldMasterMkLst>
        <pc:sldLayoutChg chg="del">
          <pc:chgData name="Lina Maria Sepulveda Cano" userId="4d10d8da-d459-4ce0-b4f5-88365d2fe730" providerId="ADAL" clId="{DE244C14-7041-4FAE-971D-A3F38B094510}" dt="2023-09-28T21:27:13.049" v="48" actId="2696"/>
          <pc:sldLayoutMkLst>
            <pc:docMk/>
            <pc:sldMasterMk cId="2281365920" sldId="2147483660"/>
            <pc:sldLayoutMk cId="2570954804" sldId="214748367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2A796B-E63E-4CC5-A164-648B3E4FA827}" type="datetimeFigureOut">
              <a:rPr lang="es-CO" smtClean="0"/>
              <a:t>28/09/2023</a:t>
            </a:fld>
            <a:endParaRPr lang="es-CO"/>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66A43F-3D95-4D1C-B097-C3738706F0CD}" type="slidenum">
              <a:rPr lang="es-CO" smtClean="0"/>
              <a:t>‹Nº›</a:t>
            </a:fld>
            <a:endParaRPr lang="es-CO"/>
          </a:p>
        </p:txBody>
      </p:sp>
    </p:spTree>
    <p:extLst>
      <p:ext uri="{BB962C8B-B14F-4D97-AF65-F5344CB8AC3E}">
        <p14:creationId xmlns:p14="http://schemas.microsoft.com/office/powerpoint/2010/main" val="42922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28/09/2023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90577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28/09/2023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30673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28/09/2023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401391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Resources">
  <p:cSld name="Resources">
    <p:spTree>
      <p:nvGrpSpPr>
        <p:cNvPr id="1" name="Shape 97"/>
        <p:cNvGrpSpPr/>
        <p:nvPr/>
      </p:nvGrpSpPr>
      <p:grpSpPr>
        <a:xfrm>
          <a:off x="0" y="0"/>
          <a:ext cx="0" cy="0"/>
          <a:chOff x="0" y="0"/>
          <a:chExt cx="0" cy="0"/>
        </a:xfrm>
      </p:grpSpPr>
      <p:grpSp>
        <p:nvGrpSpPr>
          <p:cNvPr id="98" name="Google Shape;98;p16"/>
          <p:cNvGrpSpPr/>
          <p:nvPr/>
        </p:nvGrpSpPr>
        <p:grpSpPr>
          <a:xfrm>
            <a:off x="-6586" y="-257167"/>
            <a:ext cx="9174175" cy="1845696"/>
            <a:chOff x="0" y="-40481"/>
            <a:chExt cx="9144000" cy="1384272"/>
          </a:xfrm>
        </p:grpSpPr>
        <p:sp>
          <p:nvSpPr>
            <p:cNvPr id="99" name="Google Shape;99;p16"/>
            <p:cNvSpPr/>
            <p:nvPr/>
          </p:nvSpPr>
          <p:spPr>
            <a:xfrm rot="10800000">
              <a:off x="1200" y="799890"/>
              <a:ext cx="9142800" cy="543900"/>
            </a:xfrm>
            <a:prstGeom prst="triangl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0" name="Google Shape;100;p16"/>
            <p:cNvSpPr/>
            <p:nvPr/>
          </p:nvSpPr>
          <p:spPr>
            <a:xfrm>
              <a:off x="0" y="-40481"/>
              <a:ext cx="9144000" cy="856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01" name="Google Shape;101;p16"/>
          <p:cNvSpPr txBox="1">
            <a:spLocks noGrp="1"/>
          </p:cNvSpPr>
          <p:nvPr>
            <p:ph type="body" idx="1"/>
          </p:nvPr>
        </p:nvSpPr>
        <p:spPr>
          <a:xfrm>
            <a:off x="720000" y="1578267"/>
            <a:ext cx="3771600" cy="1968000"/>
          </a:xfrm>
          <a:prstGeom prst="rect">
            <a:avLst/>
          </a:prstGeom>
        </p:spPr>
        <p:txBody>
          <a:bodyPr spcFirstLastPara="1" wrap="square" lIns="91425" tIns="91425" rIns="91425" bIns="91425" anchor="t" anchorCtr="0">
            <a:noAutofit/>
          </a:bodyPr>
          <a:lstStyle>
            <a:lvl1pPr marL="457200" lvl="0" indent="-285750" rtl="0">
              <a:spcBef>
                <a:spcPts val="0"/>
              </a:spcBef>
              <a:spcAft>
                <a:spcPts val="0"/>
              </a:spcAft>
              <a:buClr>
                <a:srgbClr val="000000"/>
              </a:buClr>
              <a:buSzPts val="900"/>
              <a:buChar char="●"/>
              <a:defRPr sz="900">
                <a:solidFill>
                  <a:srgbClr val="000000"/>
                </a:solidFill>
              </a:defRPr>
            </a:lvl1pPr>
            <a:lvl2pPr marL="914400" lvl="1" indent="-285750" rtl="0">
              <a:spcBef>
                <a:spcPts val="1600"/>
              </a:spcBef>
              <a:spcAft>
                <a:spcPts val="0"/>
              </a:spcAft>
              <a:buClr>
                <a:srgbClr val="000000"/>
              </a:buClr>
              <a:buSzPts val="900"/>
              <a:buChar char="○"/>
              <a:defRPr sz="900">
                <a:solidFill>
                  <a:srgbClr val="000000"/>
                </a:solidFill>
              </a:defRPr>
            </a:lvl2pPr>
            <a:lvl3pPr marL="1371600" lvl="2" indent="-285750" rtl="0">
              <a:spcBef>
                <a:spcPts val="1600"/>
              </a:spcBef>
              <a:spcAft>
                <a:spcPts val="0"/>
              </a:spcAft>
              <a:buClr>
                <a:srgbClr val="000000"/>
              </a:buClr>
              <a:buSzPts val="900"/>
              <a:buChar char="■"/>
              <a:defRPr sz="900">
                <a:solidFill>
                  <a:srgbClr val="000000"/>
                </a:solidFill>
              </a:defRPr>
            </a:lvl3pPr>
            <a:lvl4pPr marL="1828800" lvl="3" indent="-285750" rtl="0">
              <a:spcBef>
                <a:spcPts val="1600"/>
              </a:spcBef>
              <a:spcAft>
                <a:spcPts val="0"/>
              </a:spcAft>
              <a:buClr>
                <a:srgbClr val="000000"/>
              </a:buClr>
              <a:buSzPts val="900"/>
              <a:buChar char="●"/>
              <a:defRPr sz="900">
                <a:solidFill>
                  <a:srgbClr val="000000"/>
                </a:solidFill>
              </a:defRPr>
            </a:lvl4pPr>
            <a:lvl5pPr marL="2286000" lvl="4" indent="-285750" rtl="0">
              <a:spcBef>
                <a:spcPts val="1600"/>
              </a:spcBef>
              <a:spcAft>
                <a:spcPts val="0"/>
              </a:spcAft>
              <a:buClr>
                <a:srgbClr val="000000"/>
              </a:buClr>
              <a:buSzPts val="900"/>
              <a:buChar char="○"/>
              <a:defRPr sz="900">
                <a:solidFill>
                  <a:srgbClr val="000000"/>
                </a:solidFill>
              </a:defRPr>
            </a:lvl5pPr>
            <a:lvl6pPr marL="2743200" lvl="5" indent="-285750" rtl="0">
              <a:spcBef>
                <a:spcPts val="1600"/>
              </a:spcBef>
              <a:spcAft>
                <a:spcPts val="0"/>
              </a:spcAft>
              <a:buClr>
                <a:srgbClr val="000000"/>
              </a:buClr>
              <a:buSzPts val="900"/>
              <a:buChar char="■"/>
              <a:defRPr sz="900">
                <a:solidFill>
                  <a:srgbClr val="000000"/>
                </a:solidFill>
              </a:defRPr>
            </a:lvl6pPr>
            <a:lvl7pPr marL="3200400" lvl="6" indent="-285750" rtl="0">
              <a:spcBef>
                <a:spcPts val="1600"/>
              </a:spcBef>
              <a:spcAft>
                <a:spcPts val="0"/>
              </a:spcAft>
              <a:buClr>
                <a:srgbClr val="000000"/>
              </a:buClr>
              <a:buSzPts val="900"/>
              <a:buChar char="●"/>
              <a:defRPr sz="900">
                <a:solidFill>
                  <a:srgbClr val="000000"/>
                </a:solidFill>
              </a:defRPr>
            </a:lvl7pPr>
            <a:lvl8pPr marL="3657600" lvl="7" indent="-285750" rtl="0">
              <a:spcBef>
                <a:spcPts val="1600"/>
              </a:spcBef>
              <a:spcAft>
                <a:spcPts val="0"/>
              </a:spcAft>
              <a:buClr>
                <a:srgbClr val="000000"/>
              </a:buClr>
              <a:buSzPts val="900"/>
              <a:buChar char="○"/>
              <a:defRPr sz="900">
                <a:solidFill>
                  <a:srgbClr val="000000"/>
                </a:solidFill>
              </a:defRPr>
            </a:lvl8pPr>
            <a:lvl9pPr marL="4114800" lvl="8" indent="-285750" rtl="0">
              <a:spcBef>
                <a:spcPts val="1600"/>
              </a:spcBef>
              <a:spcAft>
                <a:spcPts val="1600"/>
              </a:spcAft>
              <a:buClr>
                <a:srgbClr val="000000"/>
              </a:buClr>
              <a:buSzPts val="900"/>
              <a:buChar char="■"/>
              <a:defRPr sz="900">
                <a:solidFill>
                  <a:srgbClr val="000000"/>
                </a:solidFill>
              </a:defRPr>
            </a:lvl9pPr>
          </a:lstStyle>
          <a:p>
            <a:endParaRPr/>
          </a:p>
        </p:txBody>
      </p:sp>
      <p:sp>
        <p:nvSpPr>
          <p:cNvPr id="102" name="Google Shape;102;p16"/>
          <p:cNvSpPr txBox="1">
            <a:spLocks noGrp="1"/>
          </p:cNvSpPr>
          <p:nvPr>
            <p:ph type="ctrTitle"/>
          </p:nvPr>
        </p:nvSpPr>
        <p:spPr>
          <a:xfrm>
            <a:off x="3080975" y="540448"/>
            <a:ext cx="2982000" cy="91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1pPr>
            <a:lvl2pPr lvl="1"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2pPr>
            <a:lvl3pPr lvl="2"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3pPr>
            <a:lvl4pPr lvl="3"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4pPr>
            <a:lvl5pPr lvl="4"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5pPr>
            <a:lvl6pPr lvl="5"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6pPr>
            <a:lvl7pPr lvl="6"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7pPr>
            <a:lvl8pPr lvl="7"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8pPr>
            <a:lvl9pPr lvl="8"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9pPr>
          </a:lstStyle>
          <a:p>
            <a:endParaRPr/>
          </a:p>
        </p:txBody>
      </p:sp>
    </p:spTree>
    <p:extLst>
      <p:ext uri="{BB962C8B-B14F-4D97-AF65-F5344CB8AC3E}">
        <p14:creationId xmlns:p14="http://schemas.microsoft.com/office/powerpoint/2010/main" val="3095565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pening slide">
  <p:cSld name="Opening slide">
    <p:spTree>
      <p:nvGrpSpPr>
        <p:cNvPr id="1" name="Shape 8"/>
        <p:cNvGrpSpPr/>
        <p:nvPr/>
      </p:nvGrpSpPr>
      <p:grpSpPr>
        <a:xfrm>
          <a:off x="0" y="0"/>
          <a:ext cx="0" cy="0"/>
          <a:chOff x="0" y="0"/>
          <a:chExt cx="0" cy="0"/>
        </a:xfrm>
      </p:grpSpPr>
      <p:sp>
        <p:nvSpPr>
          <p:cNvPr id="9" name="Google Shape;9;p2"/>
          <p:cNvSpPr/>
          <p:nvPr/>
        </p:nvSpPr>
        <p:spPr>
          <a:xfrm>
            <a:off x="5089700" y="-26900"/>
            <a:ext cx="4094650" cy="6920767"/>
          </a:xfrm>
          <a:custGeom>
            <a:avLst/>
            <a:gdLst/>
            <a:ahLst/>
            <a:cxnLst/>
            <a:rect l="l" t="t" r="r" b="b"/>
            <a:pathLst>
              <a:path w="163786" h="207623" extrusionOk="0">
                <a:moveTo>
                  <a:pt x="0" y="0"/>
                </a:moveTo>
                <a:lnTo>
                  <a:pt x="26895" y="207623"/>
                </a:lnTo>
                <a:lnTo>
                  <a:pt x="163786" y="207623"/>
                </a:lnTo>
                <a:lnTo>
                  <a:pt x="163786" y="538"/>
                </a:lnTo>
                <a:close/>
              </a:path>
            </a:pathLst>
          </a:custGeom>
          <a:solidFill>
            <a:schemeClr val="dk1"/>
          </a:solidFill>
          <a:ln>
            <a:noFill/>
          </a:ln>
        </p:spPr>
      </p:sp>
      <p:sp>
        <p:nvSpPr>
          <p:cNvPr id="10" name="Google Shape;10;p2"/>
          <p:cNvSpPr txBox="1">
            <a:spLocks noGrp="1"/>
          </p:cNvSpPr>
          <p:nvPr>
            <p:ph type="ctrTitle"/>
          </p:nvPr>
        </p:nvSpPr>
        <p:spPr>
          <a:xfrm>
            <a:off x="4863802" y="1720233"/>
            <a:ext cx="3639600" cy="23764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3000"/>
              <a:buFont typeface="Nunito Sans ExtraBold"/>
              <a:buNone/>
              <a:defRPr sz="3000">
                <a:solidFill>
                  <a:schemeClr val="lt1"/>
                </a:solidFill>
                <a:latin typeface="Nunito Sans ExtraBold"/>
                <a:ea typeface="Nunito Sans ExtraBold"/>
                <a:cs typeface="Nunito Sans ExtraBold"/>
                <a:sym typeface="Nunito Sans ExtraBold"/>
              </a:defRPr>
            </a:lvl1pPr>
            <a:lvl2pPr lvl="1" algn="r" rtl="0">
              <a:spcBef>
                <a:spcPts val="0"/>
              </a:spcBef>
              <a:spcAft>
                <a:spcPts val="0"/>
              </a:spcAft>
              <a:buClr>
                <a:schemeClr val="lt1"/>
              </a:buClr>
              <a:buSzPts val="3000"/>
              <a:buNone/>
              <a:defRPr sz="3000">
                <a:solidFill>
                  <a:schemeClr val="lt1"/>
                </a:solidFill>
              </a:defRPr>
            </a:lvl2pPr>
            <a:lvl3pPr lvl="2" algn="r" rtl="0">
              <a:spcBef>
                <a:spcPts val="0"/>
              </a:spcBef>
              <a:spcAft>
                <a:spcPts val="0"/>
              </a:spcAft>
              <a:buClr>
                <a:schemeClr val="lt1"/>
              </a:buClr>
              <a:buSzPts val="3000"/>
              <a:buNone/>
              <a:defRPr sz="3000">
                <a:solidFill>
                  <a:schemeClr val="lt1"/>
                </a:solidFill>
              </a:defRPr>
            </a:lvl3pPr>
            <a:lvl4pPr lvl="3" algn="r" rtl="0">
              <a:spcBef>
                <a:spcPts val="0"/>
              </a:spcBef>
              <a:spcAft>
                <a:spcPts val="0"/>
              </a:spcAft>
              <a:buClr>
                <a:schemeClr val="lt1"/>
              </a:buClr>
              <a:buSzPts val="3000"/>
              <a:buNone/>
              <a:defRPr sz="3000">
                <a:solidFill>
                  <a:schemeClr val="lt1"/>
                </a:solidFill>
              </a:defRPr>
            </a:lvl4pPr>
            <a:lvl5pPr lvl="4" algn="r" rtl="0">
              <a:spcBef>
                <a:spcPts val="0"/>
              </a:spcBef>
              <a:spcAft>
                <a:spcPts val="0"/>
              </a:spcAft>
              <a:buClr>
                <a:schemeClr val="lt1"/>
              </a:buClr>
              <a:buSzPts val="3000"/>
              <a:buNone/>
              <a:defRPr sz="3000">
                <a:solidFill>
                  <a:schemeClr val="lt1"/>
                </a:solidFill>
              </a:defRPr>
            </a:lvl5pPr>
            <a:lvl6pPr lvl="5" algn="r" rtl="0">
              <a:spcBef>
                <a:spcPts val="0"/>
              </a:spcBef>
              <a:spcAft>
                <a:spcPts val="0"/>
              </a:spcAft>
              <a:buClr>
                <a:schemeClr val="lt1"/>
              </a:buClr>
              <a:buSzPts val="3000"/>
              <a:buNone/>
              <a:defRPr sz="3000">
                <a:solidFill>
                  <a:schemeClr val="lt1"/>
                </a:solidFill>
              </a:defRPr>
            </a:lvl6pPr>
            <a:lvl7pPr lvl="6" algn="r" rtl="0">
              <a:spcBef>
                <a:spcPts val="0"/>
              </a:spcBef>
              <a:spcAft>
                <a:spcPts val="0"/>
              </a:spcAft>
              <a:buClr>
                <a:schemeClr val="lt1"/>
              </a:buClr>
              <a:buSzPts val="3000"/>
              <a:buNone/>
              <a:defRPr sz="3000">
                <a:solidFill>
                  <a:schemeClr val="lt1"/>
                </a:solidFill>
              </a:defRPr>
            </a:lvl7pPr>
            <a:lvl8pPr lvl="7" algn="r" rtl="0">
              <a:spcBef>
                <a:spcPts val="0"/>
              </a:spcBef>
              <a:spcAft>
                <a:spcPts val="0"/>
              </a:spcAft>
              <a:buClr>
                <a:schemeClr val="lt1"/>
              </a:buClr>
              <a:buSzPts val="3000"/>
              <a:buNone/>
              <a:defRPr sz="3000">
                <a:solidFill>
                  <a:schemeClr val="lt1"/>
                </a:solidFill>
              </a:defRPr>
            </a:lvl8pPr>
            <a:lvl9pPr lvl="8" algn="r" rtl="0">
              <a:spcBef>
                <a:spcPts val="0"/>
              </a:spcBef>
              <a:spcAft>
                <a:spcPts val="0"/>
              </a:spcAft>
              <a:buClr>
                <a:schemeClr val="lt1"/>
              </a:buClr>
              <a:buSzPts val="3000"/>
              <a:buNone/>
              <a:defRPr sz="3000">
                <a:solidFill>
                  <a:schemeClr val="lt1"/>
                </a:solidFill>
              </a:defRPr>
            </a:lvl9pPr>
          </a:lstStyle>
          <a:p>
            <a:endParaRPr/>
          </a:p>
        </p:txBody>
      </p:sp>
      <p:sp>
        <p:nvSpPr>
          <p:cNvPr id="11" name="Google Shape;11;p2"/>
          <p:cNvSpPr txBox="1">
            <a:spLocks noGrp="1"/>
          </p:cNvSpPr>
          <p:nvPr>
            <p:ph type="subTitle" idx="1"/>
          </p:nvPr>
        </p:nvSpPr>
        <p:spPr>
          <a:xfrm>
            <a:off x="4151302" y="3676829"/>
            <a:ext cx="4352100" cy="956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lt1"/>
              </a:buClr>
              <a:buSzPts val="1200"/>
              <a:buFont typeface="Pontano Sans"/>
              <a:buNone/>
              <a:defRPr>
                <a:solidFill>
                  <a:schemeClr val="lt1"/>
                </a:solidFill>
                <a:latin typeface="Pontano Sans"/>
                <a:ea typeface="Pontano Sans"/>
                <a:cs typeface="Pontano Sans"/>
                <a:sym typeface="Pontano Sans"/>
              </a:defRPr>
            </a:lvl1pPr>
            <a:lvl2pPr lvl="1"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2pPr>
            <a:lvl3pPr lvl="2"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3pPr>
            <a:lvl4pPr lvl="3"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4pPr>
            <a:lvl5pPr lvl="4"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5pPr>
            <a:lvl6pPr lvl="5"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6pPr>
            <a:lvl7pPr lvl="6"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7pPr>
            <a:lvl8pPr lvl="7"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8pPr>
            <a:lvl9pPr lvl="8"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9pPr>
          </a:lstStyle>
          <a:p>
            <a:endParaRPr/>
          </a:p>
        </p:txBody>
      </p:sp>
    </p:spTree>
    <p:extLst>
      <p:ext uri="{BB962C8B-B14F-4D97-AF65-F5344CB8AC3E}">
        <p14:creationId xmlns:p14="http://schemas.microsoft.com/office/powerpoint/2010/main" val="3270913409"/>
      </p:ext>
    </p:extLst>
  </p:cSld>
  <p:clrMapOvr>
    <a:masterClrMapping/>
  </p:clrMapOvr>
  <p:extLst>
    <p:ext uri="{DCECCB84-F9BA-43D5-87BE-67443E8EF086}">
      <p15:sldGuideLst xmlns:p15="http://schemas.microsoft.com/office/powerpoint/2012/main">
        <p15:guide id="1" pos="2551">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subtitle 2">
  <p:cSld name="Title + subtitle 2">
    <p:spTree>
      <p:nvGrpSpPr>
        <p:cNvPr id="1" name="Shape 61"/>
        <p:cNvGrpSpPr/>
        <p:nvPr/>
      </p:nvGrpSpPr>
      <p:grpSpPr>
        <a:xfrm>
          <a:off x="0" y="0"/>
          <a:ext cx="0" cy="0"/>
          <a:chOff x="0" y="0"/>
          <a:chExt cx="0" cy="0"/>
        </a:xfrm>
      </p:grpSpPr>
      <p:grpSp>
        <p:nvGrpSpPr>
          <p:cNvPr id="62" name="Google Shape;62;p8"/>
          <p:cNvGrpSpPr/>
          <p:nvPr/>
        </p:nvGrpSpPr>
        <p:grpSpPr>
          <a:xfrm>
            <a:off x="1" y="-12698"/>
            <a:ext cx="3105188" cy="6946844"/>
            <a:chOff x="0" y="-9525"/>
            <a:chExt cx="3105188" cy="5210133"/>
          </a:xfrm>
        </p:grpSpPr>
        <p:sp>
          <p:nvSpPr>
            <p:cNvPr id="63" name="Google Shape;63;p8"/>
            <p:cNvSpPr/>
            <p:nvPr/>
          </p:nvSpPr>
          <p:spPr>
            <a:xfrm>
              <a:off x="266700" y="-9525"/>
              <a:ext cx="2838488" cy="5210133"/>
            </a:xfrm>
            <a:custGeom>
              <a:avLst/>
              <a:gdLst/>
              <a:ahLst/>
              <a:cxnLst/>
              <a:rect l="l" t="t" r="r" b="b"/>
              <a:pathLst>
                <a:path w="110490" h="204359" extrusionOk="0">
                  <a:moveTo>
                    <a:pt x="1524" y="0"/>
                  </a:moveTo>
                  <a:lnTo>
                    <a:pt x="110490" y="0"/>
                  </a:lnTo>
                  <a:lnTo>
                    <a:pt x="55732" y="204359"/>
                  </a:lnTo>
                  <a:lnTo>
                    <a:pt x="0" y="204359"/>
                  </a:lnTo>
                  <a:close/>
                </a:path>
              </a:pathLst>
            </a:custGeom>
            <a:solidFill>
              <a:schemeClr val="dk1"/>
            </a:solidFill>
            <a:ln>
              <a:noFill/>
            </a:ln>
          </p:spPr>
        </p:sp>
        <p:sp>
          <p:nvSpPr>
            <p:cNvPr id="64" name="Google Shape;64;p8"/>
            <p:cNvSpPr/>
            <p:nvPr/>
          </p:nvSpPr>
          <p:spPr>
            <a:xfrm>
              <a:off x="0" y="-9525"/>
              <a:ext cx="558000" cy="5162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65" name="Google Shape;65;p8"/>
          <p:cNvSpPr txBox="1">
            <a:spLocks noGrp="1"/>
          </p:cNvSpPr>
          <p:nvPr>
            <p:ph type="ctrTitle"/>
          </p:nvPr>
        </p:nvSpPr>
        <p:spPr>
          <a:xfrm>
            <a:off x="610871" y="540448"/>
            <a:ext cx="1737300" cy="1261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1pPr>
            <a:lvl2pPr lvl="1"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2pPr>
            <a:lvl3pPr lvl="2"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3pPr>
            <a:lvl4pPr lvl="3"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4pPr>
            <a:lvl5pPr lvl="4"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5pPr>
            <a:lvl6pPr lvl="5"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6pPr>
            <a:lvl7pPr lvl="6"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7pPr>
            <a:lvl8pPr lvl="7"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8pPr>
            <a:lvl9pPr lvl="8" algn="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9pPr>
          </a:lstStyle>
          <a:p>
            <a:endParaRPr/>
          </a:p>
        </p:txBody>
      </p:sp>
      <p:sp>
        <p:nvSpPr>
          <p:cNvPr id="66" name="Google Shape;66;p8"/>
          <p:cNvSpPr txBox="1">
            <a:spLocks noGrp="1"/>
          </p:cNvSpPr>
          <p:nvPr>
            <p:ph type="ctrTitle" idx="2"/>
          </p:nvPr>
        </p:nvSpPr>
        <p:spPr>
          <a:xfrm>
            <a:off x="5739302" y="2212675"/>
            <a:ext cx="2900100" cy="12940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1300"/>
              <a:buNone/>
              <a:defRPr sz="1300">
                <a:solidFill>
                  <a:schemeClr val="dk1"/>
                </a:solidFill>
              </a:defRPr>
            </a:lvl1pPr>
            <a:lvl2pPr lvl="1" rtl="0">
              <a:spcBef>
                <a:spcPts val="0"/>
              </a:spcBef>
              <a:spcAft>
                <a:spcPts val="0"/>
              </a:spcAft>
              <a:buClr>
                <a:schemeClr val="dk1"/>
              </a:buClr>
              <a:buSzPts val="1400"/>
              <a:buNone/>
              <a:defRPr sz="1400">
                <a:solidFill>
                  <a:schemeClr val="dk1"/>
                </a:solidFill>
              </a:defRPr>
            </a:lvl2pPr>
            <a:lvl3pPr lvl="2" rtl="0">
              <a:spcBef>
                <a:spcPts val="0"/>
              </a:spcBef>
              <a:spcAft>
                <a:spcPts val="0"/>
              </a:spcAft>
              <a:buClr>
                <a:schemeClr val="dk1"/>
              </a:buClr>
              <a:buSzPts val="1400"/>
              <a:buNone/>
              <a:defRPr sz="1400">
                <a:solidFill>
                  <a:schemeClr val="dk1"/>
                </a:solidFill>
              </a:defRPr>
            </a:lvl3pPr>
            <a:lvl4pPr lvl="3" rtl="0">
              <a:spcBef>
                <a:spcPts val="0"/>
              </a:spcBef>
              <a:spcAft>
                <a:spcPts val="0"/>
              </a:spcAft>
              <a:buClr>
                <a:schemeClr val="dk1"/>
              </a:buClr>
              <a:buSzPts val="1400"/>
              <a:buNone/>
              <a:defRPr sz="1400">
                <a:solidFill>
                  <a:schemeClr val="dk1"/>
                </a:solidFill>
              </a:defRPr>
            </a:lvl4pPr>
            <a:lvl5pPr lvl="4" rtl="0">
              <a:spcBef>
                <a:spcPts val="0"/>
              </a:spcBef>
              <a:spcAft>
                <a:spcPts val="0"/>
              </a:spcAft>
              <a:buClr>
                <a:schemeClr val="dk1"/>
              </a:buClr>
              <a:buSzPts val="1400"/>
              <a:buNone/>
              <a:defRPr sz="1400">
                <a:solidFill>
                  <a:schemeClr val="dk1"/>
                </a:solidFill>
              </a:defRPr>
            </a:lvl5pPr>
            <a:lvl6pPr lvl="5" rtl="0">
              <a:spcBef>
                <a:spcPts val="0"/>
              </a:spcBef>
              <a:spcAft>
                <a:spcPts val="0"/>
              </a:spcAft>
              <a:buClr>
                <a:schemeClr val="dk1"/>
              </a:buClr>
              <a:buSzPts val="1400"/>
              <a:buNone/>
              <a:defRPr sz="1400">
                <a:solidFill>
                  <a:schemeClr val="dk1"/>
                </a:solidFill>
              </a:defRPr>
            </a:lvl6pPr>
            <a:lvl7pPr lvl="6" rtl="0">
              <a:spcBef>
                <a:spcPts val="0"/>
              </a:spcBef>
              <a:spcAft>
                <a:spcPts val="0"/>
              </a:spcAft>
              <a:buClr>
                <a:schemeClr val="dk1"/>
              </a:buClr>
              <a:buSzPts val="1400"/>
              <a:buNone/>
              <a:defRPr sz="1400">
                <a:solidFill>
                  <a:schemeClr val="dk1"/>
                </a:solidFill>
              </a:defRPr>
            </a:lvl7pPr>
            <a:lvl8pPr lvl="7" rtl="0">
              <a:spcBef>
                <a:spcPts val="0"/>
              </a:spcBef>
              <a:spcAft>
                <a:spcPts val="0"/>
              </a:spcAft>
              <a:buClr>
                <a:schemeClr val="dk1"/>
              </a:buClr>
              <a:buSzPts val="1400"/>
              <a:buNone/>
              <a:defRPr sz="1400">
                <a:solidFill>
                  <a:schemeClr val="dk1"/>
                </a:solidFill>
              </a:defRPr>
            </a:lvl8pPr>
            <a:lvl9pPr lvl="8" rtl="0">
              <a:spcBef>
                <a:spcPts val="0"/>
              </a:spcBef>
              <a:spcAft>
                <a:spcPts val="0"/>
              </a:spcAft>
              <a:buClr>
                <a:schemeClr val="dk1"/>
              </a:buClr>
              <a:buSzPts val="1400"/>
              <a:buNone/>
              <a:defRPr sz="1400">
                <a:solidFill>
                  <a:schemeClr val="dk1"/>
                </a:solidFill>
              </a:defRPr>
            </a:lvl9pPr>
          </a:lstStyle>
          <a:p>
            <a:endParaRPr/>
          </a:p>
        </p:txBody>
      </p:sp>
      <p:sp>
        <p:nvSpPr>
          <p:cNvPr id="67" name="Google Shape;67;p8"/>
          <p:cNvSpPr txBox="1">
            <a:spLocks noGrp="1"/>
          </p:cNvSpPr>
          <p:nvPr>
            <p:ph type="subTitle" idx="1"/>
          </p:nvPr>
        </p:nvSpPr>
        <p:spPr>
          <a:xfrm>
            <a:off x="5739302" y="3351325"/>
            <a:ext cx="2505000" cy="1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100"/>
              <a:buNone/>
              <a:defRPr sz="1100">
                <a:solidFill>
                  <a:schemeClr val="dk1"/>
                </a:solidFill>
              </a:defRPr>
            </a:lvl1pPr>
            <a:lvl2pPr lvl="1" rtl="0">
              <a:lnSpc>
                <a:spcPct val="100000"/>
              </a:lnSpc>
              <a:spcBef>
                <a:spcPts val="0"/>
              </a:spcBef>
              <a:spcAft>
                <a:spcPts val="0"/>
              </a:spcAft>
              <a:buClr>
                <a:schemeClr val="dk1"/>
              </a:buClr>
              <a:buSzPts val="1100"/>
              <a:buNone/>
              <a:defRPr sz="1100">
                <a:solidFill>
                  <a:schemeClr val="dk1"/>
                </a:solidFill>
              </a:defRPr>
            </a:lvl2pPr>
            <a:lvl3pPr lvl="2" rtl="0">
              <a:lnSpc>
                <a:spcPct val="100000"/>
              </a:lnSpc>
              <a:spcBef>
                <a:spcPts val="0"/>
              </a:spcBef>
              <a:spcAft>
                <a:spcPts val="0"/>
              </a:spcAft>
              <a:buClr>
                <a:schemeClr val="dk1"/>
              </a:buClr>
              <a:buSzPts val="1100"/>
              <a:buNone/>
              <a:defRPr sz="1100">
                <a:solidFill>
                  <a:schemeClr val="dk1"/>
                </a:solidFill>
              </a:defRPr>
            </a:lvl3pPr>
            <a:lvl4pPr lvl="3" rtl="0">
              <a:lnSpc>
                <a:spcPct val="100000"/>
              </a:lnSpc>
              <a:spcBef>
                <a:spcPts val="0"/>
              </a:spcBef>
              <a:spcAft>
                <a:spcPts val="0"/>
              </a:spcAft>
              <a:buClr>
                <a:schemeClr val="dk1"/>
              </a:buClr>
              <a:buSzPts val="1100"/>
              <a:buNone/>
              <a:defRPr sz="1100">
                <a:solidFill>
                  <a:schemeClr val="dk1"/>
                </a:solidFill>
              </a:defRPr>
            </a:lvl4pPr>
            <a:lvl5pPr lvl="4" rtl="0">
              <a:lnSpc>
                <a:spcPct val="100000"/>
              </a:lnSpc>
              <a:spcBef>
                <a:spcPts val="0"/>
              </a:spcBef>
              <a:spcAft>
                <a:spcPts val="0"/>
              </a:spcAft>
              <a:buClr>
                <a:schemeClr val="dk1"/>
              </a:buClr>
              <a:buSzPts val="1100"/>
              <a:buNone/>
              <a:defRPr sz="1100">
                <a:solidFill>
                  <a:schemeClr val="dk1"/>
                </a:solidFill>
              </a:defRPr>
            </a:lvl5pPr>
            <a:lvl6pPr lvl="5" rtl="0">
              <a:lnSpc>
                <a:spcPct val="100000"/>
              </a:lnSpc>
              <a:spcBef>
                <a:spcPts val="0"/>
              </a:spcBef>
              <a:spcAft>
                <a:spcPts val="0"/>
              </a:spcAft>
              <a:buClr>
                <a:schemeClr val="dk1"/>
              </a:buClr>
              <a:buSzPts val="1100"/>
              <a:buNone/>
              <a:defRPr sz="1100">
                <a:solidFill>
                  <a:schemeClr val="dk1"/>
                </a:solidFill>
              </a:defRPr>
            </a:lvl6pPr>
            <a:lvl7pPr lvl="6" rtl="0">
              <a:lnSpc>
                <a:spcPct val="100000"/>
              </a:lnSpc>
              <a:spcBef>
                <a:spcPts val="0"/>
              </a:spcBef>
              <a:spcAft>
                <a:spcPts val="0"/>
              </a:spcAft>
              <a:buClr>
                <a:schemeClr val="dk1"/>
              </a:buClr>
              <a:buSzPts val="1100"/>
              <a:buNone/>
              <a:defRPr sz="1100">
                <a:solidFill>
                  <a:schemeClr val="dk1"/>
                </a:solidFill>
              </a:defRPr>
            </a:lvl7pPr>
            <a:lvl8pPr lvl="7" rtl="0">
              <a:lnSpc>
                <a:spcPct val="100000"/>
              </a:lnSpc>
              <a:spcBef>
                <a:spcPts val="0"/>
              </a:spcBef>
              <a:spcAft>
                <a:spcPts val="0"/>
              </a:spcAft>
              <a:buClr>
                <a:schemeClr val="dk1"/>
              </a:buClr>
              <a:buSzPts val="1100"/>
              <a:buNone/>
              <a:defRPr sz="1100">
                <a:solidFill>
                  <a:schemeClr val="dk1"/>
                </a:solidFill>
              </a:defRPr>
            </a:lvl8pPr>
            <a:lvl9pPr lvl="8" rtl="0">
              <a:lnSpc>
                <a:spcPct val="100000"/>
              </a:lnSpc>
              <a:spcBef>
                <a:spcPts val="0"/>
              </a:spcBef>
              <a:spcAft>
                <a:spcPts val="0"/>
              </a:spcAft>
              <a:buClr>
                <a:schemeClr val="dk1"/>
              </a:buClr>
              <a:buSzPts val="1100"/>
              <a:buNone/>
              <a:defRPr sz="1100">
                <a:solidFill>
                  <a:schemeClr val="dk1"/>
                </a:solidFill>
              </a:defRPr>
            </a:lvl9pPr>
          </a:lstStyle>
          <a:p>
            <a:endParaRPr/>
          </a:p>
        </p:txBody>
      </p:sp>
    </p:spTree>
    <p:extLst>
      <p:ext uri="{BB962C8B-B14F-4D97-AF65-F5344CB8AC3E}">
        <p14:creationId xmlns:p14="http://schemas.microsoft.com/office/powerpoint/2010/main" val="3697433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28/09/2023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853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09382926-025C-4492-A007-36A806BCA0F4}" type="datetimeFigureOut">
              <a:rPr lang="es-ES" smtClean="0"/>
              <a:t>28/09/2023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806741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9382926-025C-4492-A007-36A806BCA0F4}" type="datetimeFigureOut">
              <a:rPr lang="es-ES" smtClean="0"/>
              <a:t>28/09/2023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872402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9382926-025C-4492-A007-36A806BCA0F4}" type="datetimeFigureOut">
              <a:rPr lang="es-ES" smtClean="0"/>
              <a:t>28/09/2023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174672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9382926-025C-4492-A007-36A806BCA0F4}" type="datetimeFigureOut">
              <a:rPr lang="es-ES" smtClean="0"/>
              <a:t>28/09/2023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978876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82926-025C-4492-A007-36A806BCA0F4}" type="datetimeFigureOut">
              <a:rPr lang="es-ES" smtClean="0"/>
              <a:t>28/09/2023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75034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09382926-025C-4492-A007-36A806BCA0F4}" type="datetimeFigureOut">
              <a:rPr lang="es-ES" smtClean="0"/>
              <a:t>28/09/2023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1497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09382926-025C-4492-A007-36A806BCA0F4}" type="datetimeFigureOut">
              <a:rPr lang="es-ES" smtClean="0"/>
              <a:t>28/09/2023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8193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82926-025C-4492-A007-36A806BCA0F4}" type="datetimeFigureOut">
              <a:rPr lang="es-ES" smtClean="0"/>
              <a:t>28/09/2023</a:t>
            </a:fld>
            <a:endParaRPr lang="es-E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AC946-410E-4677-B1D6-226A086D226C}" type="slidenum">
              <a:rPr lang="es-ES" smtClean="0"/>
              <a:t>‹Nº›</a:t>
            </a:fld>
            <a:endParaRPr lang="es-ES"/>
          </a:p>
        </p:txBody>
      </p:sp>
    </p:spTree>
    <p:extLst>
      <p:ext uri="{BB962C8B-B14F-4D97-AF65-F5344CB8AC3E}">
        <p14:creationId xmlns:p14="http://schemas.microsoft.com/office/powerpoint/2010/main" val="22813659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7I0Qt7GALVk" TargetMode="External"/><Relationship Id="rId2" Type="http://schemas.openxmlformats.org/officeDocument/2006/relationships/image" Target="../media/image32.png"/><Relationship Id="rId1" Type="http://schemas.openxmlformats.org/officeDocument/2006/relationships/slideLayout" Target="../slideLayouts/slideLayout12.xml"/><Relationship Id="rId5" Type="http://schemas.openxmlformats.org/officeDocument/2006/relationships/hyperlink" Target="https://arxiv.org/abs/1505.05192" TargetMode="Externa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40.png"/><Relationship Id="rId1" Type="http://schemas.openxmlformats.org/officeDocument/2006/relationships/slideLayout" Target="../slideLayouts/slideLayout7.xml"/><Relationship Id="rId4" Type="http://schemas.openxmlformats.org/officeDocument/2006/relationships/image" Target="../media/image260.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0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40.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ibm.com/topics/artificial-intelligence" TargetMode="External"/><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20.jpeg"/><Relationship Id="rId13" Type="http://schemas.openxmlformats.org/officeDocument/2006/relationships/image" Target="../media/image25.png"/><Relationship Id="rId3" Type="http://schemas.openxmlformats.org/officeDocument/2006/relationships/image" Target="../media/image15.jpeg"/><Relationship Id="rId7" Type="http://schemas.openxmlformats.org/officeDocument/2006/relationships/image" Target="../media/image19.jpe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image" Target="../media/image18.jpeg"/><Relationship Id="rId11" Type="http://schemas.openxmlformats.org/officeDocument/2006/relationships/image" Target="../media/image23.jpeg"/><Relationship Id="rId5" Type="http://schemas.openxmlformats.org/officeDocument/2006/relationships/image" Target="../media/image17.jpeg"/><Relationship Id="rId10" Type="http://schemas.openxmlformats.org/officeDocument/2006/relationships/image" Target="../media/image22.jpeg"/><Relationship Id="rId4" Type="http://schemas.openxmlformats.org/officeDocument/2006/relationships/image" Target="../media/image16.jpeg"/><Relationship Id="rId9" Type="http://schemas.openxmlformats.org/officeDocument/2006/relationships/image" Target="../media/image21.jpeg"/><Relationship Id="rId14" Type="http://schemas.openxmlformats.org/officeDocument/2006/relationships/image" Target="../media/image26.png"/></Relationships>
</file>

<file path=ppt/slides/_rels/slide8.xml.rels><?xml version="1.0" encoding="UTF-8" standalone="yes"?>
<Relationships xmlns="http://schemas.openxmlformats.org/package/2006/relationships"><Relationship Id="rId8" Type="http://schemas.openxmlformats.org/officeDocument/2006/relationships/image" Target="../media/image20.jpeg"/><Relationship Id="rId13" Type="http://schemas.openxmlformats.org/officeDocument/2006/relationships/image" Target="../media/image27.png"/><Relationship Id="rId3" Type="http://schemas.openxmlformats.org/officeDocument/2006/relationships/image" Target="../media/image15.jpeg"/><Relationship Id="rId7" Type="http://schemas.openxmlformats.org/officeDocument/2006/relationships/image" Target="../media/image19.jpe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image" Target="../media/image18.jpeg"/><Relationship Id="rId11" Type="http://schemas.openxmlformats.org/officeDocument/2006/relationships/image" Target="../media/image23.jpeg"/><Relationship Id="rId5" Type="http://schemas.openxmlformats.org/officeDocument/2006/relationships/image" Target="../media/image17.jpeg"/><Relationship Id="rId10" Type="http://schemas.openxmlformats.org/officeDocument/2006/relationships/image" Target="../media/image22.jpeg"/><Relationship Id="rId4" Type="http://schemas.openxmlformats.org/officeDocument/2006/relationships/image" Target="../media/image16.jpeg"/><Relationship Id="rId9" Type="http://schemas.openxmlformats.org/officeDocument/2006/relationships/image" Target="../media/image21.jpe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1679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F6F0F1FA-5CD6-44D3-BB35-68EAC1A2458E}"/>
              </a:ext>
            </a:extLst>
          </p:cNvPr>
          <p:cNvSpPr txBox="1"/>
          <p:nvPr/>
        </p:nvSpPr>
        <p:spPr>
          <a:xfrm>
            <a:off x="0" y="433181"/>
            <a:ext cx="9269644" cy="553998"/>
          </a:xfrm>
          <a:prstGeom prst="rect">
            <a:avLst/>
          </a:prstGeom>
          <a:noFill/>
        </p:spPr>
        <p:txBody>
          <a:bodyPr wrap="square">
            <a:spAutoFit/>
          </a:bodyPr>
          <a:lstStyle/>
          <a:p>
            <a:pPr algn="ctr"/>
            <a:r>
              <a:rPr lang="es-ES" sz="3000" b="1" dirty="0">
                <a:solidFill>
                  <a:schemeClr val="bg1"/>
                </a:solidFill>
                <a:latin typeface="Nunito Sans ExtraBold"/>
                <a:sym typeface="Nunito Sans ExtraBold"/>
              </a:rPr>
              <a:t>Aprendizaje </a:t>
            </a:r>
            <a:r>
              <a:rPr lang="es-ES" sz="3000" b="1" dirty="0" err="1">
                <a:solidFill>
                  <a:schemeClr val="bg1"/>
                </a:solidFill>
                <a:latin typeface="Nunito Sans ExtraBold"/>
                <a:sym typeface="Nunito Sans ExtraBold"/>
              </a:rPr>
              <a:t>auto-supervisado</a:t>
            </a:r>
            <a:endParaRPr lang="es-CO" sz="3000" b="1" dirty="0">
              <a:solidFill>
                <a:schemeClr val="bg1"/>
              </a:solidFill>
              <a:latin typeface="Nunito Sans ExtraBold"/>
              <a:sym typeface="Nunito Sans ExtraBold"/>
            </a:endParaRPr>
          </a:p>
        </p:txBody>
      </p:sp>
      <p:pic>
        <p:nvPicPr>
          <p:cNvPr id="10" name="Imagen 9" descr="Imagen que contiene Diagrama&#10;&#10;Descripción generada automáticamente">
            <a:extLst>
              <a:ext uri="{FF2B5EF4-FFF2-40B4-BE49-F238E27FC236}">
                <a16:creationId xmlns:a16="http://schemas.microsoft.com/office/drawing/2014/main" id="{D029D119-8D04-4778-A0D4-B073F544255D}"/>
              </a:ext>
            </a:extLst>
          </p:cNvPr>
          <p:cNvPicPr>
            <a:picLocks noChangeAspect="1"/>
          </p:cNvPicPr>
          <p:nvPr/>
        </p:nvPicPr>
        <p:blipFill>
          <a:blip r:embed="rId2"/>
          <a:stretch>
            <a:fillRect/>
          </a:stretch>
        </p:blipFill>
        <p:spPr>
          <a:xfrm>
            <a:off x="4911436" y="2659316"/>
            <a:ext cx="4113180" cy="2001006"/>
          </a:xfrm>
          <a:prstGeom prst="rect">
            <a:avLst/>
          </a:prstGeom>
        </p:spPr>
      </p:pic>
      <p:sp>
        <p:nvSpPr>
          <p:cNvPr id="13" name="CuadroTexto 12">
            <a:extLst>
              <a:ext uri="{FF2B5EF4-FFF2-40B4-BE49-F238E27FC236}">
                <a16:creationId xmlns:a16="http://schemas.microsoft.com/office/drawing/2014/main" id="{54BF595C-AA97-475A-9401-D2483FC8B72D}"/>
              </a:ext>
            </a:extLst>
          </p:cNvPr>
          <p:cNvSpPr txBox="1"/>
          <p:nvPr/>
        </p:nvSpPr>
        <p:spPr>
          <a:xfrm>
            <a:off x="5307654" y="2109403"/>
            <a:ext cx="2134859" cy="369332"/>
          </a:xfrm>
          <a:prstGeom prst="rect">
            <a:avLst/>
          </a:prstGeom>
          <a:noFill/>
        </p:spPr>
        <p:txBody>
          <a:bodyPr wrap="square">
            <a:spAutoFit/>
          </a:bodyPr>
          <a:lstStyle/>
          <a:p>
            <a:r>
              <a:rPr lang="en-US" b="1">
                <a:latin typeface="Inter"/>
              </a:rPr>
              <a:t>Text</a:t>
            </a:r>
            <a:endParaRPr lang="es-CO" b="1"/>
          </a:p>
        </p:txBody>
      </p:sp>
      <p:sp>
        <p:nvSpPr>
          <p:cNvPr id="15" name="CuadroTexto 14">
            <a:extLst>
              <a:ext uri="{FF2B5EF4-FFF2-40B4-BE49-F238E27FC236}">
                <a16:creationId xmlns:a16="http://schemas.microsoft.com/office/drawing/2014/main" id="{CEABFB6F-735E-46C6-9B89-29CC82233AE7}"/>
              </a:ext>
            </a:extLst>
          </p:cNvPr>
          <p:cNvSpPr txBox="1"/>
          <p:nvPr/>
        </p:nvSpPr>
        <p:spPr>
          <a:xfrm>
            <a:off x="5385923" y="4748597"/>
            <a:ext cx="3120769" cy="261610"/>
          </a:xfrm>
          <a:prstGeom prst="rect">
            <a:avLst/>
          </a:prstGeom>
          <a:noFill/>
        </p:spPr>
        <p:txBody>
          <a:bodyPr wrap="square">
            <a:spAutoFit/>
          </a:bodyPr>
          <a:lstStyle/>
          <a:p>
            <a:r>
              <a:rPr lang="es-CO" sz="1100">
                <a:latin typeface="Inter"/>
                <a:hlinkClick r:id="rId3"/>
              </a:rPr>
              <a:t>https://www.youtube.com/watch?v=7I0Qt7GALVk</a:t>
            </a:r>
            <a:endParaRPr lang="es-CO" sz="1100">
              <a:latin typeface="Inter"/>
            </a:endParaRPr>
          </a:p>
        </p:txBody>
      </p:sp>
      <p:pic>
        <p:nvPicPr>
          <p:cNvPr id="17" name="Imagen 16">
            <a:extLst>
              <a:ext uri="{FF2B5EF4-FFF2-40B4-BE49-F238E27FC236}">
                <a16:creationId xmlns:a16="http://schemas.microsoft.com/office/drawing/2014/main" id="{DF40557F-B3B0-4D17-B859-39E8751AC3EE}"/>
              </a:ext>
            </a:extLst>
          </p:cNvPr>
          <p:cNvPicPr>
            <a:picLocks noChangeAspect="1"/>
          </p:cNvPicPr>
          <p:nvPr/>
        </p:nvPicPr>
        <p:blipFill>
          <a:blip r:embed="rId4"/>
          <a:stretch>
            <a:fillRect/>
          </a:stretch>
        </p:blipFill>
        <p:spPr>
          <a:xfrm>
            <a:off x="187036" y="2659316"/>
            <a:ext cx="4197928" cy="2001006"/>
          </a:xfrm>
          <a:prstGeom prst="rect">
            <a:avLst/>
          </a:prstGeom>
        </p:spPr>
      </p:pic>
      <p:sp>
        <p:nvSpPr>
          <p:cNvPr id="18" name="CuadroTexto 17">
            <a:extLst>
              <a:ext uri="{FF2B5EF4-FFF2-40B4-BE49-F238E27FC236}">
                <a16:creationId xmlns:a16="http://schemas.microsoft.com/office/drawing/2014/main" id="{2B9C4E9F-DBFA-4C3E-B1D0-391FEC7A627B}"/>
              </a:ext>
            </a:extLst>
          </p:cNvPr>
          <p:cNvSpPr txBox="1"/>
          <p:nvPr/>
        </p:nvSpPr>
        <p:spPr>
          <a:xfrm>
            <a:off x="347727" y="2109403"/>
            <a:ext cx="2134859" cy="369332"/>
          </a:xfrm>
          <a:prstGeom prst="rect">
            <a:avLst/>
          </a:prstGeom>
          <a:noFill/>
        </p:spPr>
        <p:txBody>
          <a:bodyPr wrap="square">
            <a:spAutoFit/>
          </a:bodyPr>
          <a:lstStyle/>
          <a:p>
            <a:r>
              <a:rPr lang="en-US" b="1">
                <a:latin typeface="Inter"/>
              </a:rPr>
              <a:t>Images</a:t>
            </a:r>
            <a:endParaRPr lang="es-CO" b="1"/>
          </a:p>
        </p:txBody>
      </p:sp>
      <p:sp>
        <p:nvSpPr>
          <p:cNvPr id="20" name="CuadroTexto 19">
            <a:extLst>
              <a:ext uri="{FF2B5EF4-FFF2-40B4-BE49-F238E27FC236}">
                <a16:creationId xmlns:a16="http://schemas.microsoft.com/office/drawing/2014/main" id="{B7C690C5-2F84-4DB0-8D2C-49477AD59903}"/>
              </a:ext>
            </a:extLst>
          </p:cNvPr>
          <p:cNvSpPr txBox="1"/>
          <p:nvPr/>
        </p:nvSpPr>
        <p:spPr>
          <a:xfrm>
            <a:off x="1097973" y="4748597"/>
            <a:ext cx="4648200" cy="261610"/>
          </a:xfrm>
          <a:prstGeom prst="rect">
            <a:avLst/>
          </a:prstGeom>
          <a:noFill/>
        </p:spPr>
        <p:txBody>
          <a:bodyPr wrap="square">
            <a:spAutoFit/>
          </a:bodyPr>
          <a:lstStyle/>
          <a:p>
            <a:r>
              <a:rPr lang="es-CO" sz="1100">
                <a:latin typeface="Inter"/>
                <a:hlinkClick r:id="rId5"/>
              </a:rPr>
              <a:t>https://arxiv.org/abs/1505.05192</a:t>
            </a:r>
            <a:endParaRPr lang="es-CO" sz="1100">
              <a:latin typeface="Inter"/>
            </a:endParaRPr>
          </a:p>
        </p:txBody>
      </p:sp>
    </p:spTree>
    <p:extLst>
      <p:ext uri="{BB962C8B-B14F-4D97-AF65-F5344CB8AC3E}">
        <p14:creationId xmlns:p14="http://schemas.microsoft.com/office/powerpoint/2010/main" val="2665177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112107" y="823671"/>
            <a:ext cx="6919783" cy="1077218"/>
          </a:xfrm>
          <a:prstGeom prst="rect">
            <a:avLst/>
          </a:prstGeom>
          <a:noFill/>
        </p:spPr>
        <p:txBody>
          <a:bodyPr wrap="square" rtlCol="0">
            <a:spAutoFit/>
          </a:bodyPr>
          <a:lstStyle/>
          <a:p>
            <a:pPr algn="ctr"/>
            <a:r>
              <a:rPr lang="es-ES" sz="3200" b="1" dirty="0">
                <a:solidFill>
                  <a:schemeClr val="accent5">
                    <a:lumMod val="75000"/>
                  </a:schemeClr>
                </a:solidFill>
                <a:latin typeface="Helvetica" panose="020B0604020202030204" pitchFamily="34" charset="0"/>
              </a:rPr>
              <a:t>Medidas de resumen</a:t>
            </a:r>
          </a:p>
          <a:p>
            <a:pPr algn="ctr"/>
            <a:r>
              <a:rPr lang="es-ES" sz="3200" b="1" dirty="0">
                <a:solidFill>
                  <a:schemeClr val="accent5">
                    <a:lumMod val="75000"/>
                  </a:schemeClr>
                </a:solidFill>
                <a:latin typeface="Helvetica" panose="020B0604020202030204" pitchFamily="34" charset="0"/>
              </a:rPr>
              <a:t>¿Para qué?</a:t>
            </a:r>
          </a:p>
        </p:txBody>
      </p:sp>
      <p:sp>
        <p:nvSpPr>
          <p:cNvPr id="5" name="CuadroTexto 4">
            <a:extLst>
              <a:ext uri="{FF2B5EF4-FFF2-40B4-BE49-F238E27FC236}">
                <a16:creationId xmlns:a16="http://schemas.microsoft.com/office/drawing/2014/main" id="{0EF56C75-8DB2-2169-5D1C-3C8559F408BB}"/>
              </a:ext>
            </a:extLst>
          </p:cNvPr>
          <p:cNvSpPr txBox="1"/>
          <p:nvPr/>
        </p:nvSpPr>
        <p:spPr>
          <a:xfrm>
            <a:off x="1112107" y="3105834"/>
            <a:ext cx="6919782" cy="646331"/>
          </a:xfrm>
          <a:prstGeom prst="rect">
            <a:avLst/>
          </a:prstGeom>
          <a:noFill/>
        </p:spPr>
        <p:txBody>
          <a:bodyPr wrap="square">
            <a:spAutoFit/>
          </a:bodyPr>
          <a:lstStyle/>
          <a:p>
            <a:pPr algn="just"/>
            <a:r>
              <a:rPr lang="es-ES" dirty="0">
                <a:solidFill>
                  <a:schemeClr val="accent5">
                    <a:lumMod val="75000"/>
                  </a:schemeClr>
                </a:solidFill>
                <a:latin typeface="Helvetica" panose="020B0604020202030204" pitchFamily="34" charset="0"/>
              </a:rPr>
              <a:t>Las personas a menudo tienen dificultades para procesar la información proporcionada por los datos en su forma original. </a:t>
            </a:r>
            <a:endParaRPr lang="es-CO" dirty="0">
              <a:solidFill>
                <a:schemeClr val="accent5">
                  <a:lumMod val="75000"/>
                </a:schemeClr>
              </a:solidFill>
              <a:latin typeface="Helvetica" panose="020B0604020202030204" pitchFamily="34" charset="0"/>
            </a:endParaRPr>
          </a:p>
        </p:txBody>
      </p:sp>
    </p:spTree>
    <p:extLst>
      <p:ext uri="{BB962C8B-B14F-4D97-AF65-F5344CB8AC3E}">
        <p14:creationId xmlns:p14="http://schemas.microsoft.com/office/powerpoint/2010/main" val="1915459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112106" y="452611"/>
            <a:ext cx="6919783" cy="1077218"/>
          </a:xfrm>
          <a:prstGeom prst="rect">
            <a:avLst/>
          </a:prstGeom>
          <a:noFill/>
        </p:spPr>
        <p:txBody>
          <a:bodyPr wrap="square" rtlCol="0">
            <a:spAutoFit/>
          </a:bodyPr>
          <a:lstStyle/>
          <a:p>
            <a:pPr algn="ctr"/>
            <a:r>
              <a:rPr lang="es-ES" sz="3200" b="1" dirty="0">
                <a:solidFill>
                  <a:schemeClr val="accent5">
                    <a:lumMod val="75000"/>
                  </a:schemeClr>
                </a:solidFill>
                <a:latin typeface="Helvetica" panose="020B0604020202030204" pitchFamily="34" charset="0"/>
              </a:rPr>
              <a:t>Caso</a:t>
            </a:r>
          </a:p>
          <a:p>
            <a:pPr algn="ctr"/>
            <a:r>
              <a:rPr lang="es-ES" sz="3200" b="1" dirty="0">
                <a:solidFill>
                  <a:schemeClr val="accent5">
                    <a:lumMod val="75000"/>
                  </a:schemeClr>
                </a:solidFill>
                <a:latin typeface="Helvetica" panose="020B0604020202030204" pitchFamily="34" charset="0"/>
              </a:rPr>
              <a:t>Decisión de inversión</a:t>
            </a:r>
          </a:p>
        </p:txBody>
      </p:sp>
      <p:sp>
        <p:nvSpPr>
          <p:cNvPr id="5" name="CuadroTexto 4">
            <a:extLst>
              <a:ext uri="{FF2B5EF4-FFF2-40B4-BE49-F238E27FC236}">
                <a16:creationId xmlns:a16="http://schemas.microsoft.com/office/drawing/2014/main" id="{0EF56C75-8DB2-2169-5D1C-3C8559F408BB}"/>
              </a:ext>
            </a:extLst>
          </p:cNvPr>
          <p:cNvSpPr txBox="1"/>
          <p:nvPr/>
        </p:nvSpPr>
        <p:spPr>
          <a:xfrm>
            <a:off x="402669" y="2065397"/>
            <a:ext cx="8338656" cy="3139321"/>
          </a:xfrm>
          <a:prstGeom prst="rect">
            <a:avLst/>
          </a:prstGeom>
          <a:noFill/>
        </p:spPr>
        <p:txBody>
          <a:bodyPr wrap="square">
            <a:spAutoFit/>
          </a:bodyPr>
          <a:lstStyle/>
          <a:p>
            <a:pPr algn="just"/>
            <a:r>
              <a:rPr lang="es-ES" dirty="0" err="1">
                <a:solidFill>
                  <a:schemeClr val="accent5">
                    <a:lumMod val="75000"/>
                  </a:schemeClr>
                </a:solidFill>
                <a:latin typeface="Helvetica" panose="020B0604020202030204" pitchFamily="34" charset="0"/>
              </a:rPr>
              <a:t>Dorothy</a:t>
            </a:r>
            <a:r>
              <a:rPr lang="es-ES" dirty="0">
                <a:solidFill>
                  <a:schemeClr val="accent5">
                    <a:lumMod val="75000"/>
                  </a:schemeClr>
                </a:solidFill>
                <a:latin typeface="Helvetica" panose="020B0604020202030204" pitchFamily="34" charset="0"/>
              </a:rPr>
              <a:t> Brennan trabaja como asesora financiera en una gran empresa de inversiones. Se reúne con un inversionista sin experiencia que tiene algunas preguntas sobre dos enfoques posibles para invertir en fondos mutuos: inversión en crecimiento frente a inversión en valor. El inversionista ha oído que los fondos de crecimiento invierten en empresas con acciones cuyos precios se espera que crezcan a un ritmo más rápido, en relación con el mercado de valores en general. Los fondos de valor, por otro lado, invierten en empresas con acciones cuyos precios están por debajo de su valor real. El inversionista también ha escuchado que el principal componente de la rentabilidad de la inversión es la revalorización del capital en los fondos de crecimiento y los ingresos por dividendos en los fondos de valor.</a:t>
            </a:r>
            <a:endParaRPr lang="es-CO" dirty="0">
              <a:solidFill>
                <a:schemeClr val="accent5">
                  <a:lumMod val="75000"/>
                </a:schemeClr>
              </a:solidFill>
              <a:latin typeface="Helvetica" panose="020B0604020202030204" pitchFamily="34" charset="0"/>
            </a:endParaRPr>
          </a:p>
        </p:txBody>
      </p:sp>
    </p:spTree>
    <p:extLst>
      <p:ext uri="{BB962C8B-B14F-4D97-AF65-F5344CB8AC3E}">
        <p14:creationId xmlns:p14="http://schemas.microsoft.com/office/powerpoint/2010/main" val="1866285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0B043E3-DC7D-4FEA-D57B-7D7000CBADEF}"/>
              </a:ext>
            </a:extLst>
          </p:cNvPr>
          <p:cNvPicPr>
            <a:picLocks noChangeAspect="1"/>
          </p:cNvPicPr>
          <p:nvPr/>
        </p:nvPicPr>
        <p:blipFill>
          <a:blip r:embed="rId2"/>
          <a:stretch>
            <a:fillRect/>
          </a:stretch>
        </p:blipFill>
        <p:spPr>
          <a:xfrm>
            <a:off x="1381125" y="754959"/>
            <a:ext cx="6381750" cy="4552950"/>
          </a:xfrm>
          <a:prstGeom prst="rect">
            <a:avLst/>
          </a:prstGeom>
        </p:spPr>
      </p:pic>
    </p:spTree>
    <p:extLst>
      <p:ext uri="{BB962C8B-B14F-4D97-AF65-F5344CB8AC3E}">
        <p14:creationId xmlns:p14="http://schemas.microsoft.com/office/powerpoint/2010/main" val="3663869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18F2038-DC0F-4BAE-975B-88B95A7F8C16}"/>
              </a:ext>
            </a:extLst>
          </p:cNvPr>
          <p:cNvSpPr txBox="1"/>
          <p:nvPr/>
        </p:nvSpPr>
        <p:spPr>
          <a:xfrm>
            <a:off x="824501" y="1880958"/>
            <a:ext cx="7494998" cy="2308324"/>
          </a:xfrm>
          <a:prstGeom prst="rect">
            <a:avLst/>
          </a:prstGeom>
          <a:noFill/>
        </p:spPr>
        <p:txBody>
          <a:bodyPr wrap="square">
            <a:spAutoFit/>
          </a:bodyPr>
          <a:lstStyle/>
          <a:p>
            <a:pPr algn="just"/>
            <a:r>
              <a:rPr lang="es-ES" dirty="0">
                <a:solidFill>
                  <a:schemeClr val="accent5">
                    <a:lumMod val="75000"/>
                  </a:schemeClr>
                </a:solidFill>
                <a:latin typeface="Helvetica" panose="020B0604020202030204" pitchFamily="34" charset="0"/>
              </a:rPr>
              <a:t>El inversionista le muestra a </a:t>
            </a:r>
            <a:r>
              <a:rPr lang="es-ES" dirty="0" err="1">
                <a:solidFill>
                  <a:schemeClr val="accent5">
                    <a:lumMod val="75000"/>
                  </a:schemeClr>
                </a:solidFill>
                <a:latin typeface="Helvetica" panose="020B0604020202030204" pitchFamily="34" charset="0"/>
              </a:rPr>
              <a:t>Dorothy</a:t>
            </a:r>
            <a:r>
              <a:rPr lang="es-ES" dirty="0">
                <a:solidFill>
                  <a:schemeClr val="accent5">
                    <a:lumMod val="75000"/>
                  </a:schemeClr>
                </a:solidFill>
                <a:latin typeface="Helvetica" panose="020B0604020202030204" pitchFamily="34" charset="0"/>
              </a:rPr>
              <a:t> los datos de rendimiento anual del fondo mutuo </a:t>
            </a:r>
            <a:r>
              <a:rPr lang="es-ES" dirty="0" err="1">
                <a:solidFill>
                  <a:schemeClr val="accent5">
                    <a:lumMod val="75000"/>
                  </a:schemeClr>
                </a:solidFill>
                <a:latin typeface="Helvetica" panose="020B0604020202030204" pitchFamily="34" charset="0"/>
              </a:rPr>
              <a:t>Fidelity’s</a:t>
            </a:r>
            <a:r>
              <a:rPr lang="es-ES" dirty="0">
                <a:solidFill>
                  <a:schemeClr val="accent5">
                    <a:lumMod val="75000"/>
                  </a:schemeClr>
                </a:solidFill>
                <a:latin typeface="Helvetica" panose="020B0604020202030204" pitchFamily="34" charset="0"/>
              </a:rPr>
              <a:t> </a:t>
            </a:r>
            <a:r>
              <a:rPr lang="es-ES" dirty="0" err="1">
                <a:solidFill>
                  <a:schemeClr val="accent5">
                    <a:lumMod val="75000"/>
                  </a:schemeClr>
                </a:solidFill>
                <a:latin typeface="Helvetica" panose="020B0604020202030204" pitchFamily="34" charset="0"/>
              </a:rPr>
              <a:t>Growth</a:t>
            </a:r>
            <a:r>
              <a:rPr lang="es-ES" dirty="0">
                <a:solidFill>
                  <a:schemeClr val="accent5">
                    <a:lumMod val="75000"/>
                  </a:schemeClr>
                </a:solidFill>
                <a:latin typeface="Helvetica" panose="020B0604020202030204" pitchFamily="34" charset="0"/>
              </a:rPr>
              <a:t> </a:t>
            </a:r>
            <a:r>
              <a:rPr lang="es-ES" dirty="0" err="1">
                <a:solidFill>
                  <a:schemeClr val="accent5">
                    <a:lumMod val="75000"/>
                  </a:schemeClr>
                </a:solidFill>
                <a:latin typeface="Helvetica" panose="020B0604020202030204" pitchFamily="34" charset="0"/>
              </a:rPr>
              <a:t>Index</a:t>
            </a:r>
            <a:r>
              <a:rPr lang="es-ES" dirty="0">
                <a:solidFill>
                  <a:schemeClr val="accent5">
                    <a:lumMod val="75000"/>
                  </a:schemeClr>
                </a:solidFill>
                <a:latin typeface="Helvetica" panose="020B0604020202030204" pitchFamily="34" charset="0"/>
              </a:rPr>
              <a:t> (</a:t>
            </a:r>
            <a:r>
              <a:rPr lang="es-ES" dirty="0" err="1">
                <a:solidFill>
                  <a:schemeClr val="accent5">
                    <a:lumMod val="75000"/>
                  </a:schemeClr>
                </a:solidFill>
                <a:latin typeface="Helvetica" panose="020B0604020202030204" pitchFamily="34" charset="0"/>
              </a:rPr>
              <a:t>Growth</a:t>
            </a:r>
            <a:r>
              <a:rPr lang="es-ES" dirty="0">
                <a:solidFill>
                  <a:schemeClr val="accent5">
                    <a:lumMod val="75000"/>
                  </a:schemeClr>
                </a:solidFill>
                <a:latin typeface="Helvetica" panose="020B0604020202030204" pitchFamily="34" charset="0"/>
              </a:rPr>
              <a:t>) y el fondo mutuo </a:t>
            </a:r>
            <a:r>
              <a:rPr lang="es-ES" dirty="0" err="1">
                <a:solidFill>
                  <a:schemeClr val="accent5">
                    <a:lumMod val="75000"/>
                  </a:schemeClr>
                </a:solidFill>
                <a:latin typeface="Helvetica" panose="020B0604020202030204" pitchFamily="34" charset="0"/>
              </a:rPr>
              <a:t>Fidelity’s</a:t>
            </a:r>
            <a:r>
              <a:rPr lang="es-ES" dirty="0">
                <a:solidFill>
                  <a:schemeClr val="accent5">
                    <a:lumMod val="75000"/>
                  </a:schemeClr>
                </a:solidFill>
                <a:latin typeface="Helvetica" panose="020B0604020202030204" pitchFamily="34" charset="0"/>
              </a:rPr>
              <a:t> </a:t>
            </a:r>
            <a:r>
              <a:rPr lang="es-ES" dirty="0" err="1">
                <a:solidFill>
                  <a:schemeClr val="accent5">
                    <a:lumMod val="75000"/>
                  </a:schemeClr>
                </a:solidFill>
                <a:latin typeface="Helvetica" panose="020B0604020202030204" pitchFamily="34" charset="0"/>
              </a:rPr>
              <a:t>Value</a:t>
            </a:r>
            <a:r>
              <a:rPr lang="es-ES" dirty="0">
                <a:solidFill>
                  <a:schemeClr val="accent5">
                    <a:lumMod val="75000"/>
                  </a:schemeClr>
                </a:solidFill>
                <a:latin typeface="Helvetica" panose="020B0604020202030204" pitchFamily="34" charset="0"/>
              </a:rPr>
              <a:t> </a:t>
            </a:r>
            <a:r>
              <a:rPr lang="es-ES" dirty="0" err="1">
                <a:solidFill>
                  <a:schemeClr val="accent5">
                    <a:lumMod val="75000"/>
                  </a:schemeClr>
                </a:solidFill>
                <a:latin typeface="Helvetica" panose="020B0604020202030204" pitchFamily="34" charset="0"/>
              </a:rPr>
              <a:t>Index</a:t>
            </a:r>
            <a:r>
              <a:rPr lang="es-ES" dirty="0">
                <a:solidFill>
                  <a:schemeClr val="accent5">
                    <a:lumMod val="75000"/>
                  </a:schemeClr>
                </a:solidFill>
                <a:latin typeface="Helvetica" panose="020B0604020202030204" pitchFamily="34" charset="0"/>
              </a:rPr>
              <a:t> (</a:t>
            </a:r>
            <a:r>
              <a:rPr lang="es-ES" dirty="0" err="1">
                <a:solidFill>
                  <a:schemeClr val="accent5">
                    <a:lumMod val="75000"/>
                  </a:schemeClr>
                </a:solidFill>
                <a:latin typeface="Helvetica" panose="020B0604020202030204" pitchFamily="34" charset="0"/>
              </a:rPr>
              <a:t>Value</a:t>
            </a:r>
            <a:r>
              <a:rPr lang="es-ES" dirty="0">
                <a:solidFill>
                  <a:schemeClr val="accent5">
                    <a:lumMod val="75000"/>
                  </a:schemeClr>
                </a:solidFill>
                <a:latin typeface="Helvetica" panose="020B0604020202030204" pitchFamily="34" charset="0"/>
              </a:rPr>
              <a:t>). En la tabla se muestra una parte del rendimiento anual (en %) de estos dos fondos mutuos desde 1984 hasta 2019. Es difícil para el inversionista obtener conclusiones de los datos en su forma actual. Además de aclarar las diferencias de estilo entre la inversión en crecimiento y la inversión en valor, el inversionista solicita que </a:t>
            </a:r>
            <a:r>
              <a:rPr lang="es-ES" dirty="0" err="1">
                <a:solidFill>
                  <a:schemeClr val="accent5">
                    <a:lumMod val="75000"/>
                  </a:schemeClr>
                </a:solidFill>
                <a:latin typeface="Helvetica" panose="020B0604020202030204" pitchFamily="34" charset="0"/>
              </a:rPr>
              <a:t>Dorothy</a:t>
            </a:r>
            <a:r>
              <a:rPr lang="es-ES" dirty="0">
                <a:solidFill>
                  <a:schemeClr val="accent5">
                    <a:lumMod val="75000"/>
                  </a:schemeClr>
                </a:solidFill>
                <a:latin typeface="Helvetica" panose="020B0604020202030204" pitchFamily="34" charset="0"/>
              </a:rPr>
              <a:t> resuma los datos.</a:t>
            </a:r>
            <a:endParaRPr lang="es-ES" b="1" i="1" dirty="0">
              <a:solidFill>
                <a:schemeClr val="accent5">
                  <a:lumMod val="75000"/>
                </a:schemeClr>
              </a:solidFill>
              <a:latin typeface="Helvetica" panose="020B0604020202030204" pitchFamily="34" charset="0"/>
            </a:endParaRPr>
          </a:p>
        </p:txBody>
      </p:sp>
    </p:spTree>
    <p:extLst>
      <p:ext uri="{BB962C8B-B14F-4D97-AF65-F5344CB8AC3E}">
        <p14:creationId xmlns:p14="http://schemas.microsoft.com/office/powerpoint/2010/main" val="3557728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0EB5EB8-FAC4-51DD-B90D-BA53B71E793F}"/>
              </a:ext>
            </a:extLst>
          </p:cNvPr>
          <p:cNvPicPr>
            <a:picLocks noChangeAspect="1"/>
          </p:cNvPicPr>
          <p:nvPr/>
        </p:nvPicPr>
        <p:blipFill>
          <a:blip r:embed="rId2"/>
          <a:stretch>
            <a:fillRect/>
          </a:stretch>
        </p:blipFill>
        <p:spPr>
          <a:xfrm>
            <a:off x="257175" y="1878909"/>
            <a:ext cx="8629650" cy="1695450"/>
          </a:xfrm>
          <a:prstGeom prst="rect">
            <a:avLst/>
          </a:prstGeom>
        </p:spPr>
      </p:pic>
      <p:sp>
        <p:nvSpPr>
          <p:cNvPr id="4" name="CuadroTexto 3">
            <a:extLst>
              <a:ext uri="{FF2B5EF4-FFF2-40B4-BE49-F238E27FC236}">
                <a16:creationId xmlns:a16="http://schemas.microsoft.com/office/drawing/2014/main" id="{FD43DFB3-C49E-F054-EF49-E4A5470B0598}"/>
              </a:ext>
            </a:extLst>
          </p:cNvPr>
          <p:cNvSpPr txBox="1"/>
          <p:nvPr/>
        </p:nvSpPr>
        <p:spPr>
          <a:xfrm>
            <a:off x="1836859" y="3574359"/>
            <a:ext cx="5470282" cy="646331"/>
          </a:xfrm>
          <a:prstGeom prst="rect">
            <a:avLst/>
          </a:prstGeom>
          <a:noFill/>
        </p:spPr>
        <p:txBody>
          <a:bodyPr wrap="square">
            <a:spAutoFit/>
          </a:bodyPr>
          <a:lstStyle/>
          <a:p>
            <a:pPr algn="just"/>
            <a:r>
              <a:rPr lang="es-ES" dirty="0">
                <a:solidFill>
                  <a:schemeClr val="accent5">
                    <a:lumMod val="75000"/>
                  </a:schemeClr>
                </a:solidFill>
                <a:latin typeface="Helvetica" panose="020B0604020202030204" pitchFamily="34" charset="0"/>
              </a:rPr>
              <a:t>Rendimientos anuales (en %) para </a:t>
            </a:r>
            <a:r>
              <a:rPr lang="es-ES" dirty="0" err="1">
                <a:solidFill>
                  <a:schemeClr val="accent5">
                    <a:lumMod val="75000"/>
                  </a:schemeClr>
                </a:solidFill>
                <a:latin typeface="Helvetica" panose="020B0604020202030204" pitchFamily="34" charset="0"/>
              </a:rPr>
              <a:t>Growth</a:t>
            </a:r>
            <a:r>
              <a:rPr lang="es-ES" dirty="0">
                <a:solidFill>
                  <a:schemeClr val="accent5">
                    <a:lumMod val="75000"/>
                  </a:schemeClr>
                </a:solidFill>
                <a:latin typeface="Helvetica" panose="020B0604020202030204" pitchFamily="34" charset="0"/>
              </a:rPr>
              <a:t> y </a:t>
            </a:r>
            <a:r>
              <a:rPr lang="es-ES" dirty="0" err="1">
                <a:solidFill>
                  <a:schemeClr val="accent5">
                    <a:lumMod val="75000"/>
                  </a:schemeClr>
                </a:solidFill>
                <a:latin typeface="Helvetica" panose="020B0604020202030204" pitchFamily="34" charset="0"/>
              </a:rPr>
              <a:t>Value</a:t>
            </a:r>
            <a:endParaRPr lang="es-ES" dirty="0">
              <a:solidFill>
                <a:schemeClr val="accent5">
                  <a:lumMod val="75000"/>
                </a:schemeClr>
              </a:solidFill>
              <a:latin typeface="Helvetica" panose="020B0604020202030204" pitchFamily="34" charset="0"/>
            </a:endParaRPr>
          </a:p>
          <a:p>
            <a:pPr algn="ctr"/>
            <a:r>
              <a:rPr lang="es-ES" b="1" i="1" dirty="0">
                <a:solidFill>
                  <a:schemeClr val="accent5">
                    <a:lumMod val="75000"/>
                  </a:schemeClr>
                </a:solidFill>
                <a:latin typeface="Helvetica" panose="020B0604020202030204" pitchFamily="34" charset="0"/>
              </a:rPr>
              <a:t>Archivo de Excel – </a:t>
            </a:r>
            <a:r>
              <a:rPr lang="es-ES" b="1" i="1" dirty="0" err="1">
                <a:solidFill>
                  <a:schemeClr val="accent5">
                    <a:lumMod val="75000"/>
                  </a:schemeClr>
                </a:solidFill>
                <a:latin typeface="Helvetica" panose="020B0604020202030204" pitchFamily="34" charset="0"/>
              </a:rPr>
              <a:t>growth</a:t>
            </a:r>
            <a:r>
              <a:rPr lang="es-ES" b="1" i="1" dirty="0">
                <a:solidFill>
                  <a:schemeClr val="accent5">
                    <a:lumMod val="75000"/>
                  </a:schemeClr>
                </a:solidFill>
                <a:latin typeface="Helvetica" panose="020B0604020202030204" pitchFamily="34" charset="0"/>
              </a:rPr>
              <a:t> </a:t>
            </a:r>
            <a:r>
              <a:rPr lang="es-ES" b="1" i="1" dirty="0" err="1">
                <a:solidFill>
                  <a:schemeClr val="accent5">
                    <a:lumMod val="75000"/>
                  </a:schemeClr>
                </a:solidFill>
                <a:latin typeface="Helvetica" panose="020B0604020202030204" pitchFamily="34" charset="0"/>
              </a:rPr>
              <a:t>value</a:t>
            </a:r>
            <a:endParaRPr lang="es-ES" b="1" i="1" dirty="0">
              <a:solidFill>
                <a:schemeClr val="accent5">
                  <a:lumMod val="75000"/>
                </a:schemeClr>
              </a:solidFill>
              <a:latin typeface="Helvetica" panose="020B0604020202030204" pitchFamily="34" charset="0"/>
            </a:endParaRPr>
          </a:p>
        </p:txBody>
      </p:sp>
    </p:spTree>
    <p:extLst>
      <p:ext uri="{BB962C8B-B14F-4D97-AF65-F5344CB8AC3E}">
        <p14:creationId xmlns:p14="http://schemas.microsoft.com/office/powerpoint/2010/main" val="3902893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FD43DFB3-C49E-F054-EF49-E4A5470B0598}"/>
              </a:ext>
            </a:extLst>
          </p:cNvPr>
          <p:cNvSpPr txBox="1"/>
          <p:nvPr/>
        </p:nvSpPr>
        <p:spPr>
          <a:xfrm>
            <a:off x="922458" y="1917837"/>
            <a:ext cx="7002341" cy="2308324"/>
          </a:xfrm>
          <a:prstGeom prst="rect">
            <a:avLst/>
          </a:prstGeom>
          <a:noFill/>
        </p:spPr>
        <p:txBody>
          <a:bodyPr wrap="square">
            <a:spAutoFit/>
          </a:bodyPr>
          <a:lstStyle/>
          <a:p>
            <a:pPr algn="just"/>
            <a:r>
              <a:rPr lang="es-ES" dirty="0" err="1">
                <a:solidFill>
                  <a:schemeClr val="accent5">
                    <a:lumMod val="75000"/>
                  </a:schemeClr>
                </a:solidFill>
                <a:latin typeface="Helvetica" panose="020B0604020202030204" pitchFamily="34" charset="0"/>
              </a:rPr>
              <a:t>Dorothy</a:t>
            </a:r>
            <a:r>
              <a:rPr lang="es-ES" dirty="0">
                <a:solidFill>
                  <a:schemeClr val="accent5">
                    <a:lumMod val="75000"/>
                  </a:schemeClr>
                </a:solidFill>
                <a:latin typeface="Helvetica" panose="020B0604020202030204" pitchFamily="34" charset="0"/>
              </a:rPr>
              <a:t> usará la información de la muestra para:            </a:t>
            </a:r>
          </a:p>
          <a:p>
            <a:pPr algn="just"/>
            <a:endParaRPr lang="es-ES" dirty="0">
              <a:solidFill>
                <a:schemeClr val="accent5">
                  <a:lumMod val="75000"/>
                </a:schemeClr>
              </a:solidFill>
              <a:latin typeface="Helvetica" panose="020B0604020202030204" pitchFamily="34" charset="0"/>
            </a:endParaRPr>
          </a:p>
          <a:p>
            <a:pPr marL="342900" indent="-342900" algn="just">
              <a:buAutoNum type="arabicPeriod"/>
            </a:pPr>
            <a:r>
              <a:rPr lang="es-ES" dirty="0">
                <a:solidFill>
                  <a:schemeClr val="accent5">
                    <a:lumMod val="75000"/>
                  </a:schemeClr>
                </a:solidFill>
                <a:latin typeface="Helvetica" panose="020B0604020202030204" pitchFamily="34" charset="0"/>
              </a:rPr>
              <a:t>Calcular e interpretar el rendimiento típico de estos dos fondos mutuos.        </a:t>
            </a:r>
          </a:p>
          <a:p>
            <a:pPr marL="342900" indent="-342900" algn="just">
              <a:buAutoNum type="arabicPeriod"/>
            </a:pPr>
            <a:r>
              <a:rPr lang="es-ES" dirty="0">
                <a:solidFill>
                  <a:schemeClr val="accent5">
                    <a:lumMod val="75000"/>
                  </a:schemeClr>
                </a:solidFill>
                <a:latin typeface="Helvetica" panose="020B0604020202030204" pitchFamily="34" charset="0"/>
              </a:rPr>
              <a:t>Calcular e interpretar el riesgo de inversión de estos dos fondos mutuos.        </a:t>
            </a:r>
          </a:p>
          <a:p>
            <a:pPr marL="342900" indent="-342900" algn="just">
              <a:buAutoNum type="arabicPeriod"/>
            </a:pPr>
            <a:r>
              <a:rPr lang="es-ES" dirty="0">
                <a:solidFill>
                  <a:schemeClr val="accent5">
                    <a:lumMod val="75000"/>
                  </a:schemeClr>
                </a:solidFill>
                <a:latin typeface="Helvetica" panose="020B0604020202030204" pitchFamily="34" charset="0"/>
              </a:rPr>
              <a:t>Determinar qué fondo mutuo proporciona el mayor rendimiento en relación con el riesgo.</a:t>
            </a:r>
          </a:p>
        </p:txBody>
      </p:sp>
    </p:spTree>
    <p:extLst>
      <p:ext uri="{BB962C8B-B14F-4D97-AF65-F5344CB8AC3E}">
        <p14:creationId xmlns:p14="http://schemas.microsoft.com/office/powerpoint/2010/main" val="969362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112107" y="836923"/>
            <a:ext cx="6919783" cy="1077218"/>
          </a:xfrm>
          <a:prstGeom prst="rect">
            <a:avLst/>
          </a:prstGeom>
          <a:noFill/>
        </p:spPr>
        <p:txBody>
          <a:bodyPr wrap="square" rtlCol="0">
            <a:spAutoFit/>
          </a:bodyPr>
          <a:lstStyle/>
          <a:p>
            <a:pPr algn="ctr"/>
            <a:r>
              <a:rPr lang="es-ES" sz="3200" b="1" dirty="0">
                <a:solidFill>
                  <a:schemeClr val="accent5">
                    <a:lumMod val="75000"/>
                  </a:schemeClr>
                </a:solidFill>
                <a:latin typeface="Helvetica" panose="020B0604020202030204" pitchFamily="34" charset="0"/>
              </a:rPr>
              <a:t>Medidas de posición</a:t>
            </a:r>
          </a:p>
          <a:p>
            <a:pPr algn="ctr"/>
            <a:r>
              <a:rPr lang="es-ES" sz="3200" b="1" dirty="0">
                <a:solidFill>
                  <a:schemeClr val="accent5">
                    <a:lumMod val="75000"/>
                  </a:schemeClr>
                </a:solidFill>
                <a:latin typeface="Helvetica" panose="020B0604020202030204" pitchFamily="34" charset="0"/>
              </a:rPr>
              <a:t>Medidas de tendencia central</a:t>
            </a:r>
          </a:p>
        </p:txBody>
      </p:sp>
      <p:sp>
        <p:nvSpPr>
          <p:cNvPr id="5" name="CuadroTexto 4">
            <a:extLst>
              <a:ext uri="{FF2B5EF4-FFF2-40B4-BE49-F238E27FC236}">
                <a16:creationId xmlns:a16="http://schemas.microsoft.com/office/drawing/2014/main" id="{0EF56C75-8DB2-2169-5D1C-3C8559F408BB}"/>
              </a:ext>
            </a:extLst>
          </p:cNvPr>
          <p:cNvSpPr txBox="1"/>
          <p:nvPr/>
        </p:nvSpPr>
        <p:spPr>
          <a:xfrm>
            <a:off x="954445" y="2461763"/>
            <a:ext cx="6919782" cy="923330"/>
          </a:xfrm>
          <a:prstGeom prst="rect">
            <a:avLst/>
          </a:prstGeom>
          <a:noFill/>
        </p:spPr>
        <p:txBody>
          <a:bodyPr wrap="square">
            <a:spAutoFit/>
          </a:bodyPr>
          <a:lstStyle/>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Media: la media aritmética es la principal medida de tendencia central. En general, la media aritmética se denomina simplemente media o promedio. </a:t>
            </a:r>
          </a:p>
        </p:txBody>
      </p:sp>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8C0DC975-82A4-247A-BDED-8305661711AE}"/>
                  </a:ext>
                </a:extLst>
              </p:cNvPr>
              <p:cNvSpPr txBox="1"/>
              <p:nvPr/>
            </p:nvSpPr>
            <p:spPr>
              <a:xfrm>
                <a:off x="2922105" y="3678710"/>
                <a:ext cx="958404" cy="8011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𝜇</m:t>
                      </m:r>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𝑖</m:t>
                              </m:r>
                            </m:sub>
                          </m:sSub>
                        </m:num>
                        <m:den>
                          <m:r>
                            <a:rPr lang="es-ES" b="0" i="1" smtClean="0">
                              <a:latin typeface="Cambria Math" panose="02040503050406030204" pitchFamily="18" charset="0"/>
                            </a:rPr>
                            <m:t>𝑁</m:t>
                          </m:r>
                        </m:den>
                      </m:f>
                    </m:oMath>
                  </m:oMathPara>
                </a14:m>
                <a:endParaRPr lang="es-CO" dirty="0"/>
              </a:p>
              <a:p>
                <a:endParaRPr lang="es-CO" dirty="0"/>
              </a:p>
            </p:txBody>
          </p:sp>
        </mc:Choice>
        <mc:Fallback xmlns="">
          <p:sp>
            <p:nvSpPr>
              <p:cNvPr id="2" name="CuadroTexto 1">
                <a:extLst>
                  <a:ext uri="{FF2B5EF4-FFF2-40B4-BE49-F238E27FC236}">
                    <a16:creationId xmlns:a16="http://schemas.microsoft.com/office/drawing/2014/main" id="{8C0DC975-82A4-247A-BDED-8305661711AE}"/>
                  </a:ext>
                </a:extLst>
              </p:cNvPr>
              <p:cNvSpPr txBox="1">
                <a:spLocks noRot="1" noChangeAspect="1" noMove="1" noResize="1" noEditPoints="1" noAdjustHandles="1" noChangeArrowheads="1" noChangeShapeType="1" noTextEdit="1"/>
              </p:cNvSpPr>
              <p:nvPr/>
            </p:nvSpPr>
            <p:spPr>
              <a:xfrm>
                <a:off x="2922105" y="3678710"/>
                <a:ext cx="958404" cy="801181"/>
              </a:xfrm>
              <a:prstGeom prst="rect">
                <a:avLst/>
              </a:prstGeom>
              <a:blipFill>
                <a:blip r:embed="rId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BDE30F13-4EF6-E81A-5226-A601146FF030}"/>
                  </a:ext>
                </a:extLst>
              </p:cNvPr>
              <p:cNvSpPr txBox="1"/>
              <p:nvPr/>
            </p:nvSpPr>
            <p:spPr>
              <a:xfrm>
                <a:off x="4667145" y="3678709"/>
                <a:ext cx="968598" cy="8011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ES" b="0" i="1" smtClean="0">
                              <a:latin typeface="Cambria Math" panose="02040503050406030204" pitchFamily="18" charset="0"/>
                            </a:rPr>
                          </m:ctrlPr>
                        </m:accPr>
                        <m:e>
                          <m:r>
                            <a:rPr lang="es-ES" b="0" i="1" smtClean="0">
                              <a:latin typeface="Cambria Math" panose="02040503050406030204" pitchFamily="18" charset="0"/>
                            </a:rPr>
                            <m:t>𝑥</m:t>
                          </m:r>
                        </m:e>
                      </m:acc>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𝑖</m:t>
                              </m:r>
                            </m:sub>
                          </m:sSub>
                        </m:num>
                        <m:den>
                          <m:r>
                            <a:rPr lang="es-ES" b="0" i="1" smtClean="0">
                              <a:latin typeface="Cambria Math" panose="02040503050406030204" pitchFamily="18" charset="0"/>
                            </a:rPr>
                            <m:t>𝑛</m:t>
                          </m:r>
                        </m:den>
                      </m:f>
                    </m:oMath>
                  </m:oMathPara>
                </a14:m>
                <a:endParaRPr lang="es-CO" dirty="0"/>
              </a:p>
              <a:p>
                <a:endParaRPr lang="es-CO" dirty="0"/>
              </a:p>
            </p:txBody>
          </p:sp>
        </mc:Choice>
        <mc:Fallback xmlns="">
          <p:sp>
            <p:nvSpPr>
              <p:cNvPr id="7" name="CuadroTexto 6">
                <a:extLst>
                  <a:ext uri="{FF2B5EF4-FFF2-40B4-BE49-F238E27FC236}">
                    <a16:creationId xmlns:a16="http://schemas.microsoft.com/office/drawing/2014/main" id="{BDE30F13-4EF6-E81A-5226-A601146FF030}"/>
                  </a:ext>
                </a:extLst>
              </p:cNvPr>
              <p:cNvSpPr txBox="1">
                <a:spLocks noRot="1" noChangeAspect="1" noMove="1" noResize="1" noEditPoints="1" noAdjustHandles="1" noChangeArrowheads="1" noChangeShapeType="1" noTextEdit="1"/>
              </p:cNvSpPr>
              <p:nvPr/>
            </p:nvSpPr>
            <p:spPr>
              <a:xfrm>
                <a:off x="4667145" y="3678709"/>
                <a:ext cx="968598" cy="801181"/>
              </a:xfrm>
              <a:prstGeom prst="rect">
                <a:avLst/>
              </a:prstGeom>
              <a:blipFill>
                <a:blip r:embed="rId3"/>
                <a:stretch>
                  <a:fillRect/>
                </a:stretch>
              </a:blipFill>
            </p:spPr>
            <p:txBody>
              <a:bodyPr/>
              <a:lstStyle/>
              <a:p>
                <a:r>
                  <a:rPr lang="es-CO">
                    <a:noFill/>
                  </a:rPr>
                  <a:t> </a:t>
                </a:r>
              </a:p>
            </p:txBody>
          </p:sp>
        </mc:Fallback>
      </mc:AlternateContent>
      <p:sp>
        <p:nvSpPr>
          <p:cNvPr id="8" name="CuadroTexto 7">
            <a:extLst>
              <a:ext uri="{FF2B5EF4-FFF2-40B4-BE49-F238E27FC236}">
                <a16:creationId xmlns:a16="http://schemas.microsoft.com/office/drawing/2014/main" id="{5EB7A800-F508-8C5D-8A89-6A460CD50A76}"/>
              </a:ext>
            </a:extLst>
          </p:cNvPr>
          <p:cNvSpPr txBox="1"/>
          <p:nvPr/>
        </p:nvSpPr>
        <p:spPr>
          <a:xfrm>
            <a:off x="2794035" y="4295224"/>
            <a:ext cx="1313180" cy="369332"/>
          </a:xfrm>
          <a:prstGeom prst="rect">
            <a:avLst/>
          </a:prstGeom>
          <a:noFill/>
        </p:spPr>
        <p:txBody>
          <a:bodyPr wrap="none" rtlCol="0">
            <a:spAutoFit/>
          </a:bodyPr>
          <a:lstStyle/>
          <a:p>
            <a:r>
              <a:rPr lang="es-ES" b="1" dirty="0">
                <a:solidFill>
                  <a:schemeClr val="accent5">
                    <a:lumMod val="75000"/>
                  </a:schemeClr>
                </a:solidFill>
                <a:latin typeface="Helvetica" panose="020B0604020202030204" pitchFamily="34" charset="0"/>
              </a:rPr>
              <a:t>parámetro</a:t>
            </a:r>
            <a:endParaRPr lang="es-CO" b="1" dirty="0">
              <a:solidFill>
                <a:schemeClr val="accent5">
                  <a:lumMod val="75000"/>
                </a:schemeClr>
              </a:solidFill>
              <a:latin typeface="Helvetica" panose="020B0604020202030204" pitchFamily="34" charset="0"/>
            </a:endParaRPr>
          </a:p>
        </p:txBody>
      </p:sp>
      <p:sp>
        <p:nvSpPr>
          <p:cNvPr id="9" name="CuadroTexto 8">
            <a:extLst>
              <a:ext uri="{FF2B5EF4-FFF2-40B4-BE49-F238E27FC236}">
                <a16:creationId xmlns:a16="http://schemas.microsoft.com/office/drawing/2014/main" id="{BE3A248E-5BBF-16CC-D8B1-201ED1CF6B65}"/>
              </a:ext>
            </a:extLst>
          </p:cNvPr>
          <p:cNvSpPr txBox="1"/>
          <p:nvPr/>
        </p:nvSpPr>
        <p:spPr>
          <a:xfrm>
            <a:off x="4533326" y="4265941"/>
            <a:ext cx="1390124" cy="369332"/>
          </a:xfrm>
          <a:prstGeom prst="rect">
            <a:avLst/>
          </a:prstGeom>
          <a:noFill/>
        </p:spPr>
        <p:txBody>
          <a:bodyPr wrap="none" rtlCol="0">
            <a:spAutoFit/>
          </a:bodyPr>
          <a:lstStyle/>
          <a:p>
            <a:r>
              <a:rPr lang="es-ES" b="1" dirty="0">
                <a:solidFill>
                  <a:schemeClr val="accent5">
                    <a:lumMod val="75000"/>
                  </a:schemeClr>
                </a:solidFill>
                <a:latin typeface="Helvetica" panose="020B0604020202030204" pitchFamily="34" charset="0"/>
              </a:rPr>
              <a:t>estadístico</a:t>
            </a:r>
            <a:endParaRPr lang="es-CO" b="1" dirty="0">
              <a:solidFill>
                <a:schemeClr val="accent5">
                  <a:lumMod val="75000"/>
                </a:schemeClr>
              </a:solidFill>
              <a:latin typeface="Helvetica" panose="020B0604020202030204" pitchFamily="34" charset="0"/>
            </a:endParaRPr>
          </a:p>
        </p:txBody>
      </p:sp>
    </p:spTree>
    <p:extLst>
      <p:ext uri="{BB962C8B-B14F-4D97-AF65-F5344CB8AC3E}">
        <p14:creationId xmlns:p14="http://schemas.microsoft.com/office/powerpoint/2010/main" val="2400331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EF56C75-8DB2-2169-5D1C-3C8559F408BB}"/>
              </a:ext>
            </a:extLst>
          </p:cNvPr>
          <p:cNvSpPr txBox="1"/>
          <p:nvPr/>
        </p:nvSpPr>
        <p:spPr>
          <a:xfrm>
            <a:off x="939828" y="1724470"/>
            <a:ext cx="6919782" cy="923330"/>
          </a:xfrm>
          <a:prstGeom prst="rect">
            <a:avLst/>
          </a:prstGeom>
          <a:noFill/>
        </p:spPr>
        <p:txBody>
          <a:bodyPr wrap="square">
            <a:spAutoFit/>
          </a:bodyPr>
          <a:lstStyle/>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Mediana: La mediana es el valor de en medio de las observaciones ordenadas de una variable</a:t>
            </a:r>
          </a:p>
          <a:p>
            <a:pPr marL="285750" indent="-285750" algn="just">
              <a:buFont typeface="Arial" panose="020B0604020202020204" pitchFamily="34" charset="0"/>
              <a:buChar char="•"/>
            </a:pPr>
            <a:endParaRPr lang="es-ES" dirty="0">
              <a:solidFill>
                <a:schemeClr val="accent5">
                  <a:lumMod val="75000"/>
                </a:schemeClr>
              </a:solidFill>
              <a:latin typeface="Helvetica" panose="020B0604020202030204" pitchFamily="34" charset="0"/>
            </a:endParaRPr>
          </a:p>
        </p:txBody>
      </p:sp>
      <p:sp>
        <p:nvSpPr>
          <p:cNvPr id="2" name="CuadroTexto 1">
            <a:extLst>
              <a:ext uri="{FF2B5EF4-FFF2-40B4-BE49-F238E27FC236}">
                <a16:creationId xmlns:a16="http://schemas.microsoft.com/office/drawing/2014/main" id="{8525DAC7-7BED-EA8F-E888-B2335EAB7AE9}"/>
              </a:ext>
            </a:extLst>
          </p:cNvPr>
          <p:cNvSpPr txBox="1"/>
          <p:nvPr/>
        </p:nvSpPr>
        <p:spPr>
          <a:xfrm>
            <a:off x="939828" y="2479844"/>
            <a:ext cx="6919782" cy="646331"/>
          </a:xfrm>
          <a:prstGeom prst="rect">
            <a:avLst/>
          </a:prstGeom>
          <a:noFill/>
        </p:spPr>
        <p:txBody>
          <a:bodyPr wrap="square">
            <a:spAutoFit/>
          </a:bodyPr>
          <a:lstStyle/>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Moda: moda de una variable es el valor que ocurre con mayor frecuencia</a:t>
            </a:r>
          </a:p>
        </p:txBody>
      </p:sp>
    </p:spTree>
    <p:extLst>
      <p:ext uri="{BB962C8B-B14F-4D97-AF65-F5344CB8AC3E}">
        <p14:creationId xmlns:p14="http://schemas.microsoft.com/office/powerpoint/2010/main" val="3069731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0EF56C75-8DB2-2169-5D1C-3C8559F408BB}"/>
                  </a:ext>
                </a:extLst>
              </p:cNvPr>
              <p:cNvSpPr txBox="1"/>
              <p:nvPr/>
            </p:nvSpPr>
            <p:spPr>
              <a:xfrm>
                <a:off x="595809" y="2210280"/>
                <a:ext cx="8336156" cy="3416320"/>
              </a:xfrm>
              <a:prstGeom prst="rect">
                <a:avLst/>
              </a:prstGeom>
              <a:noFill/>
            </p:spPr>
            <p:txBody>
              <a:bodyPr wrap="square">
                <a:spAutoFit/>
              </a:bodyPr>
              <a:lstStyle/>
              <a:p>
                <a:pPr algn="just"/>
                <a:r>
                  <a:rPr lang="es-ES" dirty="0">
                    <a:solidFill>
                      <a:schemeClr val="accent5">
                        <a:lumMod val="75000"/>
                      </a:schemeClr>
                    </a:solidFill>
                    <a:latin typeface="Helvetica" panose="020B0604020202030204" pitchFamily="34" charset="0"/>
                  </a:rPr>
                  <a:t>Un percentil es técnicamente una medida de posición; sin embargo, también se usa como una medida de posición relativa porque es muy fácil de interpretar.</a:t>
                </a:r>
              </a:p>
              <a:p>
                <a:pPr algn="just"/>
                <a:endParaRPr lang="es-ES" dirty="0">
                  <a:solidFill>
                    <a:schemeClr val="accent5">
                      <a:lumMod val="75000"/>
                    </a:schemeClr>
                  </a:solidFill>
                  <a:latin typeface="Helvetica" panose="020B0604020202030204" pitchFamily="34" charset="0"/>
                </a:endParaRPr>
              </a:p>
              <a:p>
                <a:pPr algn="just"/>
                <a:r>
                  <a:rPr lang="es-ES" dirty="0">
                    <a:solidFill>
                      <a:schemeClr val="accent5">
                        <a:lumMod val="75000"/>
                      </a:schemeClr>
                    </a:solidFill>
                    <a:latin typeface="Helvetica" panose="020B0604020202030204" pitchFamily="34" charset="0"/>
                  </a:rPr>
                  <a:t>La mediana también se llama percentil 50. En muchos casos, nos interesa un percentil que no sea el 50. En general, el </a:t>
                </a:r>
                <a14:m>
                  <m:oMath xmlns:m="http://schemas.openxmlformats.org/officeDocument/2006/math">
                    <m:r>
                      <a:rPr lang="es-ES" i="1" dirty="0" smtClean="0">
                        <a:solidFill>
                          <a:schemeClr val="accent5">
                            <a:lumMod val="75000"/>
                          </a:schemeClr>
                        </a:solidFill>
                        <a:latin typeface="Cambria Math" panose="02040503050406030204" pitchFamily="18" charset="0"/>
                      </a:rPr>
                      <m:t>𝑝</m:t>
                    </m:r>
                  </m:oMath>
                </a14:m>
                <a:r>
                  <a:rPr lang="es-ES" dirty="0">
                    <a:solidFill>
                      <a:schemeClr val="accent5">
                        <a:lumMod val="75000"/>
                      </a:schemeClr>
                    </a:solidFill>
                    <a:latin typeface="Helvetica" panose="020B0604020202030204" pitchFamily="34" charset="0"/>
                  </a:rPr>
                  <a:t>-</a:t>
                </a:r>
                <a:r>
                  <a:rPr lang="es-ES" dirty="0" err="1">
                    <a:solidFill>
                      <a:schemeClr val="accent5">
                        <a:lumMod val="75000"/>
                      </a:schemeClr>
                    </a:solidFill>
                    <a:latin typeface="Helvetica" panose="020B0604020202030204" pitchFamily="34" charset="0"/>
                  </a:rPr>
                  <a:t>ésimo</a:t>
                </a:r>
                <a:r>
                  <a:rPr lang="es-ES" dirty="0">
                    <a:solidFill>
                      <a:schemeClr val="accent5">
                        <a:lumMod val="75000"/>
                      </a:schemeClr>
                    </a:solidFill>
                    <a:latin typeface="Helvetica" panose="020B0604020202030204" pitchFamily="34" charset="0"/>
                  </a:rPr>
                  <a:t> percentil divide una variable en dos partes:</a:t>
                </a:r>
              </a:p>
              <a:p>
                <a:pPr algn="just"/>
                <a:r>
                  <a:rPr lang="es-ES" dirty="0">
                    <a:solidFill>
                      <a:schemeClr val="accent5">
                        <a:lumMod val="75000"/>
                      </a:schemeClr>
                    </a:solidFill>
                    <a:latin typeface="Helvetica" panose="020B0604020202030204" pitchFamily="34" charset="0"/>
                  </a:rPr>
                  <a:t>    </a:t>
                </a:r>
              </a:p>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Aproximadamente el </a:t>
                </a:r>
                <a14:m>
                  <m:oMath xmlns:m="http://schemas.openxmlformats.org/officeDocument/2006/math">
                    <m:r>
                      <a:rPr lang="es-ES" b="0" i="1" smtClean="0">
                        <a:solidFill>
                          <a:schemeClr val="accent5">
                            <a:lumMod val="75000"/>
                          </a:schemeClr>
                        </a:solidFill>
                        <a:latin typeface="Cambria Math" panose="02040503050406030204" pitchFamily="18" charset="0"/>
                      </a:rPr>
                      <m:t>𝑝</m:t>
                    </m:r>
                    <m:r>
                      <a:rPr lang="es-ES" b="0" i="1" smtClean="0">
                        <a:solidFill>
                          <a:schemeClr val="accent5">
                            <a:lumMod val="75000"/>
                          </a:schemeClr>
                        </a:solidFill>
                        <a:latin typeface="Cambria Math" panose="02040503050406030204" pitchFamily="18" charset="0"/>
                      </a:rPr>
                      <m:t> </m:t>
                    </m:r>
                  </m:oMath>
                </a14:m>
                <a:r>
                  <a:rPr lang="es-ES" dirty="0">
                    <a:solidFill>
                      <a:schemeClr val="accent5">
                        <a:lumMod val="75000"/>
                      </a:schemeClr>
                    </a:solidFill>
                    <a:latin typeface="Helvetica" panose="020B0604020202030204" pitchFamily="34" charset="0"/>
                  </a:rPr>
                  <a:t>por ciento de las observaciones son menores que el </a:t>
                </a:r>
                <a14:m>
                  <m:oMath xmlns:m="http://schemas.openxmlformats.org/officeDocument/2006/math">
                    <m:r>
                      <a:rPr lang="es-ES" i="1" dirty="0" smtClean="0">
                        <a:solidFill>
                          <a:schemeClr val="accent5">
                            <a:lumMod val="75000"/>
                          </a:schemeClr>
                        </a:solidFill>
                        <a:latin typeface="Cambria Math" panose="02040503050406030204" pitchFamily="18" charset="0"/>
                      </a:rPr>
                      <m:t>𝑝</m:t>
                    </m:r>
                  </m:oMath>
                </a14:m>
                <a:r>
                  <a:rPr lang="es-ES" dirty="0">
                    <a:solidFill>
                      <a:schemeClr val="accent5">
                        <a:lumMod val="75000"/>
                      </a:schemeClr>
                    </a:solidFill>
                    <a:latin typeface="Helvetica" panose="020B0604020202030204" pitchFamily="34" charset="0"/>
                  </a:rPr>
                  <a:t>-</a:t>
                </a:r>
                <a:r>
                  <a:rPr lang="es-ES" dirty="0" err="1">
                    <a:solidFill>
                      <a:schemeClr val="accent5">
                        <a:lumMod val="75000"/>
                      </a:schemeClr>
                    </a:solidFill>
                    <a:latin typeface="Helvetica" panose="020B0604020202030204" pitchFamily="34" charset="0"/>
                  </a:rPr>
                  <a:t>ésimo</a:t>
                </a:r>
                <a:r>
                  <a:rPr lang="es-ES" dirty="0">
                    <a:solidFill>
                      <a:schemeClr val="accent5">
                        <a:lumMod val="75000"/>
                      </a:schemeClr>
                    </a:solidFill>
                    <a:latin typeface="Helvetica" panose="020B0604020202030204" pitchFamily="34" charset="0"/>
                  </a:rPr>
                  <a:t> percentil.    </a:t>
                </a:r>
              </a:p>
              <a:p>
                <a:pPr algn="just"/>
                <a:r>
                  <a:rPr lang="es-ES" dirty="0">
                    <a:solidFill>
                      <a:schemeClr val="accent5">
                        <a:lumMod val="75000"/>
                      </a:schemeClr>
                    </a:solidFill>
                    <a:latin typeface="Helvetica" panose="020B0604020202030204" pitchFamily="34" charset="0"/>
                  </a:rPr>
                  <a:t>        </a:t>
                </a:r>
              </a:p>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Aproximadamente </a:t>
                </a:r>
                <a14:m>
                  <m:oMath xmlns:m="http://schemas.openxmlformats.org/officeDocument/2006/math">
                    <m:r>
                      <a:rPr lang="es-ES" i="1" dirty="0" smtClean="0">
                        <a:solidFill>
                          <a:schemeClr val="accent5">
                            <a:lumMod val="75000"/>
                          </a:schemeClr>
                        </a:solidFill>
                        <a:latin typeface="Cambria Math" panose="02040503050406030204" pitchFamily="18" charset="0"/>
                      </a:rPr>
                      <m:t>(100 − </m:t>
                    </m:r>
                    <m:r>
                      <a:rPr lang="es-ES" i="1" dirty="0" smtClean="0">
                        <a:solidFill>
                          <a:schemeClr val="accent5">
                            <a:lumMod val="75000"/>
                          </a:schemeClr>
                        </a:solidFill>
                        <a:latin typeface="Cambria Math" panose="02040503050406030204" pitchFamily="18" charset="0"/>
                      </a:rPr>
                      <m:t>𝑝</m:t>
                    </m:r>
                    <m:r>
                      <a:rPr lang="es-ES" i="1" dirty="0" smtClean="0">
                        <a:solidFill>
                          <a:schemeClr val="accent5">
                            <a:lumMod val="75000"/>
                          </a:schemeClr>
                        </a:solidFill>
                        <a:latin typeface="Cambria Math" panose="02040503050406030204" pitchFamily="18" charset="0"/>
                      </a:rPr>
                      <m:t>) </m:t>
                    </m:r>
                  </m:oMath>
                </a14:m>
                <a:r>
                  <a:rPr lang="es-ES" dirty="0">
                    <a:solidFill>
                      <a:schemeClr val="accent5">
                        <a:lumMod val="75000"/>
                      </a:schemeClr>
                    </a:solidFill>
                    <a:latin typeface="Helvetica" panose="020B0604020202030204" pitchFamily="34" charset="0"/>
                  </a:rPr>
                  <a:t> por ciento de las observaciones son mayores que el </a:t>
                </a:r>
                <a14:m>
                  <m:oMath xmlns:m="http://schemas.openxmlformats.org/officeDocument/2006/math">
                    <m:r>
                      <a:rPr lang="es-ES" i="1" dirty="0" smtClean="0">
                        <a:solidFill>
                          <a:schemeClr val="accent5">
                            <a:lumMod val="75000"/>
                          </a:schemeClr>
                        </a:solidFill>
                        <a:latin typeface="Cambria Math" panose="02040503050406030204" pitchFamily="18" charset="0"/>
                      </a:rPr>
                      <m:t>𝑝</m:t>
                    </m:r>
                  </m:oMath>
                </a14:m>
                <a:r>
                  <a:rPr lang="es-ES" dirty="0">
                    <a:solidFill>
                      <a:schemeClr val="accent5">
                        <a:lumMod val="75000"/>
                      </a:schemeClr>
                    </a:solidFill>
                    <a:latin typeface="Helvetica" panose="020B0604020202030204" pitchFamily="34" charset="0"/>
                  </a:rPr>
                  <a:t>-</a:t>
                </a:r>
                <a:r>
                  <a:rPr lang="es-ES" dirty="0" err="1">
                    <a:solidFill>
                      <a:schemeClr val="accent5">
                        <a:lumMod val="75000"/>
                      </a:schemeClr>
                    </a:solidFill>
                    <a:latin typeface="Helvetica" panose="020B0604020202030204" pitchFamily="34" charset="0"/>
                  </a:rPr>
                  <a:t>ésimo</a:t>
                </a:r>
                <a:r>
                  <a:rPr lang="es-ES" dirty="0">
                    <a:solidFill>
                      <a:schemeClr val="accent5">
                        <a:lumMod val="75000"/>
                      </a:schemeClr>
                    </a:solidFill>
                    <a:latin typeface="Helvetica" panose="020B0604020202030204" pitchFamily="34" charset="0"/>
                  </a:rPr>
                  <a:t> percentil.</a:t>
                </a:r>
              </a:p>
            </p:txBody>
          </p:sp>
        </mc:Choice>
        <mc:Fallback xmlns="">
          <p:sp>
            <p:nvSpPr>
              <p:cNvPr id="5" name="CuadroTexto 4">
                <a:extLst>
                  <a:ext uri="{FF2B5EF4-FFF2-40B4-BE49-F238E27FC236}">
                    <a16:creationId xmlns:a16="http://schemas.microsoft.com/office/drawing/2014/main" id="{0EF56C75-8DB2-2169-5D1C-3C8559F408BB}"/>
                  </a:ext>
                </a:extLst>
              </p:cNvPr>
              <p:cNvSpPr txBox="1">
                <a:spLocks noRot="1" noChangeAspect="1" noMove="1" noResize="1" noEditPoints="1" noAdjustHandles="1" noChangeArrowheads="1" noChangeShapeType="1" noTextEdit="1"/>
              </p:cNvSpPr>
              <p:nvPr/>
            </p:nvSpPr>
            <p:spPr>
              <a:xfrm>
                <a:off x="595809" y="2210280"/>
                <a:ext cx="8336156" cy="3416320"/>
              </a:xfrm>
              <a:prstGeom prst="rect">
                <a:avLst/>
              </a:prstGeom>
              <a:blipFill>
                <a:blip r:embed="rId2"/>
                <a:stretch>
                  <a:fillRect l="-658" t="-1071" r="-585" b="-1964"/>
                </a:stretch>
              </a:blipFill>
            </p:spPr>
            <p:txBody>
              <a:bodyPr/>
              <a:lstStyle/>
              <a:p>
                <a:r>
                  <a:rPr lang="es-CO">
                    <a:noFill/>
                  </a:rPr>
                  <a:t> </a:t>
                </a:r>
              </a:p>
            </p:txBody>
          </p:sp>
        </mc:Fallback>
      </mc:AlternateContent>
      <p:sp>
        <p:nvSpPr>
          <p:cNvPr id="2" name="CuadroTexto 1">
            <a:extLst>
              <a:ext uri="{FF2B5EF4-FFF2-40B4-BE49-F238E27FC236}">
                <a16:creationId xmlns:a16="http://schemas.microsoft.com/office/drawing/2014/main" id="{4F45E2BA-074A-7D8E-6FF4-2D215103DE8D}"/>
              </a:ext>
            </a:extLst>
          </p:cNvPr>
          <p:cNvSpPr txBox="1"/>
          <p:nvPr/>
        </p:nvSpPr>
        <p:spPr>
          <a:xfrm>
            <a:off x="900073" y="716746"/>
            <a:ext cx="6919783" cy="1077218"/>
          </a:xfrm>
          <a:prstGeom prst="rect">
            <a:avLst/>
          </a:prstGeom>
          <a:noFill/>
        </p:spPr>
        <p:txBody>
          <a:bodyPr wrap="square" rtlCol="0">
            <a:spAutoFit/>
          </a:bodyPr>
          <a:lstStyle/>
          <a:p>
            <a:pPr algn="ctr"/>
            <a:r>
              <a:rPr lang="es-ES" sz="3200" b="1" dirty="0">
                <a:solidFill>
                  <a:schemeClr val="accent5">
                    <a:lumMod val="75000"/>
                  </a:schemeClr>
                </a:solidFill>
                <a:latin typeface="Helvetica" panose="020B0604020202030204" pitchFamily="34" charset="0"/>
              </a:rPr>
              <a:t>Otras medidas de posición</a:t>
            </a:r>
          </a:p>
          <a:p>
            <a:pPr algn="ctr"/>
            <a:r>
              <a:rPr lang="es-ES" sz="3200" b="1" dirty="0">
                <a:solidFill>
                  <a:schemeClr val="accent5">
                    <a:lumMod val="75000"/>
                  </a:schemeClr>
                </a:solidFill>
                <a:latin typeface="Helvetica" panose="020B0604020202030204" pitchFamily="34" charset="0"/>
              </a:rPr>
              <a:t>Percentil</a:t>
            </a:r>
          </a:p>
        </p:txBody>
      </p:sp>
    </p:spTree>
    <p:extLst>
      <p:ext uri="{BB962C8B-B14F-4D97-AF65-F5344CB8AC3E}">
        <p14:creationId xmlns:p14="http://schemas.microsoft.com/office/powerpoint/2010/main" val="2670495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2C3D4C-AFFE-5B7D-1B4A-B15BDA0427DA}"/>
              </a:ext>
            </a:extLst>
          </p:cNvPr>
          <p:cNvSpPr>
            <a:spLocks noGrp="1"/>
          </p:cNvSpPr>
          <p:nvPr>
            <p:ph type="ctrTitle"/>
          </p:nvPr>
        </p:nvSpPr>
        <p:spPr>
          <a:xfrm>
            <a:off x="685800" y="1164308"/>
            <a:ext cx="7772400" cy="2387600"/>
          </a:xfrm>
        </p:spPr>
        <p:txBody>
          <a:bodyPr>
            <a:normAutofit/>
          </a:bodyPr>
          <a:lstStyle/>
          <a:p>
            <a:r>
              <a:rPr lang="es-ES" sz="4000" b="1" dirty="0">
                <a:solidFill>
                  <a:schemeClr val="accent5">
                    <a:lumMod val="75000"/>
                  </a:schemeClr>
                </a:solidFill>
                <a:latin typeface="Helvetica" panose="020B0604020202030204" pitchFamily="34" charset="0"/>
                <a:ea typeface="+mn-ea"/>
                <a:cs typeface="+mn-cs"/>
              </a:rPr>
              <a:t>Fundamentos de </a:t>
            </a:r>
            <a:r>
              <a:rPr lang="es-ES" sz="4000" b="1" i="1" dirty="0">
                <a:solidFill>
                  <a:schemeClr val="accent5">
                    <a:lumMod val="75000"/>
                  </a:schemeClr>
                </a:solidFill>
                <a:latin typeface="Helvetica" panose="020B0604020202030204" pitchFamily="34" charset="0"/>
                <a:ea typeface="+mn-ea"/>
                <a:cs typeface="+mn-cs"/>
              </a:rPr>
              <a:t>Machine </a:t>
            </a:r>
            <a:r>
              <a:rPr lang="es-ES" sz="4000" b="1" i="1" dirty="0" err="1">
                <a:solidFill>
                  <a:schemeClr val="accent5">
                    <a:lumMod val="75000"/>
                  </a:schemeClr>
                </a:solidFill>
                <a:latin typeface="Helvetica" panose="020B0604020202030204" pitchFamily="34" charset="0"/>
                <a:ea typeface="+mn-ea"/>
                <a:cs typeface="+mn-cs"/>
              </a:rPr>
              <a:t>Learning</a:t>
            </a:r>
            <a:br>
              <a:rPr lang="es-ES" sz="4000" b="1" i="1" dirty="0">
                <a:solidFill>
                  <a:schemeClr val="accent5">
                    <a:lumMod val="75000"/>
                  </a:schemeClr>
                </a:solidFill>
                <a:latin typeface="Helvetica" panose="020B0604020202030204" pitchFamily="34" charset="0"/>
                <a:ea typeface="+mn-ea"/>
                <a:cs typeface="+mn-cs"/>
              </a:rPr>
            </a:br>
            <a:br>
              <a:rPr lang="es-ES" sz="4000" b="1" i="1" dirty="0">
                <a:solidFill>
                  <a:schemeClr val="accent5">
                    <a:lumMod val="75000"/>
                  </a:schemeClr>
                </a:solidFill>
                <a:latin typeface="Helvetica" panose="020B0604020202030204" pitchFamily="34" charset="0"/>
                <a:ea typeface="+mn-ea"/>
                <a:cs typeface="+mn-cs"/>
              </a:rPr>
            </a:br>
            <a:r>
              <a:rPr lang="es-ES" sz="4000" dirty="0">
                <a:solidFill>
                  <a:schemeClr val="accent5">
                    <a:lumMod val="75000"/>
                  </a:schemeClr>
                </a:solidFill>
                <a:latin typeface="Helvetica" panose="020B0604020202030204" pitchFamily="34" charset="0"/>
                <a:ea typeface="+mn-ea"/>
                <a:cs typeface="+mn-cs"/>
              </a:rPr>
              <a:t>Sesión 1</a:t>
            </a:r>
            <a:endParaRPr lang="es-CO" sz="4000" dirty="0">
              <a:solidFill>
                <a:schemeClr val="accent5">
                  <a:lumMod val="75000"/>
                </a:schemeClr>
              </a:solidFill>
              <a:latin typeface="Helvetica" panose="020B0604020202030204" pitchFamily="34" charset="0"/>
              <a:ea typeface="+mn-ea"/>
              <a:cs typeface="+mn-cs"/>
            </a:endParaRPr>
          </a:p>
        </p:txBody>
      </p:sp>
      <p:sp>
        <p:nvSpPr>
          <p:cNvPr id="3" name="Subtítulo 2">
            <a:extLst>
              <a:ext uri="{FF2B5EF4-FFF2-40B4-BE49-F238E27FC236}">
                <a16:creationId xmlns:a16="http://schemas.microsoft.com/office/drawing/2014/main" id="{2F641CDC-11B6-F35A-6E4A-913FEBC6A305}"/>
              </a:ext>
            </a:extLst>
          </p:cNvPr>
          <p:cNvSpPr>
            <a:spLocks noGrp="1"/>
          </p:cNvSpPr>
          <p:nvPr>
            <p:ph type="subTitle" idx="1"/>
          </p:nvPr>
        </p:nvSpPr>
        <p:spPr>
          <a:xfrm>
            <a:off x="1143000" y="3962765"/>
            <a:ext cx="6858000" cy="1655762"/>
          </a:xfrm>
        </p:spPr>
        <p:txBody>
          <a:bodyPr/>
          <a:lstStyle/>
          <a:p>
            <a:r>
              <a:rPr lang="es-ES" sz="1800" dirty="0">
                <a:solidFill>
                  <a:schemeClr val="accent5">
                    <a:lumMod val="75000"/>
                  </a:schemeClr>
                </a:solidFill>
                <a:latin typeface="Helvetica" panose="020B0604020202030204" pitchFamily="34" charset="0"/>
              </a:rPr>
              <a:t>Juan Alejandro Peña Palacio, PhD</a:t>
            </a:r>
          </a:p>
          <a:p>
            <a:r>
              <a:rPr lang="es-ES" sz="1800" dirty="0">
                <a:solidFill>
                  <a:schemeClr val="accent5">
                    <a:lumMod val="75000"/>
                  </a:schemeClr>
                </a:solidFill>
                <a:latin typeface="Helvetica" panose="020B0604020202030204" pitchFamily="34" charset="0"/>
              </a:rPr>
              <a:t>Lina María Sepúlveda Cano, PhD</a:t>
            </a:r>
          </a:p>
          <a:p>
            <a:endParaRPr lang="es-CO" dirty="0"/>
          </a:p>
        </p:txBody>
      </p:sp>
    </p:spTree>
    <p:extLst>
      <p:ext uri="{BB962C8B-B14F-4D97-AF65-F5344CB8AC3E}">
        <p14:creationId xmlns:p14="http://schemas.microsoft.com/office/powerpoint/2010/main" val="829285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0EF56C75-8DB2-2169-5D1C-3C8559F408BB}"/>
                  </a:ext>
                </a:extLst>
              </p:cNvPr>
              <p:cNvSpPr txBox="1"/>
              <p:nvPr/>
            </p:nvSpPr>
            <p:spPr>
              <a:xfrm>
                <a:off x="434421" y="2139579"/>
                <a:ext cx="8336156" cy="2862322"/>
              </a:xfrm>
              <a:prstGeom prst="rect">
                <a:avLst/>
              </a:prstGeom>
              <a:noFill/>
            </p:spPr>
            <p:txBody>
              <a:bodyPr wrap="square">
                <a:spAutoFit/>
              </a:bodyPr>
              <a:lstStyle/>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Rango: es la medida de dispersión más simple; es la diferencia entre las observaciones máxima y mínima de una variable. El rango no se considera una buena medida de dispersión porque se enfoca únicamente en las observaciones extremas e ignora cualquier otra observación de la variable.</a:t>
                </a:r>
              </a:p>
              <a:p>
                <a:pPr marL="285750" indent="-285750" algn="just">
                  <a:buFont typeface="Arial" panose="020B0604020202020204" pitchFamily="34" charset="0"/>
                  <a:buChar char="•"/>
                </a:pPr>
                <a:endParaRPr lang="es-ES" dirty="0">
                  <a:solidFill>
                    <a:schemeClr val="accent5">
                      <a:lumMod val="75000"/>
                    </a:schemeClr>
                  </a:solidFill>
                  <a:latin typeface="Helvetica" panose="020B0604020202030204" pitchFamily="34" charset="0"/>
                </a:endParaRPr>
              </a:p>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Rango intercuartílico: es la diferencia entre el tercer cuartil y el primer cuartil o, de manera equivalente, </a:t>
                </a:r>
                <a14:m>
                  <m:oMath xmlns:m="http://schemas.openxmlformats.org/officeDocument/2006/math">
                    <m:r>
                      <a:rPr lang="es-ES" i="1" dirty="0" smtClean="0">
                        <a:solidFill>
                          <a:schemeClr val="accent5">
                            <a:lumMod val="75000"/>
                          </a:schemeClr>
                        </a:solidFill>
                        <a:latin typeface="Cambria Math" panose="02040503050406030204" pitchFamily="18" charset="0"/>
                      </a:rPr>
                      <m:t>𝐼𝑄𝑅</m:t>
                    </m:r>
                    <m:r>
                      <a:rPr lang="es-ES" i="1" dirty="0" smtClean="0">
                        <a:solidFill>
                          <a:schemeClr val="accent5">
                            <a:lumMod val="75000"/>
                          </a:schemeClr>
                        </a:solidFill>
                        <a:latin typeface="Cambria Math" panose="02040503050406030204" pitchFamily="18" charset="0"/>
                      </a:rPr>
                      <m:t> = </m:t>
                    </m:r>
                    <m:r>
                      <a:rPr lang="es-ES" i="1" dirty="0" smtClean="0">
                        <a:solidFill>
                          <a:schemeClr val="accent5">
                            <a:lumMod val="75000"/>
                          </a:schemeClr>
                        </a:solidFill>
                        <a:latin typeface="Cambria Math" panose="02040503050406030204" pitchFamily="18" charset="0"/>
                      </a:rPr>
                      <m:t>𝑄</m:t>
                    </m:r>
                    <m:r>
                      <a:rPr lang="es-ES" i="1" dirty="0" smtClean="0">
                        <a:solidFill>
                          <a:schemeClr val="accent5">
                            <a:lumMod val="75000"/>
                          </a:schemeClr>
                        </a:solidFill>
                        <a:latin typeface="Cambria Math" panose="02040503050406030204" pitchFamily="18" charset="0"/>
                      </a:rPr>
                      <m:t>3 − </m:t>
                    </m:r>
                    <m:r>
                      <a:rPr lang="es-ES" i="1" dirty="0" smtClean="0">
                        <a:solidFill>
                          <a:schemeClr val="accent5">
                            <a:lumMod val="75000"/>
                          </a:schemeClr>
                        </a:solidFill>
                        <a:latin typeface="Cambria Math" panose="02040503050406030204" pitchFamily="18" charset="0"/>
                      </a:rPr>
                      <m:t>𝑄</m:t>
                    </m:r>
                    <m:r>
                      <a:rPr lang="es-ES" i="1" dirty="0" smtClean="0">
                        <a:solidFill>
                          <a:schemeClr val="accent5">
                            <a:lumMod val="75000"/>
                          </a:schemeClr>
                        </a:solidFill>
                        <a:latin typeface="Cambria Math" panose="02040503050406030204" pitchFamily="18" charset="0"/>
                      </a:rPr>
                      <m:t>1</m:t>
                    </m:r>
                  </m:oMath>
                </a14:m>
                <a:r>
                  <a:rPr lang="es-ES" dirty="0">
                    <a:solidFill>
                      <a:schemeClr val="accent5">
                        <a:lumMod val="75000"/>
                      </a:schemeClr>
                    </a:solidFill>
                    <a:latin typeface="Helvetica" panose="020B0604020202030204" pitchFamily="34" charset="0"/>
                  </a:rPr>
                  <a:t>. Podemos pensar en el </a:t>
                </a:r>
                <a14:m>
                  <m:oMath xmlns:m="http://schemas.openxmlformats.org/officeDocument/2006/math">
                    <m:r>
                      <a:rPr lang="es-ES" i="1" dirty="0" smtClean="0">
                        <a:solidFill>
                          <a:schemeClr val="accent5">
                            <a:lumMod val="75000"/>
                          </a:schemeClr>
                        </a:solidFill>
                        <a:latin typeface="Cambria Math" panose="02040503050406030204" pitchFamily="18" charset="0"/>
                      </a:rPr>
                      <m:t>𝐼𝑄𝑅</m:t>
                    </m:r>
                  </m:oMath>
                </a14:m>
                <a:r>
                  <a:rPr lang="es-ES" dirty="0">
                    <a:solidFill>
                      <a:schemeClr val="accent5">
                        <a:lumMod val="75000"/>
                      </a:schemeClr>
                    </a:solidFill>
                    <a:latin typeface="Helvetica" panose="020B0604020202030204" pitchFamily="34" charset="0"/>
                  </a:rPr>
                  <a:t> como el rango del 50% intermedio de las observaciones de la variable. Aunque el </a:t>
                </a:r>
                <a14:m>
                  <m:oMath xmlns:m="http://schemas.openxmlformats.org/officeDocument/2006/math">
                    <m:r>
                      <a:rPr lang="es-ES" i="1" dirty="0" smtClean="0">
                        <a:solidFill>
                          <a:schemeClr val="accent5">
                            <a:lumMod val="75000"/>
                          </a:schemeClr>
                        </a:solidFill>
                        <a:latin typeface="Cambria Math" panose="02040503050406030204" pitchFamily="18" charset="0"/>
                      </a:rPr>
                      <m:t>𝐼𝑄𝑅</m:t>
                    </m:r>
                  </m:oMath>
                </a14:m>
                <a:r>
                  <a:rPr lang="es-ES" dirty="0">
                    <a:solidFill>
                      <a:schemeClr val="accent5">
                        <a:lumMod val="75000"/>
                      </a:schemeClr>
                    </a:solidFill>
                    <a:latin typeface="Helvetica" panose="020B0604020202030204" pitchFamily="34" charset="0"/>
                  </a:rPr>
                  <a:t> no depende de las observaciones extremas, no incorpora todas las observaciones.  </a:t>
                </a:r>
              </a:p>
            </p:txBody>
          </p:sp>
        </mc:Choice>
        <mc:Fallback xmlns="">
          <p:sp>
            <p:nvSpPr>
              <p:cNvPr id="5" name="CuadroTexto 4">
                <a:extLst>
                  <a:ext uri="{FF2B5EF4-FFF2-40B4-BE49-F238E27FC236}">
                    <a16:creationId xmlns:a16="http://schemas.microsoft.com/office/drawing/2014/main" id="{0EF56C75-8DB2-2169-5D1C-3C8559F408BB}"/>
                  </a:ext>
                </a:extLst>
              </p:cNvPr>
              <p:cNvSpPr txBox="1">
                <a:spLocks noRot="1" noChangeAspect="1" noMove="1" noResize="1" noEditPoints="1" noAdjustHandles="1" noChangeArrowheads="1" noChangeShapeType="1" noTextEdit="1"/>
              </p:cNvSpPr>
              <p:nvPr/>
            </p:nvSpPr>
            <p:spPr>
              <a:xfrm>
                <a:off x="434421" y="2139579"/>
                <a:ext cx="8336156" cy="2862322"/>
              </a:xfrm>
              <a:prstGeom prst="rect">
                <a:avLst/>
              </a:prstGeom>
              <a:blipFill>
                <a:blip r:embed="rId2"/>
                <a:stretch>
                  <a:fillRect l="-439" t="-1277" r="-585" b="-2340"/>
                </a:stretch>
              </a:blipFill>
            </p:spPr>
            <p:txBody>
              <a:bodyPr/>
              <a:lstStyle/>
              <a:p>
                <a:r>
                  <a:rPr lang="es-CO">
                    <a:noFill/>
                  </a:rPr>
                  <a:t> </a:t>
                </a:r>
              </a:p>
            </p:txBody>
          </p:sp>
        </mc:Fallback>
      </mc:AlternateContent>
      <p:sp>
        <p:nvSpPr>
          <p:cNvPr id="2" name="CuadroTexto 1">
            <a:extLst>
              <a:ext uri="{FF2B5EF4-FFF2-40B4-BE49-F238E27FC236}">
                <a16:creationId xmlns:a16="http://schemas.microsoft.com/office/drawing/2014/main" id="{4F45E2BA-074A-7D8E-6FF4-2D215103DE8D}"/>
              </a:ext>
            </a:extLst>
          </p:cNvPr>
          <p:cNvSpPr txBox="1"/>
          <p:nvPr/>
        </p:nvSpPr>
        <p:spPr>
          <a:xfrm>
            <a:off x="212035" y="286440"/>
            <a:ext cx="8780929" cy="1569660"/>
          </a:xfrm>
          <a:prstGeom prst="rect">
            <a:avLst/>
          </a:prstGeom>
          <a:noFill/>
        </p:spPr>
        <p:txBody>
          <a:bodyPr wrap="square" rtlCol="0">
            <a:spAutoFit/>
          </a:bodyPr>
          <a:lstStyle/>
          <a:p>
            <a:pPr algn="ctr"/>
            <a:r>
              <a:rPr lang="es-ES" sz="3200" b="1" dirty="0">
                <a:solidFill>
                  <a:schemeClr val="accent5">
                    <a:lumMod val="75000"/>
                  </a:schemeClr>
                </a:solidFill>
                <a:latin typeface="Helvetica" panose="020B0604020202030204" pitchFamily="34" charset="0"/>
              </a:rPr>
              <a:t>Medidas de dispersión, forma y asociación</a:t>
            </a:r>
          </a:p>
          <a:p>
            <a:pPr algn="ctr"/>
            <a:r>
              <a:rPr lang="es-ES" sz="3200" b="1" dirty="0">
                <a:solidFill>
                  <a:schemeClr val="accent5">
                    <a:lumMod val="75000"/>
                  </a:schemeClr>
                </a:solidFill>
                <a:latin typeface="Helvetica" panose="020B0604020202030204" pitchFamily="34" charset="0"/>
              </a:rPr>
              <a:t>Medidas de dispersión</a:t>
            </a:r>
          </a:p>
          <a:p>
            <a:endParaRPr lang="es-ES" sz="3200" b="1" dirty="0">
              <a:solidFill>
                <a:schemeClr val="accent5">
                  <a:lumMod val="75000"/>
                </a:schemeClr>
              </a:solidFill>
              <a:latin typeface="Helvetica" panose="020B0604020202030204" pitchFamily="34" charset="0"/>
            </a:endParaRPr>
          </a:p>
        </p:txBody>
      </p:sp>
    </p:spTree>
    <p:extLst>
      <p:ext uri="{BB962C8B-B14F-4D97-AF65-F5344CB8AC3E}">
        <p14:creationId xmlns:p14="http://schemas.microsoft.com/office/powerpoint/2010/main" val="1862896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EF56C75-8DB2-2169-5D1C-3C8559F408BB}"/>
              </a:ext>
            </a:extLst>
          </p:cNvPr>
          <p:cNvSpPr txBox="1"/>
          <p:nvPr/>
        </p:nvSpPr>
        <p:spPr>
          <a:xfrm>
            <a:off x="524946" y="1534866"/>
            <a:ext cx="8336156" cy="646331"/>
          </a:xfrm>
          <a:prstGeom prst="rect">
            <a:avLst/>
          </a:prstGeom>
          <a:noFill/>
        </p:spPr>
        <p:txBody>
          <a:bodyPr wrap="square">
            <a:spAutoFit/>
          </a:bodyPr>
          <a:lstStyle/>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Desviación media absoluta: es un promedio de las diferencias absolutas entre las observaciones y la media.  </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A9AD89F6-07F7-B485-C87D-EEF729922338}"/>
                  </a:ext>
                </a:extLst>
              </p:cNvPr>
              <p:cNvSpPr txBox="1"/>
              <p:nvPr/>
            </p:nvSpPr>
            <p:spPr>
              <a:xfrm>
                <a:off x="2833370" y="2939412"/>
                <a:ext cx="1380443" cy="679866"/>
              </a:xfrm>
              <a:prstGeom prst="rect">
                <a:avLst/>
              </a:prstGeom>
              <a:noFill/>
            </p:spPr>
            <p:txBody>
              <a:bodyPr wrap="none" lIns="0" tIns="0" rIns="0" bIns="0" rtlCol="0">
                <a:spAutoFit/>
              </a:bodyPr>
              <a:lstStyle/>
              <a:p>
                <a:r>
                  <a:rPr lang="es-ES" b="0" dirty="0"/>
                  <a:t>MAD </a:t>
                </a:r>
                <a14:m>
                  <m:oMath xmlns:m="http://schemas.openxmlformats.org/officeDocument/2006/math">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m:t>
                            </m:r>
                            <m:r>
                              <a:rPr lang="es-ES" b="0" i="1" smtClean="0">
                                <a:latin typeface="Cambria Math" panose="02040503050406030204" pitchFamily="18" charset="0"/>
                              </a:rPr>
                              <m:t>𝑥</m:t>
                            </m:r>
                          </m:e>
                          <m:sub>
                            <m:r>
                              <a:rPr lang="es-ES" b="0" i="1" smtClean="0">
                                <a:latin typeface="Cambria Math" panose="02040503050406030204" pitchFamily="18" charset="0"/>
                              </a:rPr>
                              <m:t>𝑖</m:t>
                            </m:r>
                          </m:sub>
                        </m:sSub>
                        <m:r>
                          <a:rPr lang="es-ES" b="0" i="1" smtClean="0">
                            <a:latin typeface="Cambria Math" panose="02040503050406030204" pitchFamily="18" charset="0"/>
                          </a:rPr>
                          <m:t>−</m:t>
                        </m:r>
                        <m:r>
                          <a:rPr lang="es-ES" b="0" i="1" smtClean="0">
                            <a:latin typeface="Cambria Math" panose="02040503050406030204" pitchFamily="18" charset="0"/>
                          </a:rPr>
                          <m:t>𝜇</m:t>
                        </m:r>
                        <m:r>
                          <a:rPr lang="es-ES" b="0" i="1" smtClean="0">
                            <a:latin typeface="Cambria Math" panose="02040503050406030204" pitchFamily="18" charset="0"/>
                          </a:rPr>
                          <m:t>|</m:t>
                        </m:r>
                      </m:num>
                      <m:den>
                        <m:r>
                          <a:rPr lang="es-ES" b="0" i="1" smtClean="0">
                            <a:latin typeface="Cambria Math" panose="02040503050406030204" pitchFamily="18" charset="0"/>
                          </a:rPr>
                          <m:t>𝑁</m:t>
                        </m:r>
                      </m:den>
                    </m:f>
                  </m:oMath>
                </a14:m>
                <a:endParaRPr lang="es-CO" dirty="0"/>
              </a:p>
              <a:p>
                <a:endParaRPr lang="es-CO" dirty="0"/>
              </a:p>
            </p:txBody>
          </p:sp>
        </mc:Choice>
        <mc:Fallback xmlns="">
          <p:sp>
            <p:nvSpPr>
              <p:cNvPr id="3" name="CuadroTexto 2">
                <a:extLst>
                  <a:ext uri="{FF2B5EF4-FFF2-40B4-BE49-F238E27FC236}">
                    <a16:creationId xmlns:a16="http://schemas.microsoft.com/office/drawing/2014/main" id="{A9AD89F6-07F7-B485-C87D-EEF729922338}"/>
                  </a:ext>
                </a:extLst>
              </p:cNvPr>
              <p:cNvSpPr txBox="1">
                <a:spLocks noRot="1" noChangeAspect="1" noMove="1" noResize="1" noEditPoints="1" noAdjustHandles="1" noChangeArrowheads="1" noChangeShapeType="1" noTextEdit="1"/>
              </p:cNvSpPr>
              <p:nvPr/>
            </p:nvSpPr>
            <p:spPr>
              <a:xfrm>
                <a:off x="2833370" y="2939412"/>
                <a:ext cx="1380443" cy="679866"/>
              </a:xfrm>
              <a:prstGeom prst="rect">
                <a:avLst/>
              </a:prstGeom>
              <a:blipFill>
                <a:blip r:embed="rId2"/>
                <a:stretch>
                  <a:fillRect l="-10619" t="-1786" r="-5310"/>
                </a:stretch>
              </a:blipFill>
            </p:spPr>
            <p:txBody>
              <a:bodyPr/>
              <a:lstStyle/>
              <a:p>
                <a:r>
                  <a:rPr lang="es-CO">
                    <a:noFill/>
                  </a:rPr>
                  <a:t> </a:t>
                </a:r>
              </a:p>
            </p:txBody>
          </p:sp>
        </mc:Fallback>
      </mc:AlternateContent>
      <p:sp>
        <p:nvSpPr>
          <p:cNvPr id="6" name="CuadroTexto 5">
            <a:extLst>
              <a:ext uri="{FF2B5EF4-FFF2-40B4-BE49-F238E27FC236}">
                <a16:creationId xmlns:a16="http://schemas.microsoft.com/office/drawing/2014/main" id="{BBE89BD5-9081-9E3A-E192-39001506F79A}"/>
              </a:ext>
            </a:extLst>
          </p:cNvPr>
          <p:cNvSpPr txBox="1"/>
          <p:nvPr/>
        </p:nvSpPr>
        <p:spPr>
          <a:xfrm>
            <a:off x="2915059" y="3434612"/>
            <a:ext cx="1313180" cy="369332"/>
          </a:xfrm>
          <a:prstGeom prst="rect">
            <a:avLst/>
          </a:prstGeom>
          <a:noFill/>
        </p:spPr>
        <p:txBody>
          <a:bodyPr wrap="none" rtlCol="0">
            <a:spAutoFit/>
          </a:bodyPr>
          <a:lstStyle/>
          <a:p>
            <a:r>
              <a:rPr lang="es-ES" b="1" dirty="0">
                <a:solidFill>
                  <a:schemeClr val="accent5">
                    <a:lumMod val="75000"/>
                  </a:schemeClr>
                </a:solidFill>
                <a:latin typeface="Helvetica" panose="020B0604020202030204" pitchFamily="34" charset="0"/>
              </a:rPr>
              <a:t>parámetro</a:t>
            </a:r>
            <a:endParaRPr lang="es-CO" b="1" dirty="0">
              <a:solidFill>
                <a:schemeClr val="accent5">
                  <a:lumMod val="75000"/>
                </a:schemeClr>
              </a:solidFill>
              <a:latin typeface="Helvetica" panose="020B0604020202030204" pitchFamily="34" charset="0"/>
            </a:endParaRPr>
          </a:p>
        </p:txBody>
      </p:sp>
      <p:sp>
        <p:nvSpPr>
          <p:cNvPr id="7" name="CuadroTexto 6">
            <a:extLst>
              <a:ext uri="{FF2B5EF4-FFF2-40B4-BE49-F238E27FC236}">
                <a16:creationId xmlns:a16="http://schemas.microsoft.com/office/drawing/2014/main" id="{3D3E57B7-B0EE-7064-3FB7-712F7A89F93A}"/>
              </a:ext>
            </a:extLst>
          </p:cNvPr>
          <p:cNvSpPr txBox="1"/>
          <p:nvPr/>
        </p:nvSpPr>
        <p:spPr>
          <a:xfrm>
            <a:off x="4654350" y="3405329"/>
            <a:ext cx="1390124" cy="369332"/>
          </a:xfrm>
          <a:prstGeom prst="rect">
            <a:avLst/>
          </a:prstGeom>
          <a:noFill/>
        </p:spPr>
        <p:txBody>
          <a:bodyPr wrap="none" rtlCol="0">
            <a:spAutoFit/>
          </a:bodyPr>
          <a:lstStyle/>
          <a:p>
            <a:r>
              <a:rPr lang="es-ES" b="1" dirty="0">
                <a:solidFill>
                  <a:schemeClr val="accent5">
                    <a:lumMod val="75000"/>
                  </a:schemeClr>
                </a:solidFill>
                <a:latin typeface="Helvetica" panose="020B0604020202030204" pitchFamily="34" charset="0"/>
              </a:rPr>
              <a:t>estadístico</a:t>
            </a:r>
            <a:endParaRPr lang="es-CO" b="1" dirty="0">
              <a:solidFill>
                <a:schemeClr val="accent5">
                  <a:lumMod val="75000"/>
                </a:schemeClr>
              </a:solidFill>
              <a:latin typeface="Helvetica" panose="020B0604020202030204" pitchFamily="34" charset="0"/>
            </a:endParaRPr>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981DE60D-7806-AFA8-44A8-A9112B78EDF6}"/>
                  </a:ext>
                </a:extLst>
              </p:cNvPr>
              <p:cNvSpPr txBox="1"/>
              <p:nvPr/>
            </p:nvSpPr>
            <p:spPr>
              <a:xfrm>
                <a:off x="4649605" y="2910129"/>
                <a:ext cx="1370824" cy="681340"/>
              </a:xfrm>
              <a:prstGeom prst="rect">
                <a:avLst/>
              </a:prstGeom>
              <a:noFill/>
            </p:spPr>
            <p:txBody>
              <a:bodyPr wrap="none" lIns="0" tIns="0" rIns="0" bIns="0" rtlCol="0">
                <a:spAutoFit/>
              </a:bodyPr>
              <a:lstStyle/>
              <a:p>
                <a:r>
                  <a:rPr lang="es-ES" b="0" dirty="0"/>
                  <a:t>MAD </a:t>
                </a:r>
                <a14:m>
                  <m:oMath xmlns:m="http://schemas.openxmlformats.org/officeDocument/2006/math">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m:t>
                            </m:r>
                            <m:r>
                              <a:rPr lang="es-ES" b="0" i="1" smtClean="0">
                                <a:latin typeface="Cambria Math" panose="02040503050406030204" pitchFamily="18" charset="0"/>
                              </a:rPr>
                              <m:t>𝑥</m:t>
                            </m:r>
                          </m:e>
                          <m:sub>
                            <m:r>
                              <a:rPr lang="es-ES" b="0" i="1" smtClean="0">
                                <a:latin typeface="Cambria Math" panose="02040503050406030204" pitchFamily="18" charset="0"/>
                              </a:rPr>
                              <m:t>𝑖</m:t>
                            </m:r>
                          </m:sub>
                        </m:sSub>
                        <m:r>
                          <a:rPr lang="es-ES" b="0" i="1" smtClean="0">
                            <a:latin typeface="Cambria Math" panose="02040503050406030204" pitchFamily="18" charset="0"/>
                          </a:rPr>
                          <m:t>−</m:t>
                        </m:r>
                        <m:acc>
                          <m:accPr>
                            <m:chr m:val="̅"/>
                            <m:ctrlPr>
                              <a:rPr lang="es-ES" b="0" i="1" smtClean="0">
                                <a:latin typeface="Cambria Math" panose="02040503050406030204" pitchFamily="18" charset="0"/>
                              </a:rPr>
                            </m:ctrlPr>
                          </m:accPr>
                          <m:e>
                            <m:r>
                              <a:rPr lang="es-ES" b="0" i="1" smtClean="0">
                                <a:latin typeface="Cambria Math" panose="02040503050406030204" pitchFamily="18" charset="0"/>
                              </a:rPr>
                              <m:t>𝑥</m:t>
                            </m:r>
                          </m:e>
                        </m:acc>
                        <m:r>
                          <a:rPr lang="es-ES" b="0" i="1" smtClean="0">
                            <a:latin typeface="Cambria Math" panose="02040503050406030204" pitchFamily="18" charset="0"/>
                          </a:rPr>
                          <m:t>|</m:t>
                        </m:r>
                      </m:num>
                      <m:den>
                        <m:r>
                          <a:rPr lang="es-ES" b="0" i="1" smtClean="0">
                            <a:latin typeface="Cambria Math" panose="02040503050406030204" pitchFamily="18" charset="0"/>
                          </a:rPr>
                          <m:t>𝑛</m:t>
                        </m:r>
                      </m:den>
                    </m:f>
                  </m:oMath>
                </a14:m>
                <a:endParaRPr lang="es-CO" dirty="0"/>
              </a:p>
              <a:p>
                <a:endParaRPr lang="es-CO" dirty="0"/>
              </a:p>
            </p:txBody>
          </p:sp>
        </mc:Choice>
        <mc:Fallback xmlns="">
          <p:sp>
            <p:nvSpPr>
              <p:cNvPr id="8" name="CuadroTexto 7">
                <a:extLst>
                  <a:ext uri="{FF2B5EF4-FFF2-40B4-BE49-F238E27FC236}">
                    <a16:creationId xmlns:a16="http://schemas.microsoft.com/office/drawing/2014/main" id="{981DE60D-7806-AFA8-44A8-A9112B78EDF6}"/>
                  </a:ext>
                </a:extLst>
              </p:cNvPr>
              <p:cNvSpPr txBox="1">
                <a:spLocks noRot="1" noChangeAspect="1" noMove="1" noResize="1" noEditPoints="1" noAdjustHandles="1" noChangeArrowheads="1" noChangeShapeType="1" noTextEdit="1"/>
              </p:cNvSpPr>
              <p:nvPr/>
            </p:nvSpPr>
            <p:spPr>
              <a:xfrm>
                <a:off x="4649605" y="2910129"/>
                <a:ext cx="1370824" cy="681340"/>
              </a:xfrm>
              <a:prstGeom prst="rect">
                <a:avLst/>
              </a:prstGeom>
              <a:blipFill>
                <a:blip r:embed="rId3"/>
                <a:stretch>
                  <a:fillRect l="-10667" t="-1786" r="-15111"/>
                </a:stretch>
              </a:blipFill>
            </p:spPr>
            <p:txBody>
              <a:bodyPr/>
              <a:lstStyle/>
              <a:p>
                <a:r>
                  <a:rPr lang="es-CO">
                    <a:noFill/>
                  </a:rPr>
                  <a:t> </a:t>
                </a:r>
              </a:p>
            </p:txBody>
          </p:sp>
        </mc:Fallback>
      </mc:AlternateContent>
    </p:spTree>
    <p:extLst>
      <p:ext uri="{BB962C8B-B14F-4D97-AF65-F5344CB8AC3E}">
        <p14:creationId xmlns:p14="http://schemas.microsoft.com/office/powerpoint/2010/main" val="567293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EF56C75-8DB2-2169-5D1C-3C8559F408BB}"/>
              </a:ext>
            </a:extLst>
          </p:cNvPr>
          <p:cNvSpPr txBox="1"/>
          <p:nvPr/>
        </p:nvSpPr>
        <p:spPr>
          <a:xfrm>
            <a:off x="574292" y="1788996"/>
            <a:ext cx="8336156" cy="1754326"/>
          </a:xfrm>
          <a:prstGeom prst="rect">
            <a:avLst/>
          </a:prstGeom>
          <a:noFill/>
        </p:spPr>
        <p:txBody>
          <a:bodyPr wrap="square">
            <a:spAutoFit/>
          </a:bodyPr>
          <a:lstStyle/>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Varianza y desviación estándar: son las dos medidas de dispersión más utilizadas. En lugar de calcular el promedio de las diferencias absolutas de la media, como en la MAD, se calcula el promedio de las diferencias desde la media al cuadrado. La elevación al cuadrado de las diferencias con respecto a la media enfatiza más las diferencias más grandes que las más pequeñas; la MAD pondera las diferencias grandes y pequeñas por igual.</a:t>
            </a:r>
          </a:p>
        </p:txBody>
      </p:sp>
    </p:spTree>
    <p:extLst>
      <p:ext uri="{BB962C8B-B14F-4D97-AF65-F5344CB8AC3E}">
        <p14:creationId xmlns:p14="http://schemas.microsoft.com/office/powerpoint/2010/main" val="4172164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EF56C75-8DB2-2169-5D1C-3C8559F408BB}"/>
              </a:ext>
            </a:extLst>
          </p:cNvPr>
          <p:cNvSpPr txBox="1"/>
          <p:nvPr/>
        </p:nvSpPr>
        <p:spPr>
          <a:xfrm>
            <a:off x="481527" y="781831"/>
            <a:ext cx="8336156" cy="1200329"/>
          </a:xfrm>
          <a:prstGeom prst="rect">
            <a:avLst/>
          </a:prstGeom>
          <a:noFill/>
        </p:spPr>
        <p:txBody>
          <a:bodyPr wrap="square">
            <a:spAutoFit/>
          </a:bodyPr>
          <a:lstStyle/>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Coeficiente de variación: sirve como una medida relativa de dispersión y ajusta las diferencias en las magnitudes de las medias. El coeficiente de variación (CV) de una variable se calcula al dividir su desviación estándar entre su media.</a:t>
            </a:r>
          </a:p>
        </p:txBody>
      </p:sp>
      <p:sp>
        <p:nvSpPr>
          <p:cNvPr id="6" name="CuadroTexto 5">
            <a:extLst>
              <a:ext uri="{FF2B5EF4-FFF2-40B4-BE49-F238E27FC236}">
                <a16:creationId xmlns:a16="http://schemas.microsoft.com/office/drawing/2014/main" id="{BBE89BD5-9081-9E3A-E192-39001506F79A}"/>
              </a:ext>
            </a:extLst>
          </p:cNvPr>
          <p:cNvSpPr txBox="1"/>
          <p:nvPr/>
        </p:nvSpPr>
        <p:spPr>
          <a:xfrm>
            <a:off x="2515324" y="3725827"/>
            <a:ext cx="1313180" cy="369332"/>
          </a:xfrm>
          <a:prstGeom prst="rect">
            <a:avLst/>
          </a:prstGeom>
          <a:noFill/>
        </p:spPr>
        <p:txBody>
          <a:bodyPr wrap="none" rtlCol="0">
            <a:spAutoFit/>
          </a:bodyPr>
          <a:lstStyle/>
          <a:p>
            <a:r>
              <a:rPr lang="es-ES" b="1" dirty="0">
                <a:solidFill>
                  <a:schemeClr val="accent5">
                    <a:lumMod val="75000"/>
                  </a:schemeClr>
                </a:solidFill>
                <a:latin typeface="Helvetica" panose="020B0604020202030204" pitchFamily="34" charset="0"/>
              </a:rPr>
              <a:t>parámetro</a:t>
            </a:r>
            <a:endParaRPr lang="es-CO" b="1" dirty="0">
              <a:solidFill>
                <a:schemeClr val="accent5">
                  <a:lumMod val="75000"/>
                </a:schemeClr>
              </a:solidFill>
              <a:latin typeface="Helvetica" panose="020B0604020202030204" pitchFamily="34" charset="0"/>
            </a:endParaRPr>
          </a:p>
        </p:txBody>
      </p:sp>
      <p:sp>
        <p:nvSpPr>
          <p:cNvPr id="7" name="CuadroTexto 6">
            <a:extLst>
              <a:ext uri="{FF2B5EF4-FFF2-40B4-BE49-F238E27FC236}">
                <a16:creationId xmlns:a16="http://schemas.microsoft.com/office/drawing/2014/main" id="{3D3E57B7-B0EE-7064-3FB7-712F7A89F93A}"/>
              </a:ext>
            </a:extLst>
          </p:cNvPr>
          <p:cNvSpPr txBox="1"/>
          <p:nvPr/>
        </p:nvSpPr>
        <p:spPr>
          <a:xfrm>
            <a:off x="4902122" y="3725827"/>
            <a:ext cx="1390124" cy="369332"/>
          </a:xfrm>
          <a:prstGeom prst="rect">
            <a:avLst/>
          </a:prstGeom>
          <a:noFill/>
        </p:spPr>
        <p:txBody>
          <a:bodyPr wrap="none" rtlCol="0">
            <a:spAutoFit/>
          </a:bodyPr>
          <a:lstStyle/>
          <a:p>
            <a:r>
              <a:rPr lang="es-ES" b="1" dirty="0">
                <a:solidFill>
                  <a:schemeClr val="accent5">
                    <a:lumMod val="75000"/>
                  </a:schemeClr>
                </a:solidFill>
                <a:latin typeface="Helvetica" panose="020B0604020202030204" pitchFamily="34" charset="0"/>
              </a:rPr>
              <a:t>estadístico</a:t>
            </a:r>
            <a:endParaRPr lang="es-CO" b="1" dirty="0">
              <a:solidFill>
                <a:schemeClr val="accent5">
                  <a:lumMod val="75000"/>
                </a:schemeClr>
              </a:solidFill>
              <a:latin typeface="Helvetica" panose="020B0604020202030204" pitchFamily="34" charset="0"/>
            </a:endParaRPr>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16B3655C-545E-DADA-FBE9-20A144A5FFE4}"/>
                  </a:ext>
                </a:extLst>
              </p:cNvPr>
              <p:cNvSpPr txBox="1"/>
              <p:nvPr/>
            </p:nvSpPr>
            <p:spPr>
              <a:xfrm>
                <a:off x="4414110" y="2910455"/>
                <a:ext cx="2192944" cy="5666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s-ES" b="0" i="0" smtClean="0">
                          <a:latin typeface="Cambria Math" panose="02040503050406030204" pitchFamily="18" charset="0"/>
                        </a:rPr>
                        <m:t>CV</m:t>
                      </m:r>
                      <m:r>
                        <a:rPr lang="es-ES" b="0" i="0" smtClean="0">
                          <a:latin typeface="Cambria Math" panose="02040503050406030204" pitchFamily="18" charset="0"/>
                        </a:rPr>
                        <m:t> = </m:t>
                      </m:r>
                      <m:f>
                        <m:fPr>
                          <m:ctrlPr>
                            <a:rPr lang="es-CO" i="1">
                              <a:solidFill>
                                <a:srgbClr val="836967"/>
                              </a:solidFill>
                              <a:latin typeface="Cambria Math" panose="02040503050406030204" pitchFamily="18" charset="0"/>
                            </a:rPr>
                          </m:ctrlPr>
                        </m:fPr>
                        <m:num>
                          <m:r>
                            <a:rPr lang="es-ES" b="0" i="1" smtClean="0">
                              <a:latin typeface="Cambria Math" panose="02040503050406030204" pitchFamily="18" charset="0"/>
                            </a:rPr>
                            <m:t>𝑠</m:t>
                          </m:r>
                        </m:num>
                        <m:den>
                          <m:acc>
                            <m:accPr>
                              <m:chr m:val="̅"/>
                              <m:ctrlPr>
                                <a:rPr lang="es-ES" b="0" i="1" smtClean="0">
                                  <a:latin typeface="Cambria Math" panose="02040503050406030204" pitchFamily="18" charset="0"/>
                                </a:rPr>
                              </m:ctrlPr>
                            </m:accPr>
                            <m:e>
                              <m:r>
                                <a:rPr lang="es-ES" b="0" i="1" smtClean="0">
                                  <a:latin typeface="Cambria Math" panose="02040503050406030204" pitchFamily="18" charset="0"/>
                                </a:rPr>
                                <m:t>𝑥</m:t>
                              </m:r>
                            </m:e>
                          </m:acc>
                          <m:r>
                            <a:rPr lang="es-ES" b="0" i="1" smtClean="0">
                              <a:latin typeface="Cambria Math" panose="02040503050406030204" pitchFamily="18" charset="0"/>
                            </a:rPr>
                            <m:t> </m:t>
                          </m:r>
                        </m:den>
                      </m:f>
                      <m:r>
                        <a:rPr lang="es-CO" i="0">
                          <a:latin typeface="Cambria Math" panose="02040503050406030204" pitchFamily="18" charset="0"/>
                        </a:rPr>
                        <m:t> </m:t>
                      </m:r>
                    </m:oMath>
                  </m:oMathPara>
                </a14:m>
                <a:endParaRPr lang="es-CO" dirty="0"/>
              </a:p>
            </p:txBody>
          </p:sp>
        </mc:Choice>
        <mc:Fallback xmlns="">
          <p:sp>
            <p:nvSpPr>
              <p:cNvPr id="4" name="CuadroTexto 3">
                <a:extLst>
                  <a:ext uri="{FF2B5EF4-FFF2-40B4-BE49-F238E27FC236}">
                    <a16:creationId xmlns:a16="http://schemas.microsoft.com/office/drawing/2014/main" id="{16B3655C-545E-DADA-FBE9-20A144A5FFE4}"/>
                  </a:ext>
                </a:extLst>
              </p:cNvPr>
              <p:cNvSpPr txBox="1">
                <a:spLocks noRot="1" noChangeAspect="1" noMove="1" noResize="1" noEditPoints="1" noAdjustHandles="1" noChangeArrowheads="1" noChangeShapeType="1" noTextEdit="1"/>
              </p:cNvSpPr>
              <p:nvPr/>
            </p:nvSpPr>
            <p:spPr>
              <a:xfrm>
                <a:off x="4414110" y="2910455"/>
                <a:ext cx="2192944" cy="566630"/>
              </a:xfrm>
              <a:prstGeom prst="rect">
                <a:avLst/>
              </a:prstGeom>
              <a:blipFill>
                <a:blip r:embed="rId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30948FCF-F131-B16D-1F7A-D33CBAD78C72}"/>
                  </a:ext>
                </a:extLst>
              </p:cNvPr>
              <p:cNvSpPr txBox="1"/>
              <p:nvPr/>
            </p:nvSpPr>
            <p:spPr>
              <a:xfrm>
                <a:off x="2075442" y="2966809"/>
                <a:ext cx="2192944" cy="6114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s-ES" b="0" i="0" smtClean="0">
                          <a:latin typeface="Cambria Math" panose="02040503050406030204" pitchFamily="18" charset="0"/>
                        </a:rPr>
                        <m:t>CV</m:t>
                      </m:r>
                      <m:r>
                        <a:rPr lang="es-ES" b="0" i="0" smtClean="0">
                          <a:latin typeface="Cambria Math" panose="02040503050406030204" pitchFamily="18" charset="0"/>
                        </a:rPr>
                        <m:t>=  </m:t>
                      </m:r>
                      <m:f>
                        <m:fPr>
                          <m:ctrlPr>
                            <a:rPr lang="es-CO" i="1">
                              <a:solidFill>
                                <a:srgbClr val="836967"/>
                              </a:solidFill>
                              <a:latin typeface="Cambria Math" panose="02040503050406030204" pitchFamily="18" charset="0"/>
                            </a:rPr>
                          </m:ctrlPr>
                        </m:fPr>
                        <m:num>
                          <m:r>
                            <a:rPr lang="es-ES" b="0" i="1" smtClean="0">
                              <a:latin typeface="Cambria Math" panose="02040503050406030204" pitchFamily="18" charset="0"/>
                            </a:rPr>
                            <m:t>𝜎</m:t>
                          </m:r>
                        </m:num>
                        <m:den>
                          <m:r>
                            <a:rPr lang="es-ES" b="0" i="1" smtClean="0">
                              <a:latin typeface="Cambria Math" panose="02040503050406030204" pitchFamily="18" charset="0"/>
                            </a:rPr>
                            <m:t>𝜇</m:t>
                          </m:r>
                        </m:den>
                      </m:f>
                      <m:r>
                        <a:rPr lang="es-CO" i="0">
                          <a:latin typeface="Cambria Math" panose="02040503050406030204" pitchFamily="18" charset="0"/>
                        </a:rPr>
                        <m:t> </m:t>
                      </m:r>
                    </m:oMath>
                  </m:oMathPara>
                </a14:m>
                <a:endParaRPr lang="es-CO" dirty="0"/>
              </a:p>
            </p:txBody>
          </p:sp>
        </mc:Choice>
        <mc:Fallback xmlns="">
          <p:sp>
            <p:nvSpPr>
              <p:cNvPr id="10" name="CuadroTexto 9">
                <a:extLst>
                  <a:ext uri="{FF2B5EF4-FFF2-40B4-BE49-F238E27FC236}">
                    <a16:creationId xmlns:a16="http://schemas.microsoft.com/office/drawing/2014/main" id="{30948FCF-F131-B16D-1F7A-D33CBAD78C72}"/>
                  </a:ext>
                </a:extLst>
              </p:cNvPr>
              <p:cNvSpPr txBox="1">
                <a:spLocks noRot="1" noChangeAspect="1" noMove="1" noResize="1" noEditPoints="1" noAdjustHandles="1" noChangeArrowheads="1" noChangeShapeType="1" noTextEdit="1"/>
              </p:cNvSpPr>
              <p:nvPr/>
            </p:nvSpPr>
            <p:spPr>
              <a:xfrm>
                <a:off x="2075442" y="2966809"/>
                <a:ext cx="2192944" cy="611449"/>
              </a:xfrm>
              <a:prstGeom prst="rect">
                <a:avLst/>
              </a:prstGeom>
              <a:blipFill>
                <a:blip r:embed="rId3"/>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2728471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EF56C75-8DB2-2169-5D1C-3C8559F408BB}"/>
              </a:ext>
            </a:extLst>
          </p:cNvPr>
          <p:cNvSpPr txBox="1"/>
          <p:nvPr/>
        </p:nvSpPr>
        <p:spPr>
          <a:xfrm>
            <a:off x="434421" y="2139579"/>
            <a:ext cx="8336156" cy="1200329"/>
          </a:xfrm>
          <a:prstGeom prst="rect">
            <a:avLst/>
          </a:prstGeom>
          <a:noFill/>
        </p:spPr>
        <p:txBody>
          <a:bodyPr wrap="square">
            <a:spAutoFit/>
          </a:bodyPr>
          <a:lstStyle/>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Coeficiente de asimetría: una distribución simétrica es aquella que es una imagen especular de sí misma a ambos lados de su centro. El coeficiente de asimetría mide el grado en que una distribución no es simétrica con respecto a su media.  </a:t>
            </a:r>
          </a:p>
        </p:txBody>
      </p:sp>
      <p:sp>
        <p:nvSpPr>
          <p:cNvPr id="2" name="CuadroTexto 1">
            <a:extLst>
              <a:ext uri="{FF2B5EF4-FFF2-40B4-BE49-F238E27FC236}">
                <a16:creationId xmlns:a16="http://schemas.microsoft.com/office/drawing/2014/main" id="{4F45E2BA-074A-7D8E-6FF4-2D215103DE8D}"/>
              </a:ext>
            </a:extLst>
          </p:cNvPr>
          <p:cNvSpPr txBox="1"/>
          <p:nvPr/>
        </p:nvSpPr>
        <p:spPr>
          <a:xfrm>
            <a:off x="212035" y="286440"/>
            <a:ext cx="8780929" cy="1569660"/>
          </a:xfrm>
          <a:prstGeom prst="rect">
            <a:avLst/>
          </a:prstGeom>
          <a:noFill/>
        </p:spPr>
        <p:txBody>
          <a:bodyPr wrap="square" rtlCol="0">
            <a:spAutoFit/>
          </a:bodyPr>
          <a:lstStyle/>
          <a:p>
            <a:pPr algn="ctr"/>
            <a:r>
              <a:rPr lang="es-ES" sz="3200" b="1" dirty="0">
                <a:solidFill>
                  <a:schemeClr val="accent5">
                    <a:lumMod val="75000"/>
                  </a:schemeClr>
                </a:solidFill>
                <a:latin typeface="Helvetica" panose="020B0604020202030204" pitchFamily="34" charset="0"/>
              </a:rPr>
              <a:t>Medidas de dispersión, forma y asociación</a:t>
            </a:r>
          </a:p>
          <a:p>
            <a:pPr algn="ctr"/>
            <a:r>
              <a:rPr lang="es-ES" sz="3200" b="1" dirty="0">
                <a:solidFill>
                  <a:schemeClr val="accent5">
                    <a:lumMod val="75000"/>
                  </a:schemeClr>
                </a:solidFill>
                <a:latin typeface="Helvetica" panose="020B0604020202030204" pitchFamily="34" charset="0"/>
              </a:rPr>
              <a:t>Medidas de forma</a:t>
            </a:r>
          </a:p>
          <a:p>
            <a:endParaRPr lang="es-ES" sz="3200" b="1" dirty="0">
              <a:solidFill>
                <a:schemeClr val="accent5">
                  <a:lumMod val="75000"/>
                </a:schemeClr>
              </a:solidFill>
              <a:latin typeface="Helvetica" panose="020B0604020202030204" pitchFamily="34" charset="0"/>
            </a:endParaRP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C9DEE181-5FE9-ABE2-2FA0-92B9AA8675AB}"/>
                  </a:ext>
                </a:extLst>
              </p:cNvPr>
              <p:cNvSpPr txBox="1"/>
              <p:nvPr/>
            </p:nvSpPr>
            <p:spPr>
              <a:xfrm>
                <a:off x="2316499" y="3429000"/>
                <a:ext cx="4572000" cy="7077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s-ES" b="0" i="1" dirty="0" smtClean="0">
                              <a:solidFill>
                                <a:schemeClr val="accent5">
                                  <a:lumMod val="75000"/>
                                </a:schemeClr>
                              </a:solidFill>
                              <a:latin typeface="Cambria Math" panose="02040503050406030204" pitchFamily="18" charset="0"/>
                            </a:rPr>
                          </m:ctrlPr>
                        </m:fPr>
                        <m:num>
                          <m:r>
                            <a:rPr lang="es-ES" b="0" i="1" dirty="0" smtClean="0">
                              <a:solidFill>
                                <a:schemeClr val="accent5">
                                  <a:lumMod val="75000"/>
                                </a:schemeClr>
                              </a:solidFill>
                              <a:latin typeface="Cambria Math" panose="02040503050406030204" pitchFamily="18" charset="0"/>
                            </a:rPr>
                            <m:t>𝑛</m:t>
                          </m:r>
                        </m:num>
                        <m:den>
                          <m:r>
                            <a:rPr lang="es-ES" b="0" i="1" dirty="0" smtClean="0">
                              <a:solidFill>
                                <a:schemeClr val="accent5">
                                  <a:lumMod val="75000"/>
                                </a:schemeClr>
                              </a:solidFill>
                              <a:latin typeface="Cambria Math" panose="02040503050406030204" pitchFamily="18" charset="0"/>
                            </a:rPr>
                            <m:t>(</m:t>
                          </m:r>
                          <m:r>
                            <a:rPr lang="es-ES" b="0" i="1" dirty="0" smtClean="0">
                              <a:solidFill>
                                <a:schemeClr val="accent5">
                                  <a:lumMod val="75000"/>
                                </a:schemeClr>
                              </a:solidFill>
                              <a:latin typeface="Cambria Math" panose="02040503050406030204" pitchFamily="18" charset="0"/>
                            </a:rPr>
                            <m:t>𝑛</m:t>
                          </m:r>
                          <m:r>
                            <a:rPr lang="es-ES" b="0" i="1" dirty="0" smtClean="0">
                              <a:solidFill>
                                <a:schemeClr val="accent5">
                                  <a:lumMod val="75000"/>
                                </a:schemeClr>
                              </a:solidFill>
                              <a:latin typeface="Cambria Math" panose="02040503050406030204" pitchFamily="18" charset="0"/>
                            </a:rPr>
                            <m:t>−1)(</m:t>
                          </m:r>
                          <m:r>
                            <a:rPr lang="es-ES" b="0" i="1" dirty="0" smtClean="0">
                              <a:solidFill>
                                <a:schemeClr val="accent5">
                                  <a:lumMod val="75000"/>
                                </a:schemeClr>
                              </a:solidFill>
                              <a:latin typeface="Cambria Math" panose="02040503050406030204" pitchFamily="18" charset="0"/>
                            </a:rPr>
                            <m:t>𝑛</m:t>
                          </m:r>
                          <m:r>
                            <a:rPr lang="es-ES" b="0" i="1" dirty="0" smtClean="0">
                              <a:solidFill>
                                <a:schemeClr val="accent5">
                                  <a:lumMod val="75000"/>
                                </a:schemeClr>
                              </a:solidFill>
                              <a:latin typeface="Cambria Math" panose="02040503050406030204" pitchFamily="18" charset="0"/>
                            </a:rPr>
                            <m:t>−2)</m:t>
                          </m:r>
                        </m:den>
                      </m:f>
                      <m:r>
                        <a:rPr lang="es-ES" b="0" i="1" dirty="0" smtClean="0">
                          <a:solidFill>
                            <a:schemeClr val="accent5">
                              <a:lumMod val="75000"/>
                            </a:schemeClr>
                          </a:solidFill>
                          <a:latin typeface="Cambria Math" panose="02040503050406030204" pitchFamily="18" charset="0"/>
                        </a:rPr>
                        <m:t>∑</m:t>
                      </m:r>
                      <m:sSup>
                        <m:sSupPr>
                          <m:ctrlPr>
                            <a:rPr lang="es-ES" b="0" i="1" dirty="0" smtClean="0">
                              <a:solidFill>
                                <a:schemeClr val="accent5">
                                  <a:lumMod val="75000"/>
                                </a:schemeClr>
                              </a:solidFill>
                              <a:latin typeface="Cambria Math" panose="02040503050406030204" pitchFamily="18" charset="0"/>
                            </a:rPr>
                          </m:ctrlPr>
                        </m:sSupPr>
                        <m:e>
                          <m:d>
                            <m:dPr>
                              <m:ctrlPr>
                                <a:rPr lang="es-ES" b="0" i="1" dirty="0" smtClean="0">
                                  <a:solidFill>
                                    <a:schemeClr val="accent5">
                                      <a:lumMod val="75000"/>
                                    </a:schemeClr>
                                  </a:solidFill>
                                  <a:latin typeface="Cambria Math" panose="02040503050406030204" pitchFamily="18" charset="0"/>
                                </a:rPr>
                              </m:ctrlPr>
                            </m:dPr>
                            <m:e>
                              <m:f>
                                <m:fPr>
                                  <m:ctrlPr>
                                    <a:rPr lang="es-ES" b="0" i="1" dirty="0" smtClean="0">
                                      <a:solidFill>
                                        <a:schemeClr val="accent5">
                                          <a:lumMod val="75000"/>
                                        </a:schemeClr>
                                      </a:solidFill>
                                      <a:latin typeface="Cambria Math" panose="02040503050406030204" pitchFamily="18" charset="0"/>
                                    </a:rPr>
                                  </m:ctrlPr>
                                </m:fPr>
                                <m:num>
                                  <m:sSub>
                                    <m:sSubPr>
                                      <m:ctrlPr>
                                        <a:rPr lang="es-ES" b="0" i="1" dirty="0" smtClean="0">
                                          <a:solidFill>
                                            <a:schemeClr val="accent5">
                                              <a:lumMod val="75000"/>
                                            </a:schemeClr>
                                          </a:solidFill>
                                          <a:latin typeface="Cambria Math" panose="02040503050406030204" pitchFamily="18" charset="0"/>
                                        </a:rPr>
                                      </m:ctrlPr>
                                    </m:sSubPr>
                                    <m:e>
                                      <m:r>
                                        <a:rPr lang="es-ES" b="0" i="1" dirty="0" smtClean="0">
                                          <a:solidFill>
                                            <a:schemeClr val="accent5">
                                              <a:lumMod val="75000"/>
                                            </a:schemeClr>
                                          </a:solidFill>
                                          <a:latin typeface="Cambria Math" panose="02040503050406030204" pitchFamily="18" charset="0"/>
                                        </a:rPr>
                                        <m:t>𝑥</m:t>
                                      </m:r>
                                    </m:e>
                                    <m:sub>
                                      <m:r>
                                        <a:rPr lang="es-ES" b="0" i="1" dirty="0" smtClean="0">
                                          <a:solidFill>
                                            <a:schemeClr val="accent5">
                                              <a:lumMod val="75000"/>
                                            </a:schemeClr>
                                          </a:solidFill>
                                          <a:latin typeface="Cambria Math" panose="02040503050406030204" pitchFamily="18" charset="0"/>
                                        </a:rPr>
                                        <m:t>𝑖</m:t>
                                      </m:r>
                                    </m:sub>
                                  </m:sSub>
                                  <m:r>
                                    <a:rPr lang="es-ES" b="0" i="1" dirty="0" smtClean="0">
                                      <a:solidFill>
                                        <a:schemeClr val="accent5">
                                          <a:lumMod val="75000"/>
                                        </a:schemeClr>
                                      </a:solidFill>
                                      <a:latin typeface="Cambria Math" panose="02040503050406030204" pitchFamily="18" charset="0"/>
                                    </a:rPr>
                                    <m:t>−</m:t>
                                  </m:r>
                                  <m:acc>
                                    <m:accPr>
                                      <m:chr m:val="̅"/>
                                      <m:ctrlPr>
                                        <a:rPr lang="es-ES" b="0" i="1" dirty="0" smtClean="0">
                                          <a:solidFill>
                                            <a:schemeClr val="accent5">
                                              <a:lumMod val="75000"/>
                                            </a:schemeClr>
                                          </a:solidFill>
                                          <a:latin typeface="Cambria Math" panose="02040503050406030204" pitchFamily="18" charset="0"/>
                                        </a:rPr>
                                      </m:ctrlPr>
                                    </m:accPr>
                                    <m:e>
                                      <m:r>
                                        <a:rPr lang="es-ES" b="0" i="1" dirty="0" smtClean="0">
                                          <a:solidFill>
                                            <a:schemeClr val="accent5">
                                              <a:lumMod val="75000"/>
                                            </a:schemeClr>
                                          </a:solidFill>
                                          <a:latin typeface="Cambria Math" panose="02040503050406030204" pitchFamily="18" charset="0"/>
                                        </a:rPr>
                                        <m:t>𝑥</m:t>
                                      </m:r>
                                    </m:e>
                                  </m:acc>
                                </m:num>
                                <m:den>
                                  <m:r>
                                    <a:rPr lang="es-ES" b="0" i="1" dirty="0" smtClean="0">
                                      <a:solidFill>
                                        <a:schemeClr val="accent5">
                                          <a:lumMod val="75000"/>
                                        </a:schemeClr>
                                      </a:solidFill>
                                      <a:latin typeface="Cambria Math" panose="02040503050406030204" pitchFamily="18" charset="0"/>
                                    </a:rPr>
                                    <m:t>𝑠</m:t>
                                  </m:r>
                                </m:den>
                              </m:f>
                            </m:e>
                          </m:d>
                        </m:e>
                        <m:sup>
                          <m:r>
                            <a:rPr lang="es-ES" b="0" i="1" dirty="0" smtClean="0">
                              <a:solidFill>
                                <a:schemeClr val="accent5">
                                  <a:lumMod val="75000"/>
                                </a:schemeClr>
                              </a:solidFill>
                              <a:latin typeface="Cambria Math" panose="02040503050406030204" pitchFamily="18" charset="0"/>
                            </a:rPr>
                            <m:t>3</m:t>
                          </m:r>
                        </m:sup>
                      </m:sSup>
                    </m:oMath>
                  </m:oMathPara>
                </a14:m>
                <a:endParaRPr lang="es-CO" dirty="0"/>
              </a:p>
            </p:txBody>
          </p:sp>
        </mc:Choice>
        <mc:Fallback xmlns="">
          <p:sp>
            <p:nvSpPr>
              <p:cNvPr id="7" name="CuadroTexto 6">
                <a:extLst>
                  <a:ext uri="{FF2B5EF4-FFF2-40B4-BE49-F238E27FC236}">
                    <a16:creationId xmlns:a16="http://schemas.microsoft.com/office/drawing/2014/main" id="{C9DEE181-5FE9-ABE2-2FA0-92B9AA8675AB}"/>
                  </a:ext>
                </a:extLst>
              </p:cNvPr>
              <p:cNvSpPr txBox="1">
                <a:spLocks noRot="1" noChangeAspect="1" noMove="1" noResize="1" noEditPoints="1" noAdjustHandles="1" noChangeArrowheads="1" noChangeShapeType="1" noTextEdit="1"/>
              </p:cNvSpPr>
              <p:nvPr/>
            </p:nvSpPr>
            <p:spPr>
              <a:xfrm>
                <a:off x="2316499" y="3429000"/>
                <a:ext cx="4572000" cy="707758"/>
              </a:xfrm>
              <a:prstGeom prst="rect">
                <a:avLst/>
              </a:prstGeom>
              <a:blipFill>
                <a:blip r:embed="rId2"/>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1807118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EF56C75-8DB2-2169-5D1C-3C8559F408BB}"/>
              </a:ext>
            </a:extLst>
          </p:cNvPr>
          <p:cNvSpPr txBox="1"/>
          <p:nvPr/>
        </p:nvSpPr>
        <p:spPr>
          <a:xfrm>
            <a:off x="434421" y="681840"/>
            <a:ext cx="8336156" cy="3139321"/>
          </a:xfrm>
          <a:prstGeom prst="rect">
            <a:avLst/>
          </a:prstGeom>
          <a:noFill/>
        </p:spPr>
        <p:txBody>
          <a:bodyPr wrap="square">
            <a:spAutoFit/>
          </a:bodyPr>
          <a:lstStyle/>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Coeficiente de curtosis: es una medida de resumen que indica si las colas de la distribución son más o menos extremas que la distribución normal. Una distribución que tiene colas que son más extremas que la distribución normal es </a:t>
            </a:r>
            <a:r>
              <a:rPr lang="es-ES" b="1" dirty="0">
                <a:solidFill>
                  <a:schemeClr val="accent5">
                    <a:lumMod val="75000"/>
                  </a:schemeClr>
                </a:solidFill>
                <a:latin typeface="Helvetica" panose="020B0604020202030204" pitchFamily="34" charset="0"/>
              </a:rPr>
              <a:t>leptocúrtica</a:t>
            </a:r>
            <a:r>
              <a:rPr lang="es-ES" dirty="0">
                <a:solidFill>
                  <a:schemeClr val="accent5">
                    <a:lumMod val="75000"/>
                  </a:schemeClr>
                </a:solidFill>
                <a:latin typeface="Helvetica" panose="020B0604020202030204" pitchFamily="34" charset="0"/>
              </a:rPr>
              <a:t> (</a:t>
            </a:r>
            <a:r>
              <a:rPr lang="es-ES" dirty="0" err="1">
                <a:solidFill>
                  <a:schemeClr val="accent5">
                    <a:lumMod val="75000"/>
                  </a:schemeClr>
                </a:solidFill>
                <a:latin typeface="Helvetica" panose="020B0604020202030204" pitchFamily="34" charset="0"/>
              </a:rPr>
              <a:t>lepto</a:t>
            </a:r>
            <a:r>
              <a:rPr lang="es-ES" dirty="0">
                <a:solidFill>
                  <a:schemeClr val="accent5">
                    <a:lumMod val="75000"/>
                  </a:schemeClr>
                </a:solidFill>
                <a:latin typeface="Helvetica" panose="020B0604020202030204" pitchFamily="34" charset="0"/>
              </a:rPr>
              <a:t> de la palabra griega que significa esbelta). Una distribución de rendimiento suele ser leptocúrtica, lo que significa que sus colas son más largas que la distribución normal, e implica la existencia de valores atípicos. Una distribución </a:t>
            </a:r>
            <a:r>
              <a:rPr lang="es-ES" b="1" dirty="0" err="1">
                <a:solidFill>
                  <a:schemeClr val="accent5">
                    <a:lumMod val="75000"/>
                  </a:schemeClr>
                </a:solidFill>
                <a:latin typeface="Helvetica" panose="020B0604020202030204" pitchFamily="34" charset="0"/>
              </a:rPr>
              <a:t>platicúrtica</a:t>
            </a:r>
            <a:r>
              <a:rPr lang="es-ES" dirty="0">
                <a:solidFill>
                  <a:schemeClr val="accent5">
                    <a:lumMod val="75000"/>
                  </a:schemeClr>
                </a:solidFill>
                <a:latin typeface="Helvetica" panose="020B0604020202030204" pitchFamily="34" charset="0"/>
              </a:rPr>
              <a:t> (</a:t>
            </a:r>
            <a:r>
              <a:rPr lang="es-ES" dirty="0" err="1">
                <a:solidFill>
                  <a:schemeClr val="accent5">
                    <a:lumMod val="75000"/>
                  </a:schemeClr>
                </a:solidFill>
                <a:latin typeface="Helvetica" panose="020B0604020202030204" pitchFamily="34" charset="0"/>
              </a:rPr>
              <a:t>plati</a:t>
            </a:r>
            <a:r>
              <a:rPr lang="es-ES" dirty="0">
                <a:solidFill>
                  <a:schemeClr val="accent5">
                    <a:lumMod val="75000"/>
                  </a:schemeClr>
                </a:solidFill>
                <a:latin typeface="Helvetica" panose="020B0604020202030204" pitchFamily="34" charset="0"/>
              </a:rPr>
              <a:t> de la palabra griega que significa amplia) es aquella que tiene colas más cortas, o colas que son menos extremas que la distribución normal.</a:t>
            </a:r>
          </a:p>
          <a:p>
            <a:pPr marL="285750" indent="-285750" algn="just">
              <a:buFont typeface="Arial" panose="020B0604020202020204" pitchFamily="34" charset="0"/>
              <a:buChar char="•"/>
            </a:pPr>
            <a:endParaRPr lang="es-ES" dirty="0">
              <a:solidFill>
                <a:schemeClr val="accent5">
                  <a:lumMod val="75000"/>
                </a:schemeClr>
              </a:solidFill>
              <a:latin typeface="Helvetica" panose="020B0604020202030204" pitchFamily="34" charset="0"/>
            </a:endParaRPr>
          </a:p>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El coeficiente de curtosis de una distribución normal es 3.</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D407A49D-9CF2-45A5-325B-AFC63DC87BC6}"/>
                  </a:ext>
                </a:extLst>
              </p:cNvPr>
              <p:cNvSpPr txBox="1"/>
              <p:nvPr/>
            </p:nvSpPr>
            <p:spPr>
              <a:xfrm>
                <a:off x="2286000" y="4269734"/>
                <a:ext cx="4572000" cy="7322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s-ES" b="0" i="1" dirty="0" smtClean="0">
                              <a:solidFill>
                                <a:schemeClr val="accent5">
                                  <a:lumMod val="75000"/>
                                </a:schemeClr>
                              </a:solidFill>
                              <a:latin typeface="Cambria Math" panose="02040503050406030204" pitchFamily="18" charset="0"/>
                            </a:rPr>
                          </m:ctrlPr>
                        </m:fPr>
                        <m:num>
                          <m:r>
                            <a:rPr lang="es-ES" b="0" i="1" dirty="0" smtClean="0">
                              <a:solidFill>
                                <a:schemeClr val="accent5">
                                  <a:lumMod val="75000"/>
                                </a:schemeClr>
                              </a:solidFill>
                              <a:latin typeface="Cambria Math" panose="02040503050406030204" pitchFamily="18" charset="0"/>
                            </a:rPr>
                            <m:t>𝑛</m:t>
                          </m:r>
                        </m:num>
                        <m:den>
                          <m:r>
                            <a:rPr lang="es-ES" b="0" i="1" dirty="0" smtClean="0">
                              <a:solidFill>
                                <a:schemeClr val="accent5">
                                  <a:lumMod val="75000"/>
                                </a:schemeClr>
                              </a:solidFill>
                              <a:latin typeface="Cambria Math" panose="02040503050406030204" pitchFamily="18" charset="0"/>
                            </a:rPr>
                            <m:t>(</m:t>
                          </m:r>
                          <m:r>
                            <a:rPr lang="es-ES" b="0" i="1" dirty="0" smtClean="0">
                              <a:solidFill>
                                <a:schemeClr val="accent5">
                                  <a:lumMod val="75000"/>
                                </a:schemeClr>
                              </a:solidFill>
                              <a:latin typeface="Cambria Math" panose="02040503050406030204" pitchFamily="18" charset="0"/>
                            </a:rPr>
                            <m:t>𝑛</m:t>
                          </m:r>
                          <m:r>
                            <a:rPr lang="es-ES" b="0" i="1" dirty="0" smtClean="0">
                              <a:solidFill>
                                <a:schemeClr val="accent5">
                                  <a:lumMod val="75000"/>
                                </a:schemeClr>
                              </a:solidFill>
                              <a:latin typeface="Cambria Math" panose="02040503050406030204" pitchFamily="18" charset="0"/>
                            </a:rPr>
                            <m:t>−1)(</m:t>
                          </m:r>
                          <m:r>
                            <a:rPr lang="es-ES" b="0" i="1" dirty="0" smtClean="0">
                              <a:solidFill>
                                <a:schemeClr val="accent5">
                                  <a:lumMod val="75000"/>
                                </a:schemeClr>
                              </a:solidFill>
                              <a:latin typeface="Cambria Math" panose="02040503050406030204" pitchFamily="18" charset="0"/>
                            </a:rPr>
                            <m:t>𝑛</m:t>
                          </m:r>
                          <m:r>
                            <a:rPr lang="es-ES" b="0" i="1" dirty="0" smtClean="0">
                              <a:solidFill>
                                <a:schemeClr val="accent5">
                                  <a:lumMod val="75000"/>
                                </a:schemeClr>
                              </a:solidFill>
                              <a:latin typeface="Cambria Math" panose="02040503050406030204" pitchFamily="18" charset="0"/>
                            </a:rPr>
                            <m:t>−2)(</m:t>
                          </m:r>
                          <m:r>
                            <a:rPr lang="es-ES" b="0" i="1" dirty="0" smtClean="0">
                              <a:solidFill>
                                <a:schemeClr val="accent5">
                                  <a:lumMod val="75000"/>
                                </a:schemeClr>
                              </a:solidFill>
                              <a:latin typeface="Cambria Math" panose="02040503050406030204" pitchFamily="18" charset="0"/>
                            </a:rPr>
                            <m:t>𝑛</m:t>
                          </m:r>
                          <m:r>
                            <a:rPr lang="es-ES" b="0" i="1" dirty="0" smtClean="0">
                              <a:solidFill>
                                <a:schemeClr val="accent5">
                                  <a:lumMod val="75000"/>
                                </a:schemeClr>
                              </a:solidFill>
                              <a:latin typeface="Cambria Math" panose="02040503050406030204" pitchFamily="18" charset="0"/>
                            </a:rPr>
                            <m:t>−3)</m:t>
                          </m:r>
                        </m:den>
                      </m:f>
                      <m:r>
                        <a:rPr lang="es-ES" b="0" i="1" dirty="0" smtClean="0">
                          <a:solidFill>
                            <a:schemeClr val="accent5">
                              <a:lumMod val="75000"/>
                            </a:schemeClr>
                          </a:solidFill>
                          <a:latin typeface="Cambria Math" panose="02040503050406030204" pitchFamily="18" charset="0"/>
                        </a:rPr>
                        <m:t>∑</m:t>
                      </m:r>
                      <m:sSup>
                        <m:sSupPr>
                          <m:ctrlPr>
                            <a:rPr lang="es-ES" b="0" i="1" dirty="0" smtClean="0">
                              <a:solidFill>
                                <a:schemeClr val="accent5">
                                  <a:lumMod val="75000"/>
                                </a:schemeClr>
                              </a:solidFill>
                              <a:latin typeface="Cambria Math" panose="02040503050406030204" pitchFamily="18" charset="0"/>
                            </a:rPr>
                          </m:ctrlPr>
                        </m:sSupPr>
                        <m:e>
                          <m:d>
                            <m:dPr>
                              <m:ctrlPr>
                                <a:rPr lang="es-ES" b="0" i="1" dirty="0" smtClean="0">
                                  <a:solidFill>
                                    <a:schemeClr val="accent5">
                                      <a:lumMod val="75000"/>
                                    </a:schemeClr>
                                  </a:solidFill>
                                  <a:latin typeface="Cambria Math" panose="02040503050406030204" pitchFamily="18" charset="0"/>
                                </a:rPr>
                              </m:ctrlPr>
                            </m:dPr>
                            <m:e>
                              <m:f>
                                <m:fPr>
                                  <m:ctrlPr>
                                    <a:rPr lang="es-ES" b="0" i="1" dirty="0" smtClean="0">
                                      <a:solidFill>
                                        <a:schemeClr val="accent5">
                                          <a:lumMod val="75000"/>
                                        </a:schemeClr>
                                      </a:solidFill>
                                      <a:latin typeface="Cambria Math" panose="02040503050406030204" pitchFamily="18" charset="0"/>
                                    </a:rPr>
                                  </m:ctrlPr>
                                </m:fPr>
                                <m:num>
                                  <m:sSub>
                                    <m:sSubPr>
                                      <m:ctrlPr>
                                        <a:rPr lang="es-ES" b="0" i="1" dirty="0" smtClean="0">
                                          <a:solidFill>
                                            <a:schemeClr val="accent5">
                                              <a:lumMod val="75000"/>
                                            </a:schemeClr>
                                          </a:solidFill>
                                          <a:latin typeface="Cambria Math" panose="02040503050406030204" pitchFamily="18" charset="0"/>
                                        </a:rPr>
                                      </m:ctrlPr>
                                    </m:sSubPr>
                                    <m:e>
                                      <m:r>
                                        <a:rPr lang="es-ES" b="0" i="1" dirty="0" smtClean="0">
                                          <a:solidFill>
                                            <a:schemeClr val="accent5">
                                              <a:lumMod val="75000"/>
                                            </a:schemeClr>
                                          </a:solidFill>
                                          <a:latin typeface="Cambria Math" panose="02040503050406030204" pitchFamily="18" charset="0"/>
                                        </a:rPr>
                                        <m:t>𝑥</m:t>
                                      </m:r>
                                    </m:e>
                                    <m:sub>
                                      <m:r>
                                        <a:rPr lang="es-ES" b="0" i="1" dirty="0" smtClean="0">
                                          <a:solidFill>
                                            <a:schemeClr val="accent5">
                                              <a:lumMod val="75000"/>
                                            </a:schemeClr>
                                          </a:solidFill>
                                          <a:latin typeface="Cambria Math" panose="02040503050406030204" pitchFamily="18" charset="0"/>
                                        </a:rPr>
                                        <m:t>𝑖</m:t>
                                      </m:r>
                                    </m:sub>
                                  </m:sSub>
                                  <m:r>
                                    <a:rPr lang="es-ES" b="0" i="1" dirty="0" smtClean="0">
                                      <a:solidFill>
                                        <a:schemeClr val="accent5">
                                          <a:lumMod val="75000"/>
                                        </a:schemeClr>
                                      </a:solidFill>
                                      <a:latin typeface="Cambria Math" panose="02040503050406030204" pitchFamily="18" charset="0"/>
                                    </a:rPr>
                                    <m:t>−</m:t>
                                  </m:r>
                                  <m:acc>
                                    <m:accPr>
                                      <m:chr m:val="̅"/>
                                      <m:ctrlPr>
                                        <a:rPr lang="es-ES" b="0" i="1" dirty="0" smtClean="0">
                                          <a:solidFill>
                                            <a:schemeClr val="accent5">
                                              <a:lumMod val="75000"/>
                                            </a:schemeClr>
                                          </a:solidFill>
                                          <a:latin typeface="Cambria Math" panose="02040503050406030204" pitchFamily="18" charset="0"/>
                                        </a:rPr>
                                      </m:ctrlPr>
                                    </m:accPr>
                                    <m:e>
                                      <m:r>
                                        <a:rPr lang="es-ES" b="0" i="1" dirty="0" smtClean="0">
                                          <a:solidFill>
                                            <a:schemeClr val="accent5">
                                              <a:lumMod val="75000"/>
                                            </a:schemeClr>
                                          </a:solidFill>
                                          <a:latin typeface="Cambria Math" panose="02040503050406030204" pitchFamily="18" charset="0"/>
                                        </a:rPr>
                                        <m:t>𝑥</m:t>
                                      </m:r>
                                    </m:e>
                                  </m:acc>
                                </m:num>
                                <m:den>
                                  <m:r>
                                    <a:rPr lang="es-ES" b="0" i="1" dirty="0" smtClean="0">
                                      <a:solidFill>
                                        <a:schemeClr val="accent5">
                                          <a:lumMod val="75000"/>
                                        </a:schemeClr>
                                      </a:solidFill>
                                      <a:latin typeface="Cambria Math" panose="02040503050406030204" pitchFamily="18" charset="0"/>
                                    </a:rPr>
                                    <m:t>𝑠</m:t>
                                  </m:r>
                                </m:den>
                              </m:f>
                            </m:e>
                          </m:d>
                        </m:e>
                        <m:sup>
                          <m:r>
                            <a:rPr lang="es-ES" b="0" i="1" dirty="0" smtClean="0">
                              <a:solidFill>
                                <a:schemeClr val="accent5">
                                  <a:lumMod val="75000"/>
                                </a:schemeClr>
                              </a:solidFill>
                              <a:latin typeface="Cambria Math" panose="02040503050406030204" pitchFamily="18" charset="0"/>
                            </a:rPr>
                            <m:t>4</m:t>
                          </m:r>
                        </m:sup>
                      </m:sSup>
                    </m:oMath>
                  </m:oMathPara>
                </a14:m>
                <a:endParaRPr lang="es-CO" dirty="0"/>
              </a:p>
            </p:txBody>
          </p:sp>
        </mc:Choice>
        <mc:Fallback xmlns="">
          <p:sp>
            <p:nvSpPr>
              <p:cNvPr id="3" name="CuadroTexto 2">
                <a:extLst>
                  <a:ext uri="{FF2B5EF4-FFF2-40B4-BE49-F238E27FC236}">
                    <a16:creationId xmlns:a16="http://schemas.microsoft.com/office/drawing/2014/main" id="{D407A49D-9CF2-45A5-325B-AFC63DC87BC6}"/>
                  </a:ext>
                </a:extLst>
              </p:cNvPr>
              <p:cNvSpPr txBox="1">
                <a:spLocks noRot="1" noChangeAspect="1" noMove="1" noResize="1" noEditPoints="1" noAdjustHandles="1" noChangeArrowheads="1" noChangeShapeType="1" noTextEdit="1"/>
              </p:cNvSpPr>
              <p:nvPr/>
            </p:nvSpPr>
            <p:spPr>
              <a:xfrm>
                <a:off x="2286000" y="4269734"/>
                <a:ext cx="4572000" cy="732252"/>
              </a:xfrm>
              <a:prstGeom prst="rect">
                <a:avLst/>
              </a:prstGeom>
              <a:blipFill>
                <a:blip r:embed="rId2"/>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790503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0EF56C75-8DB2-2169-5D1C-3C8559F408BB}"/>
                  </a:ext>
                </a:extLst>
              </p:cNvPr>
              <p:cNvSpPr txBox="1"/>
              <p:nvPr/>
            </p:nvSpPr>
            <p:spPr>
              <a:xfrm>
                <a:off x="505726" y="1856100"/>
                <a:ext cx="7520001" cy="1477328"/>
              </a:xfrm>
              <a:prstGeom prst="rect">
                <a:avLst/>
              </a:prstGeom>
              <a:noFill/>
            </p:spPr>
            <p:txBody>
              <a:bodyPr wrap="square">
                <a:spAutoFit/>
              </a:bodyPr>
              <a:lstStyle/>
              <a:p>
                <a:pPr algn="just"/>
                <a:r>
                  <a:rPr lang="es-ES" dirty="0">
                    <a:solidFill>
                      <a:schemeClr val="accent5">
                        <a:lumMod val="75000"/>
                      </a:schemeClr>
                    </a:solidFill>
                    <a:latin typeface="Helvetica" panose="020B0604020202030204" pitchFamily="34" charset="0"/>
                  </a:rPr>
                  <a:t>A continuación presentaremos dos medidas numéricas de asociación que cuantifican la dirección y la fuerza de la relación lineal entre dos variables, </a:t>
                </a:r>
                <a14:m>
                  <m:oMath xmlns:m="http://schemas.openxmlformats.org/officeDocument/2006/math">
                    <m:r>
                      <a:rPr lang="es-ES" i="1" dirty="0" smtClean="0">
                        <a:solidFill>
                          <a:schemeClr val="accent5">
                            <a:lumMod val="75000"/>
                          </a:schemeClr>
                        </a:solidFill>
                        <a:latin typeface="Cambria Math" panose="02040503050406030204" pitchFamily="18" charset="0"/>
                      </a:rPr>
                      <m:t>𝑥</m:t>
                    </m:r>
                  </m:oMath>
                </a14:m>
                <a:r>
                  <a:rPr lang="es-ES" dirty="0">
                    <a:solidFill>
                      <a:schemeClr val="accent5">
                        <a:lumMod val="75000"/>
                      </a:schemeClr>
                    </a:solidFill>
                    <a:latin typeface="Helvetica" panose="020B0604020202030204" pitchFamily="34" charset="0"/>
                  </a:rPr>
                  <a:t> e </a:t>
                </a:r>
                <a14:m>
                  <m:oMath xmlns:m="http://schemas.openxmlformats.org/officeDocument/2006/math">
                    <m:r>
                      <a:rPr lang="es-ES" i="1" dirty="0" smtClean="0">
                        <a:solidFill>
                          <a:schemeClr val="accent5">
                            <a:lumMod val="75000"/>
                          </a:schemeClr>
                        </a:solidFill>
                        <a:latin typeface="Cambria Math" panose="02040503050406030204" pitchFamily="18" charset="0"/>
                      </a:rPr>
                      <m:t>𝑦</m:t>
                    </m:r>
                    <m:r>
                      <a:rPr lang="es-ES" i="1" dirty="0" smtClean="0">
                        <a:solidFill>
                          <a:schemeClr val="accent5">
                            <a:lumMod val="75000"/>
                          </a:schemeClr>
                        </a:solidFill>
                        <a:latin typeface="Cambria Math" panose="02040503050406030204" pitchFamily="18" charset="0"/>
                      </a:rPr>
                      <m:t>. </m:t>
                    </m:r>
                  </m:oMath>
                </a14:m>
                <a:r>
                  <a:rPr lang="es-ES" dirty="0">
                    <a:solidFill>
                      <a:schemeClr val="accent5">
                        <a:lumMod val="75000"/>
                      </a:schemeClr>
                    </a:solidFill>
                    <a:latin typeface="Helvetica" panose="020B0604020202030204" pitchFamily="34" charset="0"/>
                  </a:rPr>
                  <a:t>Es importante señalar que estas medidas no son apropiadas cuando la relación subyacente entre las variables no es lineal.</a:t>
                </a:r>
              </a:p>
            </p:txBody>
          </p:sp>
        </mc:Choice>
        <mc:Fallback xmlns="">
          <p:sp>
            <p:nvSpPr>
              <p:cNvPr id="5" name="CuadroTexto 4">
                <a:extLst>
                  <a:ext uri="{FF2B5EF4-FFF2-40B4-BE49-F238E27FC236}">
                    <a16:creationId xmlns:a16="http://schemas.microsoft.com/office/drawing/2014/main" id="{0EF56C75-8DB2-2169-5D1C-3C8559F408BB}"/>
                  </a:ext>
                </a:extLst>
              </p:cNvPr>
              <p:cNvSpPr txBox="1">
                <a:spLocks noRot="1" noChangeAspect="1" noMove="1" noResize="1" noEditPoints="1" noAdjustHandles="1" noChangeArrowheads="1" noChangeShapeType="1" noTextEdit="1"/>
              </p:cNvSpPr>
              <p:nvPr/>
            </p:nvSpPr>
            <p:spPr>
              <a:xfrm>
                <a:off x="505726" y="1856100"/>
                <a:ext cx="7520001" cy="1477328"/>
              </a:xfrm>
              <a:prstGeom prst="rect">
                <a:avLst/>
              </a:prstGeom>
              <a:blipFill>
                <a:blip r:embed="rId2"/>
                <a:stretch>
                  <a:fillRect l="-729" t="-2058" r="-567" b="-5350"/>
                </a:stretch>
              </a:blipFill>
            </p:spPr>
            <p:txBody>
              <a:bodyPr/>
              <a:lstStyle/>
              <a:p>
                <a:r>
                  <a:rPr lang="es-CO">
                    <a:noFill/>
                  </a:rPr>
                  <a:t> </a:t>
                </a:r>
              </a:p>
            </p:txBody>
          </p:sp>
        </mc:Fallback>
      </mc:AlternateContent>
      <p:sp>
        <p:nvSpPr>
          <p:cNvPr id="2" name="CuadroTexto 1">
            <a:extLst>
              <a:ext uri="{FF2B5EF4-FFF2-40B4-BE49-F238E27FC236}">
                <a16:creationId xmlns:a16="http://schemas.microsoft.com/office/drawing/2014/main" id="{4F45E2BA-074A-7D8E-6FF4-2D215103DE8D}"/>
              </a:ext>
            </a:extLst>
          </p:cNvPr>
          <p:cNvSpPr txBox="1"/>
          <p:nvPr/>
        </p:nvSpPr>
        <p:spPr>
          <a:xfrm>
            <a:off x="212035" y="286440"/>
            <a:ext cx="8780929" cy="1569660"/>
          </a:xfrm>
          <a:prstGeom prst="rect">
            <a:avLst/>
          </a:prstGeom>
          <a:noFill/>
        </p:spPr>
        <p:txBody>
          <a:bodyPr wrap="square" rtlCol="0">
            <a:spAutoFit/>
          </a:bodyPr>
          <a:lstStyle/>
          <a:p>
            <a:pPr algn="ctr"/>
            <a:r>
              <a:rPr lang="es-ES" sz="3200" b="1" dirty="0">
                <a:solidFill>
                  <a:schemeClr val="accent5">
                    <a:lumMod val="75000"/>
                  </a:schemeClr>
                </a:solidFill>
                <a:latin typeface="Helvetica" panose="020B0604020202030204" pitchFamily="34" charset="0"/>
              </a:rPr>
              <a:t>Medidas de dispersión, forma y asociación</a:t>
            </a:r>
          </a:p>
          <a:p>
            <a:pPr algn="ctr"/>
            <a:r>
              <a:rPr lang="es-ES" sz="3200" b="1" dirty="0">
                <a:solidFill>
                  <a:schemeClr val="accent5">
                    <a:lumMod val="75000"/>
                  </a:schemeClr>
                </a:solidFill>
                <a:latin typeface="Helvetica" panose="020B0604020202030204" pitchFamily="34" charset="0"/>
              </a:rPr>
              <a:t>Medidas de asociación</a:t>
            </a:r>
          </a:p>
          <a:p>
            <a:endParaRPr lang="es-ES" sz="3200" b="1" dirty="0">
              <a:solidFill>
                <a:schemeClr val="accent5">
                  <a:lumMod val="75000"/>
                </a:schemeClr>
              </a:solidFill>
              <a:latin typeface="Helvetica" panose="020B0604020202030204" pitchFamily="34" charset="0"/>
            </a:endParaRPr>
          </a:p>
        </p:txBody>
      </p:sp>
    </p:spTree>
    <p:extLst>
      <p:ext uri="{BB962C8B-B14F-4D97-AF65-F5344CB8AC3E}">
        <p14:creationId xmlns:p14="http://schemas.microsoft.com/office/powerpoint/2010/main" val="1439061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EF56C75-8DB2-2169-5D1C-3C8559F408BB}"/>
              </a:ext>
            </a:extLst>
          </p:cNvPr>
          <p:cNvSpPr txBox="1"/>
          <p:nvPr/>
        </p:nvSpPr>
        <p:spPr>
          <a:xfrm>
            <a:off x="632011" y="687297"/>
            <a:ext cx="7520001" cy="1200329"/>
          </a:xfrm>
          <a:prstGeom prst="rect">
            <a:avLst/>
          </a:prstGeom>
          <a:noFill/>
        </p:spPr>
        <p:txBody>
          <a:bodyPr wrap="square">
            <a:spAutoFit/>
          </a:bodyPr>
          <a:lstStyle/>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Covarianza: es una medida numérica objetiva que revela la dirección de la relación lineal entre dos variables. Al igual que la varianza, la fórmula de la covarianza depende de si se tiene una muestra o una población.</a:t>
            </a:r>
          </a:p>
        </p:txBody>
      </p:sp>
      <p:sp>
        <p:nvSpPr>
          <p:cNvPr id="3" name="CuadroTexto 2">
            <a:extLst>
              <a:ext uri="{FF2B5EF4-FFF2-40B4-BE49-F238E27FC236}">
                <a16:creationId xmlns:a16="http://schemas.microsoft.com/office/drawing/2014/main" id="{DFF4B5D6-0381-9462-91B3-EF8EAFE6C191}"/>
              </a:ext>
            </a:extLst>
          </p:cNvPr>
          <p:cNvSpPr txBox="1"/>
          <p:nvPr/>
        </p:nvSpPr>
        <p:spPr>
          <a:xfrm>
            <a:off x="2026520" y="3769591"/>
            <a:ext cx="1313180" cy="369332"/>
          </a:xfrm>
          <a:prstGeom prst="rect">
            <a:avLst/>
          </a:prstGeom>
          <a:noFill/>
        </p:spPr>
        <p:txBody>
          <a:bodyPr wrap="none" rtlCol="0">
            <a:spAutoFit/>
          </a:bodyPr>
          <a:lstStyle/>
          <a:p>
            <a:r>
              <a:rPr lang="es-ES" b="1" dirty="0">
                <a:solidFill>
                  <a:schemeClr val="accent5">
                    <a:lumMod val="75000"/>
                  </a:schemeClr>
                </a:solidFill>
                <a:latin typeface="Helvetica" panose="020B0604020202030204" pitchFamily="34" charset="0"/>
              </a:rPr>
              <a:t>parámetro</a:t>
            </a:r>
            <a:endParaRPr lang="es-CO" b="1" dirty="0">
              <a:solidFill>
                <a:schemeClr val="accent5">
                  <a:lumMod val="75000"/>
                </a:schemeClr>
              </a:solidFill>
              <a:latin typeface="Helvetica" panose="020B0604020202030204" pitchFamily="34" charset="0"/>
            </a:endParaRPr>
          </a:p>
        </p:txBody>
      </p:sp>
      <p:sp>
        <p:nvSpPr>
          <p:cNvPr id="4" name="CuadroTexto 3">
            <a:extLst>
              <a:ext uri="{FF2B5EF4-FFF2-40B4-BE49-F238E27FC236}">
                <a16:creationId xmlns:a16="http://schemas.microsoft.com/office/drawing/2014/main" id="{15E9DED3-F3BC-85CB-BF76-A00E18FDD263}"/>
              </a:ext>
            </a:extLst>
          </p:cNvPr>
          <p:cNvSpPr txBox="1"/>
          <p:nvPr/>
        </p:nvSpPr>
        <p:spPr>
          <a:xfrm>
            <a:off x="5727356" y="3769591"/>
            <a:ext cx="1390124" cy="369332"/>
          </a:xfrm>
          <a:prstGeom prst="rect">
            <a:avLst/>
          </a:prstGeom>
          <a:noFill/>
        </p:spPr>
        <p:txBody>
          <a:bodyPr wrap="none" rtlCol="0">
            <a:spAutoFit/>
          </a:bodyPr>
          <a:lstStyle/>
          <a:p>
            <a:r>
              <a:rPr lang="es-ES" b="1" dirty="0">
                <a:solidFill>
                  <a:schemeClr val="accent5">
                    <a:lumMod val="75000"/>
                  </a:schemeClr>
                </a:solidFill>
                <a:latin typeface="Helvetica" panose="020B0604020202030204" pitchFamily="34" charset="0"/>
              </a:rPr>
              <a:t>estadístico</a:t>
            </a:r>
            <a:endParaRPr lang="es-CO" b="1" dirty="0">
              <a:solidFill>
                <a:schemeClr val="accent5">
                  <a:lumMod val="75000"/>
                </a:schemeClr>
              </a:solidFill>
              <a:latin typeface="Helvetica" panose="020B0604020202030204" pitchFamily="34" charset="0"/>
            </a:endParaRP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62733937-F3F3-4F35-B1FE-B64A886CEF3D}"/>
                  </a:ext>
                </a:extLst>
              </p:cNvPr>
              <p:cNvSpPr txBox="1"/>
              <p:nvPr/>
            </p:nvSpPr>
            <p:spPr>
              <a:xfrm>
                <a:off x="1183341" y="2926976"/>
                <a:ext cx="2999539" cy="6256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𝜎</m:t>
                          </m:r>
                        </m:e>
                        <m:sub>
                          <m:r>
                            <a:rPr lang="es-ES" b="0" i="1" smtClean="0">
                              <a:latin typeface="Cambria Math" panose="02040503050406030204" pitchFamily="18" charset="0"/>
                            </a:rPr>
                            <m:t>𝑥𝑦</m:t>
                          </m:r>
                        </m:sub>
                      </m:sSub>
                      <m:r>
                        <a:rPr lang="es-CO" i="0">
                          <a:latin typeface="Cambria Math" panose="02040503050406030204" pitchFamily="18" charset="0"/>
                        </a:rPr>
                        <m:t>= </m:t>
                      </m:r>
                      <m:f>
                        <m:fPr>
                          <m:ctrlPr>
                            <a:rPr lang="es-CO" i="1">
                              <a:solidFill>
                                <a:srgbClr val="836967"/>
                              </a:solidFill>
                              <a:latin typeface="Cambria Math" panose="02040503050406030204" pitchFamily="18" charset="0"/>
                            </a:rPr>
                          </m:ctrlPr>
                        </m:fPr>
                        <m:num>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𝑖</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𝜇</m:t>
                              </m:r>
                            </m:e>
                            <m:sub>
                              <m:r>
                                <a:rPr lang="es-ES" b="0" i="1" smtClean="0">
                                  <a:latin typeface="Cambria Math" panose="02040503050406030204" pitchFamily="18" charset="0"/>
                                </a:rPr>
                                <m:t>𝑥</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𝑦</m:t>
                              </m:r>
                            </m:e>
                            <m:sub>
                              <m:r>
                                <a:rPr lang="es-ES" b="0" i="1" smtClean="0">
                                  <a:latin typeface="Cambria Math" panose="02040503050406030204" pitchFamily="18" charset="0"/>
                                </a:rPr>
                                <m:t>𝑖</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𝜇</m:t>
                              </m:r>
                            </m:e>
                            <m:sub>
                              <m:r>
                                <a:rPr lang="es-ES" b="0" i="1" smtClean="0">
                                  <a:latin typeface="Cambria Math" panose="02040503050406030204" pitchFamily="18" charset="0"/>
                                </a:rPr>
                                <m:t>𝑦</m:t>
                              </m:r>
                            </m:sub>
                          </m:sSub>
                          <m:r>
                            <a:rPr lang="es-ES" b="0" i="1" smtClean="0">
                              <a:latin typeface="Cambria Math" panose="02040503050406030204" pitchFamily="18" charset="0"/>
                            </a:rPr>
                            <m:t>)</m:t>
                          </m:r>
                        </m:num>
                        <m:den>
                          <m:r>
                            <a:rPr lang="es-ES" b="0" i="1" smtClean="0">
                              <a:latin typeface="Cambria Math" panose="02040503050406030204" pitchFamily="18" charset="0"/>
                            </a:rPr>
                            <m:t>𝑁</m:t>
                          </m:r>
                        </m:den>
                      </m:f>
                      <m:r>
                        <a:rPr lang="es-CO" i="0">
                          <a:latin typeface="Cambria Math" panose="02040503050406030204" pitchFamily="18" charset="0"/>
                        </a:rPr>
                        <m:t> </m:t>
                      </m:r>
                    </m:oMath>
                  </m:oMathPara>
                </a14:m>
                <a:endParaRPr lang="es-CO" dirty="0"/>
              </a:p>
            </p:txBody>
          </p:sp>
        </mc:Choice>
        <mc:Fallback xmlns="">
          <p:sp>
            <p:nvSpPr>
              <p:cNvPr id="6" name="CuadroTexto 5">
                <a:extLst>
                  <a:ext uri="{FF2B5EF4-FFF2-40B4-BE49-F238E27FC236}">
                    <a16:creationId xmlns:a16="http://schemas.microsoft.com/office/drawing/2014/main" id="{62733937-F3F3-4F35-B1FE-B64A886CEF3D}"/>
                  </a:ext>
                </a:extLst>
              </p:cNvPr>
              <p:cNvSpPr txBox="1">
                <a:spLocks noRot="1" noChangeAspect="1" noMove="1" noResize="1" noEditPoints="1" noAdjustHandles="1" noChangeArrowheads="1" noChangeShapeType="1" noTextEdit="1"/>
              </p:cNvSpPr>
              <p:nvPr/>
            </p:nvSpPr>
            <p:spPr>
              <a:xfrm>
                <a:off x="1183341" y="2926976"/>
                <a:ext cx="2999539" cy="625684"/>
              </a:xfrm>
              <a:prstGeom prst="rect">
                <a:avLst/>
              </a:prstGeom>
              <a:blipFill>
                <a:blip r:embed="rId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211ED04F-2001-C816-B07A-724B46C76FCB}"/>
                  </a:ext>
                </a:extLst>
              </p:cNvPr>
              <p:cNvSpPr txBox="1"/>
              <p:nvPr/>
            </p:nvSpPr>
            <p:spPr>
              <a:xfrm>
                <a:off x="4554694" y="2903264"/>
                <a:ext cx="2999539" cy="6815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m:rPr>
                              <m:sty m:val="p"/>
                            </m:rPr>
                            <a:rPr lang="es-ES" b="0" i="0" smtClean="0">
                              <a:latin typeface="Cambria Math" panose="02040503050406030204" pitchFamily="18" charset="0"/>
                            </a:rPr>
                            <m:t>s</m:t>
                          </m:r>
                        </m:e>
                        <m:sub>
                          <m:r>
                            <m:rPr>
                              <m:sty m:val="p"/>
                            </m:rPr>
                            <a:rPr lang="es-ES" b="0" i="0" smtClean="0">
                              <a:latin typeface="Cambria Math" panose="02040503050406030204" pitchFamily="18" charset="0"/>
                            </a:rPr>
                            <m:t>xy</m:t>
                          </m:r>
                        </m:sub>
                      </m:sSub>
                      <m:r>
                        <a:rPr lang="es-CO" i="0">
                          <a:latin typeface="Cambria Math" panose="02040503050406030204" pitchFamily="18" charset="0"/>
                        </a:rPr>
                        <m:t>= </m:t>
                      </m:r>
                      <m:f>
                        <m:fPr>
                          <m:ctrlPr>
                            <a:rPr lang="es-CO" i="1">
                              <a:solidFill>
                                <a:srgbClr val="836967"/>
                              </a:solidFill>
                              <a:latin typeface="Cambria Math" panose="02040503050406030204" pitchFamily="18" charset="0"/>
                            </a:rPr>
                          </m:ctrlPr>
                        </m:fPr>
                        <m:num>
                          <m:r>
                            <a:rPr lang="es-ES" b="0" i="1" smtClean="0">
                              <a:solidFill>
                                <a:srgbClr val="836967"/>
                              </a:solidFill>
                              <a:latin typeface="Cambria Math" panose="02040503050406030204" pitchFamily="18" charset="0"/>
                            </a:rPr>
                            <m:t>∑(</m:t>
                          </m:r>
                          <m:sSub>
                            <m:sSubPr>
                              <m:ctrlPr>
                                <a:rPr lang="es-ES" b="0" i="1" smtClean="0">
                                  <a:solidFill>
                                    <a:srgbClr val="836967"/>
                                  </a:solidFill>
                                  <a:latin typeface="Cambria Math" panose="02040503050406030204" pitchFamily="18" charset="0"/>
                                </a:rPr>
                              </m:ctrlPr>
                            </m:sSubPr>
                            <m:e>
                              <m:r>
                                <a:rPr lang="es-ES" b="0" i="1" smtClean="0">
                                  <a:solidFill>
                                    <a:srgbClr val="836967"/>
                                  </a:solidFill>
                                  <a:latin typeface="Cambria Math" panose="02040503050406030204" pitchFamily="18" charset="0"/>
                                </a:rPr>
                                <m:t>𝑥</m:t>
                              </m:r>
                            </m:e>
                            <m:sub>
                              <m:r>
                                <a:rPr lang="es-ES" b="0" i="1" smtClean="0">
                                  <a:solidFill>
                                    <a:srgbClr val="836967"/>
                                  </a:solidFill>
                                  <a:latin typeface="Cambria Math" panose="02040503050406030204" pitchFamily="18" charset="0"/>
                                </a:rPr>
                                <m:t>𝑖</m:t>
                              </m:r>
                            </m:sub>
                          </m:sSub>
                          <m:r>
                            <a:rPr lang="es-ES" b="0" i="1" smtClean="0">
                              <a:solidFill>
                                <a:srgbClr val="836967"/>
                              </a:solidFill>
                              <a:latin typeface="Cambria Math" panose="02040503050406030204" pitchFamily="18" charset="0"/>
                            </a:rPr>
                            <m:t>− </m:t>
                          </m:r>
                          <m:acc>
                            <m:accPr>
                              <m:chr m:val="̅"/>
                              <m:ctrlPr>
                                <a:rPr lang="es-ES" b="0" i="1" smtClean="0">
                                  <a:solidFill>
                                    <a:srgbClr val="836967"/>
                                  </a:solidFill>
                                  <a:latin typeface="Cambria Math" panose="02040503050406030204" pitchFamily="18" charset="0"/>
                                </a:rPr>
                              </m:ctrlPr>
                            </m:accPr>
                            <m:e>
                              <m:r>
                                <m:rPr>
                                  <m:lit/>
                                </m:rPr>
                                <a:rPr lang="es-ES" b="0" i="1" smtClean="0">
                                  <a:solidFill>
                                    <a:srgbClr val="836967"/>
                                  </a:solidFill>
                                  <a:latin typeface="Cambria Math" panose="02040503050406030204" pitchFamily="18" charset="0"/>
                                </a:rPr>
                                <m:t> </m:t>
                              </m:r>
                              <m:r>
                                <a:rPr lang="es-ES" b="0" i="1" smtClean="0">
                                  <a:solidFill>
                                    <a:srgbClr val="836967"/>
                                  </a:solidFill>
                                  <a:latin typeface="Cambria Math" panose="02040503050406030204" pitchFamily="18" charset="0"/>
                                </a:rPr>
                                <m:t>𝑥</m:t>
                              </m:r>
                            </m:e>
                          </m:acc>
                          <m:r>
                            <a:rPr lang="es-ES" i="1">
                              <a:solidFill>
                                <a:srgbClr val="836967"/>
                              </a:solidFill>
                              <a:latin typeface="Cambria Math" panose="02040503050406030204" pitchFamily="18" charset="0"/>
                            </a:rPr>
                            <m:t>)(</m:t>
                          </m:r>
                          <m:sSub>
                            <m:sSubPr>
                              <m:ctrlPr>
                                <a:rPr lang="es-ES" i="1">
                                  <a:solidFill>
                                    <a:srgbClr val="836967"/>
                                  </a:solidFill>
                                  <a:latin typeface="Cambria Math" panose="02040503050406030204" pitchFamily="18" charset="0"/>
                                </a:rPr>
                              </m:ctrlPr>
                            </m:sSubPr>
                            <m:e>
                              <m:r>
                                <a:rPr lang="es-ES" b="0" i="1" smtClean="0">
                                  <a:solidFill>
                                    <a:srgbClr val="836967"/>
                                  </a:solidFill>
                                  <a:latin typeface="Cambria Math" panose="02040503050406030204" pitchFamily="18" charset="0"/>
                                </a:rPr>
                                <m:t>𝑦</m:t>
                              </m:r>
                            </m:e>
                            <m:sub>
                              <m:r>
                                <a:rPr lang="es-ES" i="1">
                                  <a:solidFill>
                                    <a:srgbClr val="836967"/>
                                  </a:solidFill>
                                  <a:latin typeface="Cambria Math" panose="02040503050406030204" pitchFamily="18" charset="0"/>
                                </a:rPr>
                                <m:t>𝑖</m:t>
                              </m:r>
                            </m:sub>
                          </m:sSub>
                          <m:r>
                            <a:rPr lang="es-ES" i="1">
                              <a:solidFill>
                                <a:srgbClr val="836967"/>
                              </a:solidFill>
                              <a:latin typeface="Cambria Math" panose="02040503050406030204" pitchFamily="18" charset="0"/>
                            </a:rPr>
                            <m:t>− </m:t>
                          </m:r>
                          <m:acc>
                            <m:accPr>
                              <m:chr m:val="̅"/>
                              <m:ctrlPr>
                                <a:rPr lang="es-ES" i="1">
                                  <a:solidFill>
                                    <a:srgbClr val="836967"/>
                                  </a:solidFill>
                                  <a:latin typeface="Cambria Math" panose="02040503050406030204" pitchFamily="18" charset="0"/>
                                </a:rPr>
                              </m:ctrlPr>
                            </m:accPr>
                            <m:e>
                              <m:r>
                                <m:rPr>
                                  <m:lit/>
                                </m:rPr>
                                <a:rPr lang="es-ES" i="1">
                                  <a:solidFill>
                                    <a:srgbClr val="836967"/>
                                  </a:solidFill>
                                  <a:latin typeface="Cambria Math" panose="02040503050406030204" pitchFamily="18" charset="0"/>
                                </a:rPr>
                                <m:t> </m:t>
                              </m:r>
                              <m:r>
                                <a:rPr lang="es-ES" b="0" i="1" smtClean="0">
                                  <a:solidFill>
                                    <a:srgbClr val="836967"/>
                                  </a:solidFill>
                                  <a:latin typeface="Cambria Math" panose="02040503050406030204" pitchFamily="18" charset="0"/>
                                </a:rPr>
                                <m:t>𝑦</m:t>
                              </m:r>
                            </m:e>
                          </m:acc>
                          <m:r>
                            <a:rPr lang="es-ES" i="1">
                              <a:solidFill>
                                <a:srgbClr val="836967"/>
                              </a:solidFill>
                              <a:latin typeface="Cambria Math" panose="02040503050406030204" pitchFamily="18" charset="0"/>
                            </a:rPr>
                            <m:t>)</m:t>
                          </m:r>
                        </m:num>
                        <m:den>
                          <m:r>
                            <a:rPr lang="es-ES" b="0" i="1" smtClean="0">
                              <a:solidFill>
                                <a:srgbClr val="836967"/>
                              </a:solidFill>
                              <a:latin typeface="Cambria Math" panose="02040503050406030204" pitchFamily="18" charset="0"/>
                            </a:rPr>
                            <m:t>𝑛</m:t>
                          </m:r>
                          <m:r>
                            <a:rPr lang="es-ES" b="0" i="1" smtClean="0">
                              <a:solidFill>
                                <a:srgbClr val="836967"/>
                              </a:solidFill>
                              <a:latin typeface="Cambria Math" panose="02040503050406030204" pitchFamily="18" charset="0"/>
                            </a:rPr>
                            <m:t>−1</m:t>
                          </m:r>
                        </m:den>
                      </m:f>
                      <m:r>
                        <a:rPr lang="es-CO" i="0">
                          <a:latin typeface="Cambria Math" panose="02040503050406030204" pitchFamily="18" charset="0"/>
                        </a:rPr>
                        <m:t> </m:t>
                      </m:r>
                    </m:oMath>
                  </m:oMathPara>
                </a14:m>
                <a:endParaRPr lang="es-CO" dirty="0"/>
              </a:p>
            </p:txBody>
          </p:sp>
        </mc:Choice>
        <mc:Fallback xmlns="">
          <p:sp>
            <p:nvSpPr>
              <p:cNvPr id="7" name="CuadroTexto 6">
                <a:extLst>
                  <a:ext uri="{FF2B5EF4-FFF2-40B4-BE49-F238E27FC236}">
                    <a16:creationId xmlns:a16="http://schemas.microsoft.com/office/drawing/2014/main" id="{211ED04F-2001-C816-B07A-724B46C76FCB}"/>
                  </a:ext>
                </a:extLst>
              </p:cNvPr>
              <p:cNvSpPr txBox="1">
                <a:spLocks noRot="1" noChangeAspect="1" noMove="1" noResize="1" noEditPoints="1" noAdjustHandles="1" noChangeArrowheads="1" noChangeShapeType="1" noTextEdit="1"/>
              </p:cNvSpPr>
              <p:nvPr/>
            </p:nvSpPr>
            <p:spPr>
              <a:xfrm>
                <a:off x="4554694" y="2903264"/>
                <a:ext cx="2999539" cy="681533"/>
              </a:xfrm>
              <a:prstGeom prst="rect">
                <a:avLst/>
              </a:prstGeom>
              <a:blipFill>
                <a:blip r:embed="rId3"/>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938576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EABB4E6F-08B4-6080-E5DC-F7E949929448}"/>
                  </a:ext>
                </a:extLst>
              </p:cNvPr>
              <p:cNvSpPr txBox="1"/>
              <p:nvPr/>
            </p:nvSpPr>
            <p:spPr>
              <a:xfrm>
                <a:off x="874059" y="968189"/>
                <a:ext cx="7637930" cy="4247317"/>
              </a:xfrm>
              <a:prstGeom prst="rect">
                <a:avLst/>
              </a:prstGeom>
              <a:noFill/>
            </p:spPr>
            <p:txBody>
              <a:bodyPr wrap="square">
                <a:spAutoFit/>
              </a:bodyPr>
              <a:lstStyle/>
              <a:p>
                <a:r>
                  <a:rPr lang="es-CO" dirty="0">
                    <a:solidFill>
                      <a:schemeClr val="accent5">
                        <a:lumMod val="75000"/>
                      </a:schemeClr>
                    </a:solidFill>
                    <a:latin typeface="Helvetica" panose="020B0604020202030204" pitchFamily="34" charset="0"/>
                  </a:rPr>
                  <a:t>El valor de la covarianza puede ser negativo, positivo o cero. </a:t>
                </a:r>
              </a:p>
              <a:p>
                <a:endParaRPr lang="es-CO" dirty="0">
                  <a:solidFill>
                    <a:schemeClr val="accent5">
                      <a:lumMod val="75000"/>
                    </a:schemeClr>
                  </a:solidFill>
                  <a:latin typeface="Helvetica" panose="020B0604020202030204" pitchFamily="34" charset="0"/>
                </a:endParaRPr>
              </a:p>
              <a:p>
                <a:pPr marL="285750" indent="-285750">
                  <a:buFont typeface="Arial" panose="020B0604020202020204" pitchFamily="34" charset="0"/>
                  <a:buChar char="•"/>
                </a:pPr>
                <a:r>
                  <a:rPr lang="es-CO" dirty="0">
                    <a:solidFill>
                      <a:schemeClr val="accent5">
                        <a:lumMod val="75000"/>
                      </a:schemeClr>
                    </a:solidFill>
                    <a:latin typeface="Helvetica" panose="020B0604020202030204" pitchFamily="34" charset="0"/>
                  </a:rPr>
                  <a:t>Si la covarianza es negativa, entonces </a:t>
                </a:r>
                <a14:m>
                  <m:oMath xmlns:m="http://schemas.openxmlformats.org/officeDocument/2006/math">
                    <m:r>
                      <a:rPr lang="es-CO" i="1" dirty="0" smtClean="0">
                        <a:solidFill>
                          <a:schemeClr val="accent5">
                            <a:lumMod val="75000"/>
                          </a:schemeClr>
                        </a:solidFill>
                        <a:latin typeface="Cambria Math" panose="02040503050406030204" pitchFamily="18" charset="0"/>
                      </a:rPr>
                      <m:t>𝑥</m:t>
                    </m:r>
                  </m:oMath>
                </a14:m>
                <a:r>
                  <a:rPr lang="es-CO" dirty="0">
                    <a:solidFill>
                      <a:schemeClr val="accent5">
                        <a:lumMod val="75000"/>
                      </a:schemeClr>
                    </a:solidFill>
                    <a:latin typeface="Helvetica" panose="020B0604020202030204" pitchFamily="34" charset="0"/>
                  </a:rPr>
                  <a:t> e </a:t>
                </a:r>
                <a14:m>
                  <m:oMath xmlns:m="http://schemas.openxmlformats.org/officeDocument/2006/math">
                    <m:r>
                      <a:rPr lang="es-CO" i="1" dirty="0" smtClean="0">
                        <a:solidFill>
                          <a:schemeClr val="accent5">
                            <a:lumMod val="75000"/>
                          </a:schemeClr>
                        </a:solidFill>
                        <a:latin typeface="Cambria Math" panose="02040503050406030204" pitchFamily="18" charset="0"/>
                      </a:rPr>
                      <m:t>𝑦</m:t>
                    </m:r>
                  </m:oMath>
                </a14:m>
                <a:r>
                  <a:rPr lang="es-CO" dirty="0">
                    <a:solidFill>
                      <a:schemeClr val="accent5">
                        <a:lumMod val="75000"/>
                      </a:schemeClr>
                    </a:solidFill>
                    <a:latin typeface="Helvetica" panose="020B0604020202030204" pitchFamily="34" charset="0"/>
                  </a:rPr>
                  <a:t> tienen una relación lineal negativa.       </a:t>
                </a:r>
              </a:p>
              <a:p>
                <a:r>
                  <a:rPr lang="es-CO" dirty="0">
                    <a:solidFill>
                      <a:schemeClr val="accent5">
                        <a:lumMod val="75000"/>
                      </a:schemeClr>
                    </a:solidFill>
                    <a:latin typeface="Helvetica" panose="020B0604020202030204" pitchFamily="34" charset="0"/>
                  </a:rPr>
                  <a:t>     </a:t>
                </a:r>
              </a:p>
              <a:p>
                <a:pPr marL="285750" indent="-285750">
                  <a:buFont typeface="Arial" panose="020B0604020202020204" pitchFamily="34" charset="0"/>
                  <a:buChar char="•"/>
                </a:pPr>
                <a:r>
                  <a:rPr lang="es-CO" dirty="0">
                    <a:solidFill>
                      <a:schemeClr val="accent5">
                        <a:lumMod val="75000"/>
                      </a:schemeClr>
                    </a:solidFill>
                    <a:latin typeface="Helvetica" panose="020B0604020202030204" pitchFamily="34" charset="0"/>
                  </a:rPr>
                  <a:t>Si la covarianza es positiva, entonces </a:t>
                </a:r>
                <a14:m>
                  <m:oMath xmlns:m="http://schemas.openxmlformats.org/officeDocument/2006/math">
                    <m:r>
                      <a:rPr lang="es-CO" i="1" dirty="0" smtClean="0">
                        <a:solidFill>
                          <a:schemeClr val="accent5">
                            <a:lumMod val="75000"/>
                          </a:schemeClr>
                        </a:solidFill>
                        <a:latin typeface="Cambria Math" panose="02040503050406030204" pitchFamily="18" charset="0"/>
                      </a:rPr>
                      <m:t>𝑥</m:t>
                    </m:r>
                  </m:oMath>
                </a14:m>
                <a:r>
                  <a:rPr lang="es-CO" dirty="0">
                    <a:solidFill>
                      <a:schemeClr val="accent5">
                        <a:lumMod val="75000"/>
                      </a:schemeClr>
                    </a:solidFill>
                    <a:latin typeface="Helvetica" panose="020B0604020202030204" pitchFamily="34" charset="0"/>
                  </a:rPr>
                  <a:t> e </a:t>
                </a:r>
                <a14:m>
                  <m:oMath xmlns:m="http://schemas.openxmlformats.org/officeDocument/2006/math">
                    <m:r>
                      <a:rPr lang="es-CO" i="1" dirty="0" smtClean="0">
                        <a:solidFill>
                          <a:schemeClr val="accent5">
                            <a:lumMod val="75000"/>
                          </a:schemeClr>
                        </a:solidFill>
                        <a:latin typeface="Cambria Math" panose="02040503050406030204" pitchFamily="18" charset="0"/>
                      </a:rPr>
                      <m:t>𝑦</m:t>
                    </m:r>
                  </m:oMath>
                </a14:m>
                <a:r>
                  <a:rPr lang="es-CO" dirty="0">
                    <a:solidFill>
                      <a:schemeClr val="accent5">
                        <a:lumMod val="75000"/>
                      </a:schemeClr>
                    </a:solidFill>
                    <a:latin typeface="Helvetica" panose="020B0604020202030204" pitchFamily="34" charset="0"/>
                  </a:rPr>
                  <a:t> tienen una relación lineal positiva.           </a:t>
                </a:r>
              </a:p>
              <a:p>
                <a:pPr marL="285750" indent="-285750">
                  <a:buFont typeface="Arial" panose="020B0604020202020204" pitchFamily="34" charset="0"/>
                  <a:buChar char="•"/>
                </a:pPr>
                <a:r>
                  <a:rPr lang="es-CO" dirty="0">
                    <a:solidFill>
                      <a:schemeClr val="accent5">
                        <a:lumMod val="75000"/>
                      </a:schemeClr>
                    </a:solidFill>
                    <a:latin typeface="Helvetica" panose="020B0604020202030204" pitchFamily="34" charset="0"/>
                  </a:rPr>
                  <a:t>Si la covarianza es cero, entonces </a:t>
                </a:r>
                <a14:m>
                  <m:oMath xmlns:m="http://schemas.openxmlformats.org/officeDocument/2006/math">
                    <m:r>
                      <a:rPr lang="es-CO" i="1" dirty="0" smtClean="0">
                        <a:solidFill>
                          <a:schemeClr val="accent5">
                            <a:lumMod val="75000"/>
                          </a:schemeClr>
                        </a:solidFill>
                        <a:latin typeface="Cambria Math" panose="02040503050406030204" pitchFamily="18" charset="0"/>
                      </a:rPr>
                      <m:t>𝑥</m:t>
                    </m:r>
                  </m:oMath>
                </a14:m>
                <a:r>
                  <a:rPr lang="es-CO" dirty="0">
                    <a:solidFill>
                      <a:schemeClr val="accent5">
                        <a:lumMod val="75000"/>
                      </a:schemeClr>
                    </a:solidFill>
                    <a:latin typeface="Helvetica" panose="020B0604020202030204" pitchFamily="34" charset="0"/>
                  </a:rPr>
                  <a:t> e </a:t>
                </a:r>
                <a14:m>
                  <m:oMath xmlns:m="http://schemas.openxmlformats.org/officeDocument/2006/math">
                    <m:r>
                      <a:rPr lang="es-CO" i="1" dirty="0" smtClean="0">
                        <a:solidFill>
                          <a:schemeClr val="accent5">
                            <a:lumMod val="75000"/>
                          </a:schemeClr>
                        </a:solidFill>
                        <a:latin typeface="Cambria Math" panose="02040503050406030204" pitchFamily="18" charset="0"/>
                      </a:rPr>
                      <m:t>𝑦</m:t>
                    </m:r>
                  </m:oMath>
                </a14:m>
                <a:r>
                  <a:rPr lang="es-CO" dirty="0">
                    <a:solidFill>
                      <a:schemeClr val="accent5">
                        <a:lumMod val="75000"/>
                      </a:schemeClr>
                    </a:solidFill>
                    <a:latin typeface="Helvetica" panose="020B0604020202030204" pitchFamily="34" charset="0"/>
                  </a:rPr>
                  <a:t> no tienen una relación lineal.               </a:t>
                </a:r>
              </a:p>
              <a:p>
                <a:pPr marL="285750" indent="-285750">
                  <a:buFont typeface="Arial" panose="020B0604020202020204" pitchFamily="34" charset="0"/>
                  <a:buChar char="•"/>
                </a:pPr>
                <a:endParaRPr lang="es-CO" dirty="0">
                  <a:solidFill>
                    <a:schemeClr val="accent5">
                      <a:lumMod val="75000"/>
                    </a:schemeClr>
                  </a:solidFill>
                  <a:latin typeface="Helvetica" panose="020B0604020202030204" pitchFamily="34" charset="0"/>
                </a:endParaRPr>
              </a:p>
              <a:p>
                <a:r>
                  <a:rPr lang="es-CO" dirty="0">
                    <a:solidFill>
                      <a:schemeClr val="accent5">
                        <a:lumMod val="75000"/>
                      </a:schemeClr>
                    </a:solidFill>
                    <a:latin typeface="Helvetica" panose="020B0604020202030204" pitchFamily="34" charset="0"/>
                  </a:rPr>
                  <a:t> La covarianza es difícil de interpretar porque es sensible a las unidades de medida. Por ejemplo, la covarianza entre dos variables podría ser 100, mientras que la covarianza entre otras dos variables podría ser 100 000, pero todo lo que se puede concluir es que ambos conjuntos de variables tienen una relación lineal positiva. No podemos decir nada sobre la fuerza de las relaciones</a:t>
                </a:r>
                <a:endParaRPr lang="es-CO" dirty="0"/>
              </a:p>
            </p:txBody>
          </p:sp>
        </mc:Choice>
        <mc:Fallback xmlns="">
          <p:sp>
            <p:nvSpPr>
              <p:cNvPr id="8" name="CuadroTexto 7">
                <a:extLst>
                  <a:ext uri="{FF2B5EF4-FFF2-40B4-BE49-F238E27FC236}">
                    <a16:creationId xmlns:a16="http://schemas.microsoft.com/office/drawing/2014/main" id="{EABB4E6F-08B4-6080-E5DC-F7E949929448}"/>
                  </a:ext>
                </a:extLst>
              </p:cNvPr>
              <p:cNvSpPr txBox="1">
                <a:spLocks noRot="1" noChangeAspect="1" noMove="1" noResize="1" noEditPoints="1" noAdjustHandles="1" noChangeArrowheads="1" noChangeShapeType="1" noTextEdit="1"/>
              </p:cNvSpPr>
              <p:nvPr/>
            </p:nvSpPr>
            <p:spPr>
              <a:xfrm>
                <a:off x="874059" y="968189"/>
                <a:ext cx="7637930" cy="4247317"/>
              </a:xfrm>
              <a:prstGeom prst="rect">
                <a:avLst/>
              </a:prstGeom>
              <a:blipFill>
                <a:blip r:embed="rId2"/>
                <a:stretch>
                  <a:fillRect l="-638" t="-861" r="-11413" b="-1148"/>
                </a:stretch>
              </a:blipFill>
            </p:spPr>
            <p:txBody>
              <a:bodyPr/>
              <a:lstStyle/>
              <a:p>
                <a:r>
                  <a:rPr lang="es-CO">
                    <a:noFill/>
                  </a:rPr>
                  <a:t> </a:t>
                </a:r>
              </a:p>
            </p:txBody>
          </p:sp>
        </mc:Fallback>
      </mc:AlternateContent>
    </p:spTree>
    <p:extLst>
      <p:ext uri="{BB962C8B-B14F-4D97-AF65-F5344CB8AC3E}">
        <p14:creationId xmlns:p14="http://schemas.microsoft.com/office/powerpoint/2010/main" val="1015555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0EF56C75-8DB2-2169-5D1C-3C8559F408BB}"/>
                  </a:ext>
                </a:extLst>
              </p:cNvPr>
              <p:cNvSpPr txBox="1"/>
              <p:nvPr/>
            </p:nvSpPr>
            <p:spPr>
              <a:xfrm>
                <a:off x="632011" y="687297"/>
                <a:ext cx="7520001" cy="923330"/>
              </a:xfrm>
              <a:prstGeom prst="rect">
                <a:avLst/>
              </a:prstGeom>
              <a:noFill/>
            </p:spPr>
            <p:txBody>
              <a:bodyPr wrap="square">
                <a:spAutoFit/>
              </a:bodyPr>
              <a:lstStyle/>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Coeficiente de correlación: una medida más fácil de interpretar es el coeficiente de correlación. Describe tanto la dirección como la fuerza de la relación lineal entre</a:t>
                </a:r>
                <a14:m>
                  <m:oMath xmlns:m="http://schemas.openxmlformats.org/officeDocument/2006/math">
                    <m:r>
                      <a:rPr lang="es-ES" i="1" dirty="0" smtClean="0">
                        <a:solidFill>
                          <a:schemeClr val="accent5">
                            <a:lumMod val="75000"/>
                          </a:schemeClr>
                        </a:solidFill>
                        <a:latin typeface="Cambria Math" panose="02040503050406030204" pitchFamily="18" charset="0"/>
                      </a:rPr>
                      <m:t> </m:t>
                    </m:r>
                    <m:r>
                      <a:rPr lang="es-ES" i="1" dirty="0" smtClean="0">
                        <a:solidFill>
                          <a:schemeClr val="accent5">
                            <a:lumMod val="75000"/>
                          </a:schemeClr>
                        </a:solidFill>
                        <a:latin typeface="Cambria Math" panose="02040503050406030204" pitchFamily="18" charset="0"/>
                      </a:rPr>
                      <m:t>𝑥</m:t>
                    </m:r>
                    <m:r>
                      <a:rPr lang="es-ES" i="1" dirty="0" smtClean="0">
                        <a:solidFill>
                          <a:schemeClr val="accent5">
                            <a:lumMod val="75000"/>
                          </a:schemeClr>
                        </a:solidFill>
                        <a:latin typeface="Cambria Math" panose="02040503050406030204" pitchFamily="18" charset="0"/>
                      </a:rPr>
                      <m:t> </m:t>
                    </m:r>
                  </m:oMath>
                </a14:m>
                <a:r>
                  <a:rPr lang="es-ES" dirty="0">
                    <a:solidFill>
                      <a:schemeClr val="accent5">
                        <a:lumMod val="75000"/>
                      </a:schemeClr>
                    </a:solidFill>
                    <a:latin typeface="Helvetica" panose="020B0604020202030204" pitchFamily="34" charset="0"/>
                  </a:rPr>
                  <a:t>e </a:t>
                </a:r>
                <a14:m>
                  <m:oMath xmlns:m="http://schemas.openxmlformats.org/officeDocument/2006/math">
                    <m:r>
                      <a:rPr lang="es-ES" i="1" dirty="0" smtClean="0">
                        <a:solidFill>
                          <a:schemeClr val="accent5">
                            <a:lumMod val="75000"/>
                          </a:schemeClr>
                        </a:solidFill>
                        <a:latin typeface="Cambria Math" panose="02040503050406030204" pitchFamily="18" charset="0"/>
                      </a:rPr>
                      <m:t>𝑦</m:t>
                    </m:r>
                  </m:oMath>
                </a14:m>
                <a:r>
                  <a:rPr lang="es-ES" dirty="0">
                    <a:solidFill>
                      <a:schemeClr val="accent5">
                        <a:lumMod val="75000"/>
                      </a:schemeClr>
                    </a:solidFill>
                    <a:latin typeface="Helvetica" panose="020B0604020202030204" pitchFamily="34" charset="0"/>
                  </a:rPr>
                  <a:t>.</a:t>
                </a:r>
              </a:p>
            </p:txBody>
          </p:sp>
        </mc:Choice>
        <mc:Fallback xmlns="">
          <p:sp>
            <p:nvSpPr>
              <p:cNvPr id="5" name="CuadroTexto 4">
                <a:extLst>
                  <a:ext uri="{FF2B5EF4-FFF2-40B4-BE49-F238E27FC236}">
                    <a16:creationId xmlns:a16="http://schemas.microsoft.com/office/drawing/2014/main" id="{0EF56C75-8DB2-2169-5D1C-3C8559F408BB}"/>
                  </a:ext>
                </a:extLst>
              </p:cNvPr>
              <p:cNvSpPr txBox="1">
                <a:spLocks noRot="1" noChangeAspect="1" noMove="1" noResize="1" noEditPoints="1" noAdjustHandles="1" noChangeArrowheads="1" noChangeShapeType="1" noTextEdit="1"/>
              </p:cNvSpPr>
              <p:nvPr/>
            </p:nvSpPr>
            <p:spPr>
              <a:xfrm>
                <a:off x="632011" y="687297"/>
                <a:ext cx="7520001" cy="923330"/>
              </a:xfrm>
              <a:prstGeom prst="rect">
                <a:avLst/>
              </a:prstGeom>
              <a:blipFill>
                <a:blip r:embed="rId2"/>
                <a:stretch>
                  <a:fillRect l="-568" t="-3974" r="-649" b="-9934"/>
                </a:stretch>
              </a:blipFill>
            </p:spPr>
            <p:txBody>
              <a:bodyPr/>
              <a:lstStyle/>
              <a:p>
                <a:r>
                  <a:rPr lang="es-CO">
                    <a:noFill/>
                  </a:rPr>
                  <a:t> </a:t>
                </a:r>
              </a:p>
            </p:txBody>
          </p:sp>
        </mc:Fallback>
      </mc:AlternateContent>
      <p:sp>
        <p:nvSpPr>
          <p:cNvPr id="3" name="CuadroTexto 2">
            <a:extLst>
              <a:ext uri="{FF2B5EF4-FFF2-40B4-BE49-F238E27FC236}">
                <a16:creationId xmlns:a16="http://schemas.microsoft.com/office/drawing/2014/main" id="{DFF4B5D6-0381-9462-91B3-EF8EAFE6C191}"/>
              </a:ext>
            </a:extLst>
          </p:cNvPr>
          <p:cNvSpPr txBox="1"/>
          <p:nvPr/>
        </p:nvSpPr>
        <p:spPr>
          <a:xfrm>
            <a:off x="2026520" y="3769591"/>
            <a:ext cx="1313180" cy="369332"/>
          </a:xfrm>
          <a:prstGeom prst="rect">
            <a:avLst/>
          </a:prstGeom>
          <a:noFill/>
        </p:spPr>
        <p:txBody>
          <a:bodyPr wrap="none" rtlCol="0">
            <a:spAutoFit/>
          </a:bodyPr>
          <a:lstStyle/>
          <a:p>
            <a:r>
              <a:rPr lang="es-ES" b="1" dirty="0">
                <a:solidFill>
                  <a:schemeClr val="accent5">
                    <a:lumMod val="75000"/>
                  </a:schemeClr>
                </a:solidFill>
                <a:latin typeface="Helvetica" panose="020B0604020202030204" pitchFamily="34" charset="0"/>
              </a:rPr>
              <a:t>parámetro</a:t>
            </a:r>
            <a:endParaRPr lang="es-CO" b="1" dirty="0">
              <a:solidFill>
                <a:schemeClr val="accent5">
                  <a:lumMod val="75000"/>
                </a:schemeClr>
              </a:solidFill>
              <a:latin typeface="Helvetica" panose="020B0604020202030204" pitchFamily="34" charset="0"/>
            </a:endParaRPr>
          </a:p>
        </p:txBody>
      </p:sp>
      <p:sp>
        <p:nvSpPr>
          <p:cNvPr id="4" name="CuadroTexto 3">
            <a:extLst>
              <a:ext uri="{FF2B5EF4-FFF2-40B4-BE49-F238E27FC236}">
                <a16:creationId xmlns:a16="http://schemas.microsoft.com/office/drawing/2014/main" id="{15E9DED3-F3BC-85CB-BF76-A00E18FDD263}"/>
              </a:ext>
            </a:extLst>
          </p:cNvPr>
          <p:cNvSpPr txBox="1"/>
          <p:nvPr/>
        </p:nvSpPr>
        <p:spPr>
          <a:xfrm>
            <a:off x="5727356" y="3769591"/>
            <a:ext cx="1390124" cy="369332"/>
          </a:xfrm>
          <a:prstGeom prst="rect">
            <a:avLst/>
          </a:prstGeom>
          <a:noFill/>
        </p:spPr>
        <p:txBody>
          <a:bodyPr wrap="none" rtlCol="0">
            <a:spAutoFit/>
          </a:bodyPr>
          <a:lstStyle/>
          <a:p>
            <a:r>
              <a:rPr lang="es-ES" b="1" dirty="0">
                <a:solidFill>
                  <a:schemeClr val="accent5">
                    <a:lumMod val="75000"/>
                  </a:schemeClr>
                </a:solidFill>
                <a:latin typeface="Helvetica" panose="020B0604020202030204" pitchFamily="34" charset="0"/>
              </a:rPr>
              <a:t>estadístico</a:t>
            </a:r>
            <a:endParaRPr lang="es-CO" b="1" dirty="0">
              <a:solidFill>
                <a:schemeClr val="accent5">
                  <a:lumMod val="75000"/>
                </a:schemeClr>
              </a:solidFill>
              <a:latin typeface="Helvetica" panose="020B0604020202030204" pitchFamily="34" charset="0"/>
            </a:endParaRP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62733937-F3F3-4F35-B1FE-B64A886CEF3D}"/>
                  </a:ext>
                </a:extLst>
              </p:cNvPr>
              <p:cNvSpPr txBox="1"/>
              <p:nvPr/>
            </p:nvSpPr>
            <p:spPr>
              <a:xfrm>
                <a:off x="1183341" y="2926976"/>
                <a:ext cx="2999539" cy="650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𝜌</m:t>
                          </m:r>
                        </m:e>
                        <m:sub>
                          <m:r>
                            <a:rPr lang="es-ES" b="0" i="1" smtClean="0">
                              <a:latin typeface="Cambria Math" panose="02040503050406030204" pitchFamily="18" charset="0"/>
                            </a:rPr>
                            <m:t>𝑥𝑦</m:t>
                          </m:r>
                        </m:sub>
                      </m:sSub>
                      <m:r>
                        <a:rPr lang="es-CO" i="0">
                          <a:latin typeface="Cambria Math" panose="02040503050406030204" pitchFamily="18" charset="0"/>
                        </a:rPr>
                        <m:t>= </m:t>
                      </m:r>
                      <m:f>
                        <m:fPr>
                          <m:ctrlPr>
                            <a:rPr lang="es-CO" i="1">
                              <a:solidFill>
                                <a:srgbClr val="836967"/>
                              </a:solidFill>
                              <a:latin typeface="Cambria Math" panose="02040503050406030204" pitchFamily="18" charset="0"/>
                            </a:rPr>
                          </m:ctrlPr>
                        </m:fPr>
                        <m:num>
                          <m:sSub>
                            <m:sSubPr>
                              <m:ctrlPr>
                                <a:rPr lang="es-ES" b="0" i="1" smtClean="0">
                                  <a:latin typeface="Cambria Math" panose="02040503050406030204" pitchFamily="18" charset="0"/>
                                </a:rPr>
                              </m:ctrlPr>
                            </m:sSubPr>
                            <m:e>
                              <m:r>
                                <a:rPr lang="es-ES" b="0" i="1" smtClean="0">
                                  <a:latin typeface="Cambria Math" panose="02040503050406030204" pitchFamily="18" charset="0"/>
                                </a:rPr>
                                <m:t>𝜎</m:t>
                              </m:r>
                            </m:e>
                            <m:sub>
                              <m:r>
                                <a:rPr lang="es-ES" b="0" i="1" smtClean="0">
                                  <a:latin typeface="Cambria Math" panose="02040503050406030204" pitchFamily="18" charset="0"/>
                                </a:rPr>
                                <m:t>𝑥𝑦</m:t>
                              </m:r>
                            </m:sub>
                          </m:sSub>
                        </m:num>
                        <m:den>
                          <m:sSub>
                            <m:sSubPr>
                              <m:ctrlPr>
                                <a:rPr lang="es-ES" b="0" i="1" smtClean="0">
                                  <a:latin typeface="Cambria Math" panose="02040503050406030204" pitchFamily="18" charset="0"/>
                                </a:rPr>
                              </m:ctrlPr>
                            </m:sSubPr>
                            <m:e>
                              <m:r>
                                <a:rPr lang="es-ES" b="0" i="1" smtClean="0">
                                  <a:latin typeface="Cambria Math" panose="02040503050406030204" pitchFamily="18" charset="0"/>
                                </a:rPr>
                                <m:t>𝜎</m:t>
                              </m:r>
                            </m:e>
                            <m:sub>
                              <m:r>
                                <a:rPr lang="es-ES" b="0" i="1" smtClean="0">
                                  <a:latin typeface="Cambria Math" panose="02040503050406030204" pitchFamily="18" charset="0"/>
                                </a:rPr>
                                <m:t>𝑥</m:t>
                              </m:r>
                            </m:sub>
                          </m:sSub>
                          <m:sSub>
                            <m:sSubPr>
                              <m:ctrlPr>
                                <a:rPr lang="es-ES" b="0" i="1" smtClean="0">
                                  <a:latin typeface="Cambria Math" panose="02040503050406030204" pitchFamily="18" charset="0"/>
                                </a:rPr>
                              </m:ctrlPr>
                            </m:sSubPr>
                            <m:e>
                              <m:r>
                                <a:rPr lang="es-ES" b="0" i="1" smtClean="0">
                                  <a:latin typeface="Cambria Math" panose="02040503050406030204" pitchFamily="18" charset="0"/>
                                </a:rPr>
                                <m:t>𝜎</m:t>
                              </m:r>
                            </m:e>
                            <m:sub>
                              <m:r>
                                <a:rPr lang="es-ES" b="0" i="1" smtClean="0">
                                  <a:latin typeface="Cambria Math" panose="02040503050406030204" pitchFamily="18" charset="0"/>
                                </a:rPr>
                                <m:t>𝑦</m:t>
                              </m:r>
                            </m:sub>
                          </m:sSub>
                        </m:den>
                      </m:f>
                      <m:r>
                        <a:rPr lang="es-CO" i="0">
                          <a:latin typeface="Cambria Math" panose="02040503050406030204" pitchFamily="18" charset="0"/>
                        </a:rPr>
                        <m:t> </m:t>
                      </m:r>
                    </m:oMath>
                  </m:oMathPara>
                </a14:m>
                <a:endParaRPr lang="es-CO" dirty="0"/>
              </a:p>
            </p:txBody>
          </p:sp>
        </mc:Choice>
        <mc:Fallback xmlns="">
          <p:sp>
            <p:nvSpPr>
              <p:cNvPr id="6" name="CuadroTexto 5">
                <a:extLst>
                  <a:ext uri="{FF2B5EF4-FFF2-40B4-BE49-F238E27FC236}">
                    <a16:creationId xmlns:a16="http://schemas.microsoft.com/office/drawing/2014/main" id="{62733937-F3F3-4F35-B1FE-B64A886CEF3D}"/>
                  </a:ext>
                </a:extLst>
              </p:cNvPr>
              <p:cNvSpPr txBox="1">
                <a:spLocks noRot="1" noChangeAspect="1" noMove="1" noResize="1" noEditPoints="1" noAdjustHandles="1" noChangeArrowheads="1" noChangeShapeType="1" noTextEdit="1"/>
              </p:cNvSpPr>
              <p:nvPr/>
            </p:nvSpPr>
            <p:spPr>
              <a:xfrm>
                <a:off x="1183341" y="2926976"/>
                <a:ext cx="2999539" cy="650114"/>
              </a:xfrm>
              <a:prstGeom prst="rect">
                <a:avLst/>
              </a:prstGeom>
              <a:blipFill>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211ED04F-2001-C816-B07A-724B46C76FCB}"/>
                  </a:ext>
                </a:extLst>
              </p:cNvPr>
              <p:cNvSpPr txBox="1"/>
              <p:nvPr/>
            </p:nvSpPr>
            <p:spPr>
              <a:xfrm>
                <a:off x="4554694" y="2903264"/>
                <a:ext cx="2999539" cy="6980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m:rPr>
                              <m:sty m:val="p"/>
                            </m:rPr>
                            <a:rPr lang="es-ES" b="0" i="0" smtClean="0">
                              <a:latin typeface="Cambria Math" panose="02040503050406030204" pitchFamily="18" charset="0"/>
                            </a:rPr>
                            <m:t>r</m:t>
                          </m:r>
                        </m:e>
                        <m:sub>
                          <m:r>
                            <m:rPr>
                              <m:sty m:val="p"/>
                            </m:rPr>
                            <a:rPr lang="es-ES" b="0" i="0" smtClean="0">
                              <a:latin typeface="Cambria Math" panose="02040503050406030204" pitchFamily="18" charset="0"/>
                            </a:rPr>
                            <m:t>xy</m:t>
                          </m:r>
                        </m:sub>
                      </m:sSub>
                      <m:r>
                        <a:rPr lang="es-CO" i="0">
                          <a:latin typeface="Cambria Math" panose="02040503050406030204" pitchFamily="18" charset="0"/>
                        </a:rPr>
                        <m:t>= </m:t>
                      </m:r>
                      <m:f>
                        <m:fPr>
                          <m:ctrlPr>
                            <a:rPr lang="es-CO" i="1">
                              <a:solidFill>
                                <a:srgbClr val="836967"/>
                              </a:solidFill>
                              <a:latin typeface="Cambria Math" panose="02040503050406030204" pitchFamily="18" charset="0"/>
                            </a:rPr>
                          </m:ctrlPr>
                        </m:fPr>
                        <m:num>
                          <m:sSub>
                            <m:sSubPr>
                              <m:ctrlPr>
                                <a:rPr lang="es-ES" b="0" i="1" smtClean="0">
                                  <a:solidFill>
                                    <a:srgbClr val="836967"/>
                                  </a:solidFill>
                                  <a:latin typeface="Cambria Math" panose="02040503050406030204" pitchFamily="18" charset="0"/>
                                </a:rPr>
                              </m:ctrlPr>
                            </m:sSubPr>
                            <m:e>
                              <m:r>
                                <a:rPr lang="es-ES" b="0" i="1" smtClean="0">
                                  <a:solidFill>
                                    <a:srgbClr val="836967"/>
                                  </a:solidFill>
                                  <a:latin typeface="Cambria Math" panose="02040503050406030204" pitchFamily="18" charset="0"/>
                                </a:rPr>
                                <m:t>𝑆</m:t>
                              </m:r>
                            </m:e>
                            <m:sub>
                              <m:r>
                                <a:rPr lang="es-ES" b="0" i="1" smtClean="0">
                                  <a:solidFill>
                                    <a:srgbClr val="836967"/>
                                  </a:solidFill>
                                  <a:latin typeface="Cambria Math" panose="02040503050406030204" pitchFamily="18" charset="0"/>
                                </a:rPr>
                                <m:t>𝑥𝑦</m:t>
                              </m:r>
                            </m:sub>
                          </m:sSub>
                        </m:num>
                        <m:den>
                          <m:sSub>
                            <m:sSubPr>
                              <m:ctrlPr>
                                <a:rPr lang="es-ES" b="0" i="1" smtClean="0">
                                  <a:solidFill>
                                    <a:srgbClr val="836967"/>
                                  </a:solidFill>
                                  <a:latin typeface="Cambria Math" panose="02040503050406030204" pitchFamily="18" charset="0"/>
                                </a:rPr>
                              </m:ctrlPr>
                            </m:sSubPr>
                            <m:e>
                              <m:r>
                                <a:rPr lang="es-ES" b="0" i="1" smtClean="0">
                                  <a:solidFill>
                                    <a:srgbClr val="836967"/>
                                  </a:solidFill>
                                  <a:latin typeface="Cambria Math" panose="02040503050406030204" pitchFamily="18" charset="0"/>
                                </a:rPr>
                                <m:t>𝑆</m:t>
                              </m:r>
                            </m:e>
                            <m:sub>
                              <m:r>
                                <a:rPr lang="es-ES" b="0" i="1" smtClean="0">
                                  <a:solidFill>
                                    <a:srgbClr val="836967"/>
                                  </a:solidFill>
                                  <a:latin typeface="Cambria Math" panose="02040503050406030204" pitchFamily="18" charset="0"/>
                                </a:rPr>
                                <m:t>𝑥</m:t>
                              </m:r>
                            </m:sub>
                          </m:sSub>
                          <m:sSub>
                            <m:sSubPr>
                              <m:ctrlPr>
                                <a:rPr lang="es-ES" b="0" i="1" smtClean="0">
                                  <a:solidFill>
                                    <a:srgbClr val="836967"/>
                                  </a:solidFill>
                                  <a:latin typeface="Cambria Math" panose="02040503050406030204" pitchFamily="18" charset="0"/>
                                </a:rPr>
                              </m:ctrlPr>
                            </m:sSubPr>
                            <m:e>
                              <m:r>
                                <a:rPr lang="es-ES" b="0" i="1" smtClean="0">
                                  <a:solidFill>
                                    <a:srgbClr val="836967"/>
                                  </a:solidFill>
                                  <a:latin typeface="Cambria Math" panose="02040503050406030204" pitchFamily="18" charset="0"/>
                                </a:rPr>
                                <m:t>𝑆</m:t>
                              </m:r>
                            </m:e>
                            <m:sub>
                              <m:r>
                                <a:rPr lang="es-ES" b="0" i="1" smtClean="0">
                                  <a:solidFill>
                                    <a:srgbClr val="836967"/>
                                  </a:solidFill>
                                  <a:latin typeface="Cambria Math" panose="02040503050406030204" pitchFamily="18" charset="0"/>
                                </a:rPr>
                                <m:t>𝑦</m:t>
                              </m:r>
                            </m:sub>
                          </m:sSub>
                        </m:den>
                      </m:f>
                      <m:r>
                        <a:rPr lang="es-CO" i="0">
                          <a:latin typeface="Cambria Math" panose="02040503050406030204" pitchFamily="18" charset="0"/>
                        </a:rPr>
                        <m:t> </m:t>
                      </m:r>
                    </m:oMath>
                  </m:oMathPara>
                </a14:m>
                <a:endParaRPr lang="es-CO" dirty="0"/>
              </a:p>
            </p:txBody>
          </p:sp>
        </mc:Choice>
        <mc:Fallback xmlns="">
          <p:sp>
            <p:nvSpPr>
              <p:cNvPr id="7" name="CuadroTexto 6">
                <a:extLst>
                  <a:ext uri="{FF2B5EF4-FFF2-40B4-BE49-F238E27FC236}">
                    <a16:creationId xmlns:a16="http://schemas.microsoft.com/office/drawing/2014/main" id="{211ED04F-2001-C816-B07A-724B46C76FCB}"/>
                  </a:ext>
                </a:extLst>
              </p:cNvPr>
              <p:cNvSpPr txBox="1">
                <a:spLocks noRot="1" noChangeAspect="1" noMove="1" noResize="1" noEditPoints="1" noAdjustHandles="1" noChangeArrowheads="1" noChangeShapeType="1" noTextEdit="1"/>
              </p:cNvSpPr>
              <p:nvPr/>
            </p:nvSpPr>
            <p:spPr>
              <a:xfrm>
                <a:off x="4554694" y="2903264"/>
                <a:ext cx="2999539" cy="698076"/>
              </a:xfrm>
              <a:prstGeom prst="rect">
                <a:avLst/>
              </a:prstGeom>
              <a:blipFill>
                <a:blip r:embed="rId4"/>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540676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194E2A-0345-4B27-865C-85FCF9405087}"/>
              </a:ext>
            </a:extLst>
          </p:cNvPr>
          <p:cNvSpPr>
            <a:spLocks noGrp="1"/>
          </p:cNvSpPr>
          <p:nvPr>
            <p:ph type="ctrTitle"/>
          </p:nvPr>
        </p:nvSpPr>
        <p:spPr>
          <a:xfrm>
            <a:off x="5316842" y="1402310"/>
            <a:ext cx="3639600" cy="1021883"/>
          </a:xfrm>
        </p:spPr>
        <p:txBody>
          <a:bodyPr/>
          <a:lstStyle/>
          <a:p>
            <a:r>
              <a:rPr lang="es-ES" dirty="0">
                <a:solidFill>
                  <a:schemeClr val="bg1"/>
                </a:solidFill>
              </a:rPr>
              <a:t>Qué es IA?</a:t>
            </a:r>
            <a:br>
              <a:rPr lang="es-ES" dirty="0">
                <a:solidFill>
                  <a:schemeClr val="bg1"/>
                </a:solidFill>
              </a:rPr>
            </a:br>
            <a:br>
              <a:rPr lang="es-ES" dirty="0">
                <a:solidFill>
                  <a:schemeClr val="bg1"/>
                </a:solidFill>
              </a:rPr>
            </a:br>
            <a:endParaRPr lang="es-CO" dirty="0">
              <a:solidFill>
                <a:schemeClr val="bg1"/>
              </a:solidFill>
            </a:endParaRPr>
          </a:p>
        </p:txBody>
      </p:sp>
      <p:sp>
        <p:nvSpPr>
          <p:cNvPr id="4" name="Subtítulo 3">
            <a:extLst>
              <a:ext uri="{FF2B5EF4-FFF2-40B4-BE49-F238E27FC236}">
                <a16:creationId xmlns:a16="http://schemas.microsoft.com/office/drawing/2014/main" id="{F63CEC7C-175C-44CA-ABD4-A875519C32B9}"/>
              </a:ext>
            </a:extLst>
          </p:cNvPr>
          <p:cNvSpPr>
            <a:spLocks noGrp="1"/>
          </p:cNvSpPr>
          <p:nvPr>
            <p:ph type="subTitle" idx="1"/>
          </p:nvPr>
        </p:nvSpPr>
        <p:spPr>
          <a:xfrm>
            <a:off x="-774298" y="5524468"/>
            <a:ext cx="5829302" cy="717000"/>
          </a:xfrm>
        </p:spPr>
        <p:txBody>
          <a:bodyPr/>
          <a:lstStyle/>
          <a:p>
            <a:r>
              <a:rPr lang="fr-FR" sz="800" kern="0">
                <a:solidFill>
                  <a:srgbClr val="00A7B4"/>
                </a:solidFill>
                <a:latin typeface="Arial"/>
                <a:ea typeface="Arial"/>
                <a:cs typeface="Arial"/>
                <a:sym typeface="Arial"/>
              </a:rPr>
              <a:t>Images: https://www.securitymagazine.com/articles/90871-whats-the-real-role-of-ai-and-ml-in-cybersecurity</a:t>
            </a:r>
            <a:endParaRPr lang="fr-FR" sz="800" kern="0">
              <a:solidFill>
                <a:srgbClr val="00A7B4"/>
              </a:solidFill>
              <a:latin typeface="Arial"/>
              <a:cs typeface="Arial"/>
              <a:sym typeface="Arial"/>
            </a:endParaRPr>
          </a:p>
          <a:p>
            <a:endParaRPr lang="es-CO"/>
          </a:p>
        </p:txBody>
      </p:sp>
      <p:pic>
        <p:nvPicPr>
          <p:cNvPr id="5" name="Google Shape;508;p32" descr="Picture 6">
            <a:extLst>
              <a:ext uri="{FF2B5EF4-FFF2-40B4-BE49-F238E27FC236}">
                <a16:creationId xmlns:a16="http://schemas.microsoft.com/office/drawing/2014/main" id="{36B0DE02-9BDE-4EB1-A0B4-0275ABC77AAA}"/>
              </a:ext>
            </a:extLst>
          </p:cNvPr>
          <p:cNvPicPr preferRelativeResize="0"/>
          <p:nvPr/>
        </p:nvPicPr>
        <p:blipFill rotWithShape="1">
          <a:blip r:embed="rId2">
            <a:alphaModFix/>
          </a:blip>
          <a:srcRect l="14115" t="2987" r="17998"/>
          <a:stretch/>
        </p:blipFill>
        <p:spPr>
          <a:xfrm>
            <a:off x="1307207" y="857250"/>
            <a:ext cx="2589219" cy="2450300"/>
          </a:xfrm>
          <a:prstGeom prst="rect">
            <a:avLst/>
          </a:prstGeom>
          <a:noFill/>
          <a:ln>
            <a:noFill/>
          </a:ln>
        </p:spPr>
      </p:pic>
      <p:sp>
        <p:nvSpPr>
          <p:cNvPr id="7" name="CuadroTexto 6">
            <a:extLst>
              <a:ext uri="{FF2B5EF4-FFF2-40B4-BE49-F238E27FC236}">
                <a16:creationId xmlns:a16="http://schemas.microsoft.com/office/drawing/2014/main" id="{71659A82-7D04-4210-8BAB-7392441CDCEA}"/>
              </a:ext>
            </a:extLst>
          </p:cNvPr>
          <p:cNvSpPr txBox="1"/>
          <p:nvPr/>
        </p:nvSpPr>
        <p:spPr>
          <a:xfrm>
            <a:off x="1221285" y="3326377"/>
            <a:ext cx="2867891" cy="954107"/>
          </a:xfrm>
          <a:prstGeom prst="rect">
            <a:avLst/>
          </a:prstGeom>
          <a:noFill/>
        </p:spPr>
        <p:txBody>
          <a:bodyPr wrap="square">
            <a:spAutoFit/>
          </a:bodyPr>
          <a:lstStyle/>
          <a:p>
            <a:pPr algn="ctr" defTabSz="457200">
              <a:buClr>
                <a:srgbClr val="06AAFC"/>
              </a:buClr>
              <a:buSzPts val="4600"/>
            </a:pPr>
            <a:r>
              <a:rPr lang="es-ES" sz="1400" kern="0" dirty="0">
                <a:latin typeface="Inter"/>
                <a:ea typeface="Garamond"/>
                <a:cs typeface="Garamond"/>
                <a:sym typeface="Garamond"/>
              </a:rPr>
              <a:t>En esencia, la IA consiste en conseguir que los ordenadores hagan cosas que requieren inteligencia humana.</a:t>
            </a:r>
            <a:r>
              <a:rPr lang="en-US" sz="1400" kern="0" dirty="0">
                <a:latin typeface="Inter"/>
                <a:ea typeface="Garamond"/>
                <a:cs typeface="Garamond"/>
                <a:sym typeface="Garamond"/>
              </a:rPr>
              <a:t>.</a:t>
            </a:r>
            <a:endParaRPr lang="en-US" sz="300" kern="0" dirty="0">
              <a:latin typeface="Inter"/>
              <a:sym typeface="Arial"/>
            </a:endParaRPr>
          </a:p>
        </p:txBody>
      </p:sp>
      <p:sp>
        <p:nvSpPr>
          <p:cNvPr id="11" name="CuadroTexto 10">
            <a:extLst>
              <a:ext uri="{FF2B5EF4-FFF2-40B4-BE49-F238E27FC236}">
                <a16:creationId xmlns:a16="http://schemas.microsoft.com/office/drawing/2014/main" id="{EC33DAC2-15A4-41CC-AEE5-A6F1532D7AF9}"/>
              </a:ext>
            </a:extLst>
          </p:cNvPr>
          <p:cNvSpPr txBox="1"/>
          <p:nvPr/>
        </p:nvSpPr>
        <p:spPr>
          <a:xfrm>
            <a:off x="5881253" y="3477763"/>
            <a:ext cx="2788229" cy="1502399"/>
          </a:xfrm>
          <a:prstGeom prst="rect">
            <a:avLst/>
          </a:prstGeom>
          <a:noFill/>
        </p:spPr>
        <p:txBody>
          <a:bodyPr wrap="square">
            <a:spAutoFit/>
          </a:bodyPr>
          <a:lstStyle/>
          <a:p>
            <a:pPr lvl="1" algn="just" defTabSz="457200">
              <a:lnSpc>
                <a:spcPct val="110000"/>
              </a:lnSpc>
              <a:spcBef>
                <a:spcPts val="1500"/>
              </a:spcBef>
              <a:buClr>
                <a:srgbClr val="004785"/>
              </a:buClr>
              <a:buSzPts val="4800"/>
            </a:pPr>
            <a:r>
              <a:rPr lang="es-ES" sz="1400" kern="0" dirty="0">
                <a:solidFill>
                  <a:schemeClr val="bg1"/>
                </a:solidFill>
                <a:latin typeface="Inter"/>
                <a:sym typeface="Arial"/>
              </a:rPr>
              <a:t>Comprender el lenguaje, razonar, reconocer el habla, tomar decisiones, navegar por el mundo visual, manipular objetos físicos, etc.</a:t>
            </a:r>
            <a:endParaRPr lang="en-US" sz="300" kern="0" dirty="0">
              <a:solidFill>
                <a:schemeClr val="bg1"/>
              </a:solidFill>
              <a:latin typeface="Inter"/>
              <a:sym typeface="Arial"/>
            </a:endParaRPr>
          </a:p>
        </p:txBody>
      </p:sp>
      <p:pic>
        <p:nvPicPr>
          <p:cNvPr id="13" name="Imagen 12">
            <a:extLst>
              <a:ext uri="{FF2B5EF4-FFF2-40B4-BE49-F238E27FC236}">
                <a16:creationId xmlns:a16="http://schemas.microsoft.com/office/drawing/2014/main" id="{87293A85-4B79-4AEB-9CDD-084857113518}"/>
              </a:ext>
            </a:extLst>
          </p:cNvPr>
          <p:cNvPicPr>
            <a:picLocks noChangeAspect="1"/>
          </p:cNvPicPr>
          <p:nvPr/>
        </p:nvPicPr>
        <p:blipFill>
          <a:blip r:embed="rId3"/>
          <a:stretch>
            <a:fillRect/>
          </a:stretch>
        </p:blipFill>
        <p:spPr>
          <a:xfrm>
            <a:off x="38644" y="4342720"/>
            <a:ext cx="5126344" cy="1397461"/>
          </a:xfrm>
          <a:prstGeom prst="rect">
            <a:avLst/>
          </a:prstGeom>
        </p:spPr>
      </p:pic>
      <p:sp>
        <p:nvSpPr>
          <p:cNvPr id="19" name="CuadroTexto 18">
            <a:extLst>
              <a:ext uri="{FF2B5EF4-FFF2-40B4-BE49-F238E27FC236}">
                <a16:creationId xmlns:a16="http://schemas.microsoft.com/office/drawing/2014/main" id="{496F6DB7-6643-4A4B-9807-D3EE9935B645}"/>
              </a:ext>
            </a:extLst>
          </p:cNvPr>
          <p:cNvSpPr txBox="1"/>
          <p:nvPr/>
        </p:nvSpPr>
        <p:spPr>
          <a:xfrm>
            <a:off x="5822370" y="2010466"/>
            <a:ext cx="2905993" cy="1265411"/>
          </a:xfrm>
          <a:prstGeom prst="rect">
            <a:avLst/>
          </a:prstGeom>
          <a:noFill/>
        </p:spPr>
        <p:txBody>
          <a:bodyPr wrap="square">
            <a:spAutoFit/>
          </a:bodyPr>
          <a:lstStyle/>
          <a:p>
            <a:pPr lvl="1" defTabSz="457200">
              <a:lnSpc>
                <a:spcPct val="110000"/>
              </a:lnSpc>
              <a:spcBef>
                <a:spcPts val="1500"/>
              </a:spcBef>
              <a:buClr>
                <a:srgbClr val="004785"/>
              </a:buClr>
              <a:buSzPts val="4800"/>
            </a:pPr>
            <a:r>
              <a:rPr lang="en-US" sz="1400" kern="0" dirty="0">
                <a:solidFill>
                  <a:schemeClr val="bg1"/>
                </a:solidFill>
                <a:latin typeface="Inter"/>
                <a:sym typeface="Arial"/>
              </a:rPr>
              <a:t>“The theory and development of computer systems able to perform tasks that normally require human intelligence” - Merriam Webster</a:t>
            </a:r>
            <a:endParaRPr lang="en-US" sz="300" kern="0" dirty="0">
              <a:solidFill>
                <a:schemeClr val="bg1"/>
              </a:solidFill>
              <a:latin typeface="Inter"/>
              <a:sym typeface="Arial"/>
            </a:endParaRPr>
          </a:p>
        </p:txBody>
      </p:sp>
    </p:spTree>
    <p:extLst>
      <p:ext uri="{BB962C8B-B14F-4D97-AF65-F5344CB8AC3E}">
        <p14:creationId xmlns:p14="http://schemas.microsoft.com/office/powerpoint/2010/main" val="7402718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EABB4E6F-08B4-6080-E5DC-F7E949929448}"/>
                  </a:ext>
                </a:extLst>
              </p:cNvPr>
              <p:cNvSpPr txBox="1"/>
              <p:nvPr/>
            </p:nvSpPr>
            <p:spPr>
              <a:xfrm>
                <a:off x="874059" y="470648"/>
                <a:ext cx="7637930" cy="5078313"/>
              </a:xfrm>
              <a:prstGeom prst="rect">
                <a:avLst/>
              </a:prstGeom>
              <a:noFill/>
            </p:spPr>
            <p:txBody>
              <a:bodyPr wrap="square">
                <a:spAutoFit/>
              </a:bodyPr>
              <a:lstStyle/>
              <a:p>
                <a:r>
                  <a:rPr lang="es-ES" dirty="0">
                    <a:solidFill>
                      <a:schemeClr val="accent5">
                        <a:lumMod val="75000"/>
                      </a:schemeClr>
                    </a:solidFill>
                    <a:latin typeface="Helvetica" panose="020B0604020202030204" pitchFamily="34" charset="0"/>
                  </a:rPr>
                  <a:t>El coeficiente de correlación no tiene unidades porque las unidades del numerador se anulan con las del denominador. El valor del coeficiente de correlación se encuentra entre −1 y 1.                    </a:t>
                </a:r>
              </a:p>
              <a:p>
                <a:endParaRPr lang="es-ES" dirty="0">
                  <a:solidFill>
                    <a:schemeClr val="accent5">
                      <a:lumMod val="75000"/>
                    </a:schemeClr>
                  </a:solidFill>
                  <a:latin typeface="Helvetica" panose="020B0604020202030204" pitchFamily="34" charset="0"/>
                </a:endParaRPr>
              </a:p>
              <a:p>
                <a:pPr marL="285750" indent="-285750">
                  <a:buFont typeface="Arial" panose="020B0604020202020204" pitchFamily="34" charset="0"/>
                  <a:buChar char="•"/>
                </a:pPr>
                <a:r>
                  <a:rPr lang="es-ES" dirty="0">
                    <a:solidFill>
                      <a:schemeClr val="accent5">
                        <a:lumMod val="75000"/>
                      </a:schemeClr>
                    </a:solidFill>
                    <a:latin typeface="Helvetica" panose="020B0604020202030204" pitchFamily="34" charset="0"/>
                  </a:rPr>
                  <a:t>Si el coeficiente de correlación es igual a −1, entonces </a:t>
                </a:r>
                <a14:m>
                  <m:oMath xmlns:m="http://schemas.openxmlformats.org/officeDocument/2006/math">
                    <m:r>
                      <a:rPr lang="es-CO" i="1" dirty="0" smtClean="0">
                        <a:solidFill>
                          <a:schemeClr val="accent5">
                            <a:lumMod val="75000"/>
                          </a:schemeClr>
                        </a:solidFill>
                        <a:latin typeface="Cambria Math" panose="02040503050406030204" pitchFamily="18" charset="0"/>
                      </a:rPr>
                      <m:t>𝑥</m:t>
                    </m:r>
                  </m:oMath>
                </a14:m>
                <a:r>
                  <a:rPr lang="es-CO" dirty="0">
                    <a:solidFill>
                      <a:schemeClr val="accent5">
                        <a:lumMod val="75000"/>
                      </a:schemeClr>
                    </a:solidFill>
                    <a:latin typeface="Helvetica" panose="020B0604020202030204" pitchFamily="34" charset="0"/>
                  </a:rPr>
                  <a:t> e </a:t>
                </a:r>
                <a14:m>
                  <m:oMath xmlns:m="http://schemas.openxmlformats.org/officeDocument/2006/math">
                    <m:r>
                      <a:rPr lang="es-CO" i="1" dirty="0" smtClean="0">
                        <a:solidFill>
                          <a:schemeClr val="accent5">
                            <a:lumMod val="75000"/>
                          </a:schemeClr>
                        </a:solidFill>
                        <a:latin typeface="Cambria Math" panose="02040503050406030204" pitchFamily="18" charset="0"/>
                      </a:rPr>
                      <m:t>𝑦</m:t>
                    </m:r>
                  </m:oMath>
                </a14:m>
                <a:r>
                  <a:rPr lang="es-CO" dirty="0">
                    <a:solidFill>
                      <a:schemeClr val="accent5">
                        <a:lumMod val="75000"/>
                      </a:schemeClr>
                    </a:solidFill>
                    <a:latin typeface="Helvetica" panose="020B0604020202030204" pitchFamily="34" charset="0"/>
                  </a:rPr>
                  <a:t> </a:t>
                </a:r>
                <a:r>
                  <a:rPr lang="es-ES" dirty="0">
                    <a:solidFill>
                      <a:schemeClr val="accent5">
                        <a:lumMod val="75000"/>
                      </a:schemeClr>
                    </a:solidFill>
                    <a:latin typeface="Helvetica" panose="020B0604020202030204" pitchFamily="34" charset="0"/>
                  </a:rPr>
                  <a:t>tienen una relación lineal negativa perfecta.            </a:t>
                </a:r>
              </a:p>
              <a:p>
                <a:pPr marL="285750" indent="-285750">
                  <a:buFont typeface="Arial" panose="020B0604020202020204" pitchFamily="34" charset="0"/>
                  <a:buChar char="•"/>
                </a:pPr>
                <a:endParaRPr lang="es-ES" dirty="0">
                  <a:solidFill>
                    <a:schemeClr val="accent5">
                      <a:lumMod val="75000"/>
                    </a:schemeClr>
                  </a:solidFill>
                  <a:latin typeface="Helvetica" panose="020B0604020202030204" pitchFamily="34" charset="0"/>
                </a:endParaRPr>
              </a:p>
              <a:p>
                <a:pPr marL="285750" indent="-285750">
                  <a:buFont typeface="Arial" panose="020B0604020202020204" pitchFamily="34" charset="0"/>
                  <a:buChar char="•"/>
                </a:pPr>
                <a:r>
                  <a:rPr lang="es-ES" dirty="0">
                    <a:solidFill>
                      <a:schemeClr val="accent5">
                        <a:lumMod val="75000"/>
                      </a:schemeClr>
                    </a:solidFill>
                    <a:latin typeface="Helvetica" panose="020B0604020202030204" pitchFamily="34" charset="0"/>
                  </a:rPr>
                  <a:t>Si el coeficiente de correlación es igual a 0, entonces </a:t>
                </a:r>
                <a14:m>
                  <m:oMath xmlns:m="http://schemas.openxmlformats.org/officeDocument/2006/math">
                    <m:r>
                      <a:rPr lang="es-CO" i="1" dirty="0" smtClean="0">
                        <a:solidFill>
                          <a:schemeClr val="accent5">
                            <a:lumMod val="75000"/>
                          </a:schemeClr>
                        </a:solidFill>
                        <a:latin typeface="Cambria Math" panose="02040503050406030204" pitchFamily="18" charset="0"/>
                      </a:rPr>
                      <m:t>𝑥</m:t>
                    </m:r>
                  </m:oMath>
                </a14:m>
                <a:r>
                  <a:rPr lang="es-CO" dirty="0">
                    <a:solidFill>
                      <a:schemeClr val="accent5">
                        <a:lumMod val="75000"/>
                      </a:schemeClr>
                    </a:solidFill>
                    <a:latin typeface="Helvetica" panose="020B0604020202030204" pitchFamily="34" charset="0"/>
                  </a:rPr>
                  <a:t> e </a:t>
                </a:r>
                <a14:m>
                  <m:oMath xmlns:m="http://schemas.openxmlformats.org/officeDocument/2006/math">
                    <m:r>
                      <a:rPr lang="es-CO" i="1" dirty="0" smtClean="0">
                        <a:solidFill>
                          <a:schemeClr val="accent5">
                            <a:lumMod val="75000"/>
                          </a:schemeClr>
                        </a:solidFill>
                        <a:latin typeface="Cambria Math" panose="02040503050406030204" pitchFamily="18" charset="0"/>
                      </a:rPr>
                      <m:t>𝑦</m:t>
                    </m:r>
                  </m:oMath>
                </a14:m>
                <a:r>
                  <a:rPr lang="es-CO" dirty="0">
                    <a:solidFill>
                      <a:schemeClr val="accent5">
                        <a:lumMod val="75000"/>
                      </a:schemeClr>
                    </a:solidFill>
                    <a:latin typeface="Helvetica" panose="020B0604020202030204" pitchFamily="34" charset="0"/>
                  </a:rPr>
                  <a:t> </a:t>
                </a:r>
                <a:r>
                  <a:rPr lang="es-ES" dirty="0">
                    <a:solidFill>
                      <a:schemeClr val="accent5">
                        <a:lumMod val="75000"/>
                      </a:schemeClr>
                    </a:solidFill>
                    <a:latin typeface="Helvetica" panose="020B0604020202030204" pitchFamily="34" charset="0"/>
                  </a:rPr>
                  <a:t>no están relacionados linealmente.            </a:t>
                </a:r>
              </a:p>
              <a:p>
                <a:pPr marL="285750" indent="-285750">
                  <a:buFont typeface="Arial" panose="020B0604020202020204" pitchFamily="34" charset="0"/>
                  <a:buChar char="•"/>
                </a:pPr>
                <a:endParaRPr lang="es-ES" dirty="0">
                  <a:solidFill>
                    <a:schemeClr val="accent5">
                      <a:lumMod val="75000"/>
                    </a:schemeClr>
                  </a:solidFill>
                  <a:latin typeface="Helvetica" panose="020B0604020202030204" pitchFamily="34" charset="0"/>
                </a:endParaRPr>
              </a:p>
              <a:p>
                <a:pPr marL="285750" indent="-285750">
                  <a:buFont typeface="Arial" panose="020B0604020202020204" pitchFamily="34" charset="0"/>
                  <a:buChar char="•"/>
                </a:pPr>
                <a:r>
                  <a:rPr lang="es-ES" dirty="0">
                    <a:solidFill>
                      <a:schemeClr val="accent5">
                        <a:lumMod val="75000"/>
                      </a:schemeClr>
                    </a:solidFill>
                    <a:latin typeface="Helvetica" panose="020B0604020202030204" pitchFamily="34" charset="0"/>
                  </a:rPr>
                  <a:t>Si el coeficiente de correlación es igual a 1, entonces </a:t>
                </a:r>
                <a14:m>
                  <m:oMath xmlns:m="http://schemas.openxmlformats.org/officeDocument/2006/math">
                    <m:r>
                      <a:rPr lang="es-CO" i="1" dirty="0" smtClean="0">
                        <a:solidFill>
                          <a:schemeClr val="accent5">
                            <a:lumMod val="75000"/>
                          </a:schemeClr>
                        </a:solidFill>
                        <a:latin typeface="Cambria Math" panose="02040503050406030204" pitchFamily="18" charset="0"/>
                      </a:rPr>
                      <m:t>𝑥</m:t>
                    </m:r>
                  </m:oMath>
                </a14:m>
                <a:r>
                  <a:rPr lang="es-CO" dirty="0">
                    <a:solidFill>
                      <a:schemeClr val="accent5">
                        <a:lumMod val="75000"/>
                      </a:schemeClr>
                    </a:solidFill>
                    <a:latin typeface="Helvetica" panose="020B0604020202030204" pitchFamily="34" charset="0"/>
                  </a:rPr>
                  <a:t> e </a:t>
                </a:r>
                <a14:m>
                  <m:oMath xmlns:m="http://schemas.openxmlformats.org/officeDocument/2006/math">
                    <m:r>
                      <a:rPr lang="es-CO" i="1" dirty="0" smtClean="0">
                        <a:solidFill>
                          <a:schemeClr val="accent5">
                            <a:lumMod val="75000"/>
                          </a:schemeClr>
                        </a:solidFill>
                        <a:latin typeface="Cambria Math" panose="02040503050406030204" pitchFamily="18" charset="0"/>
                      </a:rPr>
                      <m:t>𝑦</m:t>
                    </m:r>
                  </m:oMath>
                </a14:m>
                <a:r>
                  <a:rPr lang="es-CO" dirty="0">
                    <a:solidFill>
                      <a:schemeClr val="accent5">
                        <a:lumMod val="75000"/>
                      </a:schemeClr>
                    </a:solidFill>
                    <a:latin typeface="Helvetica" panose="020B0604020202030204" pitchFamily="34" charset="0"/>
                  </a:rPr>
                  <a:t> </a:t>
                </a:r>
                <a:r>
                  <a:rPr lang="es-ES" dirty="0">
                    <a:solidFill>
                      <a:schemeClr val="accent5">
                        <a:lumMod val="75000"/>
                      </a:schemeClr>
                    </a:solidFill>
                    <a:latin typeface="Helvetica" panose="020B0604020202030204" pitchFamily="34" charset="0"/>
                  </a:rPr>
                  <a:t>tienen una relación lineal positiva perfecta.                </a:t>
                </a:r>
              </a:p>
              <a:p>
                <a:pPr marL="285750" indent="-285750">
                  <a:buFont typeface="Arial" panose="020B0604020202020204" pitchFamily="34" charset="0"/>
                  <a:buChar char="•"/>
                </a:pPr>
                <a:endParaRPr lang="es-ES" dirty="0">
                  <a:solidFill>
                    <a:schemeClr val="accent5">
                      <a:lumMod val="75000"/>
                    </a:schemeClr>
                  </a:solidFill>
                  <a:latin typeface="Helvetica" panose="020B0604020202030204" pitchFamily="34" charset="0"/>
                </a:endParaRPr>
              </a:p>
              <a:p>
                <a:r>
                  <a:rPr lang="es-ES" dirty="0">
                    <a:solidFill>
                      <a:schemeClr val="accent5">
                        <a:lumMod val="75000"/>
                      </a:schemeClr>
                    </a:solidFill>
                    <a:latin typeface="Helvetica" panose="020B0604020202030204" pitchFamily="34" charset="0"/>
                  </a:rPr>
                  <a:t>Otros valores del coeficiente de correlación deben interpretarse con referencia a −1, 0 o 1. Por ejemplo, un coeficiente de correlación igual a −0.80 indica una relación lineal negativa fuerte, mientras que un coeficiente de correlación igual a 0.12 indica una relación lineal positiva débil. </a:t>
                </a:r>
                <a:endParaRPr lang="es-CO" dirty="0"/>
              </a:p>
            </p:txBody>
          </p:sp>
        </mc:Choice>
        <mc:Fallback xmlns="">
          <p:sp>
            <p:nvSpPr>
              <p:cNvPr id="8" name="CuadroTexto 7">
                <a:extLst>
                  <a:ext uri="{FF2B5EF4-FFF2-40B4-BE49-F238E27FC236}">
                    <a16:creationId xmlns:a16="http://schemas.microsoft.com/office/drawing/2014/main" id="{EABB4E6F-08B4-6080-E5DC-F7E949929448}"/>
                  </a:ext>
                </a:extLst>
              </p:cNvPr>
              <p:cNvSpPr txBox="1">
                <a:spLocks noRot="1" noChangeAspect="1" noMove="1" noResize="1" noEditPoints="1" noAdjustHandles="1" noChangeArrowheads="1" noChangeShapeType="1" noTextEdit="1"/>
              </p:cNvSpPr>
              <p:nvPr/>
            </p:nvSpPr>
            <p:spPr>
              <a:xfrm>
                <a:off x="874059" y="470648"/>
                <a:ext cx="7637930" cy="5078313"/>
              </a:xfrm>
              <a:prstGeom prst="rect">
                <a:avLst/>
              </a:prstGeom>
              <a:blipFill>
                <a:blip r:embed="rId2"/>
                <a:stretch>
                  <a:fillRect l="-638" t="-600" r="-1197" b="-840"/>
                </a:stretch>
              </a:blipFill>
            </p:spPr>
            <p:txBody>
              <a:bodyPr/>
              <a:lstStyle/>
              <a:p>
                <a:r>
                  <a:rPr lang="es-CO">
                    <a:noFill/>
                  </a:rPr>
                  <a:t> </a:t>
                </a:r>
              </a:p>
            </p:txBody>
          </p:sp>
        </mc:Fallback>
      </mc:AlternateContent>
    </p:spTree>
    <p:extLst>
      <p:ext uri="{BB962C8B-B14F-4D97-AF65-F5344CB8AC3E}">
        <p14:creationId xmlns:p14="http://schemas.microsoft.com/office/powerpoint/2010/main" val="2182376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EF56C75-8DB2-2169-5D1C-3C8559F408BB}"/>
              </a:ext>
            </a:extLst>
          </p:cNvPr>
          <p:cNvSpPr txBox="1"/>
          <p:nvPr/>
        </p:nvSpPr>
        <p:spPr>
          <a:xfrm>
            <a:off x="811999" y="1582340"/>
            <a:ext cx="7520001" cy="3693319"/>
          </a:xfrm>
          <a:prstGeom prst="rect">
            <a:avLst/>
          </a:prstGeom>
          <a:noFill/>
        </p:spPr>
        <p:txBody>
          <a:bodyPr wrap="square">
            <a:spAutoFit/>
          </a:bodyPr>
          <a:lstStyle/>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Las observaciones extremadamente grandes o pequeñas de una variable se denominan valores atípicos. </a:t>
            </a:r>
          </a:p>
          <a:p>
            <a:pPr marL="285750" indent="-285750" algn="just">
              <a:buFont typeface="Arial" panose="020B0604020202020204" pitchFamily="34" charset="0"/>
              <a:buChar char="•"/>
            </a:pPr>
            <a:endParaRPr lang="es-ES" dirty="0">
              <a:solidFill>
                <a:schemeClr val="accent5">
                  <a:lumMod val="75000"/>
                </a:schemeClr>
              </a:solidFill>
              <a:latin typeface="Helvetica" panose="020B0604020202030204" pitchFamily="34" charset="0"/>
            </a:endParaRPr>
          </a:p>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Los valores atípicos pueden influir indebidamente en las estadísticas de resumen, como la media o la desviación estándar. </a:t>
            </a:r>
          </a:p>
          <a:p>
            <a:pPr marL="285750" indent="-285750" algn="just">
              <a:buFont typeface="Arial" panose="020B0604020202020204" pitchFamily="34" charset="0"/>
              <a:buChar char="•"/>
            </a:pPr>
            <a:endParaRPr lang="es-ES" dirty="0">
              <a:solidFill>
                <a:schemeClr val="accent5">
                  <a:lumMod val="75000"/>
                </a:schemeClr>
              </a:solidFill>
              <a:latin typeface="Helvetica" panose="020B0604020202030204" pitchFamily="34" charset="0"/>
            </a:endParaRPr>
          </a:p>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En una muestra pequeña, el impacto de los valores atípicos es particularmente pronunciado. </a:t>
            </a:r>
          </a:p>
          <a:p>
            <a:pPr marL="285750" indent="-285750" algn="just">
              <a:buFont typeface="Arial" panose="020B0604020202020204" pitchFamily="34" charset="0"/>
              <a:buChar char="•"/>
            </a:pPr>
            <a:endParaRPr lang="es-ES" dirty="0">
              <a:solidFill>
                <a:schemeClr val="accent5">
                  <a:lumMod val="75000"/>
                </a:schemeClr>
              </a:solidFill>
              <a:latin typeface="Helvetica" panose="020B0604020202030204" pitchFamily="34" charset="0"/>
            </a:endParaRPr>
          </a:p>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En ocasiones, los valores atípicos pueden deberse simplemente a variaciones aleatorias, en cuyo caso las observaciones relevantes deben permanecer en el conjunto de datos. </a:t>
            </a:r>
          </a:p>
          <a:p>
            <a:pPr algn="just"/>
            <a:endParaRPr lang="es-ES" dirty="0">
              <a:solidFill>
                <a:schemeClr val="accent5">
                  <a:lumMod val="75000"/>
                </a:schemeClr>
              </a:solidFill>
              <a:latin typeface="Helvetica" panose="020B0604020202030204" pitchFamily="34" charset="0"/>
            </a:endParaRPr>
          </a:p>
        </p:txBody>
      </p:sp>
      <p:sp>
        <p:nvSpPr>
          <p:cNvPr id="2" name="CuadroTexto 1">
            <a:extLst>
              <a:ext uri="{FF2B5EF4-FFF2-40B4-BE49-F238E27FC236}">
                <a16:creationId xmlns:a16="http://schemas.microsoft.com/office/drawing/2014/main" id="{4F45E2BA-074A-7D8E-6FF4-2D215103DE8D}"/>
              </a:ext>
            </a:extLst>
          </p:cNvPr>
          <p:cNvSpPr txBox="1"/>
          <p:nvPr/>
        </p:nvSpPr>
        <p:spPr>
          <a:xfrm>
            <a:off x="181534" y="505122"/>
            <a:ext cx="8780929" cy="1077218"/>
          </a:xfrm>
          <a:prstGeom prst="rect">
            <a:avLst/>
          </a:prstGeom>
          <a:noFill/>
        </p:spPr>
        <p:txBody>
          <a:bodyPr wrap="square" rtlCol="0">
            <a:spAutoFit/>
          </a:bodyPr>
          <a:lstStyle/>
          <a:p>
            <a:pPr algn="ctr"/>
            <a:r>
              <a:rPr lang="es-ES" sz="3200" b="1" dirty="0">
                <a:solidFill>
                  <a:schemeClr val="accent5">
                    <a:lumMod val="75000"/>
                  </a:schemeClr>
                </a:solidFill>
                <a:latin typeface="Helvetica" panose="020B0604020202030204" pitchFamily="34" charset="0"/>
              </a:rPr>
              <a:t>Detección de valores atípicos</a:t>
            </a:r>
          </a:p>
          <a:p>
            <a:endParaRPr lang="es-ES" sz="3200" b="1" dirty="0">
              <a:solidFill>
                <a:schemeClr val="accent5">
                  <a:lumMod val="75000"/>
                </a:schemeClr>
              </a:solidFill>
              <a:latin typeface="Helvetica" panose="020B0604020202030204" pitchFamily="34" charset="0"/>
            </a:endParaRPr>
          </a:p>
        </p:txBody>
      </p:sp>
    </p:spTree>
    <p:extLst>
      <p:ext uri="{BB962C8B-B14F-4D97-AF65-F5344CB8AC3E}">
        <p14:creationId xmlns:p14="http://schemas.microsoft.com/office/powerpoint/2010/main" val="41890131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EF56C75-8DB2-2169-5D1C-3C8559F408BB}"/>
              </a:ext>
            </a:extLst>
          </p:cNvPr>
          <p:cNvSpPr txBox="1"/>
          <p:nvPr/>
        </p:nvSpPr>
        <p:spPr>
          <a:xfrm>
            <a:off x="811999" y="1574283"/>
            <a:ext cx="7520001" cy="3139321"/>
          </a:xfrm>
          <a:prstGeom prst="rect">
            <a:avLst/>
          </a:prstGeom>
          <a:noFill/>
        </p:spPr>
        <p:txBody>
          <a:bodyPr wrap="square">
            <a:spAutoFit/>
          </a:bodyPr>
          <a:lstStyle/>
          <a:p>
            <a:pPr marL="285750" indent="-285750" algn="just">
              <a:buFont typeface="Arial" panose="020B0604020202020204" pitchFamily="34" charset="0"/>
              <a:buChar char="•"/>
            </a:pPr>
            <a:endParaRPr lang="es-ES" dirty="0">
              <a:solidFill>
                <a:schemeClr val="accent5">
                  <a:lumMod val="75000"/>
                </a:schemeClr>
              </a:solidFill>
              <a:latin typeface="Helvetica" panose="020B0604020202030204" pitchFamily="34" charset="0"/>
            </a:endParaRPr>
          </a:p>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De manera alternativa, los valores atípicos pueden indicar datos incorrectos debido a observaciones registradas incorrectamente u observaciones incluidas incorrectamente en el conjunto de datos</a:t>
            </a:r>
          </a:p>
          <a:p>
            <a:pPr marL="285750" indent="-285750" algn="just">
              <a:buFont typeface="Arial" panose="020B0604020202020204" pitchFamily="34" charset="0"/>
              <a:buChar char="•"/>
            </a:pPr>
            <a:endParaRPr lang="es-ES" dirty="0">
              <a:solidFill>
                <a:schemeClr val="accent5">
                  <a:lumMod val="75000"/>
                </a:schemeClr>
              </a:solidFill>
              <a:latin typeface="Helvetica" panose="020B0604020202030204" pitchFamily="34" charset="0"/>
            </a:endParaRPr>
          </a:p>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En tales casos, las observaciones relevantes deben corregirse o simplemente eliminarse del conjunto de datos. Sin embargo, no existen métodos aceptados universalmente para tratar los valores atípicos.</a:t>
            </a:r>
          </a:p>
          <a:p>
            <a:pPr marL="285750" indent="-285750" algn="just">
              <a:buFont typeface="Arial" panose="020B0604020202020204" pitchFamily="34" charset="0"/>
              <a:buChar char="•"/>
            </a:pPr>
            <a:endParaRPr lang="es-ES" dirty="0">
              <a:solidFill>
                <a:schemeClr val="accent5">
                  <a:lumMod val="75000"/>
                </a:schemeClr>
              </a:solidFill>
              <a:latin typeface="Helvetica" panose="020B0604020202030204" pitchFamily="34" charset="0"/>
            </a:endParaRPr>
          </a:p>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 Utilizamos varios enfoques en diferentes disciplinas y aplicaciones.</a:t>
            </a:r>
          </a:p>
        </p:txBody>
      </p:sp>
      <p:sp>
        <p:nvSpPr>
          <p:cNvPr id="2" name="CuadroTexto 1">
            <a:extLst>
              <a:ext uri="{FF2B5EF4-FFF2-40B4-BE49-F238E27FC236}">
                <a16:creationId xmlns:a16="http://schemas.microsoft.com/office/drawing/2014/main" id="{4F45E2BA-074A-7D8E-6FF4-2D215103DE8D}"/>
              </a:ext>
            </a:extLst>
          </p:cNvPr>
          <p:cNvSpPr txBox="1"/>
          <p:nvPr/>
        </p:nvSpPr>
        <p:spPr>
          <a:xfrm>
            <a:off x="181534" y="497065"/>
            <a:ext cx="8780929" cy="1077218"/>
          </a:xfrm>
          <a:prstGeom prst="rect">
            <a:avLst/>
          </a:prstGeom>
          <a:noFill/>
        </p:spPr>
        <p:txBody>
          <a:bodyPr wrap="square" rtlCol="0">
            <a:spAutoFit/>
          </a:bodyPr>
          <a:lstStyle/>
          <a:p>
            <a:pPr algn="ctr"/>
            <a:r>
              <a:rPr lang="es-ES" sz="3200" b="1" dirty="0">
                <a:solidFill>
                  <a:schemeClr val="accent5">
                    <a:lumMod val="75000"/>
                  </a:schemeClr>
                </a:solidFill>
                <a:latin typeface="Helvetica" panose="020B0604020202030204" pitchFamily="34" charset="0"/>
              </a:rPr>
              <a:t>Detección de valores atípicos</a:t>
            </a:r>
          </a:p>
          <a:p>
            <a:endParaRPr lang="es-ES" sz="3200" b="1" dirty="0">
              <a:solidFill>
                <a:schemeClr val="accent5">
                  <a:lumMod val="75000"/>
                </a:schemeClr>
              </a:solidFill>
              <a:latin typeface="Helvetica" panose="020B0604020202030204" pitchFamily="34" charset="0"/>
            </a:endParaRPr>
          </a:p>
        </p:txBody>
      </p:sp>
    </p:spTree>
    <p:extLst>
      <p:ext uri="{BB962C8B-B14F-4D97-AF65-F5344CB8AC3E}">
        <p14:creationId xmlns:p14="http://schemas.microsoft.com/office/powerpoint/2010/main" val="26312298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EF56C75-8DB2-2169-5D1C-3C8559F408BB}"/>
              </a:ext>
            </a:extLst>
          </p:cNvPr>
          <p:cNvSpPr txBox="1"/>
          <p:nvPr/>
        </p:nvSpPr>
        <p:spPr>
          <a:xfrm>
            <a:off x="811999" y="1574283"/>
            <a:ext cx="7520001" cy="2862322"/>
          </a:xfrm>
          <a:prstGeom prst="rect">
            <a:avLst/>
          </a:prstGeom>
          <a:noFill/>
        </p:spPr>
        <p:txBody>
          <a:bodyPr wrap="square">
            <a:spAutoFit/>
          </a:bodyPr>
          <a:lstStyle/>
          <a:p>
            <a:pPr algn="just"/>
            <a:r>
              <a:rPr lang="es-ES" dirty="0">
                <a:solidFill>
                  <a:schemeClr val="accent5">
                    <a:lumMod val="75000"/>
                  </a:schemeClr>
                </a:solidFill>
                <a:latin typeface="Helvetica" panose="020B0604020202030204" pitchFamily="34" charset="0"/>
              </a:rPr>
              <a:t>Un diagrama de caja, también conocido como diagrama de caja y bigotes (</a:t>
            </a:r>
            <a:r>
              <a:rPr lang="es-ES" i="1" dirty="0">
                <a:solidFill>
                  <a:schemeClr val="accent5">
                    <a:lumMod val="75000"/>
                  </a:schemeClr>
                </a:solidFill>
                <a:latin typeface="Helvetica" panose="020B0604020202030204" pitchFamily="34" charset="0"/>
              </a:rPr>
              <a:t>box-and-</a:t>
            </a:r>
            <a:r>
              <a:rPr lang="es-ES" i="1" dirty="0" err="1">
                <a:solidFill>
                  <a:schemeClr val="accent5">
                    <a:lumMod val="75000"/>
                  </a:schemeClr>
                </a:solidFill>
                <a:latin typeface="Helvetica" panose="020B0604020202030204" pitchFamily="34" charset="0"/>
              </a:rPr>
              <a:t>whiskers</a:t>
            </a:r>
            <a:r>
              <a:rPr lang="es-ES" dirty="0">
                <a:solidFill>
                  <a:schemeClr val="accent5">
                    <a:lumMod val="75000"/>
                  </a:schemeClr>
                </a:solidFill>
                <a:latin typeface="Helvetica" panose="020B0604020202030204" pitchFamily="34" charset="0"/>
              </a:rPr>
              <a:t>), es una forma conveniente de mostrar gráficamente el resumen de cinco números de una variable (mínimo, Q1, Q2, Q3, valor máximo). En forma manual, un diagrama de caja se dibuja de la siguiente manera:</a:t>
            </a:r>
          </a:p>
          <a:p>
            <a:pPr algn="just"/>
            <a:endParaRPr lang="es-ES" dirty="0">
              <a:solidFill>
                <a:schemeClr val="accent5">
                  <a:lumMod val="75000"/>
                </a:schemeClr>
              </a:solidFill>
              <a:latin typeface="Helvetica" panose="020B0604020202030204" pitchFamily="34" charset="0"/>
            </a:endParaRPr>
          </a:p>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Grafique los valores del resumen de cinco números en orden ascendente en el eje horizontal. (Esto es para un diagrama de caja horizontal. Para un diagrama de caja vertical, estos valores se trazarían en el eje vertical)</a:t>
            </a:r>
          </a:p>
        </p:txBody>
      </p:sp>
      <p:sp>
        <p:nvSpPr>
          <p:cNvPr id="2" name="CuadroTexto 1">
            <a:extLst>
              <a:ext uri="{FF2B5EF4-FFF2-40B4-BE49-F238E27FC236}">
                <a16:creationId xmlns:a16="http://schemas.microsoft.com/office/drawing/2014/main" id="{4F45E2BA-074A-7D8E-6FF4-2D215103DE8D}"/>
              </a:ext>
            </a:extLst>
          </p:cNvPr>
          <p:cNvSpPr txBox="1"/>
          <p:nvPr/>
        </p:nvSpPr>
        <p:spPr>
          <a:xfrm>
            <a:off x="181534" y="497065"/>
            <a:ext cx="8780929" cy="1077218"/>
          </a:xfrm>
          <a:prstGeom prst="rect">
            <a:avLst/>
          </a:prstGeom>
          <a:noFill/>
        </p:spPr>
        <p:txBody>
          <a:bodyPr wrap="square" rtlCol="0">
            <a:spAutoFit/>
          </a:bodyPr>
          <a:lstStyle/>
          <a:p>
            <a:pPr algn="ctr"/>
            <a:r>
              <a:rPr lang="es-ES" sz="3200" b="1" dirty="0">
                <a:solidFill>
                  <a:schemeClr val="accent5">
                    <a:lumMod val="75000"/>
                  </a:schemeClr>
                </a:solidFill>
                <a:latin typeface="Helvetica" panose="020B0604020202030204" pitchFamily="34" charset="0"/>
              </a:rPr>
              <a:t>Diagrama de cajas (</a:t>
            </a:r>
            <a:r>
              <a:rPr lang="es-ES" sz="3200" b="1" i="1" dirty="0" err="1">
                <a:solidFill>
                  <a:schemeClr val="accent5">
                    <a:lumMod val="75000"/>
                  </a:schemeClr>
                </a:solidFill>
                <a:latin typeface="Helvetica" panose="020B0604020202030204" pitchFamily="34" charset="0"/>
              </a:rPr>
              <a:t>boxplot</a:t>
            </a:r>
            <a:r>
              <a:rPr lang="es-ES" sz="3200" b="1" dirty="0">
                <a:solidFill>
                  <a:schemeClr val="accent5">
                    <a:lumMod val="75000"/>
                  </a:schemeClr>
                </a:solidFill>
                <a:latin typeface="Helvetica" panose="020B0604020202030204" pitchFamily="34" charset="0"/>
              </a:rPr>
              <a:t>)</a:t>
            </a:r>
          </a:p>
          <a:p>
            <a:endParaRPr lang="es-ES" sz="3200" b="1" dirty="0">
              <a:solidFill>
                <a:schemeClr val="accent5">
                  <a:lumMod val="75000"/>
                </a:schemeClr>
              </a:solidFill>
              <a:latin typeface="Helvetica" panose="020B0604020202030204" pitchFamily="34" charset="0"/>
            </a:endParaRPr>
          </a:p>
        </p:txBody>
      </p:sp>
    </p:spTree>
    <p:extLst>
      <p:ext uri="{BB962C8B-B14F-4D97-AF65-F5344CB8AC3E}">
        <p14:creationId xmlns:p14="http://schemas.microsoft.com/office/powerpoint/2010/main" val="1127603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EF56C75-8DB2-2169-5D1C-3C8559F408BB}"/>
              </a:ext>
            </a:extLst>
          </p:cNvPr>
          <p:cNvSpPr txBox="1"/>
          <p:nvPr/>
        </p:nvSpPr>
        <p:spPr>
          <a:xfrm>
            <a:off x="811999" y="502943"/>
            <a:ext cx="7520001" cy="5078313"/>
          </a:xfrm>
          <a:prstGeom prst="rect">
            <a:avLst/>
          </a:prstGeom>
          <a:noFill/>
        </p:spPr>
        <p:txBody>
          <a:bodyPr wrap="square">
            <a:spAutoFit/>
          </a:bodyPr>
          <a:lstStyle/>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Dibuje un cuadro que abarque el primer y el tercer cuartiles, y dibuje una línea vertical discontinua en el cuadro sobre la posición de la mediana.            </a:t>
            </a:r>
          </a:p>
          <a:p>
            <a:pPr marL="285750" indent="-285750" algn="just">
              <a:buFont typeface="Arial" panose="020B0604020202020204" pitchFamily="34" charset="0"/>
              <a:buChar char="•"/>
            </a:pPr>
            <a:endParaRPr lang="es-ES" dirty="0">
              <a:solidFill>
                <a:schemeClr val="accent5">
                  <a:lumMod val="75000"/>
                </a:schemeClr>
              </a:solidFill>
              <a:latin typeface="Helvetica" panose="020B0604020202030204" pitchFamily="34" charset="0"/>
            </a:endParaRPr>
          </a:p>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Calcule Q1 − (1.5 × IQR), donde IQR = Q3 − Q1. Este valor es el extremo del cuadro inferior. El bigote izquierdo es una línea que se extiende desde Q1 hasta la observación más pequeña que se encuentra dentro del cuadro inferior. </a:t>
            </a:r>
          </a:p>
          <a:p>
            <a:pPr marL="285750" indent="-285750" algn="just">
              <a:buFont typeface="Arial" panose="020B0604020202020204" pitchFamily="34" charset="0"/>
              <a:buChar char="•"/>
            </a:pPr>
            <a:endParaRPr lang="es-ES" dirty="0">
              <a:solidFill>
                <a:schemeClr val="accent5">
                  <a:lumMod val="75000"/>
                </a:schemeClr>
              </a:solidFill>
              <a:latin typeface="Helvetica" panose="020B0604020202030204" pitchFamily="34" charset="0"/>
            </a:endParaRPr>
          </a:p>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Calcule Q3 + (1.5 × IQR). Este valor es el extremo del cuadro superior. El bigote derecho es una línea que se extiende desde Q3 hasta la observación más grande que se encuentra dentro del cuadro superior.            </a:t>
            </a:r>
          </a:p>
          <a:p>
            <a:pPr marL="285750" indent="-285750" algn="just">
              <a:buFont typeface="Arial" panose="020B0604020202020204" pitchFamily="34" charset="0"/>
              <a:buChar char="•"/>
            </a:pPr>
            <a:endParaRPr lang="es-ES" dirty="0">
              <a:solidFill>
                <a:schemeClr val="accent5">
                  <a:lumMod val="75000"/>
                </a:schemeClr>
              </a:solidFill>
              <a:latin typeface="Helvetica" panose="020B0604020202030204" pitchFamily="34" charset="0"/>
            </a:endParaRPr>
          </a:p>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Cualquier observación que sea menor que el extremo del cuadro inferior o mayor que el extremo del cuadro superior se considera un valor atípico. Utilizamos un asterisco (u otro símbolo) para identificar estas observaciones.</a:t>
            </a:r>
          </a:p>
        </p:txBody>
      </p:sp>
    </p:spTree>
    <p:extLst>
      <p:ext uri="{BB962C8B-B14F-4D97-AF65-F5344CB8AC3E}">
        <p14:creationId xmlns:p14="http://schemas.microsoft.com/office/powerpoint/2010/main" val="7229228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97BDAF9-D4B9-7360-4698-28694F36EA78}"/>
              </a:ext>
            </a:extLst>
          </p:cNvPr>
          <p:cNvPicPr>
            <a:picLocks noChangeAspect="1"/>
          </p:cNvPicPr>
          <p:nvPr/>
        </p:nvPicPr>
        <p:blipFill rotWithShape="1">
          <a:blip r:embed="rId2"/>
          <a:srcRect l="6697" t="39534" r="6521" b="36194"/>
          <a:stretch/>
        </p:blipFill>
        <p:spPr>
          <a:xfrm>
            <a:off x="1257300" y="2433917"/>
            <a:ext cx="6629400" cy="1465731"/>
          </a:xfrm>
          <a:prstGeom prst="rect">
            <a:avLst/>
          </a:prstGeom>
        </p:spPr>
      </p:pic>
      <p:sp>
        <p:nvSpPr>
          <p:cNvPr id="6" name="CuadroTexto 5">
            <a:extLst>
              <a:ext uri="{FF2B5EF4-FFF2-40B4-BE49-F238E27FC236}">
                <a16:creationId xmlns:a16="http://schemas.microsoft.com/office/drawing/2014/main" id="{0455476C-E8F0-C4EB-1A48-E385F01EF998}"/>
              </a:ext>
            </a:extLst>
          </p:cNvPr>
          <p:cNvSpPr txBox="1"/>
          <p:nvPr/>
        </p:nvSpPr>
        <p:spPr>
          <a:xfrm>
            <a:off x="6851957" y="5047520"/>
            <a:ext cx="1895061" cy="646331"/>
          </a:xfrm>
          <a:prstGeom prst="rect">
            <a:avLst/>
          </a:prstGeom>
          <a:noFill/>
        </p:spPr>
        <p:txBody>
          <a:bodyPr wrap="square">
            <a:spAutoFit/>
          </a:bodyPr>
          <a:lstStyle>
            <a:defPPr>
              <a:defRPr lang="es-ES"/>
            </a:defPPr>
            <a:lvl1pPr marL="285750" indent="-285750" algn="just">
              <a:buFont typeface="Arial" panose="020B0604020202020204" pitchFamily="34" charset="0"/>
              <a:buChar char="•"/>
              <a:defRPr>
                <a:solidFill>
                  <a:schemeClr val="accent5">
                    <a:lumMod val="75000"/>
                  </a:schemeClr>
                </a:solidFill>
                <a:latin typeface="Helvetica" panose="020B0604020202030204" pitchFamily="34" charset="0"/>
              </a:defRPr>
            </a:lvl1pPr>
          </a:lstStyle>
          <a:p>
            <a:pPr marL="0" indent="0">
              <a:buNone/>
            </a:pPr>
            <a:r>
              <a:rPr lang="es-ES" dirty="0"/>
              <a:t>Ejercicio </a:t>
            </a:r>
            <a:r>
              <a:rPr lang="es-ES" dirty="0" err="1"/>
              <a:t>Growth</a:t>
            </a:r>
            <a:r>
              <a:rPr lang="es-ES" dirty="0"/>
              <a:t> and </a:t>
            </a:r>
            <a:r>
              <a:rPr lang="es-ES" dirty="0" err="1"/>
              <a:t>Value</a:t>
            </a:r>
            <a:endParaRPr lang="es-CO" dirty="0"/>
          </a:p>
        </p:txBody>
      </p:sp>
    </p:spTree>
    <p:extLst>
      <p:ext uri="{BB962C8B-B14F-4D97-AF65-F5344CB8AC3E}">
        <p14:creationId xmlns:p14="http://schemas.microsoft.com/office/powerpoint/2010/main" val="37640363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EF56C75-8DB2-2169-5D1C-3C8559F408BB}"/>
              </a:ext>
            </a:extLst>
          </p:cNvPr>
          <p:cNvSpPr txBox="1"/>
          <p:nvPr/>
        </p:nvSpPr>
        <p:spPr>
          <a:xfrm>
            <a:off x="811997" y="2394553"/>
            <a:ext cx="7520001" cy="2862322"/>
          </a:xfrm>
          <a:prstGeom prst="rect">
            <a:avLst/>
          </a:prstGeom>
          <a:noFill/>
        </p:spPr>
        <p:txBody>
          <a:bodyPr wrap="square">
            <a:spAutoFit/>
          </a:bodyPr>
          <a:lstStyle/>
          <a:p>
            <a:pPr algn="just"/>
            <a:r>
              <a:rPr lang="es-ES" dirty="0">
                <a:solidFill>
                  <a:schemeClr val="accent5">
                    <a:lumMod val="75000"/>
                  </a:schemeClr>
                </a:solidFill>
                <a:latin typeface="Helvetica" panose="020B0604020202030204" pitchFamily="34" charset="0"/>
              </a:rPr>
              <a:t>La media y la desviación estándar son las medidas más utilizadas de tendencia central y dispersión, respectivamente. A diferencia de la media, no es fácil interpretar la desviación estándar de forma intuitiva. Todo lo que podemos decir es que un valor bajo para la desviación estándar indica que las observaciones están cerca de la media, mientras que un valor alto para la desviación estándar indica que las observaciones están más dispersas de la media.</a:t>
            </a:r>
          </a:p>
          <a:p>
            <a:pPr algn="just"/>
            <a:endParaRPr lang="es-ES" dirty="0">
              <a:solidFill>
                <a:schemeClr val="accent5">
                  <a:lumMod val="75000"/>
                </a:schemeClr>
              </a:solidFill>
              <a:latin typeface="Helvetica" panose="020B0604020202030204" pitchFamily="34" charset="0"/>
            </a:endParaRPr>
          </a:p>
          <a:p>
            <a:pPr algn="just"/>
            <a:endParaRPr lang="es-ES" dirty="0">
              <a:solidFill>
                <a:schemeClr val="accent5">
                  <a:lumMod val="75000"/>
                </a:schemeClr>
              </a:solidFill>
              <a:latin typeface="Helvetica" panose="020B0604020202030204" pitchFamily="34" charset="0"/>
            </a:endParaRPr>
          </a:p>
          <a:p>
            <a:pPr algn="just"/>
            <a:endParaRPr lang="es-ES" dirty="0">
              <a:solidFill>
                <a:schemeClr val="accent5">
                  <a:lumMod val="75000"/>
                </a:schemeClr>
              </a:solidFill>
              <a:latin typeface="Helvetica" panose="020B0604020202030204" pitchFamily="34" charset="0"/>
            </a:endParaRPr>
          </a:p>
        </p:txBody>
      </p:sp>
      <p:sp>
        <p:nvSpPr>
          <p:cNvPr id="2" name="CuadroTexto 1">
            <a:extLst>
              <a:ext uri="{FF2B5EF4-FFF2-40B4-BE49-F238E27FC236}">
                <a16:creationId xmlns:a16="http://schemas.microsoft.com/office/drawing/2014/main" id="{4F45E2BA-074A-7D8E-6FF4-2D215103DE8D}"/>
              </a:ext>
            </a:extLst>
          </p:cNvPr>
          <p:cNvSpPr txBox="1"/>
          <p:nvPr/>
        </p:nvSpPr>
        <p:spPr>
          <a:xfrm>
            <a:off x="181532" y="873583"/>
            <a:ext cx="8780929" cy="1077218"/>
          </a:xfrm>
          <a:prstGeom prst="rect">
            <a:avLst/>
          </a:prstGeom>
          <a:noFill/>
        </p:spPr>
        <p:txBody>
          <a:bodyPr wrap="square" rtlCol="0">
            <a:spAutoFit/>
          </a:bodyPr>
          <a:lstStyle/>
          <a:p>
            <a:pPr algn="ctr"/>
            <a:r>
              <a:rPr lang="es-ES" sz="3200" b="1" dirty="0">
                <a:solidFill>
                  <a:schemeClr val="accent5">
                    <a:lumMod val="75000"/>
                  </a:schemeClr>
                </a:solidFill>
                <a:latin typeface="Helvetica" panose="020B0604020202030204" pitchFamily="34" charset="0"/>
              </a:rPr>
              <a:t>La regla empírica</a:t>
            </a:r>
          </a:p>
          <a:p>
            <a:endParaRPr lang="es-ES" sz="3200" b="1" dirty="0">
              <a:solidFill>
                <a:schemeClr val="accent5">
                  <a:lumMod val="75000"/>
                </a:schemeClr>
              </a:solidFill>
              <a:latin typeface="Helvetica" panose="020B0604020202030204" pitchFamily="34" charset="0"/>
            </a:endParaRPr>
          </a:p>
        </p:txBody>
      </p:sp>
    </p:spTree>
    <p:extLst>
      <p:ext uri="{BB962C8B-B14F-4D97-AF65-F5344CB8AC3E}">
        <p14:creationId xmlns:p14="http://schemas.microsoft.com/office/powerpoint/2010/main" val="38756616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0EF56C75-8DB2-2169-5D1C-3C8559F408BB}"/>
                  </a:ext>
                </a:extLst>
              </p:cNvPr>
              <p:cNvSpPr txBox="1"/>
              <p:nvPr/>
            </p:nvSpPr>
            <p:spPr>
              <a:xfrm>
                <a:off x="811999" y="534394"/>
                <a:ext cx="7520001" cy="5078313"/>
              </a:xfrm>
              <a:prstGeom prst="rect">
                <a:avLst/>
              </a:prstGeom>
              <a:noFill/>
            </p:spPr>
            <p:txBody>
              <a:bodyPr wrap="square">
                <a:spAutoFit/>
              </a:bodyPr>
              <a:lstStyle/>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Primero usaremos la regla empírica para hacer afirmaciones precisas sobre el porcentaje de observaciones que caen dentro de un número específico de desviaciones estándar de la media. Luego calculamos un puntaje </a:t>
                </a:r>
                <a14:m>
                  <m:oMath xmlns:m="http://schemas.openxmlformats.org/officeDocument/2006/math">
                    <m:r>
                      <a:rPr lang="es-ES" i="1" dirty="0" smtClean="0">
                        <a:solidFill>
                          <a:schemeClr val="accent5">
                            <a:lumMod val="75000"/>
                          </a:schemeClr>
                        </a:solidFill>
                        <a:latin typeface="Cambria Math" panose="02040503050406030204" pitchFamily="18" charset="0"/>
                      </a:rPr>
                      <m:t>𝑧</m:t>
                    </m:r>
                  </m:oMath>
                </a14:m>
                <a:r>
                  <a:rPr lang="es-ES" dirty="0">
                    <a:solidFill>
                      <a:schemeClr val="accent5">
                        <a:lumMod val="75000"/>
                      </a:schemeClr>
                    </a:solidFill>
                    <a:latin typeface="Helvetica" panose="020B0604020202030204" pitchFamily="34" charset="0"/>
                  </a:rPr>
                  <a:t> que mide la ubicación relativa de una observación e indica si es un valor atípico.</a:t>
                </a:r>
              </a:p>
              <a:p>
                <a:pPr marL="285750" indent="-285750" algn="just">
                  <a:buFont typeface="Arial" panose="020B0604020202020204" pitchFamily="34" charset="0"/>
                  <a:buChar char="•"/>
                </a:pPr>
                <a:endParaRPr lang="es-ES" dirty="0">
                  <a:solidFill>
                    <a:schemeClr val="accent5">
                      <a:lumMod val="75000"/>
                    </a:schemeClr>
                  </a:solidFill>
                  <a:latin typeface="Helvetica" panose="020B0604020202030204" pitchFamily="34" charset="0"/>
                </a:endParaRPr>
              </a:p>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Si las observaciones se extraen de una distribución relativamente simétrica y en forma </a:t>
                </a:r>
                <a:r>
                  <a:rPr lang="es-ES">
                    <a:solidFill>
                      <a:schemeClr val="accent5">
                        <a:lumMod val="75000"/>
                      </a:schemeClr>
                    </a:solidFill>
                    <a:latin typeface="Helvetica" panose="020B0604020202030204" pitchFamily="34" charset="0"/>
                  </a:rPr>
                  <a:t>de campana, </a:t>
                </a:r>
                <a:r>
                  <a:rPr lang="es-ES" dirty="0">
                    <a:solidFill>
                      <a:schemeClr val="accent5">
                        <a:lumMod val="75000"/>
                      </a:schemeClr>
                    </a:solidFill>
                    <a:latin typeface="Helvetica" panose="020B0604020202030204" pitchFamily="34" charset="0"/>
                  </a:rPr>
                  <a:t>entonces podemos hacer afirmaciones precisas sobre el porcentaje de observaciones que se encuentran dentro de ciertos intervalos. </a:t>
                </a:r>
              </a:p>
              <a:p>
                <a:pPr marL="285750" indent="-285750" algn="just">
                  <a:buFont typeface="Arial" panose="020B0604020202020204" pitchFamily="34" charset="0"/>
                  <a:buChar char="•"/>
                </a:pPr>
                <a:endParaRPr lang="es-ES" dirty="0">
                  <a:solidFill>
                    <a:schemeClr val="accent5">
                      <a:lumMod val="75000"/>
                    </a:schemeClr>
                  </a:solidFill>
                  <a:latin typeface="Helvetica" panose="020B0604020202030204" pitchFamily="34" charset="0"/>
                </a:endParaRPr>
              </a:p>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La simetría y la forma de campana son características de la distribución normal. La distribución normal se usa a menudo como una aproximación para muchas aplicaciones del mundo real. Dada una media muestral, una desviación estándar muestral y una distribución relativamente simétrica y en forma de campana, la regla empírica establece que:</a:t>
                </a:r>
              </a:p>
              <a:p>
                <a:pPr algn="just"/>
                <a:endParaRPr lang="es-ES" dirty="0">
                  <a:solidFill>
                    <a:schemeClr val="accent5">
                      <a:lumMod val="75000"/>
                    </a:schemeClr>
                  </a:solidFill>
                  <a:latin typeface="Helvetica" panose="020B0604020202030204" pitchFamily="34" charset="0"/>
                </a:endParaRPr>
              </a:p>
            </p:txBody>
          </p:sp>
        </mc:Choice>
        <mc:Fallback xmlns="">
          <p:sp>
            <p:nvSpPr>
              <p:cNvPr id="5" name="CuadroTexto 4">
                <a:extLst>
                  <a:ext uri="{FF2B5EF4-FFF2-40B4-BE49-F238E27FC236}">
                    <a16:creationId xmlns:a16="http://schemas.microsoft.com/office/drawing/2014/main" id="{0EF56C75-8DB2-2169-5D1C-3C8559F408BB}"/>
                  </a:ext>
                </a:extLst>
              </p:cNvPr>
              <p:cNvSpPr txBox="1">
                <a:spLocks noRot="1" noChangeAspect="1" noMove="1" noResize="1" noEditPoints="1" noAdjustHandles="1" noChangeArrowheads="1" noChangeShapeType="1" noTextEdit="1"/>
              </p:cNvSpPr>
              <p:nvPr/>
            </p:nvSpPr>
            <p:spPr>
              <a:xfrm>
                <a:off x="811999" y="534394"/>
                <a:ext cx="7520001" cy="5078313"/>
              </a:xfrm>
              <a:prstGeom prst="rect">
                <a:avLst/>
              </a:prstGeom>
              <a:blipFill>
                <a:blip r:embed="rId2"/>
                <a:stretch>
                  <a:fillRect l="-486" t="-720" r="-648"/>
                </a:stretch>
              </a:blipFill>
            </p:spPr>
            <p:txBody>
              <a:bodyPr/>
              <a:lstStyle/>
              <a:p>
                <a:r>
                  <a:rPr lang="es-CO">
                    <a:noFill/>
                  </a:rPr>
                  <a:t> </a:t>
                </a:r>
              </a:p>
            </p:txBody>
          </p:sp>
        </mc:Fallback>
      </mc:AlternateContent>
    </p:spTree>
    <p:extLst>
      <p:ext uri="{BB962C8B-B14F-4D97-AF65-F5344CB8AC3E}">
        <p14:creationId xmlns:p14="http://schemas.microsoft.com/office/powerpoint/2010/main" val="26762446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0EF56C75-8DB2-2169-5D1C-3C8559F408BB}"/>
                  </a:ext>
                </a:extLst>
              </p:cNvPr>
              <p:cNvSpPr txBox="1"/>
              <p:nvPr/>
            </p:nvSpPr>
            <p:spPr>
              <a:xfrm>
                <a:off x="811999" y="534394"/>
                <a:ext cx="7520001" cy="2031325"/>
              </a:xfrm>
              <a:prstGeom prst="rect">
                <a:avLst/>
              </a:prstGeom>
              <a:noFill/>
            </p:spPr>
            <p:txBody>
              <a:bodyPr wrap="square">
                <a:spAutoFit/>
              </a:bodyPr>
              <a:lstStyle/>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Aproximadamente 68% de todas las observaciones se encuentran en el intervalo </a:t>
                </a:r>
                <a14:m>
                  <m:oMath xmlns:m="http://schemas.openxmlformats.org/officeDocument/2006/math">
                    <m:acc>
                      <m:accPr>
                        <m:chr m:val="̅"/>
                        <m:ctrlPr>
                          <a:rPr lang="es-ES" b="0" i="1" smtClean="0">
                            <a:solidFill>
                              <a:schemeClr val="accent5">
                                <a:lumMod val="75000"/>
                              </a:schemeClr>
                            </a:solidFill>
                            <a:latin typeface="Cambria Math" panose="02040503050406030204" pitchFamily="18" charset="0"/>
                          </a:rPr>
                        </m:ctrlPr>
                      </m:accPr>
                      <m:e>
                        <m:r>
                          <a:rPr lang="es-ES" b="0" i="1" smtClean="0">
                            <a:solidFill>
                              <a:schemeClr val="accent5">
                                <a:lumMod val="75000"/>
                              </a:schemeClr>
                            </a:solidFill>
                            <a:latin typeface="Cambria Math" panose="02040503050406030204" pitchFamily="18" charset="0"/>
                          </a:rPr>
                          <m:t>𝑥</m:t>
                        </m:r>
                      </m:e>
                    </m:acc>
                    <m:r>
                      <a:rPr lang="es-ES" b="0" i="1" dirty="0" smtClean="0">
                        <a:solidFill>
                          <a:schemeClr val="accent5">
                            <a:lumMod val="75000"/>
                          </a:schemeClr>
                        </a:solidFill>
                        <a:latin typeface="Cambria Math" panose="02040503050406030204" pitchFamily="18" charset="0"/>
                      </a:rPr>
                      <m:t>±</m:t>
                    </m:r>
                    <m:r>
                      <a:rPr lang="es-ES" b="0" i="1" dirty="0" smtClean="0">
                        <a:solidFill>
                          <a:schemeClr val="accent5">
                            <a:lumMod val="75000"/>
                          </a:schemeClr>
                        </a:solidFill>
                        <a:latin typeface="Cambria Math" panose="02040503050406030204" pitchFamily="18" charset="0"/>
                      </a:rPr>
                      <m:t>𝑠</m:t>
                    </m:r>
                  </m:oMath>
                </a14:m>
                <a:r>
                  <a:rPr lang="es-ES" dirty="0">
                    <a:solidFill>
                      <a:schemeClr val="accent5">
                        <a:lumMod val="75000"/>
                      </a:schemeClr>
                    </a:solidFill>
                    <a:latin typeface="Helvetica" panose="020B0604020202030204" pitchFamily="34" charset="0"/>
                  </a:rPr>
                  <a:t>,            </a:t>
                </a:r>
              </a:p>
              <a:p>
                <a:pPr marL="285750" indent="-285750" algn="just">
                  <a:buFont typeface="Arial" panose="020B0604020202020204" pitchFamily="34" charset="0"/>
                  <a:buChar char="•"/>
                </a:pPr>
                <a:endParaRPr lang="es-ES" dirty="0">
                  <a:solidFill>
                    <a:schemeClr val="accent5">
                      <a:lumMod val="75000"/>
                    </a:schemeClr>
                  </a:solidFill>
                  <a:latin typeface="Helvetica" panose="020B0604020202030204" pitchFamily="34" charset="0"/>
                </a:endParaRPr>
              </a:p>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Aproximadamente 95% de todas las observaciones se encuentran en el intervalo </a:t>
                </a:r>
                <a14:m>
                  <m:oMath xmlns:m="http://schemas.openxmlformats.org/officeDocument/2006/math">
                    <m:acc>
                      <m:accPr>
                        <m:chr m:val="̅"/>
                        <m:ctrlPr>
                          <a:rPr lang="es-ES" b="0" i="1" smtClean="0">
                            <a:solidFill>
                              <a:schemeClr val="accent5">
                                <a:lumMod val="75000"/>
                              </a:schemeClr>
                            </a:solidFill>
                            <a:latin typeface="Cambria Math" panose="02040503050406030204" pitchFamily="18" charset="0"/>
                          </a:rPr>
                        </m:ctrlPr>
                      </m:accPr>
                      <m:e>
                        <m:r>
                          <a:rPr lang="es-ES" b="0" i="1" smtClean="0">
                            <a:solidFill>
                              <a:schemeClr val="accent5">
                                <a:lumMod val="75000"/>
                              </a:schemeClr>
                            </a:solidFill>
                            <a:latin typeface="Cambria Math" panose="02040503050406030204" pitchFamily="18" charset="0"/>
                          </a:rPr>
                          <m:t>𝑥</m:t>
                        </m:r>
                      </m:e>
                    </m:acc>
                    <m:r>
                      <a:rPr lang="es-ES" b="0" i="1" dirty="0" smtClean="0">
                        <a:solidFill>
                          <a:schemeClr val="accent5">
                            <a:lumMod val="75000"/>
                          </a:schemeClr>
                        </a:solidFill>
                        <a:latin typeface="Cambria Math" panose="02040503050406030204" pitchFamily="18" charset="0"/>
                      </a:rPr>
                      <m:t>±2</m:t>
                    </m:r>
                    <m:r>
                      <a:rPr lang="es-ES" b="0" i="1" dirty="0" smtClean="0">
                        <a:solidFill>
                          <a:schemeClr val="accent5">
                            <a:lumMod val="75000"/>
                          </a:schemeClr>
                        </a:solidFill>
                        <a:latin typeface="Cambria Math" panose="02040503050406030204" pitchFamily="18" charset="0"/>
                      </a:rPr>
                      <m:t>𝑠</m:t>
                    </m:r>
                  </m:oMath>
                </a14:m>
                <a:r>
                  <a:rPr lang="es-ES" dirty="0">
                    <a:solidFill>
                      <a:schemeClr val="accent5">
                        <a:lumMod val="75000"/>
                      </a:schemeClr>
                    </a:solidFill>
                    <a:latin typeface="Helvetica" panose="020B0604020202030204" pitchFamily="34" charset="0"/>
                  </a:rPr>
                  <a:t>, y           </a:t>
                </a:r>
              </a:p>
              <a:p>
                <a:pPr marL="285750" indent="-285750" algn="just">
                  <a:buFont typeface="Arial" panose="020B0604020202020204" pitchFamily="34" charset="0"/>
                  <a:buChar char="•"/>
                </a:pPr>
                <a:endParaRPr lang="es-ES" dirty="0">
                  <a:solidFill>
                    <a:schemeClr val="accent5">
                      <a:lumMod val="75000"/>
                    </a:schemeClr>
                  </a:solidFill>
                  <a:latin typeface="Helvetica" panose="020B0604020202030204" pitchFamily="34" charset="0"/>
                </a:endParaRPr>
              </a:p>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Casi todas las observaciones se encuentran en el intervalo </a:t>
                </a:r>
                <a14:m>
                  <m:oMath xmlns:m="http://schemas.openxmlformats.org/officeDocument/2006/math">
                    <m:acc>
                      <m:accPr>
                        <m:chr m:val="̅"/>
                        <m:ctrlPr>
                          <a:rPr lang="es-ES" b="0" i="1" smtClean="0">
                            <a:solidFill>
                              <a:schemeClr val="accent5">
                                <a:lumMod val="75000"/>
                              </a:schemeClr>
                            </a:solidFill>
                            <a:latin typeface="Cambria Math" panose="02040503050406030204" pitchFamily="18" charset="0"/>
                          </a:rPr>
                        </m:ctrlPr>
                      </m:accPr>
                      <m:e>
                        <m:r>
                          <a:rPr lang="es-ES" b="0" i="1" smtClean="0">
                            <a:solidFill>
                              <a:schemeClr val="accent5">
                                <a:lumMod val="75000"/>
                              </a:schemeClr>
                            </a:solidFill>
                            <a:latin typeface="Cambria Math" panose="02040503050406030204" pitchFamily="18" charset="0"/>
                          </a:rPr>
                          <m:t>𝑥</m:t>
                        </m:r>
                      </m:e>
                    </m:acc>
                    <m:r>
                      <a:rPr lang="es-ES" b="0" i="1" dirty="0" smtClean="0">
                        <a:solidFill>
                          <a:schemeClr val="accent5">
                            <a:lumMod val="75000"/>
                          </a:schemeClr>
                        </a:solidFill>
                        <a:latin typeface="Cambria Math" panose="02040503050406030204" pitchFamily="18" charset="0"/>
                      </a:rPr>
                      <m:t>±3</m:t>
                    </m:r>
                    <m:r>
                      <a:rPr lang="es-ES" b="0" i="1" dirty="0" smtClean="0">
                        <a:solidFill>
                          <a:schemeClr val="accent5">
                            <a:lumMod val="75000"/>
                          </a:schemeClr>
                        </a:solidFill>
                        <a:latin typeface="Cambria Math" panose="02040503050406030204" pitchFamily="18" charset="0"/>
                      </a:rPr>
                      <m:t>𝑠</m:t>
                    </m:r>
                  </m:oMath>
                </a14:m>
                <a:r>
                  <a:rPr lang="es-ES" dirty="0">
                    <a:solidFill>
                      <a:schemeClr val="accent5">
                        <a:lumMod val="75000"/>
                      </a:schemeClr>
                    </a:solidFill>
                    <a:latin typeface="Helvetica" panose="020B0604020202030204" pitchFamily="34" charset="0"/>
                  </a:rPr>
                  <a:t>.</a:t>
                </a:r>
              </a:p>
            </p:txBody>
          </p:sp>
        </mc:Choice>
        <mc:Fallback xmlns="">
          <p:sp>
            <p:nvSpPr>
              <p:cNvPr id="5" name="CuadroTexto 4">
                <a:extLst>
                  <a:ext uri="{FF2B5EF4-FFF2-40B4-BE49-F238E27FC236}">
                    <a16:creationId xmlns:a16="http://schemas.microsoft.com/office/drawing/2014/main" id="{0EF56C75-8DB2-2169-5D1C-3C8559F408BB}"/>
                  </a:ext>
                </a:extLst>
              </p:cNvPr>
              <p:cNvSpPr txBox="1">
                <a:spLocks noRot="1" noChangeAspect="1" noMove="1" noResize="1" noEditPoints="1" noAdjustHandles="1" noChangeArrowheads="1" noChangeShapeType="1" noTextEdit="1"/>
              </p:cNvSpPr>
              <p:nvPr/>
            </p:nvSpPr>
            <p:spPr>
              <a:xfrm>
                <a:off x="811999" y="534394"/>
                <a:ext cx="7520001" cy="2031325"/>
              </a:xfrm>
              <a:prstGeom prst="rect">
                <a:avLst/>
              </a:prstGeom>
              <a:blipFill>
                <a:blip r:embed="rId2"/>
                <a:stretch>
                  <a:fillRect l="-486" t="-1802" r="-648" b="-3904"/>
                </a:stretch>
              </a:blipFill>
            </p:spPr>
            <p:txBody>
              <a:bodyPr/>
              <a:lstStyle/>
              <a:p>
                <a:r>
                  <a:rPr lang="es-CO">
                    <a:noFill/>
                  </a:rPr>
                  <a:t> </a:t>
                </a:r>
              </a:p>
            </p:txBody>
          </p:sp>
        </mc:Fallback>
      </mc:AlternateContent>
      <p:pic>
        <p:nvPicPr>
          <p:cNvPr id="3" name="Imagen 2">
            <a:extLst>
              <a:ext uri="{FF2B5EF4-FFF2-40B4-BE49-F238E27FC236}">
                <a16:creationId xmlns:a16="http://schemas.microsoft.com/office/drawing/2014/main" id="{E13E1FE4-6E0D-EBA2-8C38-5927ED0B3518}"/>
              </a:ext>
            </a:extLst>
          </p:cNvPr>
          <p:cNvPicPr>
            <a:picLocks noChangeAspect="1"/>
          </p:cNvPicPr>
          <p:nvPr/>
        </p:nvPicPr>
        <p:blipFill rotWithShape="1">
          <a:blip r:embed="rId3"/>
          <a:srcRect l="67351" t="32409" r="14707" b="29865"/>
          <a:stretch/>
        </p:blipFill>
        <p:spPr>
          <a:xfrm>
            <a:off x="2312893" y="2565719"/>
            <a:ext cx="4518211" cy="3122534"/>
          </a:xfrm>
          <a:prstGeom prst="rect">
            <a:avLst/>
          </a:prstGeom>
        </p:spPr>
      </p:pic>
    </p:spTree>
    <p:extLst>
      <p:ext uri="{BB962C8B-B14F-4D97-AF65-F5344CB8AC3E}">
        <p14:creationId xmlns:p14="http://schemas.microsoft.com/office/powerpoint/2010/main" val="11787953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EF56C75-8DB2-2169-5D1C-3C8559F408BB}"/>
              </a:ext>
            </a:extLst>
          </p:cNvPr>
          <p:cNvSpPr txBox="1"/>
          <p:nvPr/>
        </p:nvSpPr>
        <p:spPr>
          <a:xfrm>
            <a:off x="811995" y="1950801"/>
            <a:ext cx="7520001" cy="3693319"/>
          </a:xfrm>
          <a:prstGeom prst="rect">
            <a:avLst/>
          </a:prstGeom>
          <a:noFill/>
        </p:spPr>
        <p:txBody>
          <a:bodyPr wrap="square">
            <a:spAutoFit/>
          </a:bodyPr>
          <a:lstStyle/>
          <a:p>
            <a:pPr algn="just"/>
            <a:r>
              <a:rPr lang="es-ES" dirty="0">
                <a:solidFill>
                  <a:schemeClr val="accent5">
                    <a:lumMod val="75000"/>
                  </a:schemeClr>
                </a:solidFill>
                <a:latin typeface="Helvetica" panose="020B0604020202030204" pitchFamily="34" charset="0"/>
              </a:rPr>
              <a:t>A menudo resulta útil usar la media y la desviación estándar para encontrar la posición relativa de una observación. Suponga que una estudiante obtiene una calificación de 90 en su examen de contabilidad y una calificación de 90 en su examen de marketing. Aunque las calificaciones de la estudiante son idénticas en ambas clases, su posición relativa en ellas puede ser bastante diferente. ¿Qué pasaría si la calificación media fuera diferente en las clases? Incluso con las mismas calificaciones medias, ¿qué pasaría si la desviación estándar fuera diferente en las clases? Se necesitan tanto la media como la desviación estándar para encontrar la posición relativa de la estudiante en ambas clases.</a:t>
            </a:r>
          </a:p>
          <a:p>
            <a:pPr algn="just"/>
            <a:endParaRPr lang="es-ES" dirty="0">
              <a:solidFill>
                <a:schemeClr val="accent5">
                  <a:lumMod val="75000"/>
                </a:schemeClr>
              </a:solidFill>
              <a:latin typeface="Helvetica" panose="020B0604020202030204" pitchFamily="34" charset="0"/>
            </a:endParaRPr>
          </a:p>
          <a:p>
            <a:pPr algn="just"/>
            <a:endParaRPr lang="es-ES" dirty="0">
              <a:solidFill>
                <a:schemeClr val="accent5">
                  <a:lumMod val="75000"/>
                </a:schemeClr>
              </a:solidFill>
              <a:latin typeface="Helvetica" panose="020B0604020202030204" pitchFamily="34" charset="0"/>
            </a:endParaRPr>
          </a:p>
        </p:txBody>
      </p:sp>
      <p:sp>
        <p:nvSpPr>
          <p:cNvPr id="2" name="CuadroTexto 1">
            <a:extLst>
              <a:ext uri="{FF2B5EF4-FFF2-40B4-BE49-F238E27FC236}">
                <a16:creationId xmlns:a16="http://schemas.microsoft.com/office/drawing/2014/main" id="{4F45E2BA-074A-7D8E-6FF4-2D215103DE8D}"/>
              </a:ext>
            </a:extLst>
          </p:cNvPr>
          <p:cNvSpPr txBox="1"/>
          <p:nvPr/>
        </p:nvSpPr>
        <p:spPr>
          <a:xfrm>
            <a:off x="181532" y="873583"/>
            <a:ext cx="8780929" cy="1077218"/>
          </a:xfrm>
          <a:prstGeom prst="rect">
            <a:avLst/>
          </a:prstGeom>
          <a:noFill/>
        </p:spPr>
        <p:txBody>
          <a:bodyPr wrap="square" rtlCol="0">
            <a:spAutoFit/>
          </a:bodyPr>
          <a:lstStyle/>
          <a:p>
            <a:pPr algn="ctr"/>
            <a:r>
              <a:rPr lang="es-ES" sz="3200" b="1" dirty="0">
                <a:solidFill>
                  <a:schemeClr val="accent5">
                    <a:lumMod val="75000"/>
                  </a:schemeClr>
                </a:solidFill>
                <a:latin typeface="Helvetica" panose="020B0604020202030204" pitchFamily="34" charset="0"/>
              </a:rPr>
              <a:t>El puntaje Z o </a:t>
            </a:r>
            <a:r>
              <a:rPr lang="es-ES" sz="3200" b="1" i="1" dirty="0">
                <a:solidFill>
                  <a:schemeClr val="accent5">
                    <a:lumMod val="75000"/>
                  </a:schemeClr>
                </a:solidFill>
                <a:latin typeface="Helvetica" panose="020B0604020202030204" pitchFamily="34" charset="0"/>
              </a:rPr>
              <a:t>Z-score</a:t>
            </a:r>
            <a:endParaRPr lang="es-ES" sz="3200" b="1" dirty="0">
              <a:solidFill>
                <a:schemeClr val="accent5">
                  <a:lumMod val="75000"/>
                </a:schemeClr>
              </a:solidFill>
              <a:latin typeface="Helvetica" panose="020B0604020202030204" pitchFamily="34" charset="0"/>
            </a:endParaRPr>
          </a:p>
          <a:p>
            <a:endParaRPr lang="es-ES" sz="3200" b="1" dirty="0">
              <a:solidFill>
                <a:schemeClr val="accent5">
                  <a:lumMod val="75000"/>
                </a:schemeClr>
              </a:solidFill>
              <a:latin typeface="Helvetica" panose="020B0604020202030204" pitchFamily="34" charset="0"/>
            </a:endParaRPr>
          </a:p>
        </p:txBody>
      </p:sp>
    </p:spTree>
    <p:extLst>
      <p:ext uri="{BB962C8B-B14F-4D97-AF65-F5344CB8AC3E}">
        <p14:creationId xmlns:p14="http://schemas.microsoft.com/office/powerpoint/2010/main" val="3469670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EBB92488-6FB9-45D2-987C-5B291205E4E8}"/>
              </a:ext>
            </a:extLst>
          </p:cNvPr>
          <p:cNvSpPr txBox="1"/>
          <p:nvPr/>
        </p:nvSpPr>
        <p:spPr>
          <a:xfrm>
            <a:off x="0" y="409577"/>
            <a:ext cx="9269644" cy="553998"/>
          </a:xfrm>
          <a:prstGeom prst="rect">
            <a:avLst/>
          </a:prstGeom>
          <a:noFill/>
        </p:spPr>
        <p:txBody>
          <a:bodyPr wrap="square">
            <a:spAutoFit/>
          </a:bodyPr>
          <a:lstStyle/>
          <a:p>
            <a:pPr algn="ctr"/>
            <a:r>
              <a:rPr lang="es-ES" sz="3000" b="1" dirty="0">
                <a:solidFill>
                  <a:schemeClr val="bg1"/>
                </a:solidFill>
                <a:latin typeface="Nunito Sans ExtraBold"/>
                <a:sym typeface="Nunito Sans ExtraBold"/>
              </a:rPr>
              <a:t>Ejemplos IA</a:t>
            </a:r>
            <a:endParaRPr lang="es-CO" sz="3000" b="1" dirty="0">
              <a:solidFill>
                <a:schemeClr val="bg1"/>
              </a:solidFill>
              <a:latin typeface="Nunito Sans ExtraBold"/>
              <a:sym typeface="Nunito Sans ExtraBold"/>
            </a:endParaRPr>
          </a:p>
        </p:txBody>
      </p:sp>
      <p:pic>
        <p:nvPicPr>
          <p:cNvPr id="30" name="Imagen 29">
            <a:extLst>
              <a:ext uri="{FF2B5EF4-FFF2-40B4-BE49-F238E27FC236}">
                <a16:creationId xmlns:a16="http://schemas.microsoft.com/office/drawing/2014/main" id="{08DCA5C1-EB68-4F07-A9DB-C8338203DD69}"/>
              </a:ext>
            </a:extLst>
          </p:cNvPr>
          <p:cNvPicPr>
            <a:picLocks noChangeAspect="1"/>
          </p:cNvPicPr>
          <p:nvPr/>
        </p:nvPicPr>
        <p:blipFill>
          <a:blip r:embed="rId2"/>
          <a:stretch>
            <a:fillRect/>
          </a:stretch>
        </p:blipFill>
        <p:spPr>
          <a:xfrm>
            <a:off x="273881" y="1889414"/>
            <a:ext cx="1307976" cy="2469572"/>
          </a:xfrm>
          <a:prstGeom prst="rect">
            <a:avLst/>
          </a:prstGeom>
        </p:spPr>
      </p:pic>
      <p:pic>
        <p:nvPicPr>
          <p:cNvPr id="32" name="Imagen 31">
            <a:extLst>
              <a:ext uri="{FF2B5EF4-FFF2-40B4-BE49-F238E27FC236}">
                <a16:creationId xmlns:a16="http://schemas.microsoft.com/office/drawing/2014/main" id="{E5C76A04-1949-43B5-A3AB-0F6EF71863AF}"/>
              </a:ext>
            </a:extLst>
          </p:cNvPr>
          <p:cNvPicPr>
            <a:picLocks noChangeAspect="1"/>
          </p:cNvPicPr>
          <p:nvPr/>
        </p:nvPicPr>
        <p:blipFill>
          <a:blip r:embed="rId3"/>
          <a:stretch>
            <a:fillRect/>
          </a:stretch>
        </p:blipFill>
        <p:spPr>
          <a:xfrm>
            <a:off x="1774771" y="2193622"/>
            <a:ext cx="2457794" cy="1138397"/>
          </a:xfrm>
          <a:prstGeom prst="rect">
            <a:avLst/>
          </a:prstGeom>
        </p:spPr>
      </p:pic>
      <p:pic>
        <p:nvPicPr>
          <p:cNvPr id="34" name="Imagen 33">
            <a:extLst>
              <a:ext uri="{FF2B5EF4-FFF2-40B4-BE49-F238E27FC236}">
                <a16:creationId xmlns:a16="http://schemas.microsoft.com/office/drawing/2014/main" id="{D13740BD-20F6-42BA-A8DB-A0FDF91467A3}"/>
              </a:ext>
            </a:extLst>
          </p:cNvPr>
          <p:cNvPicPr>
            <a:picLocks noChangeAspect="1"/>
          </p:cNvPicPr>
          <p:nvPr/>
        </p:nvPicPr>
        <p:blipFill>
          <a:blip r:embed="rId4"/>
          <a:stretch>
            <a:fillRect/>
          </a:stretch>
        </p:blipFill>
        <p:spPr>
          <a:xfrm>
            <a:off x="1774772" y="3429001"/>
            <a:ext cx="2505361" cy="1017803"/>
          </a:xfrm>
          <a:prstGeom prst="rect">
            <a:avLst/>
          </a:prstGeom>
        </p:spPr>
      </p:pic>
      <p:pic>
        <p:nvPicPr>
          <p:cNvPr id="36" name="Imagen 35">
            <a:extLst>
              <a:ext uri="{FF2B5EF4-FFF2-40B4-BE49-F238E27FC236}">
                <a16:creationId xmlns:a16="http://schemas.microsoft.com/office/drawing/2014/main" id="{CBDC404B-DA46-465C-B4AE-4632AC2A0A06}"/>
              </a:ext>
            </a:extLst>
          </p:cNvPr>
          <p:cNvPicPr>
            <a:picLocks noChangeAspect="1"/>
          </p:cNvPicPr>
          <p:nvPr/>
        </p:nvPicPr>
        <p:blipFill>
          <a:blip r:embed="rId5"/>
          <a:stretch>
            <a:fillRect/>
          </a:stretch>
        </p:blipFill>
        <p:spPr>
          <a:xfrm>
            <a:off x="4425480" y="2181591"/>
            <a:ext cx="2726175" cy="1885219"/>
          </a:xfrm>
          <a:prstGeom prst="rect">
            <a:avLst/>
          </a:prstGeom>
        </p:spPr>
      </p:pic>
      <p:pic>
        <p:nvPicPr>
          <p:cNvPr id="38" name="Imagen 37" descr="Imagen que contiene Gráfico&#10;&#10;Descripción generada automáticamente">
            <a:extLst>
              <a:ext uri="{FF2B5EF4-FFF2-40B4-BE49-F238E27FC236}">
                <a16:creationId xmlns:a16="http://schemas.microsoft.com/office/drawing/2014/main" id="{AE964D6E-4C71-49A9-8FE5-4B31E57575AC}"/>
              </a:ext>
            </a:extLst>
          </p:cNvPr>
          <p:cNvPicPr>
            <a:picLocks noChangeAspect="1"/>
          </p:cNvPicPr>
          <p:nvPr/>
        </p:nvPicPr>
        <p:blipFill>
          <a:blip r:embed="rId6"/>
          <a:stretch>
            <a:fillRect/>
          </a:stretch>
        </p:blipFill>
        <p:spPr>
          <a:xfrm>
            <a:off x="7297001" y="1889415"/>
            <a:ext cx="1573118" cy="1364239"/>
          </a:xfrm>
          <a:prstGeom prst="rect">
            <a:avLst/>
          </a:prstGeom>
        </p:spPr>
      </p:pic>
      <p:pic>
        <p:nvPicPr>
          <p:cNvPr id="40" name="Imagen 39" descr="Forma&#10;&#10;Descripción generada automáticamente con confianza media">
            <a:extLst>
              <a:ext uri="{FF2B5EF4-FFF2-40B4-BE49-F238E27FC236}">
                <a16:creationId xmlns:a16="http://schemas.microsoft.com/office/drawing/2014/main" id="{F7A0BC59-437D-483E-B4C4-D7379DADEA1E}"/>
              </a:ext>
            </a:extLst>
          </p:cNvPr>
          <p:cNvPicPr>
            <a:picLocks noChangeAspect="1"/>
          </p:cNvPicPr>
          <p:nvPr/>
        </p:nvPicPr>
        <p:blipFill>
          <a:blip r:embed="rId7"/>
          <a:stretch>
            <a:fillRect/>
          </a:stretch>
        </p:blipFill>
        <p:spPr>
          <a:xfrm>
            <a:off x="273881" y="4827034"/>
            <a:ext cx="2381250" cy="628650"/>
          </a:xfrm>
          <a:prstGeom prst="rect">
            <a:avLst/>
          </a:prstGeom>
        </p:spPr>
      </p:pic>
      <p:pic>
        <p:nvPicPr>
          <p:cNvPr id="42" name="Imagen 41" descr="Imagen que contiene Texto&#10;&#10;Descripción generada automáticamente">
            <a:extLst>
              <a:ext uri="{FF2B5EF4-FFF2-40B4-BE49-F238E27FC236}">
                <a16:creationId xmlns:a16="http://schemas.microsoft.com/office/drawing/2014/main" id="{0E865FE3-62D8-4083-BB49-F3836123716C}"/>
              </a:ext>
            </a:extLst>
          </p:cNvPr>
          <p:cNvPicPr>
            <a:picLocks noChangeAspect="1"/>
          </p:cNvPicPr>
          <p:nvPr/>
        </p:nvPicPr>
        <p:blipFill>
          <a:blip r:embed="rId8"/>
          <a:stretch>
            <a:fillRect/>
          </a:stretch>
        </p:blipFill>
        <p:spPr>
          <a:xfrm>
            <a:off x="2827627" y="4619211"/>
            <a:ext cx="1895475" cy="1066800"/>
          </a:xfrm>
          <a:prstGeom prst="rect">
            <a:avLst/>
          </a:prstGeom>
        </p:spPr>
      </p:pic>
      <p:pic>
        <p:nvPicPr>
          <p:cNvPr id="44" name="Imagen 43">
            <a:extLst>
              <a:ext uri="{FF2B5EF4-FFF2-40B4-BE49-F238E27FC236}">
                <a16:creationId xmlns:a16="http://schemas.microsoft.com/office/drawing/2014/main" id="{7C956DCC-1F79-4F0C-A77E-0355178F9092}"/>
              </a:ext>
            </a:extLst>
          </p:cNvPr>
          <p:cNvPicPr>
            <a:picLocks noChangeAspect="1"/>
          </p:cNvPicPr>
          <p:nvPr/>
        </p:nvPicPr>
        <p:blipFill>
          <a:blip r:embed="rId9"/>
          <a:stretch>
            <a:fillRect/>
          </a:stretch>
        </p:blipFill>
        <p:spPr>
          <a:xfrm>
            <a:off x="4815270" y="4505539"/>
            <a:ext cx="4223644" cy="1175854"/>
          </a:xfrm>
          <a:prstGeom prst="rect">
            <a:avLst/>
          </a:prstGeom>
        </p:spPr>
      </p:pic>
    </p:spTree>
    <p:extLst>
      <p:ext uri="{BB962C8B-B14F-4D97-AF65-F5344CB8AC3E}">
        <p14:creationId xmlns:p14="http://schemas.microsoft.com/office/powerpoint/2010/main" val="38384021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0EF56C75-8DB2-2169-5D1C-3C8559F408BB}"/>
                  </a:ext>
                </a:extLst>
              </p:cNvPr>
              <p:cNvSpPr txBox="1"/>
              <p:nvPr/>
            </p:nvSpPr>
            <p:spPr>
              <a:xfrm>
                <a:off x="946466" y="350601"/>
                <a:ext cx="7520001" cy="5476051"/>
              </a:xfrm>
              <a:prstGeom prst="rect">
                <a:avLst/>
              </a:prstGeom>
              <a:noFill/>
            </p:spPr>
            <p:txBody>
              <a:bodyPr wrap="square">
                <a:spAutoFit/>
              </a:bodyPr>
              <a:lstStyle/>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Usamos el </a:t>
                </a:r>
                <a:r>
                  <a:rPr lang="es-ES" b="1" dirty="0">
                    <a:solidFill>
                      <a:schemeClr val="accent5">
                        <a:lumMod val="75000"/>
                      </a:schemeClr>
                    </a:solidFill>
                    <a:latin typeface="Helvetica" panose="020B0604020202030204" pitchFamily="34" charset="0"/>
                  </a:rPr>
                  <a:t>puntaje z </a:t>
                </a:r>
                <a:r>
                  <a:rPr lang="es-ES" dirty="0">
                    <a:solidFill>
                      <a:schemeClr val="accent5">
                        <a:lumMod val="75000"/>
                      </a:schemeClr>
                    </a:solidFill>
                    <a:latin typeface="Helvetica" panose="020B0604020202030204" pitchFamily="34" charset="0"/>
                  </a:rPr>
                  <a:t>para encontrar la posición relativa de una observación dividiendo la diferencia de la observación y la media entre la desviación estándar o, de manera equivalente,   </a:t>
                </a:r>
                <a14:m>
                  <m:oMath xmlns:m="http://schemas.openxmlformats.org/officeDocument/2006/math">
                    <m:r>
                      <a:rPr lang="es-ES" i="1" dirty="0" smtClean="0">
                        <a:solidFill>
                          <a:schemeClr val="accent5">
                            <a:lumMod val="75000"/>
                          </a:schemeClr>
                        </a:solidFill>
                        <a:latin typeface="Cambria Math" panose="02040503050406030204" pitchFamily="18" charset="0"/>
                      </a:rPr>
                      <m:t>𝑧</m:t>
                    </m:r>
                    <m:r>
                      <a:rPr lang="es-ES" i="1" dirty="0" smtClean="0">
                        <a:solidFill>
                          <a:schemeClr val="accent5">
                            <a:lumMod val="75000"/>
                          </a:schemeClr>
                        </a:solidFill>
                        <a:latin typeface="Cambria Math" panose="02040503050406030204" pitchFamily="18" charset="0"/>
                      </a:rPr>
                      <m:t>=</m:t>
                    </m:r>
                    <m:f>
                      <m:fPr>
                        <m:ctrlPr>
                          <a:rPr lang="es-ES" b="0" i="1" dirty="0" smtClean="0">
                            <a:solidFill>
                              <a:schemeClr val="accent5">
                                <a:lumMod val="75000"/>
                              </a:schemeClr>
                            </a:solidFill>
                            <a:latin typeface="Cambria Math" panose="02040503050406030204" pitchFamily="18" charset="0"/>
                          </a:rPr>
                        </m:ctrlPr>
                      </m:fPr>
                      <m:num>
                        <m:r>
                          <a:rPr lang="es-ES" b="0" i="1" dirty="0" smtClean="0">
                            <a:solidFill>
                              <a:schemeClr val="accent5">
                                <a:lumMod val="75000"/>
                              </a:schemeClr>
                            </a:solidFill>
                            <a:latin typeface="Cambria Math" panose="02040503050406030204" pitchFamily="18" charset="0"/>
                          </a:rPr>
                          <m:t>𝑥</m:t>
                        </m:r>
                        <m:r>
                          <a:rPr lang="es-ES" b="0" i="1" dirty="0" smtClean="0">
                            <a:solidFill>
                              <a:schemeClr val="accent5">
                                <a:lumMod val="75000"/>
                              </a:schemeClr>
                            </a:solidFill>
                            <a:latin typeface="Cambria Math" panose="02040503050406030204" pitchFamily="18" charset="0"/>
                          </a:rPr>
                          <m:t>−</m:t>
                        </m:r>
                        <m:acc>
                          <m:accPr>
                            <m:chr m:val="̅"/>
                            <m:ctrlPr>
                              <a:rPr lang="es-ES" b="0" i="1" dirty="0" smtClean="0">
                                <a:solidFill>
                                  <a:schemeClr val="accent5">
                                    <a:lumMod val="75000"/>
                                  </a:schemeClr>
                                </a:solidFill>
                                <a:latin typeface="Cambria Math" panose="02040503050406030204" pitchFamily="18" charset="0"/>
                              </a:rPr>
                            </m:ctrlPr>
                          </m:accPr>
                          <m:e>
                            <m:r>
                              <a:rPr lang="es-ES" b="0" i="1" dirty="0" smtClean="0">
                                <a:solidFill>
                                  <a:schemeClr val="accent5">
                                    <a:lumMod val="75000"/>
                                  </a:schemeClr>
                                </a:solidFill>
                                <a:latin typeface="Cambria Math" panose="02040503050406030204" pitchFamily="18" charset="0"/>
                              </a:rPr>
                              <m:t>𝑥</m:t>
                            </m:r>
                          </m:e>
                        </m:acc>
                      </m:num>
                      <m:den>
                        <m:r>
                          <a:rPr lang="es-ES" i="1" dirty="0" err="1" smtClean="0">
                            <a:solidFill>
                              <a:schemeClr val="accent5">
                                <a:lumMod val="75000"/>
                              </a:schemeClr>
                            </a:solidFill>
                            <a:latin typeface="Cambria Math" panose="02040503050406030204" pitchFamily="18" charset="0"/>
                          </a:rPr>
                          <m:t>𝑠</m:t>
                        </m:r>
                      </m:den>
                    </m:f>
                  </m:oMath>
                </a14:m>
                <a:r>
                  <a:rPr lang="es-ES" dirty="0">
                    <a:solidFill>
                      <a:schemeClr val="accent5">
                        <a:lumMod val="75000"/>
                      </a:schemeClr>
                    </a:solidFill>
                    <a:latin typeface="Helvetica" panose="020B0604020202030204" pitchFamily="34" charset="0"/>
                  </a:rPr>
                  <a:t>. </a:t>
                </a:r>
              </a:p>
              <a:p>
                <a:pPr algn="just"/>
                <a:endParaRPr lang="es-ES" dirty="0">
                  <a:solidFill>
                    <a:schemeClr val="accent5">
                      <a:lumMod val="75000"/>
                    </a:schemeClr>
                  </a:solidFill>
                  <a:latin typeface="Helvetica" panose="020B0604020202030204" pitchFamily="34" charset="0"/>
                </a:endParaRPr>
              </a:p>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Un </a:t>
                </a:r>
                <a:r>
                  <a:rPr lang="es-ES" b="1" dirty="0">
                    <a:solidFill>
                      <a:schemeClr val="accent5">
                        <a:lumMod val="75000"/>
                      </a:schemeClr>
                    </a:solidFill>
                    <a:latin typeface="Helvetica" panose="020B0604020202030204" pitchFamily="34" charset="0"/>
                  </a:rPr>
                  <a:t>puntaje z </a:t>
                </a:r>
                <a:r>
                  <a:rPr lang="es-ES" dirty="0">
                    <a:solidFill>
                      <a:schemeClr val="accent5">
                        <a:lumMod val="75000"/>
                      </a:schemeClr>
                    </a:solidFill>
                    <a:latin typeface="Helvetica" panose="020B0604020202030204" pitchFamily="34" charset="0"/>
                  </a:rPr>
                  <a:t>es una medida sin unidades. </a:t>
                </a:r>
              </a:p>
              <a:p>
                <a:pPr marL="285750" indent="-285750" algn="just">
                  <a:buFont typeface="Arial" panose="020B0604020202020204" pitchFamily="34" charset="0"/>
                  <a:buChar char="•"/>
                </a:pPr>
                <a:endParaRPr lang="es-ES" dirty="0">
                  <a:solidFill>
                    <a:schemeClr val="accent5">
                      <a:lumMod val="75000"/>
                    </a:schemeClr>
                  </a:solidFill>
                  <a:latin typeface="Helvetica" panose="020B0604020202030204" pitchFamily="34" charset="0"/>
                </a:endParaRPr>
              </a:p>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Mide la distancia de una observación desde la media en términos de desviaciones estándar. </a:t>
                </a:r>
              </a:p>
              <a:p>
                <a:pPr marL="285750" indent="-285750" algn="just">
                  <a:buFont typeface="Arial" panose="020B0604020202020204" pitchFamily="34" charset="0"/>
                  <a:buChar char="•"/>
                </a:pPr>
                <a:endParaRPr lang="es-ES" dirty="0">
                  <a:solidFill>
                    <a:schemeClr val="accent5">
                      <a:lumMod val="75000"/>
                    </a:schemeClr>
                  </a:solidFill>
                  <a:latin typeface="Helvetica" panose="020B0604020202030204" pitchFamily="34" charset="0"/>
                </a:endParaRPr>
              </a:p>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Por ejemplo, un puntaje </a:t>
                </a:r>
                <a14:m>
                  <m:oMath xmlns:m="http://schemas.openxmlformats.org/officeDocument/2006/math">
                    <m:r>
                      <a:rPr lang="es-ES" i="1" dirty="0" smtClean="0">
                        <a:solidFill>
                          <a:schemeClr val="accent5">
                            <a:lumMod val="75000"/>
                          </a:schemeClr>
                        </a:solidFill>
                        <a:latin typeface="Cambria Math" panose="02040503050406030204" pitchFamily="18" charset="0"/>
                      </a:rPr>
                      <m:t>𝑧</m:t>
                    </m:r>
                  </m:oMath>
                </a14:m>
                <a:r>
                  <a:rPr lang="es-ES" dirty="0">
                    <a:solidFill>
                      <a:schemeClr val="accent5">
                        <a:lumMod val="75000"/>
                      </a:schemeClr>
                    </a:solidFill>
                    <a:latin typeface="Helvetica" panose="020B0604020202030204" pitchFamily="34" charset="0"/>
                  </a:rPr>
                  <a:t> de 2 implica que la observación está dos desviaciones estándar por encima de la media. De manera similar, una puntuación </a:t>
                </a:r>
                <a14:m>
                  <m:oMath xmlns:m="http://schemas.openxmlformats.org/officeDocument/2006/math">
                    <m:r>
                      <a:rPr lang="es-ES" i="1" dirty="0" smtClean="0">
                        <a:solidFill>
                          <a:schemeClr val="accent5">
                            <a:lumMod val="75000"/>
                          </a:schemeClr>
                        </a:solidFill>
                        <a:latin typeface="Cambria Math" panose="02040503050406030204" pitchFamily="18" charset="0"/>
                      </a:rPr>
                      <m:t>𝑧</m:t>
                    </m:r>
                  </m:oMath>
                </a14:m>
                <a:r>
                  <a:rPr lang="es-ES" dirty="0">
                    <a:solidFill>
                      <a:schemeClr val="accent5">
                        <a:lumMod val="75000"/>
                      </a:schemeClr>
                    </a:solidFill>
                    <a:latin typeface="Helvetica" panose="020B0604020202030204" pitchFamily="34" charset="0"/>
                  </a:rPr>
                  <a:t> de −1.5 implica que la observación está 1.5 desviaciones estándar por debajo de la media.        </a:t>
                </a:r>
              </a:p>
              <a:p>
                <a:pPr marL="285750" indent="-285750" algn="just">
                  <a:buFont typeface="Arial" panose="020B0604020202020204" pitchFamily="34" charset="0"/>
                  <a:buChar char="•"/>
                </a:pPr>
                <a:endParaRPr lang="es-ES" dirty="0">
                  <a:solidFill>
                    <a:schemeClr val="accent5">
                      <a:lumMod val="75000"/>
                    </a:schemeClr>
                  </a:solidFill>
                  <a:latin typeface="Helvetica" panose="020B0604020202030204" pitchFamily="34" charset="0"/>
                </a:endParaRPr>
              </a:p>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La conversión de observaciones en puntajes </a:t>
                </a:r>
                <a14:m>
                  <m:oMath xmlns:m="http://schemas.openxmlformats.org/officeDocument/2006/math">
                    <m:r>
                      <a:rPr lang="es-ES" i="1" dirty="0" smtClean="0">
                        <a:solidFill>
                          <a:schemeClr val="accent5">
                            <a:lumMod val="75000"/>
                          </a:schemeClr>
                        </a:solidFill>
                        <a:latin typeface="Cambria Math" panose="02040503050406030204" pitchFamily="18" charset="0"/>
                      </a:rPr>
                      <m:t>𝑧</m:t>
                    </m:r>
                  </m:oMath>
                </a14:m>
                <a:r>
                  <a:rPr lang="es-ES" dirty="0">
                    <a:solidFill>
                      <a:schemeClr val="accent5">
                        <a:lumMod val="75000"/>
                      </a:schemeClr>
                    </a:solidFill>
                    <a:latin typeface="Helvetica" panose="020B0604020202030204" pitchFamily="34" charset="0"/>
                  </a:rPr>
                  <a:t> también se denomina estandarización de las observaciones. La estandarización es una técnica común utilizada en el análisis de datos cuando se trata de variables medidas con diferentes escalas.</a:t>
                </a:r>
              </a:p>
              <a:p>
                <a:pPr algn="just"/>
                <a:endParaRPr lang="es-ES" dirty="0">
                  <a:solidFill>
                    <a:schemeClr val="accent5">
                      <a:lumMod val="75000"/>
                    </a:schemeClr>
                  </a:solidFill>
                  <a:latin typeface="Helvetica" panose="020B0604020202030204" pitchFamily="34" charset="0"/>
                </a:endParaRPr>
              </a:p>
            </p:txBody>
          </p:sp>
        </mc:Choice>
        <mc:Fallback xmlns="">
          <p:sp>
            <p:nvSpPr>
              <p:cNvPr id="5" name="CuadroTexto 4">
                <a:extLst>
                  <a:ext uri="{FF2B5EF4-FFF2-40B4-BE49-F238E27FC236}">
                    <a16:creationId xmlns:a16="http://schemas.microsoft.com/office/drawing/2014/main" id="{0EF56C75-8DB2-2169-5D1C-3C8559F408BB}"/>
                  </a:ext>
                </a:extLst>
              </p:cNvPr>
              <p:cNvSpPr txBox="1">
                <a:spLocks noRot="1" noChangeAspect="1" noMove="1" noResize="1" noEditPoints="1" noAdjustHandles="1" noChangeArrowheads="1" noChangeShapeType="1" noTextEdit="1"/>
              </p:cNvSpPr>
              <p:nvPr/>
            </p:nvSpPr>
            <p:spPr>
              <a:xfrm>
                <a:off x="946466" y="350601"/>
                <a:ext cx="7520001" cy="5476051"/>
              </a:xfrm>
              <a:prstGeom prst="rect">
                <a:avLst/>
              </a:prstGeom>
              <a:blipFill>
                <a:blip r:embed="rId2"/>
                <a:stretch>
                  <a:fillRect l="-486" t="-668" r="-648"/>
                </a:stretch>
              </a:blipFill>
            </p:spPr>
            <p:txBody>
              <a:bodyPr/>
              <a:lstStyle/>
              <a:p>
                <a:r>
                  <a:rPr lang="es-CO">
                    <a:noFill/>
                  </a:rPr>
                  <a:t> </a:t>
                </a:r>
              </a:p>
            </p:txBody>
          </p:sp>
        </mc:Fallback>
      </mc:AlternateContent>
    </p:spTree>
    <p:extLst>
      <p:ext uri="{BB962C8B-B14F-4D97-AF65-F5344CB8AC3E}">
        <p14:creationId xmlns:p14="http://schemas.microsoft.com/office/powerpoint/2010/main" val="3631498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2C3D4C-AFFE-5B7D-1B4A-B15BDA0427DA}"/>
              </a:ext>
            </a:extLst>
          </p:cNvPr>
          <p:cNvSpPr>
            <a:spLocks noGrp="1"/>
          </p:cNvSpPr>
          <p:nvPr>
            <p:ph type="ctrTitle"/>
          </p:nvPr>
        </p:nvSpPr>
        <p:spPr>
          <a:xfrm>
            <a:off x="685800" y="2343752"/>
            <a:ext cx="7772400" cy="2387600"/>
          </a:xfrm>
        </p:spPr>
        <p:txBody>
          <a:bodyPr>
            <a:normAutofit/>
          </a:bodyPr>
          <a:lstStyle/>
          <a:p>
            <a:r>
              <a:rPr lang="es-ES" sz="4000" b="1" dirty="0">
                <a:solidFill>
                  <a:schemeClr val="accent5">
                    <a:lumMod val="75000"/>
                  </a:schemeClr>
                </a:solidFill>
                <a:latin typeface="Helvetica" panose="020B0604020202030204" pitchFamily="34" charset="0"/>
                <a:ea typeface="+mn-ea"/>
                <a:cs typeface="+mn-cs"/>
              </a:rPr>
              <a:t>¿Preguntas?</a:t>
            </a:r>
            <a:br>
              <a:rPr lang="es-ES" sz="4000" b="1" i="1" dirty="0">
                <a:solidFill>
                  <a:schemeClr val="accent5">
                    <a:lumMod val="75000"/>
                  </a:schemeClr>
                </a:solidFill>
                <a:latin typeface="Helvetica" panose="020B0604020202030204" pitchFamily="34" charset="0"/>
                <a:ea typeface="+mn-ea"/>
                <a:cs typeface="+mn-cs"/>
              </a:rPr>
            </a:br>
            <a:br>
              <a:rPr lang="es-ES" sz="4000" b="1" i="1" dirty="0">
                <a:solidFill>
                  <a:schemeClr val="accent5">
                    <a:lumMod val="75000"/>
                  </a:schemeClr>
                </a:solidFill>
                <a:latin typeface="Helvetica" panose="020B0604020202030204" pitchFamily="34" charset="0"/>
                <a:ea typeface="+mn-ea"/>
                <a:cs typeface="+mn-cs"/>
              </a:rPr>
            </a:br>
            <a:endParaRPr lang="es-CO" sz="4000" dirty="0">
              <a:solidFill>
                <a:schemeClr val="accent5">
                  <a:lumMod val="75000"/>
                </a:schemeClr>
              </a:solidFill>
              <a:latin typeface="Helvetica" panose="020B0604020202030204" pitchFamily="34" charset="0"/>
              <a:ea typeface="+mn-ea"/>
              <a:cs typeface="+mn-cs"/>
            </a:endParaRPr>
          </a:p>
        </p:txBody>
      </p:sp>
    </p:spTree>
    <p:extLst>
      <p:ext uri="{BB962C8B-B14F-4D97-AF65-F5344CB8AC3E}">
        <p14:creationId xmlns:p14="http://schemas.microsoft.com/office/powerpoint/2010/main" val="2816599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ítulo 1">
            <a:extLst>
              <a:ext uri="{FF2B5EF4-FFF2-40B4-BE49-F238E27FC236}">
                <a16:creationId xmlns:a16="http://schemas.microsoft.com/office/drawing/2014/main" id="{67F869FB-CD19-4561-B3D2-3CBA88F2A741}"/>
              </a:ext>
            </a:extLst>
          </p:cNvPr>
          <p:cNvSpPr>
            <a:spLocks noGrp="1"/>
          </p:cNvSpPr>
          <p:nvPr>
            <p:ph type="ctrTitle"/>
          </p:nvPr>
        </p:nvSpPr>
        <p:spPr>
          <a:xfrm>
            <a:off x="117765" y="991047"/>
            <a:ext cx="2729240" cy="946200"/>
          </a:xfrm>
        </p:spPr>
        <p:txBody>
          <a:bodyPr/>
          <a:lstStyle/>
          <a:p>
            <a:r>
              <a:rPr lang="es-ES" sz="3000" b="1" dirty="0">
                <a:solidFill>
                  <a:schemeClr val="bg1"/>
                </a:solidFill>
              </a:rPr>
              <a:t>Qué es ML?</a:t>
            </a:r>
            <a:br>
              <a:rPr lang="es-ES" sz="3000" b="1" dirty="0">
                <a:solidFill>
                  <a:schemeClr val="bg1"/>
                </a:solidFill>
              </a:rPr>
            </a:br>
            <a:br>
              <a:rPr lang="es-ES" sz="3000" b="1" dirty="0">
                <a:solidFill>
                  <a:schemeClr val="bg1"/>
                </a:solidFill>
              </a:rPr>
            </a:br>
            <a:endParaRPr lang="es-CO" sz="3000" b="1" dirty="0">
              <a:solidFill>
                <a:schemeClr val="bg1"/>
              </a:solidFill>
            </a:endParaRPr>
          </a:p>
        </p:txBody>
      </p:sp>
      <p:sp>
        <p:nvSpPr>
          <p:cNvPr id="27" name="CuadroTexto 26">
            <a:extLst>
              <a:ext uri="{FF2B5EF4-FFF2-40B4-BE49-F238E27FC236}">
                <a16:creationId xmlns:a16="http://schemas.microsoft.com/office/drawing/2014/main" id="{965F5D12-E0D1-4C67-89AA-4C7E21BFD61D}"/>
              </a:ext>
            </a:extLst>
          </p:cNvPr>
          <p:cNvSpPr txBox="1"/>
          <p:nvPr/>
        </p:nvSpPr>
        <p:spPr>
          <a:xfrm>
            <a:off x="3408312" y="1229788"/>
            <a:ext cx="4572000" cy="1754326"/>
          </a:xfrm>
          <a:prstGeom prst="rect">
            <a:avLst/>
          </a:prstGeom>
          <a:noFill/>
        </p:spPr>
        <p:txBody>
          <a:bodyPr wrap="square">
            <a:spAutoFit/>
          </a:bodyPr>
          <a:lstStyle/>
          <a:p>
            <a:pPr lvl="1" algn="just" defTabSz="457200">
              <a:buClr>
                <a:srgbClr val="06AAFC"/>
              </a:buClr>
              <a:buSzPts val="4600"/>
            </a:pPr>
            <a:r>
              <a:rPr lang="es-ES" dirty="0">
                <a:latin typeface="Inter"/>
              </a:rPr>
              <a:t>Los métodos de ML se caracterizan por su capacidad de aprender de los datos sin ser programados explícitamente</a:t>
            </a:r>
          </a:p>
          <a:p>
            <a:pPr lvl="1" algn="just" defTabSz="457200">
              <a:buClr>
                <a:srgbClr val="06AAFC"/>
              </a:buClr>
              <a:buSzPts val="4600"/>
            </a:pPr>
            <a:endParaRPr lang="es-ES" dirty="0">
              <a:latin typeface="Inter"/>
            </a:endParaRPr>
          </a:p>
          <a:p>
            <a:pPr lvl="1" algn="just" defTabSz="457200">
              <a:buClr>
                <a:srgbClr val="06AAFC"/>
              </a:buClr>
              <a:buSzPts val="4600"/>
            </a:pPr>
            <a:r>
              <a:rPr lang="es-ES" dirty="0">
                <a:latin typeface="Inter"/>
              </a:rPr>
              <a:t>El ML se utiliza a menudo para hacer predicciones</a:t>
            </a:r>
            <a:endParaRPr lang="en-US" dirty="0">
              <a:latin typeface="Inter"/>
            </a:endParaRPr>
          </a:p>
        </p:txBody>
      </p:sp>
      <p:sp>
        <p:nvSpPr>
          <p:cNvPr id="33" name="CuadroTexto 32">
            <a:extLst>
              <a:ext uri="{FF2B5EF4-FFF2-40B4-BE49-F238E27FC236}">
                <a16:creationId xmlns:a16="http://schemas.microsoft.com/office/drawing/2014/main" id="{A099A5E6-F20C-45DF-82DA-7548925D6112}"/>
              </a:ext>
            </a:extLst>
          </p:cNvPr>
          <p:cNvSpPr txBox="1"/>
          <p:nvPr/>
        </p:nvSpPr>
        <p:spPr>
          <a:xfrm>
            <a:off x="1714594" y="5785306"/>
            <a:ext cx="7959437" cy="215444"/>
          </a:xfrm>
          <a:prstGeom prst="rect">
            <a:avLst/>
          </a:prstGeom>
          <a:noFill/>
        </p:spPr>
        <p:txBody>
          <a:bodyPr wrap="square">
            <a:spAutoFit/>
          </a:bodyPr>
          <a:lstStyle/>
          <a:p>
            <a:r>
              <a:rPr lang="es-CO" sz="800"/>
              <a:t>https://otech.uaeh.edu.mx/noti/index.php/machine-learning/los-conceptos-de-machine-learning-y-deep-learning-en-la-industria/</a:t>
            </a:r>
          </a:p>
        </p:txBody>
      </p:sp>
      <p:pic>
        <p:nvPicPr>
          <p:cNvPr id="34" name="Imagen 33" descr="Interfaz de usuario gráfica, Aplicación&#10;&#10;Descripción generada automáticamente">
            <a:extLst>
              <a:ext uri="{FF2B5EF4-FFF2-40B4-BE49-F238E27FC236}">
                <a16:creationId xmlns:a16="http://schemas.microsoft.com/office/drawing/2014/main" id="{B30BAFD0-AA06-435E-A0A9-5F1DE47CE926}"/>
              </a:ext>
            </a:extLst>
          </p:cNvPr>
          <p:cNvPicPr>
            <a:picLocks noChangeAspect="1"/>
          </p:cNvPicPr>
          <p:nvPr/>
        </p:nvPicPr>
        <p:blipFill>
          <a:blip r:embed="rId2"/>
          <a:stretch>
            <a:fillRect/>
          </a:stretch>
        </p:blipFill>
        <p:spPr>
          <a:xfrm>
            <a:off x="3833612" y="3120859"/>
            <a:ext cx="4146699" cy="2711941"/>
          </a:xfrm>
          <a:prstGeom prst="rect">
            <a:avLst/>
          </a:prstGeom>
        </p:spPr>
      </p:pic>
      <p:sp>
        <p:nvSpPr>
          <p:cNvPr id="35" name="Título 6">
            <a:extLst>
              <a:ext uri="{FF2B5EF4-FFF2-40B4-BE49-F238E27FC236}">
                <a16:creationId xmlns:a16="http://schemas.microsoft.com/office/drawing/2014/main" id="{8CB51A99-2339-4BA4-A96E-06DD0CE283CB}"/>
              </a:ext>
            </a:extLst>
          </p:cNvPr>
          <p:cNvSpPr txBox="1">
            <a:spLocks/>
          </p:cNvSpPr>
          <p:nvPr/>
        </p:nvSpPr>
        <p:spPr>
          <a:xfrm>
            <a:off x="0" y="1807443"/>
            <a:ext cx="2590800" cy="689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r>
              <a:rPr lang="en-US" sz="1800" i="1">
                <a:solidFill>
                  <a:srgbClr val="F3F3F3"/>
                </a:solidFill>
              </a:rPr>
              <a:t>"</a:t>
            </a:r>
            <a:r>
              <a:rPr lang="en-US" sz="1200" i="1">
                <a:solidFill>
                  <a:srgbClr val="F3F3F3"/>
                </a:solidFill>
              </a:rPr>
              <a:t>Machine learning is a branch of </a:t>
            </a:r>
            <a:r>
              <a:rPr lang="en-US" sz="1200" i="1">
                <a:solidFill>
                  <a:srgbClr val="F3F3F3"/>
                </a:solidFill>
                <a:hlinkClick r:id="rId3">
                  <a:extLst>
                    <a:ext uri="{A12FA001-AC4F-418D-AE19-62706E023703}">
                      <ahyp:hlinkClr xmlns:ahyp="http://schemas.microsoft.com/office/drawing/2018/hyperlinkcolor" val="tx"/>
                    </a:ext>
                  </a:extLst>
                </a:hlinkClick>
              </a:rPr>
              <a:t>artificial intelligence (AI)</a:t>
            </a:r>
            <a:r>
              <a:rPr lang="en-US" sz="1200" i="1">
                <a:solidFill>
                  <a:srgbClr val="F3F3F3"/>
                </a:solidFill>
              </a:rPr>
              <a:t> and computer science which focuses on the use of data and algorithms to imitate the way that humans learn, gradually improving its accuracy"</a:t>
            </a:r>
            <a:endParaRPr lang="es-ES" sz="1200" i="1">
              <a:solidFill>
                <a:srgbClr val="F3F3F3"/>
              </a:solidFill>
            </a:endParaRPr>
          </a:p>
          <a:p>
            <a:endParaRPr lang="es-ES">
              <a:solidFill>
                <a:srgbClr val="F3F3F3"/>
              </a:solidFill>
            </a:endParaRPr>
          </a:p>
        </p:txBody>
      </p:sp>
    </p:spTree>
    <p:extLst>
      <p:ext uri="{BB962C8B-B14F-4D97-AF65-F5344CB8AC3E}">
        <p14:creationId xmlns:p14="http://schemas.microsoft.com/office/powerpoint/2010/main" val="1416644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22895D7D-2F53-45B7-9647-85D798D6DC70}"/>
              </a:ext>
            </a:extLst>
          </p:cNvPr>
          <p:cNvSpPr txBox="1"/>
          <p:nvPr/>
        </p:nvSpPr>
        <p:spPr>
          <a:xfrm>
            <a:off x="0" y="434985"/>
            <a:ext cx="9269644" cy="553998"/>
          </a:xfrm>
          <a:prstGeom prst="rect">
            <a:avLst/>
          </a:prstGeom>
          <a:noFill/>
        </p:spPr>
        <p:txBody>
          <a:bodyPr wrap="square">
            <a:spAutoFit/>
          </a:bodyPr>
          <a:lstStyle/>
          <a:p>
            <a:pPr algn="ctr"/>
            <a:r>
              <a:rPr lang="es-ES" sz="3000" b="1" dirty="0">
                <a:solidFill>
                  <a:schemeClr val="bg1"/>
                </a:solidFill>
                <a:latin typeface="Nunito Sans ExtraBold"/>
                <a:sym typeface="Nunito Sans ExtraBold"/>
              </a:rPr>
              <a:t>Tipos de algoritmos de ML</a:t>
            </a:r>
            <a:endParaRPr lang="es-CO" sz="3000" b="1" dirty="0">
              <a:solidFill>
                <a:schemeClr val="bg1"/>
              </a:solidFill>
              <a:latin typeface="Nunito Sans ExtraBold"/>
              <a:sym typeface="Nunito Sans ExtraBold"/>
            </a:endParaRPr>
          </a:p>
        </p:txBody>
      </p:sp>
      <p:sp>
        <p:nvSpPr>
          <p:cNvPr id="57" name="Google Shape;602;p42">
            <a:extLst>
              <a:ext uri="{FF2B5EF4-FFF2-40B4-BE49-F238E27FC236}">
                <a16:creationId xmlns:a16="http://schemas.microsoft.com/office/drawing/2014/main" id="{7D937509-9031-4223-A2AF-5BFD2EC8F427}"/>
              </a:ext>
            </a:extLst>
          </p:cNvPr>
          <p:cNvSpPr/>
          <p:nvPr/>
        </p:nvSpPr>
        <p:spPr>
          <a:xfrm>
            <a:off x="3541934" y="2360270"/>
            <a:ext cx="2058325" cy="2630786"/>
          </a:xfrm>
          <a:prstGeom prst="roundRect">
            <a:avLst>
              <a:gd name="adj" fmla="val 2236"/>
            </a:avLst>
          </a:prstGeom>
          <a:solidFill>
            <a:schemeClr val="accent1"/>
          </a:solidFill>
          <a:ln>
            <a:noFill/>
          </a:ln>
        </p:spPr>
        <p:txBody>
          <a:bodyPr spcFirstLastPara="1" wrap="square" lIns="45713" tIns="45713" rIns="45713" bIns="45713" anchor="ctr" anchorCtr="0">
            <a:noAutofit/>
          </a:bodyPr>
          <a:lstStyle/>
          <a:p>
            <a:pPr algn="ctr" defTabSz="457200">
              <a:buClr>
                <a:srgbClr val="2D2C41"/>
              </a:buClr>
              <a:buSzPts val="3600"/>
            </a:pPr>
            <a:endParaRPr kern="0">
              <a:solidFill>
                <a:srgbClr val="2D2C41"/>
              </a:solidFill>
              <a:latin typeface="Arial"/>
              <a:ea typeface="Arial"/>
              <a:cs typeface="Arial"/>
              <a:sym typeface="Arial"/>
            </a:endParaRPr>
          </a:p>
        </p:txBody>
      </p:sp>
      <p:sp>
        <p:nvSpPr>
          <p:cNvPr id="63" name="Google Shape;608;p42">
            <a:extLst>
              <a:ext uri="{FF2B5EF4-FFF2-40B4-BE49-F238E27FC236}">
                <a16:creationId xmlns:a16="http://schemas.microsoft.com/office/drawing/2014/main" id="{E700DDD0-4C62-4E6C-B1D8-B27FC7197043}"/>
              </a:ext>
            </a:extLst>
          </p:cNvPr>
          <p:cNvSpPr txBox="1"/>
          <p:nvPr/>
        </p:nvSpPr>
        <p:spPr>
          <a:xfrm>
            <a:off x="3641752" y="2494047"/>
            <a:ext cx="1858688" cy="668407"/>
          </a:xfrm>
          <a:prstGeom prst="rect">
            <a:avLst/>
          </a:prstGeom>
          <a:noFill/>
          <a:ln>
            <a:noFill/>
          </a:ln>
        </p:spPr>
        <p:txBody>
          <a:bodyPr spcFirstLastPara="1" wrap="square" lIns="17138" tIns="17138" rIns="17138" bIns="17138" anchor="t" anchorCtr="0">
            <a:normAutofit fontScale="92500" lnSpcReduction="10000"/>
          </a:bodyPr>
          <a:lstStyle/>
          <a:p>
            <a:pPr algn="ctr" defTabSz="457200">
              <a:lnSpc>
                <a:spcPct val="110000"/>
              </a:lnSpc>
              <a:buClr>
                <a:srgbClr val="FFFFFF"/>
              </a:buClr>
              <a:buSzPts val="4400"/>
            </a:pPr>
            <a:r>
              <a:rPr lang="es-ES" sz="2200" kern="0" dirty="0">
                <a:solidFill>
                  <a:srgbClr val="FFFFFF"/>
                </a:solidFill>
                <a:latin typeface="Inter"/>
                <a:sym typeface="Arial"/>
              </a:rPr>
              <a:t>Aprendizaje no supervisado</a:t>
            </a:r>
            <a:endParaRPr sz="700" kern="0" dirty="0">
              <a:solidFill>
                <a:srgbClr val="000000"/>
              </a:solidFill>
              <a:latin typeface="Inter"/>
              <a:sym typeface="Arial"/>
            </a:endParaRPr>
          </a:p>
        </p:txBody>
      </p:sp>
      <p:sp>
        <p:nvSpPr>
          <p:cNvPr id="64" name="Google Shape;609;p42">
            <a:extLst>
              <a:ext uri="{FF2B5EF4-FFF2-40B4-BE49-F238E27FC236}">
                <a16:creationId xmlns:a16="http://schemas.microsoft.com/office/drawing/2014/main" id="{ECE859F1-ED85-4B01-9FCA-D9824F01B76F}"/>
              </a:ext>
            </a:extLst>
          </p:cNvPr>
          <p:cNvSpPr/>
          <p:nvPr/>
        </p:nvSpPr>
        <p:spPr>
          <a:xfrm>
            <a:off x="3603787" y="3239057"/>
            <a:ext cx="1934619" cy="1661905"/>
          </a:xfrm>
          <a:prstGeom prst="roundRect">
            <a:avLst>
              <a:gd name="adj" fmla="val 3344"/>
            </a:avLst>
          </a:prstGeom>
          <a:solidFill>
            <a:srgbClr val="FFFFFF"/>
          </a:solidFill>
          <a:ln>
            <a:noFill/>
          </a:ln>
        </p:spPr>
        <p:txBody>
          <a:bodyPr spcFirstLastPara="1" wrap="square" lIns="45713" tIns="45713" rIns="45713" bIns="45713" anchor="ctr" anchorCtr="0">
            <a:noAutofit/>
          </a:bodyPr>
          <a:lstStyle/>
          <a:p>
            <a:pPr algn="ctr" defTabSz="457200">
              <a:buClr>
                <a:srgbClr val="2D2C41"/>
              </a:buClr>
              <a:buSzPts val="3600"/>
            </a:pPr>
            <a:endParaRPr kern="0">
              <a:solidFill>
                <a:srgbClr val="2D2C41"/>
              </a:solidFill>
              <a:latin typeface="Arial"/>
              <a:ea typeface="Arial"/>
              <a:cs typeface="Arial"/>
              <a:sym typeface="Arial"/>
            </a:endParaRPr>
          </a:p>
        </p:txBody>
      </p:sp>
      <p:sp>
        <p:nvSpPr>
          <p:cNvPr id="65" name="Google Shape;610;p42">
            <a:extLst>
              <a:ext uri="{FF2B5EF4-FFF2-40B4-BE49-F238E27FC236}">
                <a16:creationId xmlns:a16="http://schemas.microsoft.com/office/drawing/2014/main" id="{F48F0C11-2323-48B3-B21D-57F17E48F493}"/>
              </a:ext>
            </a:extLst>
          </p:cNvPr>
          <p:cNvSpPr txBox="1"/>
          <p:nvPr/>
        </p:nvSpPr>
        <p:spPr>
          <a:xfrm>
            <a:off x="3541935" y="3399652"/>
            <a:ext cx="2058324" cy="1340714"/>
          </a:xfrm>
          <a:prstGeom prst="rect">
            <a:avLst/>
          </a:prstGeom>
          <a:noFill/>
          <a:ln>
            <a:noFill/>
          </a:ln>
        </p:spPr>
        <p:txBody>
          <a:bodyPr spcFirstLastPara="1" wrap="square" lIns="17138" tIns="17138" rIns="17138" bIns="17138" anchor="ctr" anchorCtr="0">
            <a:noAutofit/>
          </a:bodyPr>
          <a:lstStyle/>
          <a:p>
            <a:pPr algn="ctr" defTabSz="457200">
              <a:buClr>
                <a:srgbClr val="004785"/>
              </a:buClr>
              <a:buSzPts val="4400"/>
            </a:pPr>
            <a:r>
              <a:rPr lang="es-ES" dirty="0">
                <a:latin typeface="Inter"/>
              </a:rPr>
              <a:t>Agrupar e interpretar las observaciones basándose únicamente en los datos de entrada</a:t>
            </a:r>
            <a:endParaRPr lang="en-US" dirty="0">
              <a:latin typeface="Inter"/>
            </a:endParaRPr>
          </a:p>
        </p:txBody>
      </p:sp>
      <p:sp>
        <p:nvSpPr>
          <p:cNvPr id="81" name="Google Shape;602;p42">
            <a:extLst>
              <a:ext uri="{FF2B5EF4-FFF2-40B4-BE49-F238E27FC236}">
                <a16:creationId xmlns:a16="http://schemas.microsoft.com/office/drawing/2014/main" id="{9B73E79C-CCCC-44A8-8CF3-989407D176C8}"/>
              </a:ext>
            </a:extLst>
          </p:cNvPr>
          <p:cNvSpPr/>
          <p:nvPr/>
        </p:nvSpPr>
        <p:spPr>
          <a:xfrm>
            <a:off x="6196878" y="2360270"/>
            <a:ext cx="2058325" cy="2630786"/>
          </a:xfrm>
          <a:prstGeom prst="roundRect">
            <a:avLst>
              <a:gd name="adj" fmla="val 2236"/>
            </a:avLst>
          </a:prstGeom>
          <a:solidFill>
            <a:schemeClr val="accent1"/>
          </a:solidFill>
          <a:ln>
            <a:noFill/>
          </a:ln>
        </p:spPr>
        <p:txBody>
          <a:bodyPr spcFirstLastPara="1" wrap="square" lIns="45713" tIns="45713" rIns="45713" bIns="45713" anchor="ctr" anchorCtr="0">
            <a:noAutofit/>
          </a:bodyPr>
          <a:lstStyle/>
          <a:p>
            <a:pPr algn="ctr" defTabSz="457200">
              <a:buClr>
                <a:srgbClr val="2D2C41"/>
              </a:buClr>
              <a:buSzPts val="3600"/>
            </a:pPr>
            <a:endParaRPr kern="0">
              <a:solidFill>
                <a:srgbClr val="2D2C41"/>
              </a:solidFill>
              <a:latin typeface="Arial"/>
              <a:ea typeface="Arial"/>
              <a:cs typeface="Arial"/>
              <a:sym typeface="Arial"/>
            </a:endParaRPr>
          </a:p>
        </p:txBody>
      </p:sp>
      <p:sp>
        <p:nvSpPr>
          <p:cNvPr id="87" name="Google Shape;608;p42">
            <a:extLst>
              <a:ext uri="{FF2B5EF4-FFF2-40B4-BE49-F238E27FC236}">
                <a16:creationId xmlns:a16="http://schemas.microsoft.com/office/drawing/2014/main" id="{C3CA4B48-7BB3-4BF4-B9BB-01DE0313F7BA}"/>
              </a:ext>
            </a:extLst>
          </p:cNvPr>
          <p:cNvSpPr txBox="1"/>
          <p:nvPr/>
        </p:nvSpPr>
        <p:spPr>
          <a:xfrm>
            <a:off x="6296696" y="2494047"/>
            <a:ext cx="1858688" cy="668407"/>
          </a:xfrm>
          <a:prstGeom prst="rect">
            <a:avLst/>
          </a:prstGeom>
          <a:noFill/>
          <a:ln>
            <a:noFill/>
          </a:ln>
        </p:spPr>
        <p:txBody>
          <a:bodyPr spcFirstLastPara="1" wrap="square" lIns="17138" tIns="17138" rIns="17138" bIns="17138" anchor="t" anchorCtr="0">
            <a:normAutofit fontScale="92500" lnSpcReduction="10000"/>
          </a:bodyPr>
          <a:lstStyle/>
          <a:p>
            <a:pPr algn="ctr" defTabSz="457200">
              <a:lnSpc>
                <a:spcPct val="110000"/>
              </a:lnSpc>
              <a:buClr>
                <a:srgbClr val="FFFFFF"/>
              </a:buClr>
              <a:buSzPts val="4400"/>
            </a:pPr>
            <a:r>
              <a:rPr lang="es-ES" sz="2200" kern="0" dirty="0">
                <a:solidFill>
                  <a:srgbClr val="FFFFFF"/>
                </a:solidFill>
                <a:latin typeface="Inter"/>
                <a:sym typeface="Arial"/>
              </a:rPr>
              <a:t>Aprendizaje por refuerzo</a:t>
            </a:r>
            <a:endParaRPr sz="700" kern="0" dirty="0">
              <a:solidFill>
                <a:srgbClr val="000000"/>
              </a:solidFill>
              <a:latin typeface="Inter"/>
              <a:sym typeface="Arial"/>
            </a:endParaRPr>
          </a:p>
        </p:txBody>
      </p:sp>
      <p:sp>
        <p:nvSpPr>
          <p:cNvPr id="88" name="Google Shape;609;p42">
            <a:extLst>
              <a:ext uri="{FF2B5EF4-FFF2-40B4-BE49-F238E27FC236}">
                <a16:creationId xmlns:a16="http://schemas.microsoft.com/office/drawing/2014/main" id="{AD95DF45-A420-4642-A4C5-412052E4A51E}"/>
              </a:ext>
            </a:extLst>
          </p:cNvPr>
          <p:cNvSpPr/>
          <p:nvPr/>
        </p:nvSpPr>
        <p:spPr>
          <a:xfrm>
            <a:off x="6258731" y="3239057"/>
            <a:ext cx="1934619" cy="1661905"/>
          </a:xfrm>
          <a:prstGeom prst="roundRect">
            <a:avLst>
              <a:gd name="adj" fmla="val 3344"/>
            </a:avLst>
          </a:prstGeom>
          <a:solidFill>
            <a:srgbClr val="FFFFFF"/>
          </a:solidFill>
          <a:ln>
            <a:noFill/>
          </a:ln>
        </p:spPr>
        <p:txBody>
          <a:bodyPr spcFirstLastPara="1" wrap="square" lIns="45713" tIns="45713" rIns="45713" bIns="45713" anchor="ctr" anchorCtr="0">
            <a:noAutofit/>
          </a:bodyPr>
          <a:lstStyle/>
          <a:p>
            <a:pPr algn="ctr" defTabSz="457200">
              <a:buClr>
                <a:srgbClr val="2D2C41"/>
              </a:buClr>
              <a:buSzPts val="3600"/>
            </a:pPr>
            <a:endParaRPr kern="0">
              <a:solidFill>
                <a:srgbClr val="2D2C41"/>
              </a:solidFill>
              <a:latin typeface="Arial"/>
              <a:ea typeface="Arial"/>
              <a:cs typeface="Arial"/>
              <a:sym typeface="Arial"/>
            </a:endParaRPr>
          </a:p>
        </p:txBody>
      </p:sp>
      <p:sp>
        <p:nvSpPr>
          <p:cNvPr id="89" name="Google Shape;610;p42">
            <a:extLst>
              <a:ext uri="{FF2B5EF4-FFF2-40B4-BE49-F238E27FC236}">
                <a16:creationId xmlns:a16="http://schemas.microsoft.com/office/drawing/2014/main" id="{CD2FDB71-57A9-44A7-A832-5D8F331D9B71}"/>
              </a:ext>
            </a:extLst>
          </p:cNvPr>
          <p:cNvSpPr txBox="1"/>
          <p:nvPr/>
        </p:nvSpPr>
        <p:spPr>
          <a:xfrm>
            <a:off x="6296696" y="3378106"/>
            <a:ext cx="1858688" cy="1340714"/>
          </a:xfrm>
          <a:prstGeom prst="rect">
            <a:avLst/>
          </a:prstGeom>
          <a:noFill/>
          <a:ln>
            <a:noFill/>
          </a:ln>
        </p:spPr>
        <p:txBody>
          <a:bodyPr spcFirstLastPara="1" wrap="square" lIns="17138" tIns="17138" rIns="17138" bIns="17138" anchor="ctr" anchorCtr="0">
            <a:noAutofit/>
          </a:bodyPr>
          <a:lstStyle/>
          <a:p>
            <a:pPr algn="ctr" defTabSz="457200">
              <a:lnSpc>
                <a:spcPct val="110000"/>
              </a:lnSpc>
              <a:buClr>
                <a:srgbClr val="004785"/>
              </a:buClr>
              <a:buSzPts val="4400"/>
            </a:pPr>
            <a:r>
              <a:rPr lang="es-ES" dirty="0">
                <a:latin typeface="Inter"/>
              </a:rPr>
              <a:t>Adquirir nuevos datos adoptando medidas y recibiendo información ad hoc</a:t>
            </a:r>
            <a:endParaRPr lang="en-US" dirty="0">
              <a:latin typeface="Inter"/>
            </a:endParaRPr>
          </a:p>
        </p:txBody>
      </p:sp>
      <p:sp>
        <p:nvSpPr>
          <p:cNvPr id="94" name="Google Shape;602;p42">
            <a:extLst>
              <a:ext uri="{FF2B5EF4-FFF2-40B4-BE49-F238E27FC236}">
                <a16:creationId xmlns:a16="http://schemas.microsoft.com/office/drawing/2014/main" id="{7772A8D5-0874-488A-BDD3-34D09F2930C8}"/>
              </a:ext>
            </a:extLst>
          </p:cNvPr>
          <p:cNvSpPr/>
          <p:nvPr/>
        </p:nvSpPr>
        <p:spPr>
          <a:xfrm>
            <a:off x="800995" y="2360270"/>
            <a:ext cx="2058325" cy="2630786"/>
          </a:xfrm>
          <a:prstGeom prst="roundRect">
            <a:avLst>
              <a:gd name="adj" fmla="val 2236"/>
            </a:avLst>
          </a:prstGeom>
          <a:solidFill>
            <a:schemeClr val="accent1"/>
          </a:solidFill>
          <a:ln>
            <a:noFill/>
          </a:ln>
        </p:spPr>
        <p:txBody>
          <a:bodyPr spcFirstLastPara="1" wrap="square" lIns="45713" tIns="45713" rIns="45713" bIns="45713" anchor="ctr" anchorCtr="0">
            <a:noAutofit/>
          </a:bodyPr>
          <a:lstStyle/>
          <a:p>
            <a:pPr algn="ctr" defTabSz="457200">
              <a:buClr>
                <a:srgbClr val="2D2C41"/>
              </a:buClr>
              <a:buSzPts val="3600"/>
            </a:pPr>
            <a:endParaRPr kern="0">
              <a:solidFill>
                <a:srgbClr val="2D2C41"/>
              </a:solidFill>
              <a:latin typeface="Arial"/>
              <a:ea typeface="Arial"/>
              <a:cs typeface="Arial"/>
              <a:sym typeface="Arial"/>
            </a:endParaRPr>
          </a:p>
        </p:txBody>
      </p:sp>
      <p:sp>
        <p:nvSpPr>
          <p:cNvPr id="100" name="Google Shape;608;p42">
            <a:extLst>
              <a:ext uri="{FF2B5EF4-FFF2-40B4-BE49-F238E27FC236}">
                <a16:creationId xmlns:a16="http://schemas.microsoft.com/office/drawing/2014/main" id="{D1F7356C-8747-427A-8CAA-D4D8418FFC3B}"/>
              </a:ext>
            </a:extLst>
          </p:cNvPr>
          <p:cNvSpPr txBox="1"/>
          <p:nvPr/>
        </p:nvSpPr>
        <p:spPr>
          <a:xfrm>
            <a:off x="900813" y="2494047"/>
            <a:ext cx="1858688" cy="668407"/>
          </a:xfrm>
          <a:prstGeom prst="rect">
            <a:avLst/>
          </a:prstGeom>
          <a:noFill/>
          <a:ln>
            <a:noFill/>
          </a:ln>
        </p:spPr>
        <p:txBody>
          <a:bodyPr spcFirstLastPara="1" wrap="square" lIns="17138" tIns="17138" rIns="17138" bIns="17138" anchor="t" anchorCtr="0">
            <a:normAutofit fontScale="92500" lnSpcReduction="10000"/>
          </a:bodyPr>
          <a:lstStyle/>
          <a:p>
            <a:pPr algn="ctr" defTabSz="457200">
              <a:lnSpc>
                <a:spcPct val="110000"/>
              </a:lnSpc>
              <a:buClr>
                <a:srgbClr val="FFFFFF"/>
              </a:buClr>
              <a:buSzPts val="4400"/>
            </a:pPr>
            <a:r>
              <a:rPr lang="en-US" sz="2200" kern="0" dirty="0" err="1">
                <a:solidFill>
                  <a:srgbClr val="FFFFFF"/>
                </a:solidFill>
                <a:latin typeface="Inter"/>
                <a:sym typeface="Arial"/>
              </a:rPr>
              <a:t>Aprendizaje</a:t>
            </a:r>
            <a:endParaRPr lang="en-US" sz="2200" kern="0" dirty="0">
              <a:solidFill>
                <a:srgbClr val="FFFFFF"/>
              </a:solidFill>
              <a:latin typeface="Inter"/>
              <a:sym typeface="Arial"/>
            </a:endParaRPr>
          </a:p>
          <a:p>
            <a:pPr algn="ctr" defTabSz="457200">
              <a:lnSpc>
                <a:spcPct val="110000"/>
              </a:lnSpc>
              <a:buClr>
                <a:srgbClr val="FFFFFF"/>
              </a:buClr>
              <a:buSzPts val="4400"/>
            </a:pPr>
            <a:r>
              <a:rPr lang="en-US" sz="2200" kern="0" dirty="0" err="1">
                <a:solidFill>
                  <a:srgbClr val="FFFFFF"/>
                </a:solidFill>
                <a:latin typeface="Inter"/>
                <a:sym typeface="Arial"/>
              </a:rPr>
              <a:t>supervisado</a:t>
            </a:r>
            <a:endParaRPr sz="700" kern="0" dirty="0">
              <a:solidFill>
                <a:srgbClr val="000000"/>
              </a:solidFill>
              <a:latin typeface="Inter"/>
              <a:sym typeface="Arial"/>
            </a:endParaRPr>
          </a:p>
        </p:txBody>
      </p:sp>
      <p:sp>
        <p:nvSpPr>
          <p:cNvPr id="101" name="Google Shape;609;p42">
            <a:extLst>
              <a:ext uri="{FF2B5EF4-FFF2-40B4-BE49-F238E27FC236}">
                <a16:creationId xmlns:a16="http://schemas.microsoft.com/office/drawing/2014/main" id="{F426A67F-87A1-4606-8711-3BD142D74954}"/>
              </a:ext>
            </a:extLst>
          </p:cNvPr>
          <p:cNvSpPr/>
          <p:nvPr/>
        </p:nvSpPr>
        <p:spPr>
          <a:xfrm>
            <a:off x="862848" y="3239057"/>
            <a:ext cx="1934619" cy="1661905"/>
          </a:xfrm>
          <a:prstGeom prst="roundRect">
            <a:avLst>
              <a:gd name="adj" fmla="val 3344"/>
            </a:avLst>
          </a:prstGeom>
          <a:solidFill>
            <a:srgbClr val="FFFFFF"/>
          </a:solidFill>
          <a:ln>
            <a:noFill/>
          </a:ln>
        </p:spPr>
        <p:txBody>
          <a:bodyPr spcFirstLastPara="1" wrap="square" lIns="45713" tIns="45713" rIns="45713" bIns="45713" anchor="ctr" anchorCtr="0">
            <a:noAutofit/>
          </a:bodyPr>
          <a:lstStyle/>
          <a:p>
            <a:pPr algn="ctr" defTabSz="457200">
              <a:buClr>
                <a:srgbClr val="2D2C41"/>
              </a:buClr>
              <a:buSzPts val="3600"/>
            </a:pPr>
            <a:endParaRPr kern="0">
              <a:solidFill>
                <a:srgbClr val="2D2C41"/>
              </a:solidFill>
              <a:latin typeface="Arial"/>
              <a:ea typeface="Arial"/>
              <a:cs typeface="Arial"/>
              <a:sym typeface="Arial"/>
            </a:endParaRPr>
          </a:p>
        </p:txBody>
      </p:sp>
      <p:sp>
        <p:nvSpPr>
          <p:cNvPr id="102" name="Google Shape;610;p42">
            <a:extLst>
              <a:ext uri="{FF2B5EF4-FFF2-40B4-BE49-F238E27FC236}">
                <a16:creationId xmlns:a16="http://schemas.microsoft.com/office/drawing/2014/main" id="{2C666F8E-177D-4755-A50D-5DD346A05F7F}"/>
              </a:ext>
            </a:extLst>
          </p:cNvPr>
          <p:cNvSpPr txBox="1"/>
          <p:nvPr/>
        </p:nvSpPr>
        <p:spPr>
          <a:xfrm>
            <a:off x="900813" y="3378106"/>
            <a:ext cx="1858688" cy="1340714"/>
          </a:xfrm>
          <a:prstGeom prst="rect">
            <a:avLst/>
          </a:prstGeom>
          <a:noFill/>
          <a:ln>
            <a:noFill/>
          </a:ln>
        </p:spPr>
        <p:txBody>
          <a:bodyPr spcFirstLastPara="1" wrap="square" lIns="17138" tIns="17138" rIns="17138" bIns="17138" anchor="ctr" anchorCtr="0">
            <a:normAutofit/>
          </a:bodyPr>
          <a:lstStyle/>
          <a:p>
            <a:pPr algn="ctr" defTabSz="457200">
              <a:lnSpc>
                <a:spcPct val="110000"/>
              </a:lnSpc>
              <a:buClr>
                <a:srgbClr val="004785"/>
              </a:buClr>
              <a:buSzPts val="4400"/>
            </a:pPr>
            <a:r>
              <a:rPr lang="es-ES" kern="0" dirty="0">
                <a:latin typeface="Inter"/>
                <a:sym typeface="Arial"/>
              </a:rPr>
              <a:t>Desarrollar un modelo predictivo basado en datos de entrada y salida</a:t>
            </a:r>
            <a:endParaRPr kern="0" dirty="0">
              <a:latin typeface="Inter"/>
              <a:sym typeface="Arial"/>
            </a:endParaRPr>
          </a:p>
        </p:txBody>
      </p:sp>
      <p:sp>
        <p:nvSpPr>
          <p:cNvPr id="104" name="Google Shape;612;p42">
            <a:extLst>
              <a:ext uri="{FF2B5EF4-FFF2-40B4-BE49-F238E27FC236}">
                <a16:creationId xmlns:a16="http://schemas.microsoft.com/office/drawing/2014/main" id="{23E41A71-2AFD-4D56-9D2C-E24BCE14644C}"/>
              </a:ext>
            </a:extLst>
          </p:cNvPr>
          <p:cNvSpPr txBox="1"/>
          <p:nvPr/>
        </p:nvSpPr>
        <p:spPr>
          <a:xfrm>
            <a:off x="1359044" y="5541605"/>
            <a:ext cx="1487052" cy="397834"/>
          </a:xfrm>
          <a:prstGeom prst="rect">
            <a:avLst/>
          </a:prstGeom>
          <a:noFill/>
          <a:ln>
            <a:noFill/>
          </a:ln>
        </p:spPr>
        <p:txBody>
          <a:bodyPr spcFirstLastPara="1" wrap="square" lIns="17138" tIns="17138" rIns="17138" bIns="17138" anchor="ctr" anchorCtr="0">
            <a:normAutofit/>
          </a:bodyPr>
          <a:lstStyle/>
          <a:p>
            <a:pPr algn="ctr" defTabSz="457200">
              <a:lnSpc>
                <a:spcPct val="110000"/>
              </a:lnSpc>
              <a:buClr>
                <a:srgbClr val="FFFFFF"/>
              </a:buClr>
              <a:buSzPts val="4000"/>
            </a:pPr>
            <a:r>
              <a:rPr lang="en-US" sz="2000" kern="0">
                <a:solidFill>
                  <a:srgbClr val="FFFFFF"/>
                </a:solidFill>
                <a:latin typeface="Inter"/>
                <a:sym typeface="Arial"/>
              </a:rPr>
              <a:t>Regression</a:t>
            </a:r>
            <a:endParaRPr sz="700" kern="0">
              <a:solidFill>
                <a:srgbClr val="000000"/>
              </a:solidFill>
              <a:latin typeface="Inter"/>
              <a:sym typeface="Arial"/>
            </a:endParaRPr>
          </a:p>
        </p:txBody>
      </p:sp>
    </p:spTree>
    <p:extLst>
      <p:ext uri="{BB962C8B-B14F-4D97-AF65-F5344CB8AC3E}">
        <p14:creationId xmlns:p14="http://schemas.microsoft.com/office/powerpoint/2010/main" val="430787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D5CE4894-CE15-42F1-99AB-4B184BDF9393}"/>
              </a:ext>
            </a:extLst>
          </p:cNvPr>
          <p:cNvSpPr txBox="1"/>
          <p:nvPr/>
        </p:nvSpPr>
        <p:spPr>
          <a:xfrm>
            <a:off x="-127954" y="418070"/>
            <a:ext cx="9269644" cy="553998"/>
          </a:xfrm>
          <a:prstGeom prst="rect">
            <a:avLst/>
          </a:prstGeom>
          <a:noFill/>
        </p:spPr>
        <p:txBody>
          <a:bodyPr wrap="square">
            <a:spAutoFit/>
          </a:bodyPr>
          <a:lstStyle/>
          <a:p>
            <a:pPr algn="ctr"/>
            <a:r>
              <a:rPr lang="es-ES" sz="3000" b="1" dirty="0">
                <a:solidFill>
                  <a:schemeClr val="bg1"/>
                </a:solidFill>
                <a:latin typeface="Nunito Sans ExtraBold"/>
                <a:sym typeface="Nunito Sans ExtraBold"/>
              </a:rPr>
              <a:t>Aprendizaje supervisado</a:t>
            </a:r>
            <a:endParaRPr lang="es-CO" sz="3000" b="1" dirty="0">
              <a:solidFill>
                <a:schemeClr val="bg1"/>
              </a:solidFill>
              <a:latin typeface="Nunito Sans ExtraBold"/>
              <a:sym typeface="Nunito Sans ExtraBold"/>
            </a:endParaRPr>
          </a:p>
        </p:txBody>
      </p:sp>
      <p:pic>
        <p:nvPicPr>
          <p:cNvPr id="8" name="Imagen 7" descr="Forma&#10;&#10;Descripción generada automáticamente con confianza baja">
            <a:extLst>
              <a:ext uri="{FF2B5EF4-FFF2-40B4-BE49-F238E27FC236}">
                <a16:creationId xmlns:a16="http://schemas.microsoft.com/office/drawing/2014/main" id="{8DDB2E91-B91C-414F-93F2-E8464EBB84DC}"/>
              </a:ext>
            </a:extLst>
          </p:cNvPr>
          <p:cNvPicPr>
            <a:picLocks noChangeAspect="1"/>
          </p:cNvPicPr>
          <p:nvPr/>
        </p:nvPicPr>
        <p:blipFill>
          <a:blip r:embed="rId2"/>
          <a:stretch>
            <a:fillRect/>
          </a:stretch>
        </p:blipFill>
        <p:spPr>
          <a:xfrm>
            <a:off x="1946208" y="2925216"/>
            <a:ext cx="775456" cy="775456"/>
          </a:xfrm>
          <a:prstGeom prst="rect">
            <a:avLst/>
          </a:prstGeom>
        </p:spPr>
      </p:pic>
      <p:sp>
        <p:nvSpPr>
          <p:cNvPr id="10" name="CuadroTexto 9">
            <a:extLst>
              <a:ext uri="{FF2B5EF4-FFF2-40B4-BE49-F238E27FC236}">
                <a16:creationId xmlns:a16="http://schemas.microsoft.com/office/drawing/2014/main" id="{80EAA24B-417D-4497-BE1A-E6FC3541DBEB}"/>
              </a:ext>
            </a:extLst>
          </p:cNvPr>
          <p:cNvSpPr txBox="1"/>
          <p:nvPr/>
        </p:nvSpPr>
        <p:spPr>
          <a:xfrm>
            <a:off x="268906" y="2009610"/>
            <a:ext cx="2134859" cy="369332"/>
          </a:xfrm>
          <a:prstGeom prst="rect">
            <a:avLst/>
          </a:prstGeom>
          <a:noFill/>
        </p:spPr>
        <p:txBody>
          <a:bodyPr wrap="square">
            <a:spAutoFit/>
          </a:bodyPr>
          <a:lstStyle/>
          <a:p>
            <a:r>
              <a:rPr lang="en-US" b="1">
                <a:latin typeface="Inter"/>
              </a:rPr>
              <a:t>Training</a:t>
            </a:r>
            <a:endParaRPr lang="es-CO" b="1"/>
          </a:p>
        </p:txBody>
      </p:sp>
      <p:pic>
        <p:nvPicPr>
          <p:cNvPr id="12" name="Imagen 11" descr="Un perro con la lengua de fuera&#10;&#10;Descripción generada automáticamente con confianza media">
            <a:extLst>
              <a:ext uri="{FF2B5EF4-FFF2-40B4-BE49-F238E27FC236}">
                <a16:creationId xmlns:a16="http://schemas.microsoft.com/office/drawing/2014/main" id="{C6394C77-51BF-4C19-AE95-82A8A244130E}"/>
              </a:ext>
            </a:extLst>
          </p:cNvPr>
          <p:cNvPicPr>
            <a:picLocks noChangeAspect="1"/>
          </p:cNvPicPr>
          <p:nvPr/>
        </p:nvPicPr>
        <p:blipFill>
          <a:blip r:embed="rId3"/>
          <a:stretch>
            <a:fillRect/>
          </a:stretch>
        </p:blipFill>
        <p:spPr>
          <a:xfrm>
            <a:off x="268906" y="2508936"/>
            <a:ext cx="555005" cy="369331"/>
          </a:xfrm>
          <a:prstGeom prst="rect">
            <a:avLst/>
          </a:prstGeom>
        </p:spPr>
      </p:pic>
      <p:pic>
        <p:nvPicPr>
          <p:cNvPr id="14" name="Imagen 13" descr="Un perro con la lengua de fuera&#10;&#10;Descripción generada automáticamente">
            <a:extLst>
              <a:ext uri="{FF2B5EF4-FFF2-40B4-BE49-F238E27FC236}">
                <a16:creationId xmlns:a16="http://schemas.microsoft.com/office/drawing/2014/main" id="{C373CF21-2151-457A-82CD-BBE22BB72520}"/>
              </a:ext>
            </a:extLst>
          </p:cNvPr>
          <p:cNvPicPr>
            <a:picLocks noChangeAspect="1"/>
          </p:cNvPicPr>
          <p:nvPr/>
        </p:nvPicPr>
        <p:blipFill>
          <a:blip r:embed="rId4"/>
          <a:stretch>
            <a:fillRect/>
          </a:stretch>
        </p:blipFill>
        <p:spPr>
          <a:xfrm>
            <a:off x="268906" y="2779532"/>
            <a:ext cx="555005" cy="369331"/>
          </a:xfrm>
          <a:prstGeom prst="rect">
            <a:avLst/>
          </a:prstGeom>
        </p:spPr>
      </p:pic>
      <p:pic>
        <p:nvPicPr>
          <p:cNvPr id="16" name="Imagen 15" descr="Un perro con la lengua de fuera&#10;&#10;Descripción generada automáticamente">
            <a:extLst>
              <a:ext uri="{FF2B5EF4-FFF2-40B4-BE49-F238E27FC236}">
                <a16:creationId xmlns:a16="http://schemas.microsoft.com/office/drawing/2014/main" id="{3127AF6F-66A1-4723-B08A-D2917D91EF20}"/>
              </a:ext>
            </a:extLst>
          </p:cNvPr>
          <p:cNvPicPr>
            <a:picLocks noChangeAspect="1"/>
          </p:cNvPicPr>
          <p:nvPr/>
        </p:nvPicPr>
        <p:blipFill>
          <a:blip r:embed="rId5"/>
          <a:stretch>
            <a:fillRect/>
          </a:stretch>
        </p:blipFill>
        <p:spPr>
          <a:xfrm>
            <a:off x="675003" y="2508935"/>
            <a:ext cx="555006" cy="369332"/>
          </a:xfrm>
          <a:prstGeom prst="rect">
            <a:avLst/>
          </a:prstGeom>
        </p:spPr>
      </p:pic>
      <p:pic>
        <p:nvPicPr>
          <p:cNvPr id="18" name="Imagen 17" descr="Un perro sentado en el pasto&#10;&#10;Descripción generada automáticamente">
            <a:extLst>
              <a:ext uri="{FF2B5EF4-FFF2-40B4-BE49-F238E27FC236}">
                <a16:creationId xmlns:a16="http://schemas.microsoft.com/office/drawing/2014/main" id="{0A28E756-3A79-4F0E-A2C9-0C8784C8801E}"/>
              </a:ext>
            </a:extLst>
          </p:cNvPr>
          <p:cNvPicPr>
            <a:picLocks noChangeAspect="1"/>
          </p:cNvPicPr>
          <p:nvPr/>
        </p:nvPicPr>
        <p:blipFill>
          <a:blip r:embed="rId6"/>
          <a:stretch>
            <a:fillRect/>
          </a:stretch>
        </p:blipFill>
        <p:spPr>
          <a:xfrm>
            <a:off x="673782" y="2779532"/>
            <a:ext cx="555005" cy="369331"/>
          </a:xfrm>
          <a:prstGeom prst="rect">
            <a:avLst/>
          </a:prstGeom>
        </p:spPr>
      </p:pic>
      <p:pic>
        <p:nvPicPr>
          <p:cNvPr id="20" name="Imagen 19" descr="Perro con la lengua de fuera&#10;&#10;Descripción generada automáticamente">
            <a:extLst>
              <a:ext uri="{FF2B5EF4-FFF2-40B4-BE49-F238E27FC236}">
                <a16:creationId xmlns:a16="http://schemas.microsoft.com/office/drawing/2014/main" id="{481D0E63-4170-4AE0-B209-06F0F3B50FAB}"/>
              </a:ext>
            </a:extLst>
          </p:cNvPr>
          <p:cNvPicPr>
            <a:picLocks noChangeAspect="1"/>
          </p:cNvPicPr>
          <p:nvPr/>
        </p:nvPicPr>
        <p:blipFill>
          <a:blip r:embed="rId7"/>
          <a:stretch>
            <a:fillRect/>
          </a:stretch>
        </p:blipFill>
        <p:spPr>
          <a:xfrm flipH="1">
            <a:off x="4943716" y="3178790"/>
            <a:ext cx="553235" cy="379711"/>
          </a:xfrm>
          <a:prstGeom prst="rect">
            <a:avLst/>
          </a:prstGeom>
        </p:spPr>
      </p:pic>
      <p:pic>
        <p:nvPicPr>
          <p:cNvPr id="22" name="Imagen 21" descr="Gato de color gris&#10;&#10;Descripción generada automáticamente">
            <a:extLst>
              <a:ext uri="{FF2B5EF4-FFF2-40B4-BE49-F238E27FC236}">
                <a16:creationId xmlns:a16="http://schemas.microsoft.com/office/drawing/2014/main" id="{9249B718-9043-4286-B392-4EFD1DFAB7F7}"/>
              </a:ext>
            </a:extLst>
          </p:cNvPr>
          <p:cNvPicPr>
            <a:picLocks noChangeAspect="1"/>
          </p:cNvPicPr>
          <p:nvPr/>
        </p:nvPicPr>
        <p:blipFill>
          <a:blip r:embed="rId8"/>
          <a:stretch>
            <a:fillRect/>
          </a:stretch>
        </p:blipFill>
        <p:spPr>
          <a:xfrm>
            <a:off x="298537" y="3501374"/>
            <a:ext cx="394074" cy="398601"/>
          </a:xfrm>
          <a:prstGeom prst="rect">
            <a:avLst/>
          </a:prstGeom>
        </p:spPr>
      </p:pic>
      <p:pic>
        <p:nvPicPr>
          <p:cNvPr id="24" name="Imagen 23" descr="Gato con la boca abierta&#10;&#10;Descripción generada automáticamente">
            <a:extLst>
              <a:ext uri="{FF2B5EF4-FFF2-40B4-BE49-F238E27FC236}">
                <a16:creationId xmlns:a16="http://schemas.microsoft.com/office/drawing/2014/main" id="{FD9C6F5C-B24D-4D54-95EC-CDD56C3EAD83}"/>
              </a:ext>
            </a:extLst>
          </p:cNvPr>
          <p:cNvPicPr>
            <a:picLocks noChangeAspect="1"/>
          </p:cNvPicPr>
          <p:nvPr/>
        </p:nvPicPr>
        <p:blipFill>
          <a:blip r:embed="rId9"/>
          <a:stretch>
            <a:fillRect/>
          </a:stretch>
        </p:blipFill>
        <p:spPr>
          <a:xfrm>
            <a:off x="692611" y="3516008"/>
            <a:ext cx="555006" cy="369331"/>
          </a:xfrm>
          <a:prstGeom prst="rect">
            <a:avLst/>
          </a:prstGeom>
        </p:spPr>
      </p:pic>
      <p:pic>
        <p:nvPicPr>
          <p:cNvPr id="26" name="Imagen 25" descr="Gato con la boca abierta&#10;&#10;Descripción generada automáticamente">
            <a:extLst>
              <a:ext uri="{FF2B5EF4-FFF2-40B4-BE49-F238E27FC236}">
                <a16:creationId xmlns:a16="http://schemas.microsoft.com/office/drawing/2014/main" id="{9C5A73B0-3A73-41B2-9CE8-A328C8F954E2}"/>
              </a:ext>
            </a:extLst>
          </p:cNvPr>
          <p:cNvPicPr>
            <a:picLocks noChangeAspect="1"/>
          </p:cNvPicPr>
          <p:nvPr/>
        </p:nvPicPr>
        <p:blipFill>
          <a:blip r:embed="rId10"/>
          <a:stretch>
            <a:fillRect/>
          </a:stretch>
        </p:blipFill>
        <p:spPr>
          <a:xfrm flipH="1">
            <a:off x="298537" y="3899973"/>
            <a:ext cx="408297" cy="271703"/>
          </a:xfrm>
          <a:prstGeom prst="rect">
            <a:avLst/>
          </a:prstGeom>
        </p:spPr>
      </p:pic>
      <p:pic>
        <p:nvPicPr>
          <p:cNvPr id="28" name="Imagen 27" descr="Gato con la boca abierta&#10;&#10;Descripción generada automáticamente">
            <a:extLst>
              <a:ext uri="{FF2B5EF4-FFF2-40B4-BE49-F238E27FC236}">
                <a16:creationId xmlns:a16="http://schemas.microsoft.com/office/drawing/2014/main" id="{8E5ABD32-D5D4-4135-B018-8B3ADF66BD73}"/>
              </a:ext>
            </a:extLst>
          </p:cNvPr>
          <p:cNvPicPr>
            <a:picLocks noChangeAspect="1"/>
          </p:cNvPicPr>
          <p:nvPr/>
        </p:nvPicPr>
        <p:blipFill>
          <a:blip r:embed="rId11"/>
          <a:stretch>
            <a:fillRect/>
          </a:stretch>
        </p:blipFill>
        <p:spPr>
          <a:xfrm flipH="1">
            <a:off x="692610" y="3885339"/>
            <a:ext cx="555005" cy="286337"/>
          </a:xfrm>
          <a:prstGeom prst="rect">
            <a:avLst/>
          </a:prstGeom>
        </p:spPr>
      </p:pic>
      <p:sp>
        <p:nvSpPr>
          <p:cNvPr id="29" name="CuadroTexto 28">
            <a:extLst>
              <a:ext uri="{FF2B5EF4-FFF2-40B4-BE49-F238E27FC236}">
                <a16:creationId xmlns:a16="http://schemas.microsoft.com/office/drawing/2014/main" id="{EE6F35BB-13B1-4F79-BA91-D7EC50DA0B00}"/>
              </a:ext>
            </a:extLst>
          </p:cNvPr>
          <p:cNvSpPr txBox="1"/>
          <p:nvPr/>
        </p:nvSpPr>
        <p:spPr>
          <a:xfrm>
            <a:off x="126531" y="4488135"/>
            <a:ext cx="1960782" cy="923330"/>
          </a:xfrm>
          <a:prstGeom prst="rect">
            <a:avLst/>
          </a:prstGeom>
          <a:noFill/>
        </p:spPr>
        <p:txBody>
          <a:bodyPr wrap="square">
            <a:spAutoFit/>
          </a:bodyPr>
          <a:lstStyle/>
          <a:p>
            <a:r>
              <a:rPr lang="en-US" b="1">
                <a:latin typeface="Inter"/>
              </a:rPr>
              <a:t>Input: </a:t>
            </a:r>
            <a:r>
              <a:rPr lang="en-US">
                <a:latin typeface="Inter"/>
              </a:rPr>
              <a:t>Images and labels</a:t>
            </a:r>
          </a:p>
          <a:p>
            <a:r>
              <a:rPr lang="en-US">
                <a:latin typeface="Inter"/>
              </a:rPr>
              <a:t>(training data)</a:t>
            </a:r>
            <a:endParaRPr lang="es-CO"/>
          </a:p>
        </p:txBody>
      </p:sp>
      <p:sp>
        <p:nvSpPr>
          <p:cNvPr id="30" name="Flecha: a la derecha 29">
            <a:extLst>
              <a:ext uri="{FF2B5EF4-FFF2-40B4-BE49-F238E27FC236}">
                <a16:creationId xmlns:a16="http://schemas.microsoft.com/office/drawing/2014/main" id="{A4F08E0D-07D2-4847-8301-CF59B3175E12}"/>
              </a:ext>
            </a:extLst>
          </p:cNvPr>
          <p:cNvSpPr/>
          <p:nvPr/>
        </p:nvSpPr>
        <p:spPr>
          <a:xfrm>
            <a:off x="1366877" y="3238552"/>
            <a:ext cx="394074" cy="2120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Flecha: a la derecha 30">
            <a:extLst>
              <a:ext uri="{FF2B5EF4-FFF2-40B4-BE49-F238E27FC236}">
                <a16:creationId xmlns:a16="http://schemas.microsoft.com/office/drawing/2014/main" id="{441F6169-243E-438A-955F-D149EE95CA05}"/>
              </a:ext>
            </a:extLst>
          </p:cNvPr>
          <p:cNvSpPr/>
          <p:nvPr/>
        </p:nvSpPr>
        <p:spPr>
          <a:xfrm>
            <a:off x="2838292" y="3229699"/>
            <a:ext cx="394074" cy="2120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3" name="Imagen 32" descr="Forma&#10;&#10;Descripción generada automáticamente con confianza baja">
            <a:extLst>
              <a:ext uri="{FF2B5EF4-FFF2-40B4-BE49-F238E27FC236}">
                <a16:creationId xmlns:a16="http://schemas.microsoft.com/office/drawing/2014/main" id="{B7B7B68F-A940-4BB3-8E96-E06977FAFBEC}"/>
              </a:ext>
            </a:extLst>
          </p:cNvPr>
          <p:cNvPicPr>
            <a:picLocks noChangeAspect="1"/>
          </p:cNvPicPr>
          <p:nvPr/>
        </p:nvPicPr>
        <p:blipFill>
          <a:blip r:embed="rId12"/>
          <a:stretch>
            <a:fillRect/>
          </a:stretch>
        </p:blipFill>
        <p:spPr>
          <a:xfrm>
            <a:off x="3420256" y="2821670"/>
            <a:ext cx="1115635" cy="1115635"/>
          </a:xfrm>
          <a:prstGeom prst="rect">
            <a:avLst/>
          </a:prstGeom>
        </p:spPr>
      </p:pic>
      <p:sp>
        <p:nvSpPr>
          <p:cNvPr id="35" name="CuadroTexto 34">
            <a:extLst>
              <a:ext uri="{FF2B5EF4-FFF2-40B4-BE49-F238E27FC236}">
                <a16:creationId xmlns:a16="http://schemas.microsoft.com/office/drawing/2014/main" id="{DF296144-191D-4DDA-901A-0C218ACBD723}"/>
              </a:ext>
            </a:extLst>
          </p:cNvPr>
          <p:cNvSpPr txBox="1"/>
          <p:nvPr/>
        </p:nvSpPr>
        <p:spPr>
          <a:xfrm>
            <a:off x="2694710" y="4475976"/>
            <a:ext cx="1877290" cy="738664"/>
          </a:xfrm>
          <a:prstGeom prst="rect">
            <a:avLst/>
          </a:prstGeom>
          <a:noFill/>
        </p:spPr>
        <p:txBody>
          <a:bodyPr wrap="square">
            <a:spAutoFit/>
          </a:bodyPr>
          <a:lstStyle/>
          <a:p>
            <a:r>
              <a:rPr lang="en-US" sz="1400" b="1">
                <a:latin typeface="Inter"/>
              </a:rPr>
              <a:t>Output: </a:t>
            </a:r>
            <a:r>
              <a:rPr lang="en-US" sz="1400">
                <a:latin typeface="Inter"/>
              </a:rPr>
              <a:t>Model that maps images to a labels</a:t>
            </a:r>
            <a:endParaRPr lang="es-CO" sz="1400" b="1"/>
          </a:p>
        </p:txBody>
      </p:sp>
      <p:pic>
        <p:nvPicPr>
          <p:cNvPr id="36" name="Imagen 35" descr="Forma&#10;&#10;Descripción generada automáticamente con confianza baja">
            <a:extLst>
              <a:ext uri="{FF2B5EF4-FFF2-40B4-BE49-F238E27FC236}">
                <a16:creationId xmlns:a16="http://schemas.microsoft.com/office/drawing/2014/main" id="{2A9FA69D-8071-47D0-A2FF-FE85F1530DE9}"/>
              </a:ext>
            </a:extLst>
          </p:cNvPr>
          <p:cNvPicPr>
            <a:picLocks noChangeAspect="1"/>
          </p:cNvPicPr>
          <p:nvPr/>
        </p:nvPicPr>
        <p:blipFill>
          <a:blip r:embed="rId12"/>
          <a:stretch>
            <a:fillRect/>
          </a:stretch>
        </p:blipFill>
        <p:spPr>
          <a:xfrm>
            <a:off x="6104348" y="2834108"/>
            <a:ext cx="1115635" cy="1115635"/>
          </a:xfrm>
          <a:prstGeom prst="rect">
            <a:avLst/>
          </a:prstGeom>
        </p:spPr>
      </p:pic>
      <p:sp>
        <p:nvSpPr>
          <p:cNvPr id="37" name="Flecha: a la derecha 36">
            <a:extLst>
              <a:ext uri="{FF2B5EF4-FFF2-40B4-BE49-F238E27FC236}">
                <a16:creationId xmlns:a16="http://schemas.microsoft.com/office/drawing/2014/main" id="{8C5DEFD5-2502-478F-A7CE-1A7928D64AA5}"/>
              </a:ext>
            </a:extLst>
          </p:cNvPr>
          <p:cNvSpPr/>
          <p:nvPr/>
        </p:nvSpPr>
        <p:spPr>
          <a:xfrm>
            <a:off x="5639064" y="3262624"/>
            <a:ext cx="394074" cy="2120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Flecha: a la derecha 37">
            <a:extLst>
              <a:ext uri="{FF2B5EF4-FFF2-40B4-BE49-F238E27FC236}">
                <a16:creationId xmlns:a16="http://schemas.microsoft.com/office/drawing/2014/main" id="{662AB93F-3BF4-4FE4-8BFF-6458C1B5AE48}"/>
              </a:ext>
            </a:extLst>
          </p:cNvPr>
          <p:cNvSpPr/>
          <p:nvPr/>
        </p:nvSpPr>
        <p:spPr>
          <a:xfrm>
            <a:off x="7291191" y="3264446"/>
            <a:ext cx="394074" cy="2120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CuadroTexto 38">
            <a:extLst>
              <a:ext uri="{FF2B5EF4-FFF2-40B4-BE49-F238E27FC236}">
                <a16:creationId xmlns:a16="http://schemas.microsoft.com/office/drawing/2014/main" id="{0ADF204B-AACD-4DD9-A877-D704E622FAD7}"/>
              </a:ext>
            </a:extLst>
          </p:cNvPr>
          <p:cNvSpPr txBox="1"/>
          <p:nvPr/>
        </p:nvSpPr>
        <p:spPr>
          <a:xfrm>
            <a:off x="5307654" y="2109403"/>
            <a:ext cx="2134859" cy="369332"/>
          </a:xfrm>
          <a:prstGeom prst="rect">
            <a:avLst/>
          </a:prstGeom>
          <a:noFill/>
        </p:spPr>
        <p:txBody>
          <a:bodyPr wrap="square">
            <a:spAutoFit/>
          </a:bodyPr>
          <a:lstStyle/>
          <a:p>
            <a:r>
              <a:rPr lang="en-US" b="1">
                <a:latin typeface="Inter"/>
              </a:rPr>
              <a:t>Deployment</a:t>
            </a:r>
            <a:endParaRPr lang="es-CO" b="1"/>
          </a:p>
        </p:txBody>
      </p:sp>
      <p:sp>
        <p:nvSpPr>
          <p:cNvPr id="40" name="CuadroTexto 39">
            <a:extLst>
              <a:ext uri="{FF2B5EF4-FFF2-40B4-BE49-F238E27FC236}">
                <a16:creationId xmlns:a16="http://schemas.microsoft.com/office/drawing/2014/main" id="{83639D8D-886C-4CF3-8D22-47A569938D5F}"/>
              </a:ext>
            </a:extLst>
          </p:cNvPr>
          <p:cNvSpPr txBox="1"/>
          <p:nvPr/>
        </p:nvSpPr>
        <p:spPr>
          <a:xfrm>
            <a:off x="5051144" y="4488135"/>
            <a:ext cx="1960782" cy="369332"/>
          </a:xfrm>
          <a:prstGeom prst="rect">
            <a:avLst/>
          </a:prstGeom>
          <a:noFill/>
        </p:spPr>
        <p:txBody>
          <a:bodyPr wrap="square">
            <a:spAutoFit/>
          </a:bodyPr>
          <a:lstStyle/>
          <a:p>
            <a:r>
              <a:rPr lang="en-US" b="1">
                <a:latin typeface="Inter"/>
              </a:rPr>
              <a:t>Input: </a:t>
            </a:r>
            <a:r>
              <a:rPr lang="en-US">
                <a:latin typeface="Inter"/>
              </a:rPr>
              <a:t>Image</a:t>
            </a:r>
          </a:p>
        </p:txBody>
      </p:sp>
      <p:sp>
        <p:nvSpPr>
          <p:cNvPr id="41" name="CuadroTexto 40">
            <a:extLst>
              <a:ext uri="{FF2B5EF4-FFF2-40B4-BE49-F238E27FC236}">
                <a16:creationId xmlns:a16="http://schemas.microsoft.com/office/drawing/2014/main" id="{66FC77E3-E215-48E2-BCB8-61C1C777837D}"/>
              </a:ext>
            </a:extLst>
          </p:cNvPr>
          <p:cNvSpPr txBox="1"/>
          <p:nvPr/>
        </p:nvSpPr>
        <p:spPr>
          <a:xfrm>
            <a:off x="6820099" y="4463116"/>
            <a:ext cx="1960782" cy="923330"/>
          </a:xfrm>
          <a:prstGeom prst="rect">
            <a:avLst/>
          </a:prstGeom>
          <a:noFill/>
        </p:spPr>
        <p:txBody>
          <a:bodyPr wrap="square">
            <a:spAutoFit/>
          </a:bodyPr>
          <a:lstStyle/>
          <a:p>
            <a:r>
              <a:rPr lang="en-US" b="1" dirty="0">
                <a:latin typeface="Inter"/>
              </a:rPr>
              <a:t>Output: </a:t>
            </a:r>
            <a:r>
              <a:rPr lang="en-US" dirty="0">
                <a:latin typeface="Inter"/>
              </a:rPr>
              <a:t>Probability for each label</a:t>
            </a:r>
          </a:p>
        </p:txBody>
      </p:sp>
      <mc:AlternateContent xmlns:mc="http://schemas.openxmlformats.org/markup-compatibility/2006" xmlns:a14="http://schemas.microsoft.com/office/drawing/2010/main">
        <mc:Choice Requires="a14">
          <p:sp>
            <p:nvSpPr>
              <p:cNvPr id="42" name="CuadroTexto 41">
                <a:extLst>
                  <a:ext uri="{FF2B5EF4-FFF2-40B4-BE49-F238E27FC236}">
                    <a16:creationId xmlns:a16="http://schemas.microsoft.com/office/drawing/2014/main" id="{D971349E-5128-43A9-ADB4-F62F1F643E6C}"/>
                  </a:ext>
                </a:extLst>
              </p:cNvPr>
              <p:cNvSpPr txBox="1"/>
              <p:nvPr/>
            </p:nvSpPr>
            <p:spPr>
              <a:xfrm>
                <a:off x="7442513" y="2787410"/>
                <a:ext cx="15284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𝑃</m:t>
                      </m:r>
                      <m:d>
                        <m:dPr>
                          <m:ctrlPr>
                            <a:rPr lang="es-ES" i="1">
                              <a:latin typeface="Cambria Math" panose="02040503050406030204" pitchFamily="18" charset="0"/>
                            </a:rPr>
                          </m:ctrlPr>
                        </m:dPr>
                        <m:e>
                          <m:r>
                            <a:rPr lang="es-CO" i="1">
                              <a:latin typeface="Cambria Math" panose="02040503050406030204" pitchFamily="18" charset="0"/>
                            </a:rPr>
                            <m:t>𝑑𝑜𝑔</m:t>
                          </m:r>
                        </m:e>
                      </m:d>
                      <m:r>
                        <a:rPr lang="es-ES" i="1">
                          <a:latin typeface="Cambria Math" panose="02040503050406030204" pitchFamily="18" charset="0"/>
                        </a:rPr>
                        <m:t>=0,99</m:t>
                      </m:r>
                    </m:oMath>
                  </m:oMathPara>
                </a14:m>
                <a:endParaRPr lang="es-CO" dirty="0"/>
              </a:p>
            </p:txBody>
          </p:sp>
        </mc:Choice>
        <mc:Fallback xmlns="">
          <p:sp>
            <p:nvSpPr>
              <p:cNvPr id="42" name="CuadroTexto 41">
                <a:extLst>
                  <a:ext uri="{FF2B5EF4-FFF2-40B4-BE49-F238E27FC236}">
                    <a16:creationId xmlns:a16="http://schemas.microsoft.com/office/drawing/2014/main" id="{D971349E-5128-43A9-ADB4-F62F1F643E6C}"/>
                  </a:ext>
                </a:extLst>
              </p:cNvPr>
              <p:cNvSpPr txBox="1">
                <a:spLocks noRot="1" noChangeAspect="1" noMove="1" noResize="1" noEditPoints="1" noAdjustHandles="1" noChangeArrowheads="1" noChangeShapeType="1" noTextEdit="1"/>
              </p:cNvSpPr>
              <p:nvPr/>
            </p:nvSpPr>
            <p:spPr>
              <a:xfrm>
                <a:off x="7442513" y="2787410"/>
                <a:ext cx="1528495" cy="276999"/>
              </a:xfrm>
              <a:prstGeom prst="rect">
                <a:avLst/>
              </a:prstGeom>
              <a:blipFill>
                <a:blip r:embed="rId13"/>
                <a:stretch>
                  <a:fillRect l="-3586" t="-2174" r="-3187" b="-32609"/>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43" name="CuadroTexto 42">
                <a:extLst>
                  <a:ext uri="{FF2B5EF4-FFF2-40B4-BE49-F238E27FC236}">
                    <a16:creationId xmlns:a16="http://schemas.microsoft.com/office/drawing/2014/main" id="{6A8790C3-9AC3-4B9F-A7F2-C287AC4C4201}"/>
                  </a:ext>
                </a:extLst>
              </p:cNvPr>
              <p:cNvSpPr txBox="1"/>
              <p:nvPr/>
            </p:nvSpPr>
            <p:spPr>
              <a:xfrm>
                <a:off x="7477746" y="3625263"/>
                <a:ext cx="14580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𝑃</m:t>
                      </m:r>
                      <m:d>
                        <m:dPr>
                          <m:ctrlPr>
                            <a:rPr lang="es-ES" i="1">
                              <a:latin typeface="Cambria Math" panose="02040503050406030204" pitchFamily="18" charset="0"/>
                            </a:rPr>
                          </m:ctrlPr>
                        </m:dPr>
                        <m:e>
                          <m:r>
                            <a:rPr lang="es-CO" i="1">
                              <a:latin typeface="Cambria Math" panose="02040503050406030204" pitchFamily="18" charset="0"/>
                            </a:rPr>
                            <m:t>𝑐𝑎𝑡</m:t>
                          </m:r>
                        </m:e>
                      </m:d>
                      <m:r>
                        <a:rPr lang="es-ES" i="1">
                          <a:latin typeface="Cambria Math" panose="02040503050406030204" pitchFamily="18" charset="0"/>
                        </a:rPr>
                        <m:t>=0,01</m:t>
                      </m:r>
                    </m:oMath>
                  </m:oMathPara>
                </a14:m>
                <a:endParaRPr lang="es-CO" dirty="0"/>
              </a:p>
            </p:txBody>
          </p:sp>
        </mc:Choice>
        <mc:Fallback xmlns="">
          <p:sp>
            <p:nvSpPr>
              <p:cNvPr id="43" name="CuadroTexto 42">
                <a:extLst>
                  <a:ext uri="{FF2B5EF4-FFF2-40B4-BE49-F238E27FC236}">
                    <a16:creationId xmlns:a16="http://schemas.microsoft.com/office/drawing/2014/main" id="{6A8790C3-9AC3-4B9F-A7F2-C287AC4C4201}"/>
                  </a:ext>
                </a:extLst>
              </p:cNvPr>
              <p:cNvSpPr txBox="1">
                <a:spLocks noRot="1" noChangeAspect="1" noMove="1" noResize="1" noEditPoints="1" noAdjustHandles="1" noChangeArrowheads="1" noChangeShapeType="1" noTextEdit="1"/>
              </p:cNvSpPr>
              <p:nvPr/>
            </p:nvSpPr>
            <p:spPr>
              <a:xfrm>
                <a:off x="7477746" y="3625263"/>
                <a:ext cx="1458028" cy="276999"/>
              </a:xfrm>
              <a:prstGeom prst="rect">
                <a:avLst/>
              </a:prstGeom>
              <a:blipFill>
                <a:blip r:embed="rId14"/>
                <a:stretch>
                  <a:fillRect l="-3766" r="-3347" b="-6667"/>
                </a:stretch>
              </a:blipFill>
            </p:spPr>
            <p:txBody>
              <a:bodyPr/>
              <a:lstStyle/>
              <a:p>
                <a:r>
                  <a:rPr lang="es-CO">
                    <a:noFill/>
                  </a:rPr>
                  <a:t> </a:t>
                </a:r>
              </a:p>
            </p:txBody>
          </p:sp>
        </mc:Fallback>
      </mc:AlternateContent>
    </p:spTree>
    <p:extLst>
      <p:ext uri="{BB962C8B-B14F-4D97-AF65-F5344CB8AC3E}">
        <p14:creationId xmlns:p14="http://schemas.microsoft.com/office/powerpoint/2010/main" val="3267589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D5CE4894-CE15-42F1-99AB-4B184BDF9393}"/>
              </a:ext>
            </a:extLst>
          </p:cNvPr>
          <p:cNvSpPr txBox="1"/>
          <p:nvPr/>
        </p:nvSpPr>
        <p:spPr>
          <a:xfrm>
            <a:off x="0" y="515312"/>
            <a:ext cx="9269644" cy="553998"/>
          </a:xfrm>
          <a:prstGeom prst="rect">
            <a:avLst/>
          </a:prstGeom>
          <a:noFill/>
        </p:spPr>
        <p:txBody>
          <a:bodyPr wrap="square">
            <a:spAutoFit/>
          </a:bodyPr>
          <a:lstStyle/>
          <a:p>
            <a:pPr algn="ctr"/>
            <a:r>
              <a:rPr lang="es-ES" sz="3000" b="1" dirty="0">
                <a:solidFill>
                  <a:schemeClr val="bg1"/>
                </a:solidFill>
                <a:latin typeface="Nunito Sans ExtraBold"/>
                <a:sym typeface="Nunito Sans ExtraBold"/>
              </a:rPr>
              <a:t>Aprendizaje no supervisado</a:t>
            </a:r>
            <a:endParaRPr lang="es-CO" sz="3000" b="1" dirty="0">
              <a:solidFill>
                <a:schemeClr val="bg1"/>
              </a:solidFill>
              <a:latin typeface="Nunito Sans ExtraBold"/>
              <a:sym typeface="Nunito Sans ExtraBold"/>
            </a:endParaRPr>
          </a:p>
        </p:txBody>
      </p:sp>
      <p:pic>
        <p:nvPicPr>
          <p:cNvPr id="8" name="Imagen 7" descr="Forma&#10;&#10;Descripción generada automáticamente con confianza baja">
            <a:extLst>
              <a:ext uri="{FF2B5EF4-FFF2-40B4-BE49-F238E27FC236}">
                <a16:creationId xmlns:a16="http://schemas.microsoft.com/office/drawing/2014/main" id="{8DDB2E91-B91C-414F-93F2-E8464EBB84DC}"/>
              </a:ext>
            </a:extLst>
          </p:cNvPr>
          <p:cNvPicPr>
            <a:picLocks noChangeAspect="1"/>
          </p:cNvPicPr>
          <p:nvPr/>
        </p:nvPicPr>
        <p:blipFill>
          <a:blip r:embed="rId2"/>
          <a:stretch>
            <a:fillRect/>
          </a:stretch>
        </p:blipFill>
        <p:spPr>
          <a:xfrm>
            <a:off x="1946208" y="2925216"/>
            <a:ext cx="775456" cy="775456"/>
          </a:xfrm>
          <a:prstGeom prst="rect">
            <a:avLst/>
          </a:prstGeom>
        </p:spPr>
      </p:pic>
      <p:sp>
        <p:nvSpPr>
          <p:cNvPr id="10" name="CuadroTexto 9">
            <a:extLst>
              <a:ext uri="{FF2B5EF4-FFF2-40B4-BE49-F238E27FC236}">
                <a16:creationId xmlns:a16="http://schemas.microsoft.com/office/drawing/2014/main" id="{80EAA24B-417D-4497-BE1A-E6FC3541DBEB}"/>
              </a:ext>
            </a:extLst>
          </p:cNvPr>
          <p:cNvSpPr txBox="1"/>
          <p:nvPr/>
        </p:nvSpPr>
        <p:spPr>
          <a:xfrm>
            <a:off x="268906" y="2009610"/>
            <a:ext cx="2134859" cy="369332"/>
          </a:xfrm>
          <a:prstGeom prst="rect">
            <a:avLst/>
          </a:prstGeom>
          <a:noFill/>
        </p:spPr>
        <p:txBody>
          <a:bodyPr wrap="square">
            <a:spAutoFit/>
          </a:bodyPr>
          <a:lstStyle/>
          <a:p>
            <a:r>
              <a:rPr lang="en-US" b="1">
                <a:latin typeface="Inter"/>
              </a:rPr>
              <a:t>Training</a:t>
            </a:r>
            <a:endParaRPr lang="es-CO" b="1"/>
          </a:p>
        </p:txBody>
      </p:sp>
      <p:pic>
        <p:nvPicPr>
          <p:cNvPr id="12" name="Imagen 11" descr="Un perro con la lengua de fuera&#10;&#10;Descripción generada automáticamente con confianza media">
            <a:extLst>
              <a:ext uri="{FF2B5EF4-FFF2-40B4-BE49-F238E27FC236}">
                <a16:creationId xmlns:a16="http://schemas.microsoft.com/office/drawing/2014/main" id="{C6394C77-51BF-4C19-AE95-82A8A244130E}"/>
              </a:ext>
            </a:extLst>
          </p:cNvPr>
          <p:cNvPicPr>
            <a:picLocks noChangeAspect="1"/>
          </p:cNvPicPr>
          <p:nvPr/>
        </p:nvPicPr>
        <p:blipFill>
          <a:blip r:embed="rId3"/>
          <a:stretch>
            <a:fillRect/>
          </a:stretch>
        </p:blipFill>
        <p:spPr>
          <a:xfrm>
            <a:off x="268906" y="2676176"/>
            <a:ext cx="555005" cy="369331"/>
          </a:xfrm>
          <a:prstGeom prst="rect">
            <a:avLst/>
          </a:prstGeom>
        </p:spPr>
      </p:pic>
      <p:pic>
        <p:nvPicPr>
          <p:cNvPr id="14" name="Imagen 13" descr="Un perro con la lengua de fuera&#10;&#10;Descripción generada automáticamente">
            <a:extLst>
              <a:ext uri="{FF2B5EF4-FFF2-40B4-BE49-F238E27FC236}">
                <a16:creationId xmlns:a16="http://schemas.microsoft.com/office/drawing/2014/main" id="{C373CF21-2151-457A-82CD-BBE22BB72520}"/>
              </a:ext>
            </a:extLst>
          </p:cNvPr>
          <p:cNvPicPr>
            <a:picLocks noChangeAspect="1"/>
          </p:cNvPicPr>
          <p:nvPr/>
        </p:nvPicPr>
        <p:blipFill>
          <a:blip r:embed="rId4"/>
          <a:stretch>
            <a:fillRect/>
          </a:stretch>
        </p:blipFill>
        <p:spPr>
          <a:xfrm>
            <a:off x="677328" y="3596241"/>
            <a:ext cx="555005" cy="369331"/>
          </a:xfrm>
          <a:prstGeom prst="rect">
            <a:avLst/>
          </a:prstGeom>
        </p:spPr>
      </p:pic>
      <p:pic>
        <p:nvPicPr>
          <p:cNvPr id="16" name="Imagen 15" descr="Un perro con la lengua de fuera&#10;&#10;Descripción generada automáticamente">
            <a:extLst>
              <a:ext uri="{FF2B5EF4-FFF2-40B4-BE49-F238E27FC236}">
                <a16:creationId xmlns:a16="http://schemas.microsoft.com/office/drawing/2014/main" id="{3127AF6F-66A1-4723-B08A-D2917D91EF20}"/>
              </a:ext>
            </a:extLst>
          </p:cNvPr>
          <p:cNvPicPr>
            <a:picLocks noChangeAspect="1"/>
          </p:cNvPicPr>
          <p:nvPr/>
        </p:nvPicPr>
        <p:blipFill>
          <a:blip r:embed="rId5"/>
          <a:stretch>
            <a:fillRect/>
          </a:stretch>
        </p:blipFill>
        <p:spPr>
          <a:xfrm>
            <a:off x="675003" y="2676175"/>
            <a:ext cx="555006" cy="369332"/>
          </a:xfrm>
          <a:prstGeom prst="rect">
            <a:avLst/>
          </a:prstGeom>
        </p:spPr>
      </p:pic>
      <p:pic>
        <p:nvPicPr>
          <p:cNvPr id="18" name="Imagen 17" descr="Un perro sentado en el pasto&#10;&#10;Descripción generada automáticamente">
            <a:extLst>
              <a:ext uri="{FF2B5EF4-FFF2-40B4-BE49-F238E27FC236}">
                <a16:creationId xmlns:a16="http://schemas.microsoft.com/office/drawing/2014/main" id="{0A28E756-3A79-4F0E-A2C9-0C8784C8801E}"/>
              </a:ext>
            </a:extLst>
          </p:cNvPr>
          <p:cNvPicPr>
            <a:picLocks noChangeAspect="1"/>
          </p:cNvPicPr>
          <p:nvPr/>
        </p:nvPicPr>
        <p:blipFill>
          <a:blip r:embed="rId6"/>
          <a:stretch>
            <a:fillRect/>
          </a:stretch>
        </p:blipFill>
        <p:spPr>
          <a:xfrm>
            <a:off x="257302" y="3327146"/>
            <a:ext cx="417702" cy="369331"/>
          </a:xfrm>
          <a:prstGeom prst="rect">
            <a:avLst/>
          </a:prstGeom>
        </p:spPr>
      </p:pic>
      <p:pic>
        <p:nvPicPr>
          <p:cNvPr id="20" name="Imagen 19" descr="Perro con la lengua de fuera&#10;&#10;Descripción generada automáticamente">
            <a:extLst>
              <a:ext uri="{FF2B5EF4-FFF2-40B4-BE49-F238E27FC236}">
                <a16:creationId xmlns:a16="http://schemas.microsoft.com/office/drawing/2014/main" id="{481D0E63-4170-4AE0-B209-06F0F3B50FAB}"/>
              </a:ext>
            </a:extLst>
          </p:cNvPr>
          <p:cNvPicPr>
            <a:picLocks noChangeAspect="1"/>
          </p:cNvPicPr>
          <p:nvPr/>
        </p:nvPicPr>
        <p:blipFill>
          <a:blip r:embed="rId7"/>
          <a:stretch>
            <a:fillRect/>
          </a:stretch>
        </p:blipFill>
        <p:spPr>
          <a:xfrm flipH="1">
            <a:off x="4943716" y="3170164"/>
            <a:ext cx="553235" cy="379711"/>
          </a:xfrm>
          <a:prstGeom prst="rect">
            <a:avLst/>
          </a:prstGeom>
        </p:spPr>
      </p:pic>
      <p:pic>
        <p:nvPicPr>
          <p:cNvPr id="22" name="Imagen 21" descr="Gato de color gris&#10;&#10;Descripción generada automáticamente">
            <a:extLst>
              <a:ext uri="{FF2B5EF4-FFF2-40B4-BE49-F238E27FC236}">
                <a16:creationId xmlns:a16="http://schemas.microsoft.com/office/drawing/2014/main" id="{9249B718-9043-4286-B392-4EFD1DFAB7F7}"/>
              </a:ext>
            </a:extLst>
          </p:cNvPr>
          <p:cNvPicPr>
            <a:picLocks noChangeAspect="1"/>
          </p:cNvPicPr>
          <p:nvPr/>
        </p:nvPicPr>
        <p:blipFill>
          <a:blip r:embed="rId8"/>
          <a:stretch>
            <a:fillRect/>
          </a:stretch>
        </p:blipFill>
        <p:spPr>
          <a:xfrm>
            <a:off x="272832" y="3045507"/>
            <a:ext cx="394074" cy="270596"/>
          </a:xfrm>
          <a:prstGeom prst="rect">
            <a:avLst/>
          </a:prstGeom>
        </p:spPr>
      </p:pic>
      <p:pic>
        <p:nvPicPr>
          <p:cNvPr id="24" name="Imagen 23" descr="Gato con la boca abierta&#10;&#10;Descripción generada automáticamente">
            <a:extLst>
              <a:ext uri="{FF2B5EF4-FFF2-40B4-BE49-F238E27FC236}">
                <a16:creationId xmlns:a16="http://schemas.microsoft.com/office/drawing/2014/main" id="{FD9C6F5C-B24D-4D54-95EC-CDD56C3EAD83}"/>
              </a:ext>
            </a:extLst>
          </p:cNvPr>
          <p:cNvPicPr>
            <a:picLocks noChangeAspect="1"/>
          </p:cNvPicPr>
          <p:nvPr/>
        </p:nvPicPr>
        <p:blipFill>
          <a:blip r:embed="rId9"/>
          <a:stretch>
            <a:fillRect/>
          </a:stretch>
        </p:blipFill>
        <p:spPr>
          <a:xfrm>
            <a:off x="671282" y="3035532"/>
            <a:ext cx="566824" cy="305646"/>
          </a:xfrm>
          <a:prstGeom prst="rect">
            <a:avLst/>
          </a:prstGeom>
        </p:spPr>
      </p:pic>
      <p:pic>
        <p:nvPicPr>
          <p:cNvPr id="26" name="Imagen 25" descr="Gato con la boca abierta&#10;&#10;Descripción generada automáticamente">
            <a:extLst>
              <a:ext uri="{FF2B5EF4-FFF2-40B4-BE49-F238E27FC236}">
                <a16:creationId xmlns:a16="http://schemas.microsoft.com/office/drawing/2014/main" id="{9C5A73B0-3A73-41B2-9CE8-A328C8F954E2}"/>
              </a:ext>
            </a:extLst>
          </p:cNvPr>
          <p:cNvPicPr>
            <a:picLocks noChangeAspect="1"/>
          </p:cNvPicPr>
          <p:nvPr/>
        </p:nvPicPr>
        <p:blipFill>
          <a:blip r:embed="rId10"/>
          <a:stretch>
            <a:fillRect/>
          </a:stretch>
        </p:blipFill>
        <p:spPr>
          <a:xfrm flipH="1">
            <a:off x="255839" y="3697118"/>
            <a:ext cx="408297" cy="271703"/>
          </a:xfrm>
          <a:prstGeom prst="rect">
            <a:avLst/>
          </a:prstGeom>
        </p:spPr>
      </p:pic>
      <p:pic>
        <p:nvPicPr>
          <p:cNvPr id="28" name="Imagen 27" descr="Gato con la boca abierta&#10;&#10;Descripción generada automáticamente">
            <a:extLst>
              <a:ext uri="{FF2B5EF4-FFF2-40B4-BE49-F238E27FC236}">
                <a16:creationId xmlns:a16="http://schemas.microsoft.com/office/drawing/2014/main" id="{8E5ABD32-D5D4-4135-B018-8B3ADF66BD73}"/>
              </a:ext>
            </a:extLst>
          </p:cNvPr>
          <p:cNvPicPr>
            <a:picLocks noChangeAspect="1"/>
          </p:cNvPicPr>
          <p:nvPr/>
        </p:nvPicPr>
        <p:blipFill>
          <a:blip r:embed="rId11"/>
          <a:stretch>
            <a:fillRect/>
          </a:stretch>
        </p:blipFill>
        <p:spPr>
          <a:xfrm flipH="1">
            <a:off x="681550" y="3331496"/>
            <a:ext cx="555005" cy="286337"/>
          </a:xfrm>
          <a:prstGeom prst="rect">
            <a:avLst/>
          </a:prstGeom>
        </p:spPr>
      </p:pic>
      <p:sp>
        <p:nvSpPr>
          <p:cNvPr id="29" name="CuadroTexto 28">
            <a:extLst>
              <a:ext uri="{FF2B5EF4-FFF2-40B4-BE49-F238E27FC236}">
                <a16:creationId xmlns:a16="http://schemas.microsoft.com/office/drawing/2014/main" id="{EE6F35BB-13B1-4F79-BA91-D7EC50DA0B00}"/>
              </a:ext>
            </a:extLst>
          </p:cNvPr>
          <p:cNvSpPr txBox="1"/>
          <p:nvPr/>
        </p:nvSpPr>
        <p:spPr>
          <a:xfrm>
            <a:off x="181949" y="4298672"/>
            <a:ext cx="1877290" cy="646331"/>
          </a:xfrm>
          <a:prstGeom prst="rect">
            <a:avLst/>
          </a:prstGeom>
          <a:noFill/>
        </p:spPr>
        <p:txBody>
          <a:bodyPr wrap="square">
            <a:spAutoFit/>
          </a:bodyPr>
          <a:lstStyle/>
          <a:p>
            <a:r>
              <a:rPr lang="en-US" b="1">
                <a:latin typeface="Inter"/>
              </a:rPr>
              <a:t>Input: </a:t>
            </a:r>
            <a:r>
              <a:rPr lang="en-US">
                <a:latin typeface="Inter"/>
              </a:rPr>
              <a:t>Images (without labels)</a:t>
            </a:r>
            <a:endParaRPr lang="es-CO"/>
          </a:p>
        </p:txBody>
      </p:sp>
      <p:sp>
        <p:nvSpPr>
          <p:cNvPr id="30" name="Flecha: a la derecha 29">
            <a:extLst>
              <a:ext uri="{FF2B5EF4-FFF2-40B4-BE49-F238E27FC236}">
                <a16:creationId xmlns:a16="http://schemas.microsoft.com/office/drawing/2014/main" id="{A4F08E0D-07D2-4847-8301-CF59B3175E12}"/>
              </a:ext>
            </a:extLst>
          </p:cNvPr>
          <p:cNvSpPr/>
          <p:nvPr/>
        </p:nvSpPr>
        <p:spPr>
          <a:xfrm>
            <a:off x="1366877" y="3238552"/>
            <a:ext cx="394074" cy="2120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Flecha: a la derecha 30">
            <a:extLst>
              <a:ext uri="{FF2B5EF4-FFF2-40B4-BE49-F238E27FC236}">
                <a16:creationId xmlns:a16="http://schemas.microsoft.com/office/drawing/2014/main" id="{441F6169-243E-438A-955F-D149EE95CA05}"/>
              </a:ext>
            </a:extLst>
          </p:cNvPr>
          <p:cNvSpPr/>
          <p:nvPr/>
        </p:nvSpPr>
        <p:spPr>
          <a:xfrm>
            <a:off x="2838292" y="3229699"/>
            <a:ext cx="394074" cy="2120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3" name="Imagen 32" descr="Forma&#10;&#10;Descripción generada automáticamente con confianza baja">
            <a:extLst>
              <a:ext uri="{FF2B5EF4-FFF2-40B4-BE49-F238E27FC236}">
                <a16:creationId xmlns:a16="http://schemas.microsoft.com/office/drawing/2014/main" id="{B7B7B68F-A940-4BB3-8E96-E06977FAFBEC}"/>
              </a:ext>
            </a:extLst>
          </p:cNvPr>
          <p:cNvPicPr>
            <a:picLocks noChangeAspect="1"/>
          </p:cNvPicPr>
          <p:nvPr/>
        </p:nvPicPr>
        <p:blipFill>
          <a:blip r:embed="rId12"/>
          <a:stretch>
            <a:fillRect/>
          </a:stretch>
        </p:blipFill>
        <p:spPr>
          <a:xfrm>
            <a:off x="3420256" y="2821670"/>
            <a:ext cx="1115635" cy="1115635"/>
          </a:xfrm>
          <a:prstGeom prst="rect">
            <a:avLst/>
          </a:prstGeom>
        </p:spPr>
      </p:pic>
      <p:sp>
        <p:nvSpPr>
          <p:cNvPr id="35" name="CuadroTexto 34">
            <a:extLst>
              <a:ext uri="{FF2B5EF4-FFF2-40B4-BE49-F238E27FC236}">
                <a16:creationId xmlns:a16="http://schemas.microsoft.com/office/drawing/2014/main" id="{DF296144-191D-4DDA-901A-0C218ACBD723}"/>
              </a:ext>
            </a:extLst>
          </p:cNvPr>
          <p:cNvSpPr txBox="1"/>
          <p:nvPr/>
        </p:nvSpPr>
        <p:spPr>
          <a:xfrm>
            <a:off x="2816172" y="4270346"/>
            <a:ext cx="1877290" cy="738664"/>
          </a:xfrm>
          <a:prstGeom prst="rect">
            <a:avLst/>
          </a:prstGeom>
          <a:noFill/>
        </p:spPr>
        <p:txBody>
          <a:bodyPr wrap="square">
            <a:spAutoFit/>
          </a:bodyPr>
          <a:lstStyle/>
          <a:p>
            <a:r>
              <a:rPr lang="en-US" sz="1400" b="1">
                <a:latin typeface="Inter"/>
              </a:rPr>
              <a:t>Output: </a:t>
            </a:r>
            <a:r>
              <a:rPr lang="en-US" sz="1400">
                <a:latin typeface="Inter"/>
              </a:rPr>
              <a:t>Model that finds similar groups (clusters)</a:t>
            </a:r>
            <a:endParaRPr lang="es-CO" sz="1400" b="1"/>
          </a:p>
        </p:txBody>
      </p:sp>
      <p:pic>
        <p:nvPicPr>
          <p:cNvPr id="36" name="Imagen 35" descr="Forma&#10;&#10;Descripción generada automáticamente con confianza baja">
            <a:extLst>
              <a:ext uri="{FF2B5EF4-FFF2-40B4-BE49-F238E27FC236}">
                <a16:creationId xmlns:a16="http://schemas.microsoft.com/office/drawing/2014/main" id="{2A9FA69D-8071-47D0-A2FF-FE85F1530DE9}"/>
              </a:ext>
            </a:extLst>
          </p:cNvPr>
          <p:cNvPicPr>
            <a:picLocks noChangeAspect="1"/>
          </p:cNvPicPr>
          <p:nvPr/>
        </p:nvPicPr>
        <p:blipFill>
          <a:blip r:embed="rId12"/>
          <a:stretch>
            <a:fillRect/>
          </a:stretch>
        </p:blipFill>
        <p:spPr>
          <a:xfrm>
            <a:off x="6104348" y="2834108"/>
            <a:ext cx="1115635" cy="1115635"/>
          </a:xfrm>
          <a:prstGeom prst="rect">
            <a:avLst/>
          </a:prstGeom>
        </p:spPr>
      </p:pic>
      <p:sp>
        <p:nvSpPr>
          <p:cNvPr id="37" name="Flecha: a la derecha 36">
            <a:extLst>
              <a:ext uri="{FF2B5EF4-FFF2-40B4-BE49-F238E27FC236}">
                <a16:creationId xmlns:a16="http://schemas.microsoft.com/office/drawing/2014/main" id="{8C5DEFD5-2502-478F-A7CE-1A7928D64AA5}"/>
              </a:ext>
            </a:extLst>
          </p:cNvPr>
          <p:cNvSpPr/>
          <p:nvPr/>
        </p:nvSpPr>
        <p:spPr>
          <a:xfrm>
            <a:off x="5639064" y="3262624"/>
            <a:ext cx="394074" cy="2120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Flecha: a la derecha 37">
            <a:extLst>
              <a:ext uri="{FF2B5EF4-FFF2-40B4-BE49-F238E27FC236}">
                <a16:creationId xmlns:a16="http://schemas.microsoft.com/office/drawing/2014/main" id="{662AB93F-3BF4-4FE4-8BFF-6458C1B5AE48}"/>
              </a:ext>
            </a:extLst>
          </p:cNvPr>
          <p:cNvSpPr/>
          <p:nvPr/>
        </p:nvSpPr>
        <p:spPr>
          <a:xfrm>
            <a:off x="7291191" y="3264446"/>
            <a:ext cx="394074" cy="2120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CuadroTexto 38">
            <a:extLst>
              <a:ext uri="{FF2B5EF4-FFF2-40B4-BE49-F238E27FC236}">
                <a16:creationId xmlns:a16="http://schemas.microsoft.com/office/drawing/2014/main" id="{0ADF204B-AACD-4DD9-A877-D704E622FAD7}"/>
              </a:ext>
            </a:extLst>
          </p:cNvPr>
          <p:cNvSpPr txBox="1"/>
          <p:nvPr/>
        </p:nvSpPr>
        <p:spPr>
          <a:xfrm>
            <a:off x="5307654" y="2109403"/>
            <a:ext cx="2134859" cy="369332"/>
          </a:xfrm>
          <a:prstGeom prst="rect">
            <a:avLst/>
          </a:prstGeom>
          <a:noFill/>
        </p:spPr>
        <p:txBody>
          <a:bodyPr wrap="square">
            <a:spAutoFit/>
          </a:bodyPr>
          <a:lstStyle/>
          <a:p>
            <a:r>
              <a:rPr lang="en-US" b="1">
                <a:latin typeface="Inter"/>
              </a:rPr>
              <a:t>Deployment</a:t>
            </a:r>
            <a:endParaRPr lang="es-CO" b="1"/>
          </a:p>
        </p:txBody>
      </p:sp>
      <p:sp>
        <p:nvSpPr>
          <p:cNvPr id="40" name="CuadroTexto 39">
            <a:extLst>
              <a:ext uri="{FF2B5EF4-FFF2-40B4-BE49-F238E27FC236}">
                <a16:creationId xmlns:a16="http://schemas.microsoft.com/office/drawing/2014/main" id="{83639D8D-886C-4CF3-8D22-47A569938D5F}"/>
              </a:ext>
            </a:extLst>
          </p:cNvPr>
          <p:cNvSpPr txBox="1"/>
          <p:nvPr/>
        </p:nvSpPr>
        <p:spPr>
          <a:xfrm>
            <a:off x="5051144" y="4488135"/>
            <a:ext cx="1960782" cy="369332"/>
          </a:xfrm>
          <a:prstGeom prst="rect">
            <a:avLst/>
          </a:prstGeom>
          <a:noFill/>
        </p:spPr>
        <p:txBody>
          <a:bodyPr wrap="square">
            <a:spAutoFit/>
          </a:bodyPr>
          <a:lstStyle/>
          <a:p>
            <a:r>
              <a:rPr lang="en-US" b="1">
                <a:latin typeface="Inter"/>
              </a:rPr>
              <a:t>Input: </a:t>
            </a:r>
            <a:r>
              <a:rPr lang="en-US">
                <a:latin typeface="Inter"/>
              </a:rPr>
              <a:t>Image</a:t>
            </a:r>
          </a:p>
        </p:txBody>
      </p:sp>
      <p:sp>
        <p:nvSpPr>
          <p:cNvPr id="41" name="CuadroTexto 40">
            <a:extLst>
              <a:ext uri="{FF2B5EF4-FFF2-40B4-BE49-F238E27FC236}">
                <a16:creationId xmlns:a16="http://schemas.microsoft.com/office/drawing/2014/main" id="{66FC77E3-E215-48E2-BCB8-61C1C777837D}"/>
              </a:ext>
            </a:extLst>
          </p:cNvPr>
          <p:cNvSpPr txBox="1"/>
          <p:nvPr/>
        </p:nvSpPr>
        <p:spPr>
          <a:xfrm>
            <a:off x="6820099" y="4463116"/>
            <a:ext cx="1960782" cy="369332"/>
          </a:xfrm>
          <a:prstGeom prst="rect">
            <a:avLst/>
          </a:prstGeom>
          <a:noFill/>
        </p:spPr>
        <p:txBody>
          <a:bodyPr wrap="square">
            <a:spAutoFit/>
          </a:bodyPr>
          <a:lstStyle/>
          <a:p>
            <a:r>
              <a:rPr lang="en-US" b="1">
                <a:latin typeface="Inter"/>
              </a:rPr>
              <a:t>Output: </a:t>
            </a:r>
            <a:r>
              <a:rPr lang="en-US">
                <a:latin typeface="Inter"/>
              </a:rPr>
              <a:t>group</a:t>
            </a:r>
          </a:p>
        </p:txBody>
      </p:sp>
      <mc:AlternateContent xmlns:mc="http://schemas.openxmlformats.org/markup-compatibility/2006" xmlns:a14="http://schemas.microsoft.com/office/drawing/2010/main">
        <mc:Choice Requires="a14">
          <p:sp>
            <p:nvSpPr>
              <p:cNvPr id="42" name="CuadroTexto 41">
                <a:extLst>
                  <a:ext uri="{FF2B5EF4-FFF2-40B4-BE49-F238E27FC236}">
                    <a16:creationId xmlns:a16="http://schemas.microsoft.com/office/drawing/2014/main" id="{D971349E-5128-43A9-ADB4-F62F1F643E6C}"/>
                  </a:ext>
                </a:extLst>
              </p:cNvPr>
              <p:cNvSpPr txBox="1"/>
              <p:nvPr/>
            </p:nvSpPr>
            <p:spPr>
              <a:xfrm>
                <a:off x="7898408" y="3215181"/>
                <a:ext cx="10021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𝐶𝑙𝑢𝑠𝑡𝑒𝑟</m:t>
                      </m:r>
                      <m:r>
                        <a:rPr lang="es-ES" i="1">
                          <a:latin typeface="Cambria Math" panose="02040503050406030204" pitchFamily="18" charset="0"/>
                        </a:rPr>
                        <m:t> 1</m:t>
                      </m:r>
                    </m:oMath>
                  </m:oMathPara>
                </a14:m>
                <a:endParaRPr lang="es-CO"/>
              </a:p>
            </p:txBody>
          </p:sp>
        </mc:Choice>
        <mc:Fallback xmlns="">
          <p:sp>
            <p:nvSpPr>
              <p:cNvPr id="42" name="CuadroTexto 41">
                <a:extLst>
                  <a:ext uri="{FF2B5EF4-FFF2-40B4-BE49-F238E27FC236}">
                    <a16:creationId xmlns:a16="http://schemas.microsoft.com/office/drawing/2014/main" id="{D971349E-5128-43A9-ADB4-F62F1F643E6C}"/>
                  </a:ext>
                </a:extLst>
              </p:cNvPr>
              <p:cNvSpPr txBox="1">
                <a:spLocks noRot="1" noChangeAspect="1" noMove="1" noResize="1" noEditPoints="1" noAdjustHandles="1" noChangeArrowheads="1" noChangeShapeType="1" noTextEdit="1"/>
              </p:cNvSpPr>
              <p:nvPr/>
            </p:nvSpPr>
            <p:spPr>
              <a:xfrm>
                <a:off x="7898408" y="3215181"/>
                <a:ext cx="1002134" cy="276999"/>
              </a:xfrm>
              <a:prstGeom prst="rect">
                <a:avLst/>
              </a:prstGeom>
              <a:blipFill>
                <a:blip r:embed="rId13"/>
                <a:stretch>
                  <a:fillRect l="-5488" r="-4878" b="-6522"/>
                </a:stretch>
              </a:blipFill>
            </p:spPr>
            <p:txBody>
              <a:bodyPr/>
              <a:lstStyle/>
              <a:p>
                <a:r>
                  <a:rPr lang="es-CO">
                    <a:noFill/>
                  </a:rPr>
                  <a:t> </a:t>
                </a:r>
              </a:p>
            </p:txBody>
          </p:sp>
        </mc:Fallback>
      </mc:AlternateContent>
      <p:pic>
        <p:nvPicPr>
          <p:cNvPr id="27" name="Imagen 26" descr="Un perro con la lengua de fuera&#10;&#10;Descripción generada automáticamente con confianza media">
            <a:extLst>
              <a:ext uri="{FF2B5EF4-FFF2-40B4-BE49-F238E27FC236}">
                <a16:creationId xmlns:a16="http://schemas.microsoft.com/office/drawing/2014/main" id="{6019977E-F9FC-49AC-85AC-0C116E4B8BE9}"/>
              </a:ext>
            </a:extLst>
          </p:cNvPr>
          <p:cNvPicPr>
            <a:picLocks noChangeAspect="1"/>
          </p:cNvPicPr>
          <p:nvPr/>
        </p:nvPicPr>
        <p:blipFill>
          <a:blip r:embed="rId3"/>
          <a:stretch>
            <a:fillRect/>
          </a:stretch>
        </p:blipFill>
        <p:spPr>
          <a:xfrm>
            <a:off x="2706881" y="5145384"/>
            <a:ext cx="555005" cy="369331"/>
          </a:xfrm>
          <a:prstGeom prst="rect">
            <a:avLst/>
          </a:prstGeom>
        </p:spPr>
      </p:pic>
      <p:pic>
        <p:nvPicPr>
          <p:cNvPr id="32" name="Imagen 31" descr="Un perro con la lengua de fuera&#10;&#10;Descripción generada automáticamente">
            <a:extLst>
              <a:ext uri="{FF2B5EF4-FFF2-40B4-BE49-F238E27FC236}">
                <a16:creationId xmlns:a16="http://schemas.microsoft.com/office/drawing/2014/main" id="{04E22C51-0CAA-4369-A9C3-D228057B24F5}"/>
              </a:ext>
            </a:extLst>
          </p:cNvPr>
          <p:cNvPicPr>
            <a:picLocks noChangeAspect="1"/>
          </p:cNvPicPr>
          <p:nvPr/>
        </p:nvPicPr>
        <p:blipFill>
          <a:blip r:embed="rId4"/>
          <a:stretch>
            <a:fillRect/>
          </a:stretch>
        </p:blipFill>
        <p:spPr>
          <a:xfrm>
            <a:off x="2706881" y="5415980"/>
            <a:ext cx="555005" cy="369331"/>
          </a:xfrm>
          <a:prstGeom prst="rect">
            <a:avLst/>
          </a:prstGeom>
        </p:spPr>
      </p:pic>
      <p:pic>
        <p:nvPicPr>
          <p:cNvPr id="34" name="Imagen 33" descr="Un perro con la lengua de fuera&#10;&#10;Descripción generada automáticamente">
            <a:extLst>
              <a:ext uri="{FF2B5EF4-FFF2-40B4-BE49-F238E27FC236}">
                <a16:creationId xmlns:a16="http://schemas.microsoft.com/office/drawing/2014/main" id="{889AE15F-818D-496E-905F-22D9C88B3A25}"/>
              </a:ext>
            </a:extLst>
          </p:cNvPr>
          <p:cNvPicPr>
            <a:picLocks noChangeAspect="1"/>
          </p:cNvPicPr>
          <p:nvPr/>
        </p:nvPicPr>
        <p:blipFill>
          <a:blip r:embed="rId5"/>
          <a:stretch>
            <a:fillRect/>
          </a:stretch>
        </p:blipFill>
        <p:spPr>
          <a:xfrm>
            <a:off x="3112978" y="5145383"/>
            <a:ext cx="555006" cy="369332"/>
          </a:xfrm>
          <a:prstGeom prst="rect">
            <a:avLst/>
          </a:prstGeom>
        </p:spPr>
      </p:pic>
      <p:pic>
        <p:nvPicPr>
          <p:cNvPr id="44" name="Imagen 43" descr="Un perro sentado en el pasto&#10;&#10;Descripción generada automáticamente">
            <a:extLst>
              <a:ext uri="{FF2B5EF4-FFF2-40B4-BE49-F238E27FC236}">
                <a16:creationId xmlns:a16="http://schemas.microsoft.com/office/drawing/2014/main" id="{05D9B577-3A82-4853-9A42-FAE6A7E5E150}"/>
              </a:ext>
            </a:extLst>
          </p:cNvPr>
          <p:cNvPicPr>
            <a:picLocks noChangeAspect="1"/>
          </p:cNvPicPr>
          <p:nvPr/>
        </p:nvPicPr>
        <p:blipFill>
          <a:blip r:embed="rId6"/>
          <a:stretch>
            <a:fillRect/>
          </a:stretch>
        </p:blipFill>
        <p:spPr>
          <a:xfrm>
            <a:off x="3111757" y="5415980"/>
            <a:ext cx="555005" cy="369331"/>
          </a:xfrm>
          <a:prstGeom prst="rect">
            <a:avLst/>
          </a:prstGeom>
        </p:spPr>
      </p:pic>
      <p:pic>
        <p:nvPicPr>
          <p:cNvPr id="45" name="Imagen 44" descr="Gato de color gris&#10;&#10;Descripción generada automáticamente">
            <a:extLst>
              <a:ext uri="{FF2B5EF4-FFF2-40B4-BE49-F238E27FC236}">
                <a16:creationId xmlns:a16="http://schemas.microsoft.com/office/drawing/2014/main" id="{6CF9E09C-4226-4448-9748-FDFB524B9A24}"/>
              </a:ext>
            </a:extLst>
          </p:cNvPr>
          <p:cNvPicPr>
            <a:picLocks noChangeAspect="1"/>
          </p:cNvPicPr>
          <p:nvPr/>
        </p:nvPicPr>
        <p:blipFill>
          <a:blip r:embed="rId8"/>
          <a:stretch>
            <a:fillRect/>
          </a:stretch>
        </p:blipFill>
        <p:spPr>
          <a:xfrm>
            <a:off x="3781035" y="5125570"/>
            <a:ext cx="394074" cy="398601"/>
          </a:xfrm>
          <a:prstGeom prst="rect">
            <a:avLst/>
          </a:prstGeom>
        </p:spPr>
      </p:pic>
      <p:pic>
        <p:nvPicPr>
          <p:cNvPr id="46" name="Imagen 45" descr="Gato con la boca abierta&#10;&#10;Descripción generada automáticamente">
            <a:extLst>
              <a:ext uri="{FF2B5EF4-FFF2-40B4-BE49-F238E27FC236}">
                <a16:creationId xmlns:a16="http://schemas.microsoft.com/office/drawing/2014/main" id="{5031F0BA-2C77-4B4E-A8FF-DD31D863DDA4}"/>
              </a:ext>
            </a:extLst>
          </p:cNvPr>
          <p:cNvPicPr>
            <a:picLocks noChangeAspect="1"/>
          </p:cNvPicPr>
          <p:nvPr/>
        </p:nvPicPr>
        <p:blipFill>
          <a:blip r:embed="rId9"/>
          <a:stretch>
            <a:fillRect/>
          </a:stretch>
        </p:blipFill>
        <p:spPr>
          <a:xfrm>
            <a:off x="4175109" y="5140204"/>
            <a:ext cx="555006" cy="369331"/>
          </a:xfrm>
          <a:prstGeom prst="rect">
            <a:avLst/>
          </a:prstGeom>
        </p:spPr>
      </p:pic>
      <p:pic>
        <p:nvPicPr>
          <p:cNvPr id="47" name="Imagen 46" descr="Gato con la boca abierta&#10;&#10;Descripción generada automáticamente">
            <a:extLst>
              <a:ext uri="{FF2B5EF4-FFF2-40B4-BE49-F238E27FC236}">
                <a16:creationId xmlns:a16="http://schemas.microsoft.com/office/drawing/2014/main" id="{412ECF22-9244-43F3-B5A8-296E8CAE5BA9}"/>
              </a:ext>
            </a:extLst>
          </p:cNvPr>
          <p:cNvPicPr>
            <a:picLocks noChangeAspect="1"/>
          </p:cNvPicPr>
          <p:nvPr/>
        </p:nvPicPr>
        <p:blipFill>
          <a:blip r:embed="rId10"/>
          <a:stretch>
            <a:fillRect/>
          </a:stretch>
        </p:blipFill>
        <p:spPr>
          <a:xfrm flipH="1">
            <a:off x="3781035" y="5524169"/>
            <a:ext cx="408297" cy="271703"/>
          </a:xfrm>
          <a:prstGeom prst="rect">
            <a:avLst/>
          </a:prstGeom>
        </p:spPr>
      </p:pic>
      <p:pic>
        <p:nvPicPr>
          <p:cNvPr id="48" name="Imagen 47" descr="Gato con la boca abierta&#10;&#10;Descripción generada automáticamente">
            <a:extLst>
              <a:ext uri="{FF2B5EF4-FFF2-40B4-BE49-F238E27FC236}">
                <a16:creationId xmlns:a16="http://schemas.microsoft.com/office/drawing/2014/main" id="{19658F3C-BA5C-4529-8360-B62C8E22C40B}"/>
              </a:ext>
            </a:extLst>
          </p:cNvPr>
          <p:cNvPicPr>
            <a:picLocks noChangeAspect="1"/>
          </p:cNvPicPr>
          <p:nvPr/>
        </p:nvPicPr>
        <p:blipFill>
          <a:blip r:embed="rId11"/>
          <a:stretch>
            <a:fillRect/>
          </a:stretch>
        </p:blipFill>
        <p:spPr>
          <a:xfrm flipH="1">
            <a:off x="4175108" y="5509535"/>
            <a:ext cx="555005" cy="286337"/>
          </a:xfrm>
          <a:prstGeom prst="rect">
            <a:avLst/>
          </a:prstGeom>
        </p:spPr>
      </p:pic>
    </p:spTree>
    <p:extLst>
      <p:ext uri="{BB962C8B-B14F-4D97-AF65-F5344CB8AC3E}">
        <p14:creationId xmlns:p14="http://schemas.microsoft.com/office/powerpoint/2010/main" val="3021531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D5CE4894-CE15-42F1-99AB-4B184BDF9393}"/>
              </a:ext>
            </a:extLst>
          </p:cNvPr>
          <p:cNvSpPr txBox="1"/>
          <p:nvPr/>
        </p:nvSpPr>
        <p:spPr>
          <a:xfrm>
            <a:off x="-125644" y="510086"/>
            <a:ext cx="9269644" cy="553998"/>
          </a:xfrm>
          <a:prstGeom prst="rect">
            <a:avLst/>
          </a:prstGeom>
          <a:noFill/>
        </p:spPr>
        <p:txBody>
          <a:bodyPr wrap="square">
            <a:spAutoFit/>
          </a:bodyPr>
          <a:lstStyle/>
          <a:p>
            <a:pPr algn="ctr"/>
            <a:r>
              <a:rPr lang="es-ES" sz="3000" b="1" dirty="0">
                <a:solidFill>
                  <a:schemeClr val="bg1"/>
                </a:solidFill>
                <a:latin typeface="Nunito Sans ExtraBold"/>
                <a:sym typeface="Nunito Sans ExtraBold"/>
              </a:rPr>
              <a:t>Aprendizaje por refuerzo</a:t>
            </a:r>
            <a:endParaRPr lang="es-CO" sz="3000" b="1" dirty="0">
              <a:solidFill>
                <a:schemeClr val="bg1"/>
              </a:solidFill>
              <a:latin typeface="Nunito Sans ExtraBold"/>
              <a:sym typeface="Nunito Sans ExtraBold"/>
            </a:endParaRPr>
          </a:p>
        </p:txBody>
      </p:sp>
      <p:sp>
        <p:nvSpPr>
          <p:cNvPr id="10" name="CuadroTexto 9">
            <a:extLst>
              <a:ext uri="{FF2B5EF4-FFF2-40B4-BE49-F238E27FC236}">
                <a16:creationId xmlns:a16="http://schemas.microsoft.com/office/drawing/2014/main" id="{80EAA24B-417D-4497-BE1A-E6FC3541DBEB}"/>
              </a:ext>
            </a:extLst>
          </p:cNvPr>
          <p:cNvSpPr txBox="1"/>
          <p:nvPr/>
        </p:nvSpPr>
        <p:spPr>
          <a:xfrm>
            <a:off x="268906" y="2009610"/>
            <a:ext cx="2134859" cy="369332"/>
          </a:xfrm>
          <a:prstGeom prst="rect">
            <a:avLst/>
          </a:prstGeom>
          <a:noFill/>
        </p:spPr>
        <p:txBody>
          <a:bodyPr wrap="square">
            <a:spAutoFit/>
          </a:bodyPr>
          <a:lstStyle/>
          <a:p>
            <a:r>
              <a:rPr lang="en-US" b="1">
                <a:latin typeface="Inter"/>
              </a:rPr>
              <a:t>Training</a:t>
            </a:r>
            <a:endParaRPr lang="es-CO" b="1"/>
          </a:p>
        </p:txBody>
      </p:sp>
      <p:sp>
        <p:nvSpPr>
          <p:cNvPr id="29" name="CuadroTexto 28">
            <a:extLst>
              <a:ext uri="{FF2B5EF4-FFF2-40B4-BE49-F238E27FC236}">
                <a16:creationId xmlns:a16="http://schemas.microsoft.com/office/drawing/2014/main" id="{EE6F35BB-13B1-4F79-BA91-D7EC50DA0B00}"/>
              </a:ext>
            </a:extLst>
          </p:cNvPr>
          <p:cNvSpPr txBox="1"/>
          <p:nvPr/>
        </p:nvSpPr>
        <p:spPr>
          <a:xfrm>
            <a:off x="103826" y="4548877"/>
            <a:ext cx="1877290" cy="646331"/>
          </a:xfrm>
          <a:prstGeom prst="rect">
            <a:avLst/>
          </a:prstGeom>
          <a:noFill/>
        </p:spPr>
        <p:txBody>
          <a:bodyPr wrap="square">
            <a:spAutoFit/>
          </a:bodyPr>
          <a:lstStyle/>
          <a:p>
            <a:r>
              <a:rPr lang="en-US" b="1">
                <a:latin typeface="Inter"/>
              </a:rPr>
              <a:t>Input: </a:t>
            </a:r>
            <a:r>
              <a:rPr lang="en-US">
                <a:latin typeface="Inter"/>
              </a:rPr>
              <a:t>Images (without labels)</a:t>
            </a:r>
            <a:endParaRPr lang="es-CO"/>
          </a:p>
        </p:txBody>
      </p:sp>
      <p:sp>
        <p:nvSpPr>
          <p:cNvPr id="30" name="Flecha: a la derecha 29">
            <a:extLst>
              <a:ext uri="{FF2B5EF4-FFF2-40B4-BE49-F238E27FC236}">
                <a16:creationId xmlns:a16="http://schemas.microsoft.com/office/drawing/2014/main" id="{A4F08E0D-07D2-4847-8301-CF59B3175E12}"/>
              </a:ext>
            </a:extLst>
          </p:cNvPr>
          <p:cNvSpPr/>
          <p:nvPr/>
        </p:nvSpPr>
        <p:spPr>
          <a:xfrm>
            <a:off x="6319247" y="3389913"/>
            <a:ext cx="394074" cy="2120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CuadroTexto 34">
            <a:extLst>
              <a:ext uri="{FF2B5EF4-FFF2-40B4-BE49-F238E27FC236}">
                <a16:creationId xmlns:a16="http://schemas.microsoft.com/office/drawing/2014/main" id="{DF296144-191D-4DDA-901A-0C218ACBD723}"/>
              </a:ext>
            </a:extLst>
          </p:cNvPr>
          <p:cNvSpPr txBox="1"/>
          <p:nvPr/>
        </p:nvSpPr>
        <p:spPr>
          <a:xfrm>
            <a:off x="2739445" y="4562658"/>
            <a:ext cx="1877290" cy="307777"/>
          </a:xfrm>
          <a:prstGeom prst="rect">
            <a:avLst/>
          </a:prstGeom>
          <a:noFill/>
        </p:spPr>
        <p:txBody>
          <a:bodyPr wrap="square">
            <a:spAutoFit/>
          </a:bodyPr>
          <a:lstStyle/>
          <a:p>
            <a:r>
              <a:rPr lang="en-US" sz="1400" b="1">
                <a:latin typeface="Inter"/>
              </a:rPr>
              <a:t>Output: </a:t>
            </a:r>
            <a:r>
              <a:rPr lang="en-US" sz="1400">
                <a:latin typeface="Inter"/>
              </a:rPr>
              <a:t>best action</a:t>
            </a:r>
            <a:endParaRPr lang="es-CO" sz="1400"/>
          </a:p>
        </p:txBody>
      </p:sp>
      <p:sp>
        <p:nvSpPr>
          <p:cNvPr id="2" name="Rectángulo: esquinas redondeadas 1">
            <a:extLst>
              <a:ext uri="{FF2B5EF4-FFF2-40B4-BE49-F238E27FC236}">
                <a16:creationId xmlns:a16="http://schemas.microsoft.com/office/drawing/2014/main" id="{15498F33-EFE0-4F4A-807D-FE7D1A70EE61}"/>
              </a:ext>
            </a:extLst>
          </p:cNvPr>
          <p:cNvSpPr/>
          <p:nvPr/>
        </p:nvSpPr>
        <p:spPr>
          <a:xfrm>
            <a:off x="2129706" y="2507992"/>
            <a:ext cx="1548384" cy="3056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0" name="Rectángulo: esquinas redondeadas 49">
            <a:extLst>
              <a:ext uri="{FF2B5EF4-FFF2-40B4-BE49-F238E27FC236}">
                <a16:creationId xmlns:a16="http://schemas.microsoft.com/office/drawing/2014/main" id="{4DA64DF5-4869-4235-951F-3684C8A23162}"/>
              </a:ext>
            </a:extLst>
          </p:cNvPr>
          <p:cNvSpPr/>
          <p:nvPr/>
        </p:nvSpPr>
        <p:spPr>
          <a:xfrm>
            <a:off x="2129706" y="4086863"/>
            <a:ext cx="1548384" cy="3056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curvado 56">
            <a:extLst>
              <a:ext uri="{FF2B5EF4-FFF2-40B4-BE49-F238E27FC236}">
                <a16:creationId xmlns:a16="http://schemas.microsoft.com/office/drawing/2014/main" id="{680503BF-96C1-40A6-B313-535C67178023}"/>
              </a:ext>
            </a:extLst>
          </p:cNvPr>
          <p:cNvCxnSpPr>
            <a:stCxn id="2" idx="1"/>
            <a:endCxn id="50" idx="1"/>
          </p:cNvCxnSpPr>
          <p:nvPr/>
        </p:nvCxnSpPr>
        <p:spPr>
          <a:xfrm rot="10800000" flipV="1">
            <a:off x="2129706" y="2660815"/>
            <a:ext cx="12700" cy="1578871"/>
          </a:xfrm>
          <a:prstGeom prst="curvedConnector3">
            <a:avLst>
              <a:gd name="adj1" fmla="val 1800000"/>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8" name="Conector: curvado 57">
            <a:extLst>
              <a:ext uri="{FF2B5EF4-FFF2-40B4-BE49-F238E27FC236}">
                <a16:creationId xmlns:a16="http://schemas.microsoft.com/office/drawing/2014/main" id="{8E561049-ADFC-41D6-A65E-F9102993D598}"/>
              </a:ext>
            </a:extLst>
          </p:cNvPr>
          <p:cNvCxnSpPr>
            <a:cxnSpLocks/>
          </p:cNvCxnSpPr>
          <p:nvPr/>
        </p:nvCxnSpPr>
        <p:spPr>
          <a:xfrm rot="10800000" flipH="1">
            <a:off x="3665390" y="2660816"/>
            <a:ext cx="12700" cy="1578871"/>
          </a:xfrm>
          <a:prstGeom prst="curvedConnector3">
            <a:avLst>
              <a:gd name="adj1" fmla="val 1800000"/>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60" name="CuadroTexto 59">
            <a:extLst>
              <a:ext uri="{FF2B5EF4-FFF2-40B4-BE49-F238E27FC236}">
                <a16:creationId xmlns:a16="http://schemas.microsoft.com/office/drawing/2014/main" id="{2D015397-D7A1-4EA2-A8F8-5C2FF1A4B4E7}"/>
              </a:ext>
            </a:extLst>
          </p:cNvPr>
          <p:cNvSpPr txBox="1"/>
          <p:nvPr/>
        </p:nvSpPr>
        <p:spPr>
          <a:xfrm>
            <a:off x="1968162" y="2904045"/>
            <a:ext cx="835660" cy="307777"/>
          </a:xfrm>
          <a:prstGeom prst="rect">
            <a:avLst/>
          </a:prstGeom>
          <a:noFill/>
        </p:spPr>
        <p:txBody>
          <a:bodyPr wrap="square">
            <a:spAutoFit/>
          </a:bodyPr>
          <a:lstStyle/>
          <a:p>
            <a:r>
              <a:rPr lang="en-US" sz="1400">
                <a:latin typeface="Inter"/>
              </a:rPr>
              <a:t>Reward</a:t>
            </a:r>
            <a:endParaRPr lang="es-CO"/>
          </a:p>
        </p:txBody>
      </p:sp>
      <p:sp>
        <p:nvSpPr>
          <p:cNvPr id="61" name="CuadroTexto 60">
            <a:extLst>
              <a:ext uri="{FF2B5EF4-FFF2-40B4-BE49-F238E27FC236}">
                <a16:creationId xmlns:a16="http://schemas.microsoft.com/office/drawing/2014/main" id="{35D745A1-CF30-42F1-ABAB-A7B940AC9FE2}"/>
              </a:ext>
            </a:extLst>
          </p:cNvPr>
          <p:cNvSpPr txBox="1"/>
          <p:nvPr/>
        </p:nvSpPr>
        <p:spPr>
          <a:xfrm>
            <a:off x="1981116" y="3688681"/>
            <a:ext cx="835660" cy="307777"/>
          </a:xfrm>
          <a:prstGeom prst="rect">
            <a:avLst/>
          </a:prstGeom>
          <a:noFill/>
        </p:spPr>
        <p:txBody>
          <a:bodyPr wrap="square">
            <a:spAutoFit/>
          </a:bodyPr>
          <a:lstStyle/>
          <a:p>
            <a:r>
              <a:rPr lang="en-US" sz="1400">
                <a:latin typeface="Inter"/>
              </a:rPr>
              <a:t>State</a:t>
            </a:r>
            <a:endParaRPr lang="es-CO"/>
          </a:p>
        </p:txBody>
      </p:sp>
      <p:sp>
        <p:nvSpPr>
          <p:cNvPr id="62" name="CuadroTexto 61">
            <a:extLst>
              <a:ext uri="{FF2B5EF4-FFF2-40B4-BE49-F238E27FC236}">
                <a16:creationId xmlns:a16="http://schemas.microsoft.com/office/drawing/2014/main" id="{99CEAF0A-9292-4EB3-B832-D9C4171B3C82}"/>
              </a:ext>
            </a:extLst>
          </p:cNvPr>
          <p:cNvSpPr txBox="1"/>
          <p:nvPr/>
        </p:nvSpPr>
        <p:spPr>
          <a:xfrm>
            <a:off x="2129706" y="2505862"/>
            <a:ext cx="1548384" cy="307777"/>
          </a:xfrm>
          <a:prstGeom prst="rect">
            <a:avLst/>
          </a:prstGeom>
          <a:noFill/>
        </p:spPr>
        <p:txBody>
          <a:bodyPr wrap="square">
            <a:spAutoFit/>
          </a:bodyPr>
          <a:lstStyle/>
          <a:p>
            <a:pPr algn="ctr"/>
            <a:r>
              <a:rPr lang="en-US" sz="1400" err="1">
                <a:latin typeface="Inter"/>
              </a:rPr>
              <a:t>Environmet</a:t>
            </a:r>
            <a:endParaRPr lang="es-CO"/>
          </a:p>
        </p:txBody>
      </p:sp>
      <p:sp>
        <p:nvSpPr>
          <p:cNvPr id="63" name="CuadroTexto 62">
            <a:extLst>
              <a:ext uri="{FF2B5EF4-FFF2-40B4-BE49-F238E27FC236}">
                <a16:creationId xmlns:a16="http://schemas.microsoft.com/office/drawing/2014/main" id="{3F0AE2F4-9D89-4C81-9687-454D141FEE01}"/>
              </a:ext>
            </a:extLst>
          </p:cNvPr>
          <p:cNvSpPr txBox="1"/>
          <p:nvPr/>
        </p:nvSpPr>
        <p:spPr>
          <a:xfrm>
            <a:off x="2117006" y="4068484"/>
            <a:ext cx="1548384" cy="307777"/>
          </a:xfrm>
          <a:prstGeom prst="rect">
            <a:avLst/>
          </a:prstGeom>
          <a:noFill/>
        </p:spPr>
        <p:txBody>
          <a:bodyPr wrap="square">
            <a:spAutoFit/>
          </a:bodyPr>
          <a:lstStyle/>
          <a:p>
            <a:pPr algn="ctr"/>
            <a:r>
              <a:rPr lang="en-US" sz="1400">
                <a:latin typeface="Inter"/>
              </a:rPr>
              <a:t>Agent</a:t>
            </a:r>
            <a:endParaRPr lang="es-CO"/>
          </a:p>
        </p:txBody>
      </p:sp>
      <p:pic>
        <p:nvPicPr>
          <p:cNvPr id="65" name="Imagen 64" descr="Forma&#10;&#10;Descripción generada automáticamente con confianza baja">
            <a:extLst>
              <a:ext uri="{FF2B5EF4-FFF2-40B4-BE49-F238E27FC236}">
                <a16:creationId xmlns:a16="http://schemas.microsoft.com/office/drawing/2014/main" id="{B2231BA2-651D-4002-B601-9D28C08F5EAD}"/>
              </a:ext>
            </a:extLst>
          </p:cNvPr>
          <p:cNvPicPr>
            <a:picLocks noChangeAspect="1"/>
          </p:cNvPicPr>
          <p:nvPr/>
        </p:nvPicPr>
        <p:blipFill>
          <a:blip r:embed="rId2"/>
          <a:stretch>
            <a:fillRect/>
          </a:stretch>
        </p:blipFill>
        <p:spPr>
          <a:xfrm>
            <a:off x="2549314" y="3122828"/>
            <a:ext cx="761695" cy="761695"/>
          </a:xfrm>
          <a:prstGeom prst="rect">
            <a:avLst/>
          </a:prstGeom>
        </p:spPr>
      </p:pic>
      <p:sp>
        <p:nvSpPr>
          <p:cNvPr id="66" name="CuadroTexto 65">
            <a:extLst>
              <a:ext uri="{FF2B5EF4-FFF2-40B4-BE49-F238E27FC236}">
                <a16:creationId xmlns:a16="http://schemas.microsoft.com/office/drawing/2014/main" id="{6ADCADCF-68CB-4E11-BDFF-869C47BDF34C}"/>
              </a:ext>
            </a:extLst>
          </p:cNvPr>
          <p:cNvSpPr txBox="1"/>
          <p:nvPr/>
        </p:nvSpPr>
        <p:spPr>
          <a:xfrm>
            <a:off x="3266610" y="3158962"/>
            <a:ext cx="822960" cy="523220"/>
          </a:xfrm>
          <a:prstGeom prst="rect">
            <a:avLst/>
          </a:prstGeom>
          <a:noFill/>
        </p:spPr>
        <p:txBody>
          <a:bodyPr wrap="square">
            <a:spAutoFit/>
          </a:bodyPr>
          <a:lstStyle/>
          <a:p>
            <a:r>
              <a:rPr lang="en-US" sz="1400">
                <a:latin typeface="Inter"/>
              </a:rPr>
              <a:t>Best action</a:t>
            </a:r>
            <a:endParaRPr lang="es-CO"/>
          </a:p>
        </p:txBody>
      </p:sp>
      <p:pic>
        <p:nvPicPr>
          <p:cNvPr id="7" name="Imagen 6">
            <a:extLst>
              <a:ext uri="{FF2B5EF4-FFF2-40B4-BE49-F238E27FC236}">
                <a16:creationId xmlns:a16="http://schemas.microsoft.com/office/drawing/2014/main" id="{523A9CDA-04D7-487B-B4EB-4873D076E24F}"/>
              </a:ext>
            </a:extLst>
          </p:cNvPr>
          <p:cNvPicPr>
            <a:picLocks noChangeAspect="1"/>
          </p:cNvPicPr>
          <p:nvPr/>
        </p:nvPicPr>
        <p:blipFill>
          <a:blip r:embed="rId3"/>
          <a:stretch>
            <a:fillRect/>
          </a:stretch>
        </p:blipFill>
        <p:spPr>
          <a:xfrm>
            <a:off x="60901" y="2859319"/>
            <a:ext cx="1216474" cy="1181859"/>
          </a:xfrm>
          <a:prstGeom prst="rect">
            <a:avLst/>
          </a:prstGeom>
        </p:spPr>
      </p:pic>
      <p:pic>
        <p:nvPicPr>
          <p:cNvPr id="32" name="Imagen 31">
            <a:extLst>
              <a:ext uri="{FF2B5EF4-FFF2-40B4-BE49-F238E27FC236}">
                <a16:creationId xmlns:a16="http://schemas.microsoft.com/office/drawing/2014/main" id="{5A8B9891-93EF-4C1E-803A-E24334429869}"/>
              </a:ext>
            </a:extLst>
          </p:cNvPr>
          <p:cNvPicPr>
            <a:picLocks noChangeAspect="1"/>
          </p:cNvPicPr>
          <p:nvPr/>
        </p:nvPicPr>
        <p:blipFill>
          <a:blip r:embed="rId3"/>
          <a:stretch>
            <a:fillRect/>
          </a:stretch>
        </p:blipFill>
        <p:spPr>
          <a:xfrm>
            <a:off x="4968316" y="2905005"/>
            <a:ext cx="1216474" cy="1181859"/>
          </a:xfrm>
          <a:prstGeom prst="rect">
            <a:avLst/>
          </a:prstGeom>
        </p:spPr>
      </p:pic>
      <p:pic>
        <p:nvPicPr>
          <p:cNvPr id="33" name="Imagen 32" descr="Forma&#10;&#10;Descripción generada automáticamente con confianza baja">
            <a:extLst>
              <a:ext uri="{FF2B5EF4-FFF2-40B4-BE49-F238E27FC236}">
                <a16:creationId xmlns:a16="http://schemas.microsoft.com/office/drawing/2014/main" id="{36BD2F57-6923-4F17-994F-C0601C232A91}"/>
              </a:ext>
            </a:extLst>
          </p:cNvPr>
          <p:cNvPicPr>
            <a:picLocks noChangeAspect="1"/>
          </p:cNvPicPr>
          <p:nvPr/>
        </p:nvPicPr>
        <p:blipFill>
          <a:blip r:embed="rId2"/>
          <a:stretch>
            <a:fillRect/>
          </a:stretch>
        </p:blipFill>
        <p:spPr>
          <a:xfrm>
            <a:off x="6794991" y="3092800"/>
            <a:ext cx="761695" cy="761695"/>
          </a:xfrm>
          <a:prstGeom prst="rect">
            <a:avLst/>
          </a:prstGeom>
        </p:spPr>
      </p:pic>
      <p:sp>
        <p:nvSpPr>
          <p:cNvPr id="34" name="Flecha: a la derecha 33">
            <a:extLst>
              <a:ext uri="{FF2B5EF4-FFF2-40B4-BE49-F238E27FC236}">
                <a16:creationId xmlns:a16="http://schemas.microsoft.com/office/drawing/2014/main" id="{7C5F5264-2D5A-4B42-AE05-E0F1D68B2C67}"/>
              </a:ext>
            </a:extLst>
          </p:cNvPr>
          <p:cNvSpPr/>
          <p:nvPr/>
        </p:nvSpPr>
        <p:spPr>
          <a:xfrm>
            <a:off x="7646075" y="3397654"/>
            <a:ext cx="394074" cy="2120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7" name="Imagen 16">
            <a:extLst>
              <a:ext uri="{FF2B5EF4-FFF2-40B4-BE49-F238E27FC236}">
                <a16:creationId xmlns:a16="http://schemas.microsoft.com/office/drawing/2014/main" id="{DB7EC754-2B1E-477B-A567-1540BC349979}"/>
              </a:ext>
            </a:extLst>
          </p:cNvPr>
          <p:cNvPicPr>
            <a:picLocks noChangeAspect="1"/>
          </p:cNvPicPr>
          <p:nvPr/>
        </p:nvPicPr>
        <p:blipFill>
          <a:blip r:embed="rId4"/>
          <a:stretch>
            <a:fillRect/>
          </a:stretch>
        </p:blipFill>
        <p:spPr>
          <a:xfrm>
            <a:off x="8129539" y="2413959"/>
            <a:ext cx="536306" cy="997194"/>
          </a:xfrm>
          <a:prstGeom prst="rect">
            <a:avLst/>
          </a:prstGeom>
        </p:spPr>
      </p:pic>
      <p:sp>
        <p:nvSpPr>
          <p:cNvPr id="39" name="CuadroTexto 38">
            <a:extLst>
              <a:ext uri="{FF2B5EF4-FFF2-40B4-BE49-F238E27FC236}">
                <a16:creationId xmlns:a16="http://schemas.microsoft.com/office/drawing/2014/main" id="{0B4A8529-66F5-484C-A52E-1ABB18016905}"/>
              </a:ext>
            </a:extLst>
          </p:cNvPr>
          <p:cNvSpPr txBox="1"/>
          <p:nvPr/>
        </p:nvSpPr>
        <p:spPr>
          <a:xfrm>
            <a:off x="5307654" y="2109403"/>
            <a:ext cx="2134859" cy="369332"/>
          </a:xfrm>
          <a:prstGeom prst="rect">
            <a:avLst/>
          </a:prstGeom>
          <a:noFill/>
        </p:spPr>
        <p:txBody>
          <a:bodyPr wrap="square">
            <a:spAutoFit/>
          </a:bodyPr>
          <a:lstStyle/>
          <a:p>
            <a:r>
              <a:rPr lang="en-US" b="1">
                <a:latin typeface="Inter"/>
              </a:rPr>
              <a:t>Deployment</a:t>
            </a:r>
            <a:endParaRPr lang="es-CO" b="1"/>
          </a:p>
        </p:txBody>
      </p:sp>
      <p:pic>
        <p:nvPicPr>
          <p:cNvPr id="25" name="Imagen 24">
            <a:extLst>
              <a:ext uri="{FF2B5EF4-FFF2-40B4-BE49-F238E27FC236}">
                <a16:creationId xmlns:a16="http://schemas.microsoft.com/office/drawing/2014/main" id="{DC01BD20-7906-45C0-ABF9-D82F22D6183D}"/>
              </a:ext>
            </a:extLst>
          </p:cNvPr>
          <p:cNvPicPr>
            <a:picLocks noChangeAspect="1"/>
          </p:cNvPicPr>
          <p:nvPr/>
        </p:nvPicPr>
        <p:blipFill>
          <a:blip r:embed="rId5"/>
          <a:stretch>
            <a:fillRect/>
          </a:stretch>
        </p:blipFill>
        <p:spPr>
          <a:xfrm>
            <a:off x="8132374" y="3611801"/>
            <a:ext cx="751628" cy="769313"/>
          </a:xfrm>
          <a:prstGeom prst="rect">
            <a:avLst/>
          </a:prstGeom>
        </p:spPr>
      </p:pic>
    </p:spTree>
    <p:extLst>
      <p:ext uri="{BB962C8B-B14F-4D97-AF65-F5344CB8AC3E}">
        <p14:creationId xmlns:p14="http://schemas.microsoft.com/office/powerpoint/2010/main" val="3696192296"/>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F955263290692D4784D72EA0A35C6260" ma:contentTypeVersion="1" ma:contentTypeDescription="Crear nuevo documento." ma:contentTypeScope="" ma:versionID="7b374f48909a5a7944979300fafd586a">
  <xsd:schema xmlns:xsd="http://www.w3.org/2001/XMLSchema" xmlns:xs="http://www.w3.org/2001/XMLSchema" xmlns:p="http://schemas.microsoft.com/office/2006/metadata/properties" xmlns:ns1="http://schemas.microsoft.com/sharepoint/v3" targetNamespace="http://schemas.microsoft.com/office/2006/metadata/properties" ma:root="true" ma:fieldsID="6e802e10b1a5f1b8ba27729af0405d06"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Fecha de inicio programada" ma:description="" ma:hidden="true" ma:internalName="PublishingStartDate">
      <xsd:simpleType>
        <xsd:restriction base="dms:Unknown"/>
      </xsd:simpleType>
    </xsd:element>
    <xsd:element name="PublishingExpirationDate" ma:index="9" nillable="true" ma:displayName="Fecha de finalización programada"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B70B88D0-EBA5-419B-80B1-6C528E7903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F1BE622-BA61-471F-AA2F-3651AC9CFC20}">
  <ds:schemaRefs>
    <ds:schemaRef ds:uri="http://schemas.microsoft.com/sharepoint/v3/contenttype/forms"/>
  </ds:schemaRefs>
</ds:datastoreItem>
</file>

<file path=customXml/itemProps3.xml><?xml version="1.0" encoding="utf-8"?>
<ds:datastoreItem xmlns:ds="http://schemas.openxmlformats.org/officeDocument/2006/customXml" ds:itemID="{C7E1218E-F2BF-43CE-97F0-76A6D1305AB6}">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Office Theme</Template>
  <TotalTime>95</TotalTime>
  <Words>2716</Words>
  <Application>Microsoft Office PowerPoint</Application>
  <PresentationFormat>Presentación en pantalla (4:3)</PresentationFormat>
  <Paragraphs>195</Paragraphs>
  <Slides>41</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41</vt:i4>
      </vt:variant>
    </vt:vector>
  </HeadingPairs>
  <TitlesOfParts>
    <vt:vector size="50" baseType="lpstr">
      <vt:lpstr>Arial</vt:lpstr>
      <vt:lpstr>Calibri</vt:lpstr>
      <vt:lpstr>Calibri Light</vt:lpstr>
      <vt:lpstr>Cambria Math</vt:lpstr>
      <vt:lpstr>Helvetica</vt:lpstr>
      <vt:lpstr>Inter</vt:lpstr>
      <vt:lpstr>Nunito Sans ExtraBold</vt:lpstr>
      <vt:lpstr>Pontano Sans</vt:lpstr>
      <vt:lpstr>Tema de Office</vt:lpstr>
      <vt:lpstr>Presentación de PowerPoint</vt:lpstr>
      <vt:lpstr>Fundamentos de Machine Learning  Sesión 1</vt:lpstr>
      <vt:lpstr>Qué es IA?  </vt:lpstr>
      <vt:lpstr>Presentación de PowerPoint</vt:lpstr>
      <vt:lpstr>Qué es ML?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¿Preguntas?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Patricia Giraldo Ramirez</dc:creator>
  <cp:lastModifiedBy>Lina Maria Sepulveda Cano</cp:lastModifiedBy>
  <cp:revision>12</cp:revision>
  <dcterms:created xsi:type="dcterms:W3CDTF">2015-01-20T20:40:07Z</dcterms:created>
  <dcterms:modified xsi:type="dcterms:W3CDTF">2023-09-28T21:54:47Z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0x010100F955263290692D4784D72EA0A35C6260</vt:lpwstr>
  </property>
</Properties>
</file>