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5"/>
    <p:sldMasterId id="2147483720" r:id="rId6"/>
  </p:sldMasterIdLst>
  <p:notesMasterIdLst>
    <p:notesMasterId r:id="rId13"/>
  </p:notesMasterIdLst>
  <p:sldIdLst>
    <p:sldId id="267" r:id="rId7"/>
    <p:sldId id="835" r:id="rId8"/>
    <p:sldId id="833" r:id="rId9"/>
    <p:sldId id="883" r:id="rId10"/>
    <p:sldId id="844" r:id="rId11"/>
    <p:sldId id="256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9999"/>
    <a:srgbClr val="006666"/>
    <a:srgbClr val="006699"/>
    <a:srgbClr val="0066FF"/>
    <a:srgbClr val="FF33CC"/>
    <a:srgbClr val="3333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CAC2F-CECE-4775-A28F-10DE062678DA}" v="32" dt="2023-10-03T01:09:21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3971" autoAdjust="0"/>
  </p:normalViewPr>
  <p:slideViewPr>
    <p:cSldViewPr snapToGrid="0" snapToObjects="1">
      <p:cViewPr varScale="1">
        <p:scale>
          <a:sx n="79" d="100"/>
          <a:sy n="79" d="100"/>
        </p:scale>
        <p:origin x="6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713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lejandro Peña Palacio" userId="9bc1ebb5-3bea-4794-be41-2d309de71ac8" providerId="ADAL" clId="{0FCCAC2F-CECE-4775-A28F-10DE062678DA}"/>
    <pc:docChg chg="custSel addSld delSld modSld sldOrd delMainMaster">
      <pc:chgData name="Juan Alejandro Peña Palacio" userId="9bc1ebb5-3bea-4794-be41-2d309de71ac8" providerId="ADAL" clId="{0FCCAC2F-CECE-4775-A28F-10DE062678DA}" dt="2023-10-03T01:11:01.429" v="1367" actId="47"/>
      <pc:docMkLst>
        <pc:docMk/>
      </pc:docMkLst>
      <pc:sldChg chg="modSp mod">
        <pc:chgData name="Juan Alejandro Peña Palacio" userId="9bc1ebb5-3bea-4794-be41-2d309de71ac8" providerId="ADAL" clId="{0FCCAC2F-CECE-4775-A28F-10DE062678DA}" dt="2023-10-02T16:37:03.835" v="1227" actId="20577"/>
        <pc:sldMkLst>
          <pc:docMk/>
          <pc:sldMk cId="875908096" sldId="267"/>
        </pc:sldMkLst>
        <pc:spChg chg="mod">
          <ac:chgData name="Juan Alejandro Peña Palacio" userId="9bc1ebb5-3bea-4794-be41-2d309de71ac8" providerId="ADAL" clId="{0FCCAC2F-CECE-4775-A28F-10DE062678DA}" dt="2023-10-02T16:37:03.835" v="1227" actId="20577"/>
          <ac:spMkLst>
            <pc:docMk/>
            <pc:sldMk cId="875908096" sldId="267"/>
            <ac:spMk id="4" creationId="{5A8D3470-F6E8-3A05-1CEE-16633E13FAB0}"/>
          </ac:spMkLst>
        </pc:spChg>
      </pc:sldChg>
      <pc:sldChg chg="add del ord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570193049" sldId="287"/>
        </pc:sldMkLst>
      </pc:sldChg>
      <pc:sldChg chg="del">
        <pc:chgData name="Juan Alejandro Peña Palacio" userId="9bc1ebb5-3bea-4794-be41-2d309de71ac8" providerId="ADAL" clId="{0FCCAC2F-CECE-4775-A28F-10DE062678DA}" dt="2023-10-02T16:39:01.742" v="1228" actId="2696"/>
        <pc:sldMkLst>
          <pc:docMk/>
          <pc:sldMk cId="1052703918" sldId="287"/>
        </pc:sldMkLst>
      </pc:sldChg>
      <pc:sldChg chg="del">
        <pc:chgData name="Juan Alejandro Peña Palacio" userId="9bc1ebb5-3bea-4794-be41-2d309de71ac8" providerId="ADAL" clId="{0FCCAC2F-CECE-4775-A28F-10DE062678DA}" dt="2023-10-02T16:34:45.645" v="1157" actId="47"/>
        <pc:sldMkLst>
          <pc:docMk/>
          <pc:sldMk cId="2242413355" sldId="358"/>
        </pc:sldMkLst>
      </pc:sldChg>
      <pc:sldChg chg="del">
        <pc:chgData name="Juan Alejandro Peña Palacio" userId="9bc1ebb5-3bea-4794-be41-2d309de71ac8" providerId="ADAL" clId="{0FCCAC2F-CECE-4775-A28F-10DE062678DA}" dt="2023-10-02T16:35:43.048" v="1162" actId="47"/>
        <pc:sldMkLst>
          <pc:docMk/>
          <pc:sldMk cId="2197136849" sldId="382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905240911" sldId="810"/>
        </pc:sldMkLst>
      </pc:sldChg>
      <pc:sldChg chg="del">
        <pc:chgData name="Juan Alejandro Peña Palacio" userId="9bc1ebb5-3bea-4794-be41-2d309de71ac8" providerId="ADAL" clId="{0FCCAC2F-CECE-4775-A28F-10DE062678DA}" dt="2023-10-02T16:35:02.146" v="1158" actId="47"/>
        <pc:sldMkLst>
          <pc:docMk/>
          <pc:sldMk cId="1489033613" sldId="828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605689910" sldId="831"/>
        </pc:sldMkLst>
      </pc:sldChg>
      <pc:sldChg chg="del">
        <pc:chgData name="Juan Alejandro Peña Palacio" userId="9bc1ebb5-3bea-4794-be41-2d309de71ac8" providerId="ADAL" clId="{0FCCAC2F-CECE-4775-A28F-10DE062678DA}" dt="2023-10-02T16:35:07.809" v="1160" actId="47"/>
        <pc:sldMkLst>
          <pc:docMk/>
          <pc:sldMk cId="2819068974" sldId="832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458715308" sldId="836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962460894" sldId="838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305301470" sldId="839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478469475" sldId="840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2396356547" sldId="841"/>
        </pc:sldMkLst>
      </pc:sldChg>
      <pc:sldChg chg="del">
        <pc:chgData name="Juan Alejandro Peña Palacio" userId="9bc1ebb5-3bea-4794-be41-2d309de71ac8" providerId="ADAL" clId="{0FCCAC2F-CECE-4775-A28F-10DE062678DA}" dt="2023-10-02T16:35:05.222" v="1159" actId="47"/>
        <pc:sldMkLst>
          <pc:docMk/>
          <pc:sldMk cId="4055863340" sldId="842"/>
        </pc:sldMkLst>
      </pc:sldChg>
      <pc:sldChg chg="del">
        <pc:chgData name="Juan Alejandro Peña Palacio" userId="9bc1ebb5-3bea-4794-be41-2d309de71ac8" providerId="ADAL" clId="{0FCCAC2F-CECE-4775-A28F-10DE062678DA}" dt="2023-10-02T16:35:10.906" v="1161" actId="47"/>
        <pc:sldMkLst>
          <pc:docMk/>
          <pc:sldMk cId="4120075182" sldId="843"/>
        </pc:sldMkLst>
      </pc:sldChg>
      <pc:sldChg chg="del">
        <pc:chgData name="Juan Alejandro Peña Palacio" userId="9bc1ebb5-3bea-4794-be41-2d309de71ac8" providerId="ADAL" clId="{0FCCAC2F-CECE-4775-A28F-10DE062678DA}" dt="2023-10-02T16:35:44.920" v="1163" actId="47"/>
        <pc:sldMkLst>
          <pc:docMk/>
          <pc:sldMk cId="1802566827" sldId="880"/>
        </pc:sldMkLst>
      </pc:sldChg>
      <pc:sldChg chg="del">
        <pc:chgData name="Juan Alejandro Peña Palacio" userId="9bc1ebb5-3bea-4794-be41-2d309de71ac8" providerId="ADAL" clId="{0FCCAC2F-CECE-4775-A28F-10DE062678DA}" dt="2023-10-03T01:11:01.429" v="1367" actId="47"/>
        <pc:sldMkLst>
          <pc:docMk/>
          <pc:sldMk cId="3122545821" sldId="881"/>
        </pc:sldMkLst>
      </pc:sldChg>
      <pc:sldChg chg="del">
        <pc:chgData name="Juan Alejandro Peña Palacio" userId="9bc1ebb5-3bea-4794-be41-2d309de71ac8" providerId="ADAL" clId="{0FCCAC2F-CECE-4775-A28F-10DE062678DA}" dt="2023-10-02T16:35:55.130" v="1164" actId="47"/>
        <pc:sldMkLst>
          <pc:docMk/>
          <pc:sldMk cId="2845710415" sldId="882"/>
        </pc:sldMkLst>
      </pc:sldChg>
      <pc:sldChg chg="addSp modSp mod ord">
        <pc:chgData name="Juan Alejandro Peña Palacio" userId="9bc1ebb5-3bea-4794-be41-2d309de71ac8" providerId="ADAL" clId="{0FCCAC2F-CECE-4775-A28F-10DE062678DA}" dt="2023-10-03T01:10:29.325" v="1364" actId="20577"/>
        <pc:sldMkLst>
          <pc:docMk/>
          <pc:sldMk cId="1072506330" sldId="883"/>
        </pc:sldMkLst>
        <pc:graphicFrameChg chg="mod modGraphic">
          <ac:chgData name="Juan Alejandro Peña Palacio" userId="9bc1ebb5-3bea-4794-be41-2d309de71ac8" providerId="ADAL" clId="{0FCCAC2F-CECE-4775-A28F-10DE062678DA}" dt="2023-10-03T01:10:29.325" v="1364" actId="20577"/>
          <ac:graphicFrameMkLst>
            <pc:docMk/>
            <pc:sldMk cId="1072506330" sldId="883"/>
            <ac:graphicFrameMk id="7" creationId="{00000000-0000-0000-0000-000000000000}"/>
          </ac:graphicFrameMkLst>
        </pc:graphicFrameChg>
        <pc:picChg chg="add mod">
          <ac:chgData name="Juan Alejandro Peña Palacio" userId="9bc1ebb5-3bea-4794-be41-2d309de71ac8" providerId="ADAL" clId="{0FCCAC2F-CECE-4775-A28F-10DE062678DA}" dt="2023-10-02T16:33:28.553" v="1148" actId="14100"/>
          <ac:picMkLst>
            <pc:docMk/>
            <pc:sldMk cId="1072506330" sldId="883"/>
            <ac:picMk id="5" creationId="{4C26104C-BD43-B7F3-B20B-A4DC72DAD20A}"/>
          </ac:picMkLst>
        </pc:picChg>
        <pc:picChg chg="add mod">
          <ac:chgData name="Juan Alejandro Peña Palacio" userId="9bc1ebb5-3bea-4794-be41-2d309de71ac8" providerId="ADAL" clId="{0FCCAC2F-CECE-4775-A28F-10DE062678DA}" dt="2023-10-02T16:33:31.981" v="1149" actId="1076"/>
          <ac:picMkLst>
            <pc:docMk/>
            <pc:sldMk cId="1072506330" sldId="883"/>
            <ac:picMk id="6" creationId="{3937F00F-F269-30D2-F226-D87747F9FBDD}"/>
          </ac:picMkLst>
        </pc:picChg>
        <pc:picChg chg="add mod">
          <ac:chgData name="Juan Alejandro Peña Palacio" userId="9bc1ebb5-3bea-4794-be41-2d309de71ac8" providerId="ADAL" clId="{0FCCAC2F-CECE-4775-A28F-10DE062678DA}" dt="2023-10-02T16:33:39.337" v="1150" actId="1076"/>
          <ac:picMkLst>
            <pc:docMk/>
            <pc:sldMk cId="1072506330" sldId="883"/>
            <ac:picMk id="8" creationId="{FFBF2A43-2693-0C27-60C0-044EEFA4DF21}"/>
          </ac:picMkLst>
        </pc:picChg>
      </pc:sldChg>
      <pc:sldChg chg="modSp del mod">
        <pc:chgData name="Juan Alejandro Peña Palacio" userId="9bc1ebb5-3bea-4794-be41-2d309de71ac8" providerId="ADAL" clId="{0FCCAC2F-CECE-4775-A28F-10DE062678DA}" dt="2023-10-02T16:39:07.473" v="1230" actId="47"/>
        <pc:sldMkLst>
          <pc:docMk/>
          <pc:sldMk cId="2323287891" sldId="884"/>
        </pc:sldMkLst>
        <pc:spChg chg="mod">
          <ac:chgData name="Juan Alejandro Peña Palacio" userId="9bc1ebb5-3bea-4794-be41-2d309de71ac8" providerId="ADAL" clId="{0FCCAC2F-CECE-4775-A28F-10DE062678DA}" dt="2023-10-02T16:36:22.696" v="1167" actId="6549"/>
          <ac:spMkLst>
            <pc:docMk/>
            <pc:sldMk cId="2323287891" sldId="884"/>
            <ac:spMk id="16" creationId="{AD41AC28-E133-4940-A01C-F9CC61BADAD6}"/>
          </ac:spMkLst>
        </pc:spChg>
      </pc:sldChg>
      <pc:sldChg chg="add del">
        <pc:chgData name="Juan Alejandro Peña Palacio" userId="9bc1ebb5-3bea-4794-be41-2d309de71ac8" providerId="ADAL" clId="{0FCCAC2F-CECE-4775-A28F-10DE062678DA}" dt="2023-10-02T16:36:16.155" v="1166"/>
        <pc:sldMkLst>
          <pc:docMk/>
          <pc:sldMk cId="4269160202" sldId="884"/>
        </pc:sldMkLst>
      </pc:sldChg>
      <pc:sldMasterChg chg="del delSldLayout">
        <pc:chgData name="Juan Alejandro Peña Palacio" userId="9bc1ebb5-3bea-4794-be41-2d309de71ac8" providerId="ADAL" clId="{0FCCAC2F-CECE-4775-A28F-10DE062678DA}" dt="2023-10-03T01:11:01.429" v="1367" actId="47"/>
        <pc:sldMasterMkLst>
          <pc:docMk/>
          <pc:sldMasterMk cId="2077650844" sldId="2147483708"/>
        </pc:sldMasterMkLst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2266830836" sldId="2147483709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1919120406" sldId="2147483710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694704889" sldId="2147483711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2972950014" sldId="2147483712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2619354694" sldId="2147483713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1416849303" sldId="2147483714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1601081476" sldId="2147483715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3218413994" sldId="2147483716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3712951719" sldId="2147483717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641684149" sldId="2147483718"/>
          </pc:sldLayoutMkLst>
        </pc:sldLayoutChg>
        <pc:sldLayoutChg chg="del">
          <pc:chgData name="Juan Alejandro Peña Palacio" userId="9bc1ebb5-3bea-4794-be41-2d309de71ac8" providerId="ADAL" clId="{0FCCAC2F-CECE-4775-A28F-10DE062678DA}" dt="2023-10-03T01:11:01.429" v="1367" actId="47"/>
          <pc:sldLayoutMkLst>
            <pc:docMk/>
            <pc:sldMasterMk cId="2077650844" sldId="2147483708"/>
            <pc:sldLayoutMk cId="1965988000" sldId="2147483719"/>
          </pc:sldLayoutMkLst>
        </pc:sldLayoutChg>
      </pc:sldMasterChg>
      <pc:sldMasterChg chg="del delSldLayout">
        <pc:chgData name="Juan Alejandro Peña Palacio" userId="9bc1ebb5-3bea-4794-be41-2d309de71ac8" providerId="ADAL" clId="{0FCCAC2F-CECE-4775-A28F-10DE062678DA}" dt="2023-10-02T16:35:55.130" v="1164" actId="47"/>
        <pc:sldMasterMkLst>
          <pc:docMk/>
          <pc:sldMasterMk cId="4260016052" sldId="2147483732"/>
        </pc:sldMasterMkLst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3035679032" sldId="2147483733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1736863601" sldId="2147483734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3666132891" sldId="2147483735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2722446347" sldId="2147483736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2901808320" sldId="2147483737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588569355" sldId="2147483738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1493271012" sldId="2147483739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2203505124" sldId="2147483740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1461884721" sldId="2147483741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1254514112" sldId="2147483742"/>
          </pc:sldLayoutMkLst>
        </pc:sldLayoutChg>
        <pc:sldLayoutChg chg="del">
          <pc:chgData name="Juan Alejandro Peña Palacio" userId="9bc1ebb5-3bea-4794-be41-2d309de71ac8" providerId="ADAL" clId="{0FCCAC2F-CECE-4775-A28F-10DE062678DA}" dt="2023-10-02T16:35:55.130" v="1164" actId="47"/>
          <pc:sldLayoutMkLst>
            <pc:docMk/>
            <pc:sldMasterMk cId="4260016052" sldId="2147483732"/>
            <pc:sldLayoutMk cId="2426158692" sldId="214748374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82993-C7B9-4A32-A66D-6CE667A61065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E5E56-5738-48BE-8566-04FCF94F54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27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541B6C-F94C-46D0-AA2C-7137D13A246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0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46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66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081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A5967-EC53-4796-8C39-AF51B6D8071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4F0FE-59E4-423A-A160-5EA3194828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7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7B7A-E469-40B8-8F2C-207B7F99E213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27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6CE38-6E7E-4AFA-B080-B479F53C6E06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8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6AC7A-4E8D-4AD1-A8F0-E72829D44A9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78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9B75F-76ED-4D6D-B290-19E54CDCD02E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201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45B9B-7662-4473-A7FC-EE03FE5497B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68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759EC-1509-43BB-8D59-39123290471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7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515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053AE-9CD1-4AE2-9F06-3C85B0CBC8EA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86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3CC28-76C2-4B86-AED2-5915685F44CC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34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Rectángulo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ángulo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ángulo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29CA7-FEFA-4149-84A5-64065B0A9109}" type="slidenum">
              <a:rPr lang="es-E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64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20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93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8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2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76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193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2926-025C-4492-A007-36A806BCA0F4}" type="datetimeFigureOut">
              <a:rPr lang="es-ES" smtClean="0"/>
              <a:t>02/10/2023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C946-410E-4677-B1D6-226A086D2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ángulo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ángulo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ángulo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ángulo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ángulo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960FF-C30D-43AC-B0B2-A4AC20AAA704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s://engineeringx.raeng.org.uk/media/gdyi1ynm/iapp-case-studies_web_colombia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youtube.com/c/LearningRiskModelling" TargetMode="External"/><Relationship Id="rId12" Type="http://schemas.openxmlformats.org/officeDocument/2006/relationships/hyperlink" Target="https://www.raeng.org.uk/global/international-partnerships/engineering-x/transforming-systems-through-partnership-tsp/case-studies-previous-awarde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engineeringx.raeng.org.uk/programmes/transforming-systems-through-partnerships/case-studies" TargetMode="External"/><Relationship Id="rId5" Type="http://schemas.openxmlformats.org/officeDocument/2006/relationships/image" Target="../media/image3.png"/><Relationship Id="rId10" Type="http://schemas.openxmlformats.org/officeDocument/2006/relationships/hyperlink" Target="mailto:lmsepulvec@eafit.edu.co" TargetMode="External"/><Relationship Id="rId4" Type="http://schemas.openxmlformats.org/officeDocument/2006/relationships/hyperlink" Target="https://www.iadb.org/es/sectores/iniciativas/digital-finance-innovation/fintech" TargetMode="External"/><Relationship Id="rId9" Type="http://schemas.openxmlformats.org/officeDocument/2006/relationships/hyperlink" Target="mailto:japena@eafit.edu.c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hyperlink" Target="https://www.iadb.org/es/sectores/iniciativas/digital-finance-innovation/fintec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hyperlink" Target="DatosRiesgoCredito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lrtjrjyrljyg.tk/ProductDetail.aspx?iid=88959660&amp;pr=45.88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9DC4192-C8E0-4E1C-A7A2-C022F794C202}"/>
              </a:ext>
            </a:extLst>
          </p:cNvPr>
          <p:cNvSpPr txBox="1"/>
          <p:nvPr/>
        </p:nvSpPr>
        <p:spPr>
          <a:xfrm>
            <a:off x="3798607" y="1376965"/>
            <a:ext cx="8634816" cy="18466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Taller de Minería </a:t>
            </a:r>
            <a:r>
              <a:rPr kumimoji="0" lang="es-ES" sz="32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 Datos</a:t>
            </a:r>
            <a:endParaRPr lang="es-ES" sz="3200" b="1" dirty="0">
              <a:solidFill>
                <a:prstClr val="white">
                  <a:lumMod val="95000"/>
                </a:prstClr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Caso de Estudio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Modelo de Crédito – </a:t>
            </a:r>
            <a:r>
              <a:rPr lang="es-ES" sz="24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FINTECH (NIIF 9)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9E81FD3-1740-4BC2-B63E-C2DDE742DD4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2" name="Picture 2" descr="El Ágora">
              <a:extLst>
                <a:ext uri="{FF2B5EF4-FFF2-40B4-BE49-F238E27FC236}">
                  <a16:creationId xmlns:a16="http://schemas.microsoft.com/office/drawing/2014/main" id="{54B5E763-28EC-4E1E-BB2B-685A73F5E0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15"/>
            <a:stretch/>
          </p:blipFill>
          <p:spPr bwMode="auto">
            <a:xfrm>
              <a:off x="762953" y="0"/>
              <a:ext cx="2935287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BBC39F83-8AAB-47E0-8B08-A6560F249522}"/>
                </a:ext>
              </a:extLst>
            </p:cNvPr>
            <p:cNvGrpSpPr/>
            <p:nvPr/>
          </p:nvGrpSpPr>
          <p:grpSpPr>
            <a:xfrm>
              <a:off x="0" y="5577841"/>
              <a:ext cx="12192000" cy="975360"/>
              <a:chOff x="0" y="5577841"/>
              <a:chExt cx="12192000" cy="975360"/>
            </a:xfrm>
            <a:solidFill>
              <a:schemeClr val="accent1">
                <a:lumMod val="50000"/>
                <a:alpha val="56000"/>
              </a:schemeClr>
            </a:solidFill>
          </p:grpSpPr>
          <p:grpSp>
            <p:nvGrpSpPr>
              <p:cNvPr id="8" name="Grupo 7">
                <a:extLst>
                  <a:ext uri="{FF2B5EF4-FFF2-40B4-BE49-F238E27FC236}">
                    <a16:creationId xmlns:a16="http://schemas.microsoft.com/office/drawing/2014/main" id="{D1C744D7-C590-4CA6-B66C-368F73851C7D}"/>
                  </a:ext>
                </a:extLst>
              </p:cNvPr>
              <p:cNvGrpSpPr/>
              <p:nvPr/>
            </p:nvGrpSpPr>
            <p:grpSpPr>
              <a:xfrm>
                <a:off x="0" y="5577841"/>
                <a:ext cx="12192000" cy="975360"/>
                <a:chOff x="0" y="5577841"/>
                <a:chExt cx="12192000" cy="975360"/>
              </a:xfrm>
              <a:grpFill/>
            </p:grpSpPr>
            <p:sp>
              <p:nvSpPr>
                <p:cNvPr id="3" name="Rectángulo 2">
                  <a:extLst>
                    <a:ext uri="{FF2B5EF4-FFF2-40B4-BE49-F238E27FC236}">
                      <a16:creationId xmlns:a16="http://schemas.microsoft.com/office/drawing/2014/main" id="{84A1A150-9C41-47BF-8387-F724187C4769}"/>
                    </a:ext>
                  </a:extLst>
                </p:cNvPr>
                <p:cNvSpPr/>
                <p:nvPr/>
              </p:nvSpPr>
              <p:spPr>
                <a:xfrm>
                  <a:off x="0" y="5577841"/>
                  <a:ext cx="12192000" cy="975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26" name="Picture 2" descr="Inspira Crea Transforma - EAFIT - Universidad EAFIT">
                  <a:extLst>
                    <a:ext uri="{FF2B5EF4-FFF2-40B4-BE49-F238E27FC236}">
                      <a16:creationId xmlns:a16="http://schemas.microsoft.com/office/drawing/2014/main" id="{57DBA592-AE9E-4A21-8F16-3FFC3E6D65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670" t="21226" r="19199" b="14257"/>
                <a:stretch/>
              </p:blipFill>
              <p:spPr bwMode="auto">
                <a:xfrm>
                  <a:off x="4571999" y="5655894"/>
                  <a:ext cx="1956618" cy="819254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4C230D90-0E3A-4585-BE35-14B82B81B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3587" y="5692877"/>
                <a:ext cx="0" cy="782271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5F35A723-201C-4C5A-AC89-78CAE5BDF041}"/>
                  </a:ext>
                </a:extLst>
              </p:cNvPr>
              <p:cNvSpPr/>
              <p:nvPr/>
            </p:nvSpPr>
            <p:spPr>
              <a:xfrm>
                <a:off x="7306745" y="5655894"/>
                <a:ext cx="2397762" cy="4360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CO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www.eafit.edu.co</a:t>
                </a: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73BA0F6-276B-4F12-9E7E-B3EE8DE12598}"/>
                </a:ext>
              </a:extLst>
            </p:cNvPr>
            <p:cNvSpPr/>
            <p:nvPr/>
          </p:nvSpPr>
          <p:spPr>
            <a:xfrm>
              <a:off x="3865389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13DD0E-AEBF-49D9-A842-F590FD859655}"/>
                </a:ext>
              </a:extLst>
            </p:cNvPr>
            <p:cNvSpPr/>
            <p:nvPr/>
          </p:nvSpPr>
          <p:spPr>
            <a:xfrm>
              <a:off x="439803" y="0"/>
              <a:ext cx="17567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41C796-2331-4098-8B20-9BF099EEDA03}"/>
              </a:ext>
            </a:extLst>
          </p:cNvPr>
          <p:cNvSpPr/>
          <p:nvPr/>
        </p:nvSpPr>
        <p:spPr>
          <a:xfrm>
            <a:off x="7562776" y="6084012"/>
            <a:ext cx="3945647" cy="436060"/>
          </a:xfrm>
          <a:prstGeom prst="rect">
            <a:avLst/>
          </a:prstGeom>
          <a:solidFill>
            <a:schemeClr val="accent1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INSPIRA CREA TRANSFORMA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" name="Imagen 19">
            <a:hlinkClick r:id="rId4"/>
            <a:extLst>
              <a:ext uri="{FF2B5EF4-FFF2-40B4-BE49-F238E27FC236}">
                <a16:creationId xmlns:a16="http://schemas.microsoft.com/office/drawing/2014/main" id="{44C775D2-90D6-4660-BBC7-DA8F43FC4E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7" t="48320" r="30242" b="23584"/>
          <a:stretch/>
        </p:blipFill>
        <p:spPr>
          <a:xfrm>
            <a:off x="925451" y="4435376"/>
            <a:ext cx="2568356" cy="101647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1222135-2238-4E15-883D-6963C8D168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60000"/>
          </a:blip>
          <a:srcRect l="21894" t="43367" r="57424" b="20673"/>
          <a:stretch/>
        </p:blipFill>
        <p:spPr>
          <a:xfrm>
            <a:off x="925451" y="3070440"/>
            <a:ext cx="1251504" cy="1224000"/>
          </a:xfrm>
          <a:prstGeom prst="rect">
            <a:avLst/>
          </a:prstGeom>
        </p:spPr>
      </p:pic>
      <p:pic>
        <p:nvPicPr>
          <p:cNvPr id="22" name="Picture 2" descr="Resultado de imagen para Simbolo de You tube">
            <a:hlinkClick r:id="rId7"/>
            <a:extLst>
              <a:ext uri="{FF2B5EF4-FFF2-40B4-BE49-F238E27FC236}">
                <a16:creationId xmlns:a16="http://schemas.microsoft.com/office/drawing/2014/main" id="{E49137D5-5D4C-4569-9DC9-15F312033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64" y="3591687"/>
            <a:ext cx="1145843" cy="65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A8D3470-F6E8-3A05-1CEE-16633E13FAB0}"/>
              </a:ext>
            </a:extLst>
          </p:cNvPr>
          <p:cNvSpPr txBox="1"/>
          <p:nvPr/>
        </p:nvSpPr>
        <p:spPr>
          <a:xfrm>
            <a:off x="4148920" y="3388591"/>
            <a:ext cx="7820167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Alejandro Peña P., </a:t>
            </a: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 – Lina María Sepúlveda </a:t>
            </a:r>
            <a:r>
              <a:rPr kumimoji="0" lang="es-ES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Ph.D</a:t>
            </a: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9"/>
              </a:rPr>
              <a:t>japena@eafit.edu.co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0"/>
              </a:rPr>
              <a:t>lmsepulvec@eafit.edu.co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 </a:t>
            </a:r>
            <a:r>
              <a:rPr lang="es-ES" sz="20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</a:p>
          <a:p>
            <a:pPr algn="ctr" defTabSz="914400">
              <a:defRPr/>
            </a:pPr>
            <a:r>
              <a:rPr lang="es-CO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Área de Gestión de la Información y Riesgos</a:t>
            </a:r>
          </a:p>
          <a:p>
            <a:pPr algn="ctr" defTabSz="914400">
              <a:defRPr/>
            </a:pPr>
            <a:r>
              <a:rPr lang="es-CO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Escuela de Administración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Visiting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Researcher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– DeMontfort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1"/>
              </a:rPr>
              <a:t>Royal </a:t>
            </a:r>
            <a:r>
              <a:rPr lang="es-ES" sz="1600" b="1" dirty="0" err="1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1"/>
              </a:rPr>
              <a:t>Academy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1"/>
              </a:rPr>
              <a:t> 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2"/>
              </a:rPr>
              <a:t>– </a:t>
            </a:r>
            <a:r>
              <a:rPr lang="es-ES" sz="1600" b="1" dirty="0" err="1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3"/>
              </a:rPr>
              <a:t>Legacy</a:t>
            </a:r>
            <a:r>
              <a:rPr lang="es-ES" sz="1600" b="1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3"/>
              </a:rPr>
              <a:t> </a:t>
            </a:r>
            <a:r>
              <a:rPr lang="es-ES" sz="1600" b="1" dirty="0" err="1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13"/>
              </a:rPr>
              <a:t>Award</a:t>
            </a:r>
            <a:endParaRPr kumimoji="0" lang="es-CO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 de texto 5">
            <a:extLst>
              <a:ext uri="{FF2B5EF4-FFF2-40B4-BE49-F238E27FC236}">
                <a16:creationId xmlns:a16="http://schemas.microsoft.com/office/drawing/2014/main" id="{2508A150-CEDA-4F2F-8B43-246D9AED4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85" y="2020824"/>
            <a:ext cx="3727365" cy="3343656"/>
          </a:xfrm>
          <a:prstGeom prst="rect">
            <a:avLst/>
          </a:prstGeom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rtlCol="0" anchor="ctr">
            <a:norm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C1: Educación y Experiencia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Premios y Reconocimientos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Productos Tecnológicos – Software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Publicaciones y Proyectos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C2: Propuesta de Investigación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C3: Desarrollo curricular y alumnado</a:t>
            </a:r>
          </a:p>
          <a:p>
            <a:pPr marL="34290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C4: Instituto Inteligencia Artificial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Propuesta COVID-19</a:t>
            </a:r>
          </a:p>
        </p:txBody>
      </p:sp>
      <p:sp>
        <p:nvSpPr>
          <p:cNvPr id="12" name="Rectángulo 2">
            <a:extLst>
              <a:ext uri="{FF2B5EF4-FFF2-40B4-BE49-F238E27FC236}">
                <a16:creationId xmlns:a16="http://schemas.microsoft.com/office/drawing/2014/main" id="{F0769BDD-E526-4BB5-9A90-09B745B24871}"/>
              </a:ext>
            </a:extLst>
          </p:cNvPr>
          <p:cNvSpPr txBox="1">
            <a:spLocks noChangeArrowheads="1"/>
          </p:cNvSpPr>
          <p:nvPr/>
        </p:nvSpPr>
        <p:spPr>
          <a:xfrm>
            <a:off x="548598" y="643467"/>
            <a:ext cx="3730751" cy="11853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2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Contenido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5966CCE-FDF9-4717-9744-266D7EFF38B0}"/>
              </a:ext>
            </a:extLst>
          </p:cNvPr>
          <p:cNvSpPr/>
          <p:nvPr/>
        </p:nvSpPr>
        <p:spPr>
          <a:xfrm>
            <a:off x="266037" y="4264744"/>
            <a:ext cx="3492000" cy="242334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FINTECH,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Desarrollo de productos financieros soportados en la IA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Banca Cognitiva.</a:t>
            </a:r>
            <a:endParaRPr kumimoji="0" lang="en-GB" sz="1400" b="0" i="1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INSURTECH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</a:t>
            </a: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Asegurar nuevos conceptos promovidos IOT-IOB – </a:t>
            </a:r>
            <a:r>
              <a:rPr kumimoji="0" lang="es-CO" sz="1400" b="0" i="1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Riesgos Paramétricos.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Sostenibilidad Ambiental y Financiera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CA8039D-BFB7-481C-9D1C-5739CE5AD9ED}"/>
              </a:ext>
            </a:extLst>
          </p:cNvPr>
          <p:cNvGrpSpPr/>
          <p:nvPr/>
        </p:nvGrpSpPr>
        <p:grpSpPr>
          <a:xfrm>
            <a:off x="266037" y="358915"/>
            <a:ext cx="7203230" cy="3744000"/>
            <a:chOff x="266037" y="358915"/>
            <a:chExt cx="7203230" cy="3744000"/>
          </a:xfrm>
        </p:grpSpPr>
        <p:pic>
          <p:nvPicPr>
            <p:cNvPr id="10" name="Picture 4" descr="Las 10 tendencias Insurtech Finnovating news Las 10 tendencias ...">
              <a:extLst>
                <a:ext uri="{FF2B5EF4-FFF2-40B4-BE49-F238E27FC236}">
                  <a16:creationId xmlns:a16="http://schemas.microsoft.com/office/drawing/2014/main" id="{AD5173AD-3C2C-4F1B-A36D-D18820A4AEB5}"/>
                </a:ext>
              </a:extLst>
            </p:cNvPr>
            <p:cNvPicPr preferRelativeResize="0"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51" r="8928"/>
            <a:stretch/>
          </p:blipFill>
          <p:spPr bwMode="auto">
            <a:xfrm>
              <a:off x="266037" y="358915"/>
              <a:ext cx="7203230" cy="3744000"/>
            </a:xfrm>
            <a:prstGeom prst="rect">
              <a:avLst/>
            </a:prstGeom>
            <a:noFill/>
            <a:ln w="12700">
              <a:solidFill>
                <a:srgbClr val="00666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1640793-8DD4-45A4-9E10-4E2C57076B49}"/>
                </a:ext>
              </a:extLst>
            </p:cNvPr>
            <p:cNvSpPr/>
            <p:nvPr/>
          </p:nvSpPr>
          <p:spPr>
            <a:xfrm>
              <a:off x="4279350" y="519545"/>
              <a:ext cx="2869595" cy="3948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Modelamiento Riesgos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3E2E0079-BD8A-4F62-8E2F-28212101189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52" y="4264744"/>
            <a:ext cx="3601615" cy="2423341"/>
          </a:xfrm>
          <a:prstGeom prst="rect">
            <a:avLst/>
          </a:prstGeom>
        </p:spPr>
      </p:pic>
      <p:pic>
        <p:nvPicPr>
          <p:cNvPr id="15" name="Imagen 14">
            <a:hlinkClick r:id="rId4"/>
            <a:extLst>
              <a:ext uri="{FF2B5EF4-FFF2-40B4-BE49-F238E27FC236}">
                <a16:creationId xmlns:a16="http://schemas.microsoft.com/office/drawing/2014/main" id="{9FA2A7AD-2FA2-478C-A86E-0FC4F833ED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7" t="48320" r="30242" b="23584"/>
          <a:stretch/>
        </p:blipFill>
        <p:spPr>
          <a:xfrm>
            <a:off x="4900911" y="5686537"/>
            <a:ext cx="2568356" cy="1016474"/>
          </a:xfrm>
          <a:prstGeom prst="rect">
            <a:avLst/>
          </a:prstGeom>
        </p:spPr>
      </p:pic>
      <p:pic>
        <p:nvPicPr>
          <p:cNvPr id="13" name="Picture 18" descr="Nubank espera con su OPI llegar a los u$s 50.000 millones">
            <a:extLst>
              <a:ext uri="{FF2B5EF4-FFF2-40B4-BE49-F238E27FC236}">
                <a16:creationId xmlns:a16="http://schemas.microsoft.com/office/drawing/2014/main" id="{ED6463CF-FD57-4B5A-9A18-7AA8C3810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10" y="223011"/>
            <a:ext cx="4254240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hlinkClick r:id="rId2" action="ppaction://hlinkfile"/>
            <a:extLst>
              <a:ext uri="{FF2B5EF4-FFF2-40B4-BE49-F238E27FC236}">
                <a16:creationId xmlns:a16="http://schemas.microsoft.com/office/drawing/2014/main" id="{C7FC9447-21D1-457A-BF98-7AEA7CEA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444" y="295896"/>
            <a:ext cx="7703379" cy="5065675"/>
          </a:xfrm>
          <a:prstGeom prst="rect">
            <a:avLst/>
          </a:prstGeom>
        </p:spPr>
      </p:pic>
      <p:sp>
        <p:nvSpPr>
          <p:cNvPr id="2" name="Rectángulo 2"/>
          <p:cNvSpPr txBox="1">
            <a:spLocks noChangeArrowheads="1"/>
          </p:cNvSpPr>
          <p:nvPr/>
        </p:nvSpPr>
        <p:spPr>
          <a:xfrm>
            <a:off x="643467" y="643467"/>
            <a:ext cx="3363974" cy="11853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Riesgos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Agrícolas</a:t>
            </a:r>
            <a:endParaRPr kumimoji="0" lang="es-E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Cuadro de texto 5">
            <a:extLst>
              <a:ext uri="{FF2B5EF4-FFF2-40B4-BE49-F238E27FC236}">
                <a16:creationId xmlns:a16="http://schemas.microsoft.com/office/drawing/2014/main" id="{EC619160-83F9-4220-80B5-4E828DF8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8" y="3840335"/>
            <a:ext cx="3363974" cy="1520284"/>
          </a:xfrm>
          <a:prstGeom prst="rect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Operacionales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del Negocio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(Fitosanitarios - Agroclimáticos)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Financieros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(Estructura de Capital –Mercado)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Cuadro de texto 5">
            <a:extLst>
              <a:ext uri="{FF2B5EF4-FFF2-40B4-BE49-F238E27FC236}">
                <a16:creationId xmlns:a16="http://schemas.microsoft.com/office/drawing/2014/main" id="{EC619160-83F9-4220-80B5-4E828DF8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8" y="2096739"/>
            <a:ext cx="3363974" cy="1458295"/>
          </a:xfrm>
          <a:prstGeom prst="rect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Estratégicos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Política Gubernamental &amp; Macroeconómica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Dinámica Industrial &amp; Competitividad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C5BED3-7103-41A8-9E9F-AF82CA76BA9B}"/>
              </a:ext>
            </a:extLst>
          </p:cNvPr>
          <p:cNvSpPr/>
          <p:nvPr/>
        </p:nvSpPr>
        <p:spPr>
          <a:xfrm>
            <a:off x="-1" y="-562"/>
            <a:ext cx="4235499" cy="6876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51C542D-E1BE-4BC5-9F40-E0F6CFA8FE08}"/>
              </a:ext>
            </a:extLst>
          </p:cNvPr>
          <p:cNvSpPr/>
          <p:nvPr/>
        </p:nvSpPr>
        <p:spPr>
          <a:xfrm>
            <a:off x="-1694" y="-9655"/>
            <a:ext cx="4237192" cy="6912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67EC5E0-F18D-4313-B97A-97BDB45665F4}"/>
              </a:ext>
            </a:extLst>
          </p:cNvPr>
          <p:cNvSpPr>
            <a:spLocks/>
          </p:cNvSpPr>
          <p:nvPr/>
        </p:nvSpPr>
        <p:spPr>
          <a:xfrm>
            <a:off x="323884" y="2262869"/>
            <a:ext cx="3689742" cy="327782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s-ES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Crear 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 sistema para la 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estimación del riesgo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en el 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otorgamiento de créditos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una FINTECH mediante: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 Caracterización de las variables socioeconómicas de los solicitantes de un crédito (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Proceso ETL-LDA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).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 Estimación de las pérdidas de acuerdo con los 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perfiles de crédito 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de los solicitantes.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 Evolución de las pérdidas esperadas de acuerdo con la </a:t>
            </a:r>
            <a:r>
              <a:rPr lang="es-CO" sz="1600" i="1" dirty="0">
                <a:solidFill>
                  <a:srgbClr val="009999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evolución de los perfiles</a:t>
            </a:r>
            <a:r>
              <a:rPr lang="es-CO" sz="1600" dirty="0">
                <a:solidFill>
                  <a:prstClr val="white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de crédito</a:t>
            </a:r>
            <a:endParaRPr kumimoji="0" lang="en-GB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3" name="Rectángulo 2">
            <a:extLst>
              <a:ext uri="{FF2B5EF4-FFF2-40B4-BE49-F238E27FC236}">
                <a16:creationId xmlns:a16="http://schemas.microsoft.com/office/drawing/2014/main" id="{FD551012-FC33-4032-837B-1B695C18C74F}"/>
              </a:ext>
            </a:extLst>
          </p:cNvPr>
          <p:cNvSpPr txBox="1">
            <a:spLocks noChangeArrowheads="1"/>
          </p:cNvSpPr>
          <p:nvPr/>
        </p:nvSpPr>
        <p:spPr>
          <a:xfrm>
            <a:off x="315649" y="364959"/>
            <a:ext cx="3691792" cy="1540041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563C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E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Caso de Estudio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F58145-619A-477B-895A-01176DBEEE3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59331" b="52482"/>
          <a:stretch/>
        </p:blipFill>
        <p:spPr>
          <a:xfrm>
            <a:off x="9875520" y="5545908"/>
            <a:ext cx="2091550" cy="1180223"/>
          </a:xfrm>
          <a:prstGeom prst="rect">
            <a:avLst/>
          </a:prstGeom>
        </p:spPr>
      </p:pic>
      <p:pic>
        <p:nvPicPr>
          <p:cNvPr id="2050" name="Picture 2" descr="Lulo bank - El primer banco 100% digital de Colombia">
            <a:extLst>
              <a:ext uri="{FF2B5EF4-FFF2-40B4-BE49-F238E27FC236}">
                <a16:creationId xmlns:a16="http://schemas.microsoft.com/office/drawing/2014/main" id="{52076949-7381-4419-B908-5FAF05C1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49" y="5545908"/>
            <a:ext cx="1876422" cy="118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yment Media - El banco digital brasileño Nubank, utilizará selfies para  autenticación de tarjetas">
            <a:extLst>
              <a:ext uri="{FF2B5EF4-FFF2-40B4-BE49-F238E27FC236}">
                <a16:creationId xmlns:a16="http://schemas.microsoft.com/office/drawing/2014/main" id="{E7C8B0A2-4E4F-47B1-82E3-2826575F6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2" r="36119" b="13721"/>
          <a:stretch/>
        </p:blipFill>
        <p:spPr bwMode="auto">
          <a:xfrm>
            <a:off x="5778121" y="5485053"/>
            <a:ext cx="204327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isk Archivos | UCI">
            <a:extLst>
              <a:ext uri="{FF2B5EF4-FFF2-40B4-BE49-F238E27FC236}">
                <a16:creationId xmlns:a16="http://schemas.microsoft.com/office/drawing/2014/main" id="{7C6B5D54-E81F-4479-A191-A5547C3E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8" b="23658"/>
          <a:stretch/>
        </p:blipFill>
        <p:spPr bwMode="auto">
          <a:xfrm>
            <a:off x="1385740" y="5977096"/>
            <a:ext cx="2618672" cy="74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4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ángulo 2"/>
          <p:cNvSpPr>
            <a:spLocks noGrp="1" noChangeArrowheads="1"/>
          </p:cNvSpPr>
          <p:nvPr>
            <p:ph type="body" idx="1"/>
          </p:nvPr>
        </p:nvSpPr>
        <p:spPr>
          <a:xfrm>
            <a:off x="74391" y="0"/>
            <a:ext cx="10028254" cy="6858000"/>
          </a:xfrm>
        </p:spPr>
        <p:txBody>
          <a:bodyPr/>
          <a:lstStyle/>
          <a:p>
            <a:pPr marL="609600" indent="-609600" eaLnBrk="1" hangingPunct="1">
              <a:buClr>
                <a:schemeClr val="hlink"/>
              </a:buClr>
              <a:buNone/>
            </a:pPr>
            <a:r>
              <a:rPr lang="es-ES" sz="2800" b="1" dirty="0">
                <a:solidFill>
                  <a:srgbClr val="003399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Caso de Estudio</a:t>
            </a:r>
            <a:endParaRPr lang="es-ES" sz="2400" b="1" dirty="0">
              <a:solidFill>
                <a:srgbClr val="003399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47614"/>
              </p:ext>
            </p:extLst>
          </p:nvPr>
        </p:nvGraphicFramePr>
        <p:xfrm>
          <a:off x="607570" y="933257"/>
          <a:ext cx="9184841" cy="4731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Caso de Estudio</a:t>
                      </a:r>
                      <a:endParaRPr lang="es-CO" sz="1600" b="1" i="0" dirty="0">
                        <a:solidFill>
                          <a:srgbClr val="003399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600" b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Clasificación de Solicitantes de Crédito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871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Objetivos del Negocio</a:t>
                      </a:r>
                      <a:endParaRPr lang="es-CO" sz="1600" b="1" i="0" dirty="0">
                        <a:solidFill>
                          <a:srgbClr val="003399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ES" sz="1600" b="0" kern="1200" baseline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Mejorar la </a:t>
                      </a:r>
                      <a:r>
                        <a:rPr lang="es-ES" sz="1600" b="0" i="1" kern="1200" baseline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</a:t>
                      </a:r>
                      <a:r>
                        <a:rPr lang="es-ES" sz="1600" i="1" kern="120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estión del Riesgo </a:t>
                      </a:r>
                      <a:r>
                        <a:rPr lang="es-ES" sz="1600" b="0" kern="1200" baseline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en las diferentes etapas del crédito en una FINTECH: E1: Pre-</a:t>
                      </a:r>
                      <a:r>
                        <a:rPr lang="es-ES" sz="1600" b="0" kern="1200" baseline="0" dirty="0" err="1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Aprobacion</a:t>
                      </a:r>
                      <a:r>
                        <a:rPr lang="es-ES" sz="1600" b="0" kern="1200" baseline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, E2: Calificación (</a:t>
                      </a:r>
                      <a:r>
                        <a:rPr lang="es-ES" sz="1600" b="0" kern="1200" baseline="0" dirty="0" err="1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Scoring</a:t>
                      </a:r>
                      <a:r>
                        <a:rPr lang="es-ES" sz="1600" b="0" kern="1200" baseline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), E3: Otorgamiento (Recuperación).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72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Abstracción</a:t>
                      </a:r>
                      <a:endParaRPr lang="es-CO" sz="1600" b="1" i="0" dirty="0">
                        <a:solidFill>
                          <a:srgbClr val="003399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ES" sz="160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Para la </a:t>
                      </a:r>
                      <a:r>
                        <a:rPr lang="es-ES" sz="1600" i="1" kern="120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Gestión del Riesgo 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en las diferentes etapas del crédito, las variables de referencia son las siguientes: E1: </a:t>
                      </a:r>
                      <a:r>
                        <a:rPr lang="es-ES" sz="1600" dirty="0" err="1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PreAprobación</a:t>
                      </a:r>
                      <a:r>
                        <a:rPr lang="es-ES" sz="160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(Bivariada), E2: Score (0-1000), E3: Otorgamiento (Probabilidad de Recuperación).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587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Técnica</a:t>
                      </a:r>
                      <a:r>
                        <a:rPr lang="es-ES" sz="1600" b="1" i="0" baseline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a utilizar</a:t>
                      </a:r>
                      <a:endParaRPr lang="es-CO" sz="1600" b="1" i="0" dirty="0">
                        <a:solidFill>
                          <a:srgbClr val="003399"/>
                        </a:solidFill>
                        <a:latin typeface="Arial Unicode MS" pitchFamily="34" charset="-128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ES" sz="1600" i="1" dirty="0" err="1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Naive</a:t>
                      </a:r>
                      <a:r>
                        <a:rPr lang="es-ES" sz="1600" i="1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Bayes</a:t>
                      </a:r>
                      <a:r>
                        <a:rPr lang="es-ES" sz="1600" i="1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:</a:t>
                      </a:r>
                      <a:r>
                        <a:rPr lang="es-ES" sz="1600" i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 </a:t>
                      </a:r>
                      <a:r>
                        <a:rPr lang="es-ES" sz="1600" dirty="0">
                          <a:ea typeface="Arial Unicode MS" pitchFamily="34" charset="-128"/>
                        </a:rPr>
                        <a:t>es un modelo Machine Learning (ML) por aprendizaje supervisado para la clasificación de los datos en términos de una variable categórica de referencia</a:t>
                      </a:r>
                      <a:r>
                        <a:rPr lang="es-ES" sz="1600" i="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.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ü"/>
                      </a:pPr>
                      <a:r>
                        <a:rPr lang="es-ES" sz="1600" i="1" kern="120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Redes Neuronales (</a:t>
                      </a:r>
                      <a:r>
                        <a:rPr lang="es-ES" sz="1600" i="1" kern="1200" dirty="0" err="1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Tensorflow</a:t>
                      </a:r>
                      <a:r>
                        <a:rPr lang="es-ES" sz="1600" i="0" kern="1200" dirty="0">
                          <a:solidFill>
                            <a:schemeClr val="tx1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): Un modelo neuronal, es un modelo por adaptación y aprendizaje que permite establecer la relación entre una serie de variables socioeconómicas de un solicitante de crédito y una variable de caracterización del crédito (E1,E2,E3).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587">
                <a:tc>
                  <a:txBody>
                    <a:bodyPr/>
                    <a:lstStyle/>
                    <a:p>
                      <a:pPr algn="l"/>
                      <a:r>
                        <a:rPr lang="es-CO" sz="1600" b="1" i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Archivos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1" baseline="0" dirty="0">
                          <a:solidFill>
                            <a:srgbClr val="003399"/>
                          </a:solidFill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0. SolicitudCrédito(USD).xlsx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276763"/>
                  </a:ext>
                </a:extLst>
              </a:tr>
            </a:tbl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5D89C406-E1D2-8587-28CF-B7A0070BE231}"/>
              </a:ext>
            </a:extLst>
          </p:cNvPr>
          <p:cNvGrpSpPr/>
          <p:nvPr/>
        </p:nvGrpSpPr>
        <p:grpSpPr>
          <a:xfrm>
            <a:off x="10283825" y="0"/>
            <a:ext cx="1908175" cy="6858000"/>
            <a:chOff x="10283825" y="0"/>
            <a:chExt cx="1908175" cy="6858000"/>
          </a:xfrm>
        </p:grpSpPr>
        <p:sp>
          <p:nvSpPr>
            <p:cNvPr id="3" name="Cuadro de texto 9">
              <a:extLst>
                <a:ext uri="{FF2B5EF4-FFF2-40B4-BE49-F238E27FC236}">
                  <a16:creationId xmlns:a16="http://schemas.microsoft.com/office/drawing/2014/main" id="{D351AE86-FCB8-0841-2AA6-7A0B7F6BB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3825" y="0"/>
              <a:ext cx="1908175" cy="6858000"/>
            </a:xfrm>
            <a:prstGeom prst="rect">
              <a:avLst/>
            </a:prstGeom>
            <a:solidFill>
              <a:srgbClr val="4472C4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>
              <a:defPPr>
                <a:defRPr lang="en-US"/>
              </a:defPPr>
              <a:lvl1pPr marR="0" lvl="0" indent="0" algn="ctr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Monitoreo &amp; Gobernanza del Dato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Contenido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Monitoreo de Riesgos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Gobernanza del Dato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Concepto Big Data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Business Intelligence &amp; Business Analytics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 </a:t>
              </a: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Mining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DataWarehouse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DataMarts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Proceso BI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Monitoreo Riesgos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Madurez Datos</a:t>
              </a: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Risk</a:t>
              </a:r>
              <a:r>
                <a:rPr kumimoji="0" lang="es-E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&amp; </a:t>
              </a: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Insights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Dashoboards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11747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08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5238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Referencias</a:t>
              </a:r>
              <a:endPara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" name="Picture 2" descr="El Ágora">
              <a:extLst>
                <a:ext uri="{FF2B5EF4-FFF2-40B4-BE49-F238E27FC236}">
                  <a16:creationId xmlns:a16="http://schemas.microsoft.com/office/drawing/2014/main" id="{D7D0D8B2-198D-A999-C57C-57EC593962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200" r="71615" b="38696"/>
            <a:stretch/>
          </p:blipFill>
          <p:spPr bwMode="auto">
            <a:xfrm>
              <a:off x="10588327" y="879000"/>
              <a:ext cx="1299169" cy="1369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4C26104C-BD43-B7F3-B20B-A4DC72DAD2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rcRect l="59331" b="52482"/>
          <a:stretch/>
        </p:blipFill>
        <p:spPr>
          <a:xfrm>
            <a:off x="8333811" y="5837141"/>
            <a:ext cx="1458599" cy="862541"/>
          </a:xfrm>
          <a:prstGeom prst="rect">
            <a:avLst/>
          </a:prstGeom>
        </p:spPr>
      </p:pic>
      <p:pic>
        <p:nvPicPr>
          <p:cNvPr id="6" name="Picture 2" descr="Lulo bank - El primer banco 100% digital de Colombia">
            <a:extLst>
              <a:ext uri="{FF2B5EF4-FFF2-40B4-BE49-F238E27FC236}">
                <a16:creationId xmlns:a16="http://schemas.microsoft.com/office/drawing/2014/main" id="{3937F00F-F269-30D2-F226-D87747F9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39" y="5837141"/>
            <a:ext cx="1371343" cy="86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ayment Media - El banco digital brasileño Nubank, utilizará selfies para  autenticación de tarjetas">
            <a:extLst>
              <a:ext uri="{FF2B5EF4-FFF2-40B4-BE49-F238E27FC236}">
                <a16:creationId xmlns:a16="http://schemas.microsoft.com/office/drawing/2014/main" id="{FFBF2A43-2693-0C27-60C0-044EEFA4D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2" r="36119" b="13721"/>
          <a:stretch/>
        </p:blipFill>
        <p:spPr bwMode="auto">
          <a:xfrm>
            <a:off x="5418554" y="5788382"/>
            <a:ext cx="1493285" cy="97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50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 de texto 5">
            <a:extLst>
              <a:ext uri="{FF2B5EF4-FFF2-40B4-BE49-F238E27FC236}">
                <a16:creationId xmlns:a16="http://schemas.microsoft.com/office/drawing/2014/main" id="{EC619160-83F9-4220-80B5-4E828DF8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8" y="3840335"/>
            <a:ext cx="3363974" cy="1520284"/>
          </a:xfrm>
          <a:prstGeom prst="rect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Operacionales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del Negocio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(Fitosanitarios - Agroclimáticos)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Financieros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(Estructura de Capital –Mercado)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5" name="Cuadro de texto 5">
            <a:extLst>
              <a:ext uri="{FF2B5EF4-FFF2-40B4-BE49-F238E27FC236}">
                <a16:creationId xmlns:a16="http://schemas.microsoft.com/office/drawing/2014/main" id="{EC619160-83F9-4220-80B5-4E828DF8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8" y="2096739"/>
            <a:ext cx="3363974" cy="1458295"/>
          </a:xfrm>
          <a:prstGeom prst="rect">
            <a:avLst/>
          </a:prstGeom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Riesgos Estratégicos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Política Gubernamental &amp; Macroeconómica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Dinámica Industrial &amp; Competitividad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FF58145-619A-477B-895A-01176DBEEE3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59331" b="52482"/>
          <a:stretch/>
        </p:blipFill>
        <p:spPr>
          <a:xfrm>
            <a:off x="9875520" y="5545908"/>
            <a:ext cx="2091550" cy="1180223"/>
          </a:xfrm>
          <a:prstGeom prst="rect">
            <a:avLst/>
          </a:prstGeom>
        </p:spPr>
      </p:pic>
      <p:pic>
        <p:nvPicPr>
          <p:cNvPr id="2050" name="Picture 2" descr="Lulo bank - El primer banco 100% digital de Colombia">
            <a:extLst>
              <a:ext uri="{FF2B5EF4-FFF2-40B4-BE49-F238E27FC236}">
                <a16:creationId xmlns:a16="http://schemas.microsoft.com/office/drawing/2014/main" id="{52076949-7381-4419-B908-5FAF05C14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749" y="5545908"/>
            <a:ext cx="1876422" cy="118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yment Media - El banco digital brasileño Nubank, utilizará selfies para  autenticación de tarjetas">
            <a:extLst>
              <a:ext uri="{FF2B5EF4-FFF2-40B4-BE49-F238E27FC236}">
                <a16:creationId xmlns:a16="http://schemas.microsoft.com/office/drawing/2014/main" id="{E7C8B0A2-4E4F-47B1-82E3-2826575F6B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2" r="36119" b="13721"/>
          <a:stretch/>
        </p:blipFill>
        <p:spPr bwMode="auto">
          <a:xfrm>
            <a:off x="5778121" y="5485053"/>
            <a:ext cx="2043276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31814AC5-8374-3880-6321-81B2F0FC2FCD}"/>
              </a:ext>
            </a:extLst>
          </p:cNvPr>
          <p:cNvSpPr/>
          <p:nvPr/>
        </p:nvSpPr>
        <p:spPr>
          <a:xfrm>
            <a:off x="399780" y="998258"/>
            <a:ext cx="11274059" cy="4092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método 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el método 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estrategias para mejorar el comportamiento de modelos frente a la clasificación de los datos.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</a:t>
            </a:r>
            <a:r>
              <a:rPr lang="es-CO" sz="24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 paralela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permite aplicar un modelo (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</a:t>
            </a:r>
            <a:r>
              <a:rPr lang="es-CO" sz="24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 grupos de datos que tienen características comunes (</a:t>
            </a:r>
            <a:r>
              <a:rPr lang="es-CO" sz="24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es-CO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 una </a:t>
            </a:r>
            <a:r>
              <a:rPr lang="es-ES" sz="2400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 secuencial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permite refinar los datos en función de un modelo. Para este refinamiento, se toman los datos que un modelo no logró clasificar en una etapa anterior y se crea un nuevo grupo de datos y así sucesivamente(</a:t>
            </a:r>
            <a:r>
              <a:rPr lang="es-ES" sz="2400" i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ES" sz="2400" i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pseudo-raros</a:t>
            </a:r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>
              <a:spcAft>
                <a:spcPts val="600"/>
              </a:spcAft>
            </a:pP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3EEE1C1-14DA-CFE2-BABE-64F0FBB5D600}"/>
              </a:ext>
            </a:extLst>
          </p:cNvPr>
          <p:cNvSpPr/>
          <p:nvPr/>
        </p:nvSpPr>
        <p:spPr>
          <a:xfrm>
            <a:off x="164614" y="117042"/>
            <a:ext cx="10756681" cy="4910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s-CO" sz="3600" b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es-CO" sz="3600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s-CO" sz="3600" b="1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  <a:endParaRPr lang="es-CO" sz="3600" b="1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0011931-DD74-5731-52B8-C2501049435C}"/>
              </a:ext>
            </a:extLst>
          </p:cNvPr>
          <p:cNvGrpSpPr/>
          <p:nvPr/>
        </p:nvGrpSpPr>
        <p:grpSpPr>
          <a:xfrm>
            <a:off x="4149001" y="2396815"/>
            <a:ext cx="7898400" cy="4407323"/>
            <a:chOff x="4068670" y="2230221"/>
            <a:chExt cx="7898400" cy="44073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AB865AB-E141-F328-D25C-46D414243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4681" t="34326" r="54123" b="36737"/>
            <a:stretch/>
          </p:blipFill>
          <p:spPr>
            <a:xfrm>
              <a:off x="4069298" y="2230221"/>
              <a:ext cx="7897772" cy="4120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C55937C-AA31-D216-75D2-2B90EA16F3B0}"/>
                </a:ext>
              </a:extLst>
            </p:cNvPr>
            <p:cNvSpPr/>
            <p:nvPr/>
          </p:nvSpPr>
          <p:spPr>
            <a:xfrm>
              <a:off x="4068670" y="6349544"/>
              <a:ext cx="7898400" cy="288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CO" sz="1100" dirty="0"/>
                <a:t>Tomado de: </a:t>
              </a:r>
              <a:r>
                <a:rPr lang="es-CO" sz="1100" dirty="0">
                  <a:hlinkClick r:id="rId6"/>
                </a:rPr>
                <a:t>https://www.llrtjrjyrljyg.tk/ProductDetail.aspx?iid=88959660&amp;pr=45.88</a:t>
              </a:r>
              <a:r>
                <a:rPr lang="es-CO" sz="1100" dirty="0"/>
                <a:t>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946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CA21797-9183-4306-AB84-DE533F19971D}"/>
              </a:ext>
            </a:extLst>
          </p:cNvPr>
          <p:cNvSpPr/>
          <p:nvPr/>
        </p:nvSpPr>
        <p:spPr>
          <a:xfrm>
            <a:off x="6268825" y="4724400"/>
            <a:ext cx="5524107" cy="903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b="1" dirty="0"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n-GB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679132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Personalizado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FFFF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08D55975E77540A32E185AA54345C7" ma:contentTypeVersion="13" ma:contentTypeDescription="Crear nuevo documento." ma:contentTypeScope="" ma:versionID="a5f737403ba45ba197bb8175556c3487">
  <xsd:schema xmlns:xsd="http://www.w3.org/2001/XMLSchema" xmlns:xs="http://www.w3.org/2001/XMLSchema" xmlns:p="http://schemas.microsoft.com/office/2006/metadata/properties" xmlns:ns3="3fc2752e-1d1c-407d-b249-05ec589f3e6d" xmlns:ns4="4c62d9aa-111b-4dda-8d41-fa0b40b7f845" targetNamespace="http://schemas.microsoft.com/office/2006/metadata/properties" ma:root="true" ma:fieldsID="dfa81bd4f953ea12d9ce1e09bbf293fe" ns3:_="" ns4:_="">
    <xsd:import namespace="3fc2752e-1d1c-407d-b249-05ec589f3e6d"/>
    <xsd:import namespace="4c62d9aa-111b-4dda-8d41-fa0b40b7f8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c2752e-1d1c-407d-b249-05ec589f3e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2d9aa-111b-4dda-8d41-fa0b40b7f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8fbda4bc-38d1-4bd5-b303-ceccc05f06b8" Revision="1" Stencil="System.MyShapes" StencilVersion="1.0"/>
</Control>
</file>

<file path=customXml/itemProps1.xml><?xml version="1.0" encoding="utf-8"?>
<ds:datastoreItem xmlns:ds="http://schemas.openxmlformats.org/officeDocument/2006/customXml" ds:itemID="{8F7B8528-8064-41B4-9E80-D9D043C2942F}">
  <ds:schemaRefs>
    <ds:schemaRef ds:uri="3fc2752e-1d1c-407d-b249-05ec589f3e6d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4c62d9aa-111b-4dda-8d41-fa0b40b7f845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FA3BEB-880A-4378-9DE1-CB8131520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ED18D-EE17-4B33-91B7-C735CD5BC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c2752e-1d1c-407d-b249-05ec589f3e6d"/>
    <ds:schemaRef ds:uri="4c62d9aa-111b-4dda-8d41-fa0b40b7f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62D91EE-BAD8-42CB-90E5-7617FC127FD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27841</TotalTime>
  <Words>607</Words>
  <Application>Microsoft Office PowerPoint</Application>
  <PresentationFormat>Panorámica</PresentationFormat>
  <Paragraphs>96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Arial Unicode MS</vt:lpstr>
      <vt:lpstr>Calibri</vt:lpstr>
      <vt:lpstr>Calibri Light</vt:lpstr>
      <vt:lpstr>Wingdings</vt:lpstr>
      <vt:lpstr>2_Tema de Office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Alejandro Peña Palacio</dc:creator>
  <cp:lastModifiedBy>user</cp:lastModifiedBy>
  <cp:revision>390</cp:revision>
  <cp:lastPrinted>2020-07-17T11:32:15Z</cp:lastPrinted>
  <dcterms:created xsi:type="dcterms:W3CDTF">2019-06-03T17:58:26Z</dcterms:created>
  <dcterms:modified xsi:type="dcterms:W3CDTF">2023-10-03T01:11:05Z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0x010100F708D55975E77540A32E185AA54345C7</vt:lpwstr>
  </property>
  <property fmtid="{D5CDD505-2E9C-101B-9397-08002B2CF9AE}" pid="4" name="Tfs.LastKnownPath">
    <vt:lpwstr>https://eafit-my.sharepoint.com/personal/japena_eafit_edu_co/Documents/1. LineaAD/7. UTPL(2023)/1.1 CasoEstudio_ML_EAFIT.pptx</vt:lpwstr>
  </property>
</Properties>
</file>