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Nunito"/>
      <p:regular r:id="rId46"/>
      <p:bold r:id="rId47"/>
      <p:italic r:id="rId48"/>
      <p:boldItalic r:id="rId49"/>
    </p:embeddedFont>
    <p:embeddedFont>
      <p:font typeface="Maven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Nunito-regular.fntdata"/><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venPro-bold.fntdata"/><Relationship Id="rId5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83f975ecd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83f975ecd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83f99d13bd_5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83f99d13bd_5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83f975ecd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3f975ecd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83f99d13b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08" name="Google Shape;608;g83f99d13b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83f99d13b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15" name="Google Shape;615;g83f99d13b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83f99d13b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22" name="Google Shape;622;g83f99d13b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83f99d13bd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29" name="Google Shape;629;g83f99d13bd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83f99d13bd_1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83f99d13bd_1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83f99d13bd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3f99d13bd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83f99d13bd_3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83f99d13bd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83f975ecd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83f975ecd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83f99d13bd_1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83f99d13bd_1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Sequoyah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83f975ecd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83f975ecd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interesting to note the percentage of deaths and cases that come directly from the New York and New Jersey which account for almost 43% of cases and over 48% of deaths.</a:t>
            </a:r>
            <a:endParaRPr/>
          </a:p>
          <a:p>
            <a:pPr indent="0" lvl="0" marL="0" rtl="0" algn="l">
              <a:spcBef>
                <a:spcPts val="0"/>
              </a:spcBef>
              <a:spcAft>
                <a:spcPts val="0"/>
              </a:spcAft>
              <a:buNone/>
            </a:pPr>
            <a:r>
              <a:rPr lang="en"/>
              <a:t>Sequoyah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83f975ecd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83f975ecd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 - This graph highlights the rapid growth in Cases in New York and New Jersey compared to the rest of the US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8404ff49c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8404ff49c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 This highlights the same in deaths which is expected based on the strong correlation between cases and deaths, but It is interesting to note flat section in the New York Curve which was the period that we thought NY was past its peak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83f99d13bd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86" name="Google Shape;686;g83f99d13bd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83f99d13bd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94" name="Google Shape;694;g83f99d13bd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83f99d13bd_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83f99d13bd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looked at how population size  was related to the number of deaths and cases. Unfortunately after doing so we discussed that this isn’t able to </a:t>
            </a:r>
            <a:r>
              <a:rPr lang="en"/>
              <a:t>effectively</a:t>
            </a:r>
            <a:r>
              <a:rPr lang="en"/>
              <a:t> answer our question of interest.  We would need to explore individual city cases.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8410caea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8410caea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a:p>
            <a:pPr indent="0" lvl="0" marL="0" rtl="0" algn="l">
              <a:spcBef>
                <a:spcPts val="0"/>
              </a:spcBef>
              <a:spcAft>
                <a:spcPts val="0"/>
              </a:spcAft>
              <a:buNone/>
            </a:pPr>
            <a:r>
              <a:rPr lang="en"/>
              <a:t>It is interesting to note the percentage of deaths and cases that come directly from the New York and New Jersey which account for almost 43% of cases and over 48% of deaths.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83f99d13bd_1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83f99d13bd_1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g83f975ecd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83f975ecd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r squared value equals</a:t>
            </a:r>
            <a:r>
              <a:rPr lang="en" sz="1050">
                <a:highlight>
                  <a:srgbClr val="FFFFFF"/>
                </a:highlight>
              </a:rPr>
              <a:t>: 0.1873334565399271</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83f975ecd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83f975ecd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let’s increase font size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8410caea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410caea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83f99d13bd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83f99d13bd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83f975ecd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83f975ecd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Sequoyah</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83f99d13bd_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83f99d13bd_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 We wanted to explore the effect of poverty on cases and deaths.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83f975ecd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83f975ecd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8410caea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8410caea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8410caea9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8410caea9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83f975ecd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83f975ecd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83f975ecd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83f975ecd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83f975ecd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83f975ecd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83f975ecd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83f975ecd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83f975ecd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83f975ecd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83f975ecd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83f975ecd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83f975ec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83f975ec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83f975ecd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83f975ecd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Seqyoyah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83f975ecd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83f975ecd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277" name="Shape 277"/>
        <p:cNvGrpSpPr/>
        <p:nvPr/>
      </p:nvGrpSpPr>
      <p:grpSpPr>
        <a:xfrm>
          <a:off x="0" y="0"/>
          <a:ext cx="0" cy="0"/>
          <a:chOff x="0" y="0"/>
          <a:chExt cx="0" cy="0"/>
        </a:xfrm>
      </p:grpSpPr>
      <p:grpSp>
        <p:nvGrpSpPr>
          <p:cNvPr id="278" name="Google Shape;278;p14"/>
          <p:cNvGrpSpPr/>
          <p:nvPr/>
        </p:nvGrpSpPr>
        <p:grpSpPr>
          <a:xfrm>
            <a:off x="7343003" y="3409675"/>
            <a:ext cx="1691422" cy="1732548"/>
            <a:chOff x="7343003" y="3409675"/>
            <a:chExt cx="1691422" cy="1732548"/>
          </a:xfrm>
        </p:grpSpPr>
        <p:grpSp>
          <p:nvGrpSpPr>
            <p:cNvPr id="279" name="Google Shape;279;p14"/>
            <p:cNvGrpSpPr/>
            <p:nvPr/>
          </p:nvGrpSpPr>
          <p:grpSpPr>
            <a:xfrm>
              <a:off x="7343003" y="4453711"/>
              <a:ext cx="316800" cy="688512"/>
              <a:chOff x="7343003" y="4453711"/>
              <a:chExt cx="316800" cy="688512"/>
            </a:xfrm>
          </p:grpSpPr>
          <p:sp>
            <p:nvSpPr>
              <p:cNvPr id="280" name="Google Shape;280;p14"/>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14"/>
            <p:cNvGrpSpPr/>
            <p:nvPr/>
          </p:nvGrpSpPr>
          <p:grpSpPr>
            <a:xfrm>
              <a:off x="7801210" y="4105700"/>
              <a:ext cx="316800" cy="1036523"/>
              <a:chOff x="7801210" y="4105700"/>
              <a:chExt cx="316800" cy="1036523"/>
            </a:xfrm>
          </p:grpSpPr>
          <p:sp>
            <p:nvSpPr>
              <p:cNvPr id="283" name="Google Shape;283;p14"/>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14"/>
            <p:cNvGrpSpPr/>
            <p:nvPr/>
          </p:nvGrpSpPr>
          <p:grpSpPr>
            <a:xfrm>
              <a:off x="8259418" y="3757688"/>
              <a:ext cx="316800" cy="1384535"/>
              <a:chOff x="8259418" y="3757688"/>
              <a:chExt cx="316800" cy="1384535"/>
            </a:xfrm>
          </p:grpSpPr>
          <p:sp>
            <p:nvSpPr>
              <p:cNvPr id="287" name="Google Shape;287;p14"/>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14"/>
            <p:cNvGrpSpPr/>
            <p:nvPr/>
          </p:nvGrpSpPr>
          <p:grpSpPr>
            <a:xfrm>
              <a:off x="8717625" y="3409675"/>
              <a:ext cx="316800" cy="1732548"/>
              <a:chOff x="8717625" y="3409675"/>
              <a:chExt cx="316800" cy="1732548"/>
            </a:xfrm>
          </p:grpSpPr>
          <p:sp>
            <p:nvSpPr>
              <p:cNvPr id="292" name="Google Shape;292;p1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7" name="Google Shape;297;p14"/>
          <p:cNvGrpSpPr/>
          <p:nvPr/>
        </p:nvGrpSpPr>
        <p:grpSpPr>
          <a:xfrm>
            <a:off x="5043503" y="0"/>
            <a:ext cx="3814072" cy="3839101"/>
            <a:chOff x="5043503" y="0"/>
            <a:chExt cx="3814072" cy="3839101"/>
          </a:xfrm>
        </p:grpSpPr>
        <p:sp>
          <p:nvSpPr>
            <p:cNvPr id="298" name="Google Shape;298;p14"/>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0" name="Google Shape;300;p14"/>
            <p:cNvGrpSpPr/>
            <p:nvPr/>
          </p:nvGrpSpPr>
          <p:grpSpPr>
            <a:xfrm>
              <a:off x="7647812" y="2704283"/>
              <a:ext cx="635219" cy="635219"/>
              <a:chOff x="6725724" y="2701260"/>
              <a:chExt cx="1208101" cy="1208100"/>
            </a:xfrm>
          </p:grpSpPr>
          <p:sp>
            <p:nvSpPr>
              <p:cNvPr id="301" name="Google Shape;301;p14"/>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14"/>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14"/>
            <p:cNvGrpSpPr/>
            <p:nvPr/>
          </p:nvGrpSpPr>
          <p:grpSpPr>
            <a:xfrm>
              <a:off x="7952721" y="179238"/>
              <a:ext cx="873165" cy="873003"/>
              <a:chOff x="7754428" y="208725"/>
              <a:chExt cx="541800" cy="541800"/>
            </a:xfrm>
          </p:grpSpPr>
          <p:sp>
            <p:nvSpPr>
              <p:cNvPr id="306" name="Google Shape;306;p14"/>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4"/>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1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15" name="Google Shape;315;p1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316" name="Google Shape;316;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17" name="Shape 317"/>
        <p:cNvGrpSpPr/>
        <p:nvPr/>
      </p:nvGrpSpPr>
      <p:grpSpPr>
        <a:xfrm>
          <a:off x="0" y="0"/>
          <a:ext cx="0" cy="0"/>
          <a:chOff x="0" y="0"/>
          <a:chExt cx="0" cy="0"/>
        </a:xfrm>
      </p:grpSpPr>
      <p:grpSp>
        <p:nvGrpSpPr>
          <p:cNvPr id="318" name="Google Shape;318;p15"/>
          <p:cNvGrpSpPr/>
          <p:nvPr/>
        </p:nvGrpSpPr>
        <p:grpSpPr>
          <a:xfrm>
            <a:off x="146769" y="3406"/>
            <a:ext cx="1233214" cy="1384535"/>
            <a:chOff x="146769" y="3406"/>
            <a:chExt cx="1233214" cy="1384535"/>
          </a:xfrm>
        </p:grpSpPr>
        <p:grpSp>
          <p:nvGrpSpPr>
            <p:cNvPr id="319" name="Google Shape;319;p15"/>
            <p:cNvGrpSpPr/>
            <p:nvPr/>
          </p:nvGrpSpPr>
          <p:grpSpPr>
            <a:xfrm>
              <a:off x="1063183" y="3406"/>
              <a:ext cx="316800" cy="688513"/>
              <a:chOff x="1063183" y="3406"/>
              <a:chExt cx="316800" cy="688513"/>
            </a:xfrm>
          </p:grpSpPr>
          <p:sp>
            <p:nvSpPr>
              <p:cNvPr id="320" name="Google Shape;320;p1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15"/>
            <p:cNvGrpSpPr/>
            <p:nvPr/>
          </p:nvGrpSpPr>
          <p:grpSpPr>
            <a:xfrm>
              <a:off x="604976" y="3406"/>
              <a:ext cx="316800" cy="1036524"/>
              <a:chOff x="604976" y="3406"/>
              <a:chExt cx="316800" cy="1036524"/>
            </a:xfrm>
          </p:grpSpPr>
          <p:sp>
            <p:nvSpPr>
              <p:cNvPr id="323" name="Google Shape;323;p1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p15"/>
            <p:cNvGrpSpPr/>
            <p:nvPr/>
          </p:nvGrpSpPr>
          <p:grpSpPr>
            <a:xfrm>
              <a:off x="146769" y="3406"/>
              <a:ext cx="316800" cy="1384535"/>
              <a:chOff x="146769" y="3406"/>
              <a:chExt cx="316800" cy="1384535"/>
            </a:xfrm>
          </p:grpSpPr>
          <p:sp>
            <p:nvSpPr>
              <p:cNvPr id="327" name="Google Shape;327;p1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1" name="Google Shape;331;p15"/>
          <p:cNvGrpSpPr/>
          <p:nvPr/>
        </p:nvGrpSpPr>
        <p:grpSpPr>
          <a:xfrm>
            <a:off x="6775084" y="2904008"/>
            <a:ext cx="2186147" cy="2239500"/>
            <a:chOff x="6775084" y="2904008"/>
            <a:chExt cx="2186147" cy="2239500"/>
          </a:xfrm>
        </p:grpSpPr>
        <p:grpSp>
          <p:nvGrpSpPr>
            <p:cNvPr id="332" name="Google Shape;332;p15"/>
            <p:cNvGrpSpPr/>
            <p:nvPr/>
          </p:nvGrpSpPr>
          <p:grpSpPr>
            <a:xfrm>
              <a:off x="6775084" y="4253708"/>
              <a:ext cx="409500" cy="889800"/>
              <a:chOff x="6775084" y="4253708"/>
              <a:chExt cx="409500" cy="889800"/>
            </a:xfrm>
          </p:grpSpPr>
          <p:sp>
            <p:nvSpPr>
              <p:cNvPr id="333" name="Google Shape;333;p1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5"/>
            <p:cNvGrpSpPr/>
            <p:nvPr/>
          </p:nvGrpSpPr>
          <p:grpSpPr>
            <a:xfrm>
              <a:off x="7367299" y="3804008"/>
              <a:ext cx="409500" cy="1339500"/>
              <a:chOff x="7367299" y="3804008"/>
              <a:chExt cx="409500" cy="1339500"/>
            </a:xfrm>
          </p:grpSpPr>
          <p:sp>
            <p:nvSpPr>
              <p:cNvPr id="336" name="Google Shape;336;p1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15"/>
            <p:cNvGrpSpPr/>
            <p:nvPr/>
          </p:nvGrpSpPr>
          <p:grpSpPr>
            <a:xfrm>
              <a:off x="7959516" y="3354008"/>
              <a:ext cx="409500" cy="1789500"/>
              <a:chOff x="7959516" y="3354008"/>
              <a:chExt cx="409500" cy="1789500"/>
            </a:xfrm>
          </p:grpSpPr>
          <p:sp>
            <p:nvSpPr>
              <p:cNvPr id="340" name="Google Shape;340;p1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15"/>
            <p:cNvGrpSpPr/>
            <p:nvPr/>
          </p:nvGrpSpPr>
          <p:grpSpPr>
            <a:xfrm>
              <a:off x="8551731" y="2904008"/>
              <a:ext cx="409500" cy="2239500"/>
              <a:chOff x="8551731" y="2904008"/>
              <a:chExt cx="409500" cy="2239500"/>
            </a:xfrm>
          </p:grpSpPr>
          <p:sp>
            <p:nvSpPr>
              <p:cNvPr id="345" name="Google Shape;345;p1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0" name="Google Shape;350;p1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51" name="Google Shape;351;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52" name="Shape 352"/>
        <p:cNvGrpSpPr/>
        <p:nvPr/>
      </p:nvGrpSpPr>
      <p:grpSpPr>
        <a:xfrm>
          <a:off x="0" y="0"/>
          <a:ext cx="0" cy="0"/>
          <a:chOff x="0" y="0"/>
          <a:chExt cx="0" cy="0"/>
        </a:xfrm>
      </p:grpSpPr>
      <p:grpSp>
        <p:nvGrpSpPr>
          <p:cNvPr id="353" name="Google Shape;353;p16"/>
          <p:cNvGrpSpPr/>
          <p:nvPr/>
        </p:nvGrpSpPr>
        <p:grpSpPr>
          <a:xfrm>
            <a:off x="625966" y="299376"/>
            <a:ext cx="999312" cy="999312"/>
            <a:chOff x="348199" y="179450"/>
            <a:chExt cx="1116300" cy="1116300"/>
          </a:xfrm>
        </p:grpSpPr>
        <p:sp>
          <p:nvSpPr>
            <p:cNvPr id="354" name="Google Shape;354;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7" name="Google Shape;357;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8" name="Google Shape;358;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9" name="Shape 359"/>
        <p:cNvGrpSpPr/>
        <p:nvPr/>
      </p:nvGrpSpPr>
      <p:grpSpPr>
        <a:xfrm>
          <a:off x="0" y="0"/>
          <a:ext cx="0" cy="0"/>
          <a:chOff x="0" y="0"/>
          <a:chExt cx="0" cy="0"/>
        </a:xfrm>
      </p:grpSpPr>
      <p:grpSp>
        <p:nvGrpSpPr>
          <p:cNvPr id="360" name="Google Shape;360;p17"/>
          <p:cNvGrpSpPr/>
          <p:nvPr/>
        </p:nvGrpSpPr>
        <p:grpSpPr>
          <a:xfrm>
            <a:off x="625966" y="299376"/>
            <a:ext cx="999312" cy="999312"/>
            <a:chOff x="348199" y="179450"/>
            <a:chExt cx="1116300" cy="1116300"/>
          </a:xfrm>
        </p:grpSpPr>
        <p:sp>
          <p:nvSpPr>
            <p:cNvPr id="361" name="Google Shape;361;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4" name="Google Shape;364;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5" name="Shape 365"/>
        <p:cNvGrpSpPr/>
        <p:nvPr/>
      </p:nvGrpSpPr>
      <p:grpSpPr>
        <a:xfrm>
          <a:off x="0" y="0"/>
          <a:ext cx="0" cy="0"/>
          <a:chOff x="0" y="0"/>
          <a:chExt cx="0" cy="0"/>
        </a:xfrm>
      </p:grpSpPr>
      <p:grpSp>
        <p:nvGrpSpPr>
          <p:cNvPr id="366" name="Google Shape;366;p18"/>
          <p:cNvGrpSpPr/>
          <p:nvPr/>
        </p:nvGrpSpPr>
        <p:grpSpPr>
          <a:xfrm>
            <a:off x="625966" y="299376"/>
            <a:ext cx="999312" cy="999312"/>
            <a:chOff x="348199" y="179450"/>
            <a:chExt cx="1116300" cy="1116300"/>
          </a:xfrm>
        </p:grpSpPr>
        <p:sp>
          <p:nvSpPr>
            <p:cNvPr id="367" name="Google Shape;367;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1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0" name="Google Shape;370;p1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1" name="Google Shape;371;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2" name="Shape 372"/>
        <p:cNvGrpSpPr/>
        <p:nvPr/>
      </p:nvGrpSpPr>
      <p:grpSpPr>
        <a:xfrm>
          <a:off x="0" y="0"/>
          <a:ext cx="0" cy="0"/>
          <a:chOff x="0" y="0"/>
          <a:chExt cx="0" cy="0"/>
        </a:xfrm>
      </p:grpSpPr>
      <p:grpSp>
        <p:nvGrpSpPr>
          <p:cNvPr id="373" name="Google Shape;373;p19"/>
          <p:cNvGrpSpPr/>
          <p:nvPr/>
        </p:nvGrpSpPr>
        <p:grpSpPr>
          <a:xfrm>
            <a:off x="713373" y="3847119"/>
            <a:ext cx="825392" cy="825392"/>
            <a:chOff x="348199" y="179450"/>
            <a:chExt cx="1116300" cy="1116300"/>
          </a:xfrm>
        </p:grpSpPr>
        <p:sp>
          <p:nvSpPr>
            <p:cNvPr id="374" name="Google Shape;374;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6" name="Google Shape;376;p19"/>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377" name="Google Shape;377;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78" name="Shape 378"/>
        <p:cNvGrpSpPr/>
        <p:nvPr/>
      </p:nvGrpSpPr>
      <p:grpSpPr>
        <a:xfrm>
          <a:off x="0" y="0"/>
          <a:ext cx="0" cy="0"/>
          <a:chOff x="0" y="0"/>
          <a:chExt cx="0" cy="0"/>
        </a:xfrm>
      </p:grpSpPr>
      <p:grpSp>
        <p:nvGrpSpPr>
          <p:cNvPr id="379" name="Google Shape;379;p20"/>
          <p:cNvGrpSpPr/>
          <p:nvPr/>
        </p:nvGrpSpPr>
        <p:grpSpPr>
          <a:xfrm>
            <a:off x="625966" y="299376"/>
            <a:ext cx="999312" cy="999312"/>
            <a:chOff x="348199" y="179450"/>
            <a:chExt cx="1116300" cy="1116300"/>
          </a:xfrm>
        </p:grpSpPr>
        <p:sp>
          <p:nvSpPr>
            <p:cNvPr id="380" name="Google Shape;380;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3" name="Google Shape;383;p20"/>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4" name="Google Shape;384;p20"/>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5" name="Google Shape;385;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386" name="Shape 386"/>
        <p:cNvGrpSpPr/>
        <p:nvPr/>
      </p:nvGrpSpPr>
      <p:grpSpPr>
        <a:xfrm>
          <a:off x="0" y="0"/>
          <a:ext cx="0" cy="0"/>
          <a:chOff x="0" y="0"/>
          <a:chExt cx="0" cy="0"/>
        </a:xfrm>
      </p:grpSpPr>
      <p:grpSp>
        <p:nvGrpSpPr>
          <p:cNvPr id="387" name="Google Shape;387;p21"/>
          <p:cNvGrpSpPr/>
          <p:nvPr/>
        </p:nvGrpSpPr>
        <p:grpSpPr>
          <a:xfrm>
            <a:off x="6866714" y="1256"/>
            <a:ext cx="2267379" cy="2601741"/>
            <a:chOff x="6790514" y="1256"/>
            <a:chExt cx="2267379" cy="2601741"/>
          </a:xfrm>
        </p:grpSpPr>
        <p:grpSp>
          <p:nvGrpSpPr>
            <p:cNvPr id="388" name="Google Shape;388;p21"/>
            <p:cNvGrpSpPr/>
            <p:nvPr/>
          </p:nvGrpSpPr>
          <p:grpSpPr>
            <a:xfrm>
              <a:off x="7067535" y="1256"/>
              <a:ext cx="1990358" cy="1990303"/>
              <a:chOff x="7067535" y="1256"/>
              <a:chExt cx="1990358" cy="1990303"/>
            </a:xfrm>
          </p:grpSpPr>
          <p:sp>
            <p:nvSpPr>
              <p:cNvPr id="389" name="Google Shape;389;p21"/>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1"/>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1"/>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1"/>
            <p:cNvGrpSpPr/>
            <p:nvPr/>
          </p:nvGrpSpPr>
          <p:grpSpPr>
            <a:xfrm>
              <a:off x="8207126" y="1807997"/>
              <a:ext cx="795000" cy="795000"/>
              <a:chOff x="8207126" y="1807997"/>
              <a:chExt cx="795000" cy="795000"/>
            </a:xfrm>
          </p:grpSpPr>
          <p:sp>
            <p:nvSpPr>
              <p:cNvPr id="393" name="Google Shape;393;p21"/>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1"/>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21"/>
            <p:cNvGrpSpPr/>
            <p:nvPr/>
          </p:nvGrpSpPr>
          <p:grpSpPr>
            <a:xfrm>
              <a:off x="6790514" y="118857"/>
              <a:ext cx="548700" cy="548700"/>
              <a:chOff x="6790514" y="118857"/>
              <a:chExt cx="548700" cy="548700"/>
            </a:xfrm>
          </p:grpSpPr>
          <p:sp>
            <p:nvSpPr>
              <p:cNvPr id="397" name="Google Shape;397;p21"/>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1"/>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9" name="Google Shape;399;p2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00" name="Google Shape;40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1" name="Shape 401"/>
        <p:cNvGrpSpPr/>
        <p:nvPr/>
      </p:nvGrpSpPr>
      <p:grpSpPr>
        <a:xfrm>
          <a:off x="0" y="0"/>
          <a:ext cx="0" cy="0"/>
          <a:chOff x="0" y="0"/>
          <a:chExt cx="0" cy="0"/>
        </a:xfrm>
      </p:grpSpPr>
      <p:grpSp>
        <p:nvGrpSpPr>
          <p:cNvPr id="402" name="Google Shape;402;p22"/>
          <p:cNvGrpSpPr/>
          <p:nvPr/>
        </p:nvGrpSpPr>
        <p:grpSpPr>
          <a:xfrm>
            <a:off x="625966" y="299376"/>
            <a:ext cx="999312" cy="999312"/>
            <a:chOff x="348199" y="179450"/>
            <a:chExt cx="1116300" cy="1116300"/>
          </a:xfrm>
        </p:grpSpPr>
        <p:sp>
          <p:nvSpPr>
            <p:cNvPr id="403" name="Google Shape;403;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2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6" name="Google Shape;406;p2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07" name="Google Shape;407;p2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8" name="Google Shape;408;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409" name="Shape 409"/>
        <p:cNvGrpSpPr/>
        <p:nvPr/>
      </p:nvGrpSpPr>
      <p:grpSpPr>
        <a:xfrm>
          <a:off x="0" y="0"/>
          <a:ext cx="0" cy="0"/>
          <a:chOff x="0" y="0"/>
          <a:chExt cx="0" cy="0"/>
        </a:xfrm>
      </p:grpSpPr>
      <p:grpSp>
        <p:nvGrpSpPr>
          <p:cNvPr id="410" name="Google Shape;410;p23"/>
          <p:cNvGrpSpPr/>
          <p:nvPr/>
        </p:nvGrpSpPr>
        <p:grpSpPr>
          <a:xfrm>
            <a:off x="52" y="4099200"/>
            <a:ext cx="9144036" cy="1044300"/>
            <a:chOff x="52" y="4099200"/>
            <a:chExt cx="9144036" cy="1044300"/>
          </a:xfrm>
        </p:grpSpPr>
        <p:grpSp>
          <p:nvGrpSpPr>
            <p:cNvPr id="411" name="Google Shape;411;p23"/>
            <p:cNvGrpSpPr/>
            <p:nvPr/>
          </p:nvGrpSpPr>
          <p:grpSpPr>
            <a:xfrm>
              <a:off x="52" y="4309200"/>
              <a:ext cx="231622" cy="834300"/>
              <a:chOff x="2688737" y="4301380"/>
              <a:chExt cx="231900" cy="834300"/>
            </a:xfrm>
          </p:grpSpPr>
          <p:sp>
            <p:nvSpPr>
              <p:cNvPr id="412" name="Google Shape;412;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 name="Google Shape;416;p23"/>
            <p:cNvGrpSpPr/>
            <p:nvPr/>
          </p:nvGrpSpPr>
          <p:grpSpPr>
            <a:xfrm>
              <a:off x="371406" y="4099200"/>
              <a:ext cx="231622" cy="1044300"/>
              <a:chOff x="2688737" y="4091380"/>
              <a:chExt cx="231900" cy="1044300"/>
            </a:xfrm>
          </p:grpSpPr>
          <p:sp>
            <p:nvSpPr>
              <p:cNvPr id="417" name="Google Shape;417;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23"/>
            <p:cNvGrpSpPr/>
            <p:nvPr/>
          </p:nvGrpSpPr>
          <p:grpSpPr>
            <a:xfrm>
              <a:off x="742761" y="4309200"/>
              <a:ext cx="231622" cy="834300"/>
              <a:chOff x="2688737" y="4301380"/>
              <a:chExt cx="231900" cy="834300"/>
            </a:xfrm>
          </p:grpSpPr>
          <p:sp>
            <p:nvSpPr>
              <p:cNvPr id="423" name="Google Shape;423;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23"/>
            <p:cNvGrpSpPr/>
            <p:nvPr/>
          </p:nvGrpSpPr>
          <p:grpSpPr>
            <a:xfrm>
              <a:off x="1114115" y="4518900"/>
              <a:ext cx="231622" cy="624600"/>
              <a:chOff x="2688737" y="4511080"/>
              <a:chExt cx="231900" cy="624600"/>
            </a:xfrm>
          </p:grpSpPr>
          <p:sp>
            <p:nvSpPr>
              <p:cNvPr id="428" name="Google Shape;428;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23"/>
            <p:cNvGrpSpPr/>
            <p:nvPr/>
          </p:nvGrpSpPr>
          <p:grpSpPr>
            <a:xfrm>
              <a:off x="1856753" y="4099200"/>
              <a:ext cx="231600" cy="1044300"/>
              <a:chOff x="1856753" y="4099200"/>
              <a:chExt cx="231600" cy="1044300"/>
            </a:xfrm>
          </p:grpSpPr>
          <p:sp>
            <p:nvSpPr>
              <p:cNvPr id="432" name="Google Shape;432;p2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23"/>
            <p:cNvGrpSpPr/>
            <p:nvPr/>
          </p:nvGrpSpPr>
          <p:grpSpPr>
            <a:xfrm>
              <a:off x="2228107" y="4309200"/>
              <a:ext cx="231600" cy="834300"/>
              <a:chOff x="2228107" y="4309200"/>
              <a:chExt cx="231600" cy="834300"/>
            </a:xfrm>
          </p:grpSpPr>
          <p:sp>
            <p:nvSpPr>
              <p:cNvPr id="438" name="Google Shape;438;p2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23"/>
            <p:cNvGrpSpPr/>
            <p:nvPr/>
          </p:nvGrpSpPr>
          <p:grpSpPr>
            <a:xfrm>
              <a:off x="2599462" y="4518900"/>
              <a:ext cx="231600" cy="624600"/>
              <a:chOff x="2599462" y="4518900"/>
              <a:chExt cx="231600" cy="624600"/>
            </a:xfrm>
          </p:grpSpPr>
          <p:sp>
            <p:nvSpPr>
              <p:cNvPr id="443" name="Google Shape;443;p2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23"/>
            <p:cNvGrpSpPr/>
            <p:nvPr/>
          </p:nvGrpSpPr>
          <p:grpSpPr>
            <a:xfrm>
              <a:off x="3342171" y="4099200"/>
              <a:ext cx="231600" cy="1044300"/>
              <a:chOff x="3342171" y="4099200"/>
              <a:chExt cx="231600" cy="1044300"/>
            </a:xfrm>
          </p:grpSpPr>
          <p:sp>
            <p:nvSpPr>
              <p:cNvPr id="447" name="Google Shape;447;p2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23"/>
            <p:cNvGrpSpPr/>
            <p:nvPr/>
          </p:nvGrpSpPr>
          <p:grpSpPr>
            <a:xfrm>
              <a:off x="3713525" y="4309200"/>
              <a:ext cx="231600" cy="834300"/>
              <a:chOff x="3713525" y="4309200"/>
              <a:chExt cx="231600" cy="834300"/>
            </a:xfrm>
          </p:grpSpPr>
          <p:sp>
            <p:nvSpPr>
              <p:cNvPr id="453" name="Google Shape;453;p2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23"/>
            <p:cNvGrpSpPr/>
            <p:nvPr/>
          </p:nvGrpSpPr>
          <p:grpSpPr>
            <a:xfrm>
              <a:off x="1485398" y="4309200"/>
              <a:ext cx="231600" cy="834300"/>
              <a:chOff x="1485398" y="4309200"/>
              <a:chExt cx="231600" cy="834300"/>
            </a:xfrm>
          </p:grpSpPr>
          <p:sp>
            <p:nvSpPr>
              <p:cNvPr id="458" name="Google Shape;458;p2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2" name="Google Shape;462;p23"/>
            <p:cNvGrpSpPr/>
            <p:nvPr/>
          </p:nvGrpSpPr>
          <p:grpSpPr>
            <a:xfrm>
              <a:off x="4084879" y="4518900"/>
              <a:ext cx="231600" cy="624600"/>
              <a:chOff x="4084879" y="4518900"/>
              <a:chExt cx="231600" cy="624600"/>
            </a:xfrm>
          </p:grpSpPr>
          <p:sp>
            <p:nvSpPr>
              <p:cNvPr id="463" name="Google Shape;463;p2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23"/>
            <p:cNvGrpSpPr/>
            <p:nvPr/>
          </p:nvGrpSpPr>
          <p:grpSpPr>
            <a:xfrm>
              <a:off x="2970816" y="4309200"/>
              <a:ext cx="231600" cy="834300"/>
              <a:chOff x="2970816" y="4309200"/>
              <a:chExt cx="231600" cy="834300"/>
            </a:xfrm>
          </p:grpSpPr>
          <p:sp>
            <p:nvSpPr>
              <p:cNvPr id="467" name="Google Shape;467;p2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23"/>
            <p:cNvGrpSpPr/>
            <p:nvPr/>
          </p:nvGrpSpPr>
          <p:grpSpPr>
            <a:xfrm>
              <a:off x="4456234" y="4309200"/>
              <a:ext cx="231600" cy="834300"/>
              <a:chOff x="4456234" y="4309200"/>
              <a:chExt cx="231600" cy="834300"/>
            </a:xfrm>
          </p:grpSpPr>
          <p:sp>
            <p:nvSpPr>
              <p:cNvPr id="472" name="Google Shape;472;p2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23"/>
            <p:cNvGrpSpPr/>
            <p:nvPr/>
          </p:nvGrpSpPr>
          <p:grpSpPr>
            <a:xfrm>
              <a:off x="4827588" y="4099200"/>
              <a:ext cx="231600" cy="1044300"/>
              <a:chOff x="4827588" y="4099200"/>
              <a:chExt cx="231600" cy="1044300"/>
            </a:xfrm>
          </p:grpSpPr>
          <p:sp>
            <p:nvSpPr>
              <p:cNvPr id="477" name="Google Shape;477;p2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23"/>
            <p:cNvGrpSpPr/>
            <p:nvPr/>
          </p:nvGrpSpPr>
          <p:grpSpPr>
            <a:xfrm>
              <a:off x="5198943" y="4309200"/>
              <a:ext cx="231600" cy="834300"/>
              <a:chOff x="5198943" y="4309200"/>
              <a:chExt cx="231600" cy="834300"/>
            </a:xfrm>
          </p:grpSpPr>
          <p:sp>
            <p:nvSpPr>
              <p:cNvPr id="483" name="Google Shape;483;p2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23"/>
            <p:cNvGrpSpPr/>
            <p:nvPr/>
          </p:nvGrpSpPr>
          <p:grpSpPr>
            <a:xfrm>
              <a:off x="5570297" y="4518900"/>
              <a:ext cx="231600" cy="624600"/>
              <a:chOff x="5570297" y="4518900"/>
              <a:chExt cx="231600" cy="624600"/>
            </a:xfrm>
          </p:grpSpPr>
          <p:sp>
            <p:nvSpPr>
              <p:cNvPr id="488" name="Google Shape;488;p2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23"/>
            <p:cNvGrpSpPr/>
            <p:nvPr/>
          </p:nvGrpSpPr>
          <p:grpSpPr>
            <a:xfrm>
              <a:off x="5941652" y="4309200"/>
              <a:ext cx="231600" cy="834300"/>
              <a:chOff x="5941652" y="4309200"/>
              <a:chExt cx="231600" cy="834300"/>
            </a:xfrm>
          </p:grpSpPr>
          <p:sp>
            <p:nvSpPr>
              <p:cNvPr id="492" name="Google Shape;492;p2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23"/>
            <p:cNvGrpSpPr/>
            <p:nvPr/>
          </p:nvGrpSpPr>
          <p:grpSpPr>
            <a:xfrm>
              <a:off x="6313006" y="4099200"/>
              <a:ext cx="231600" cy="1044300"/>
              <a:chOff x="6313006" y="4099200"/>
              <a:chExt cx="231600" cy="1044300"/>
            </a:xfrm>
          </p:grpSpPr>
          <p:sp>
            <p:nvSpPr>
              <p:cNvPr id="497" name="Google Shape;497;p2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23"/>
            <p:cNvGrpSpPr/>
            <p:nvPr/>
          </p:nvGrpSpPr>
          <p:grpSpPr>
            <a:xfrm>
              <a:off x="6684361" y="4309200"/>
              <a:ext cx="231600" cy="834300"/>
              <a:chOff x="6684361" y="4309200"/>
              <a:chExt cx="231600" cy="834300"/>
            </a:xfrm>
          </p:grpSpPr>
          <p:sp>
            <p:nvSpPr>
              <p:cNvPr id="503" name="Google Shape;503;p2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23"/>
            <p:cNvGrpSpPr/>
            <p:nvPr/>
          </p:nvGrpSpPr>
          <p:grpSpPr>
            <a:xfrm>
              <a:off x="7055715" y="4518900"/>
              <a:ext cx="231600" cy="624600"/>
              <a:chOff x="7055715" y="4518900"/>
              <a:chExt cx="231600" cy="624600"/>
            </a:xfrm>
          </p:grpSpPr>
          <p:sp>
            <p:nvSpPr>
              <p:cNvPr id="508" name="Google Shape;508;p2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23"/>
            <p:cNvGrpSpPr/>
            <p:nvPr/>
          </p:nvGrpSpPr>
          <p:grpSpPr>
            <a:xfrm>
              <a:off x="7798424" y="4099200"/>
              <a:ext cx="231600" cy="1044300"/>
              <a:chOff x="7798424" y="4099200"/>
              <a:chExt cx="231600" cy="1044300"/>
            </a:xfrm>
          </p:grpSpPr>
          <p:sp>
            <p:nvSpPr>
              <p:cNvPr id="512" name="Google Shape;512;p2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7" name="Google Shape;517;p23"/>
            <p:cNvGrpSpPr/>
            <p:nvPr/>
          </p:nvGrpSpPr>
          <p:grpSpPr>
            <a:xfrm>
              <a:off x="8169779" y="4309200"/>
              <a:ext cx="231600" cy="834300"/>
              <a:chOff x="8169779" y="4309200"/>
              <a:chExt cx="231600" cy="834300"/>
            </a:xfrm>
          </p:grpSpPr>
          <p:sp>
            <p:nvSpPr>
              <p:cNvPr id="518" name="Google Shape;518;p2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2" name="Google Shape;522;p23"/>
            <p:cNvGrpSpPr/>
            <p:nvPr/>
          </p:nvGrpSpPr>
          <p:grpSpPr>
            <a:xfrm>
              <a:off x="7427070" y="4309200"/>
              <a:ext cx="231600" cy="834300"/>
              <a:chOff x="7427070" y="4309200"/>
              <a:chExt cx="231600" cy="834300"/>
            </a:xfrm>
          </p:grpSpPr>
          <p:sp>
            <p:nvSpPr>
              <p:cNvPr id="523" name="Google Shape;523;p2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23"/>
            <p:cNvGrpSpPr/>
            <p:nvPr/>
          </p:nvGrpSpPr>
          <p:grpSpPr>
            <a:xfrm>
              <a:off x="8541133" y="4518900"/>
              <a:ext cx="231600" cy="624600"/>
              <a:chOff x="8541133" y="4518900"/>
              <a:chExt cx="231600" cy="624600"/>
            </a:xfrm>
          </p:grpSpPr>
          <p:sp>
            <p:nvSpPr>
              <p:cNvPr id="528" name="Google Shape;528;p2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23"/>
            <p:cNvGrpSpPr/>
            <p:nvPr/>
          </p:nvGrpSpPr>
          <p:grpSpPr>
            <a:xfrm>
              <a:off x="8912488" y="4309200"/>
              <a:ext cx="231600" cy="834300"/>
              <a:chOff x="8912488" y="4309200"/>
              <a:chExt cx="231600" cy="834300"/>
            </a:xfrm>
          </p:grpSpPr>
          <p:sp>
            <p:nvSpPr>
              <p:cNvPr id="532" name="Google Shape;532;p2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6" name="Google Shape;536;p2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37" name="Google Shape;537;p2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538" name="Google Shape;538;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9" name="Shape 539"/>
        <p:cNvGrpSpPr/>
        <p:nvPr/>
      </p:nvGrpSpPr>
      <p:grpSpPr>
        <a:xfrm>
          <a:off x="0" y="0"/>
          <a:ext cx="0" cy="0"/>
          <a:chOff x="0" y="0"/>
          <a:chExt cx="0" cy="0"/>
        </a:xfrm>
      </p:grpSpPr>
      <p:sp>
        <p:nvSpPr>
          <p:cNvPr id="540" name="Google Shape;54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76" name="Google Shape;276;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0" Type="http://schemas.openxmlformats.org/officeDocument/2006/relationships/hyperlink" Target="https://wallethub.com/edu/most-aggressive-states-against-coronavirus/72307/" TargetMode="External"/><Relationship Id="rId11" Type="http://schemas.openxmlformats.org/officeDocument/2006/relationships/hyperlink" Target="https://covidtracking.com/api" TargetMode="External"/><Relationship Id="rId10" Type="http://schemas.openxmlformats.org/officeDocument/2006/relationships/hyperlink" Target="https://coronavirus-19-api.herokuapp.com/" TargetMode="External"/><Relationship Id="rId21" Type="http://schemas.openxmlformats.org/officeDocument/2006/relationships/hyperlink" Target="https://wallethub.com/edu/most-aggressive-states-against-coronavirus/72307/" TargetMode="External"/><Relationship Id="rId13" Type="http://schemas.openxmlformats.org/officeDocument/2006/relationships/hyperlink" Target="https://covidtracking.com/api/v1/states/current.json" TargetMode="External"/><Relationship Id="rId12" Type="http://schemas.openxmlformats.org/officeDocument/2006/relationships/hyperlink" Target="https://covidtracking.com/api"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ronavirus-19-api.herokuapp.com/all" TargetMode="External"/><Relationship Id="rId4" Type="http://schemas.openxmlformats.org/officeDocument/2006/relationships/hyperlink" Target="https://coronavirus-19-api.herokuapp.com/all" TargetMode="External"/><Relationship Id="rId9" Type="http://schemas.openxmlformats.org/officeDocument/2006/relationships/hyperlink" Target="https://coronavirus-19-api.herokuapp.com/" TargetMode="External"/><Relationship Id="rId15" Type="http://schemas.openxmlformats.org/officeDocument/2006/relationships/hyperlink" Target="https://www.kaggle.com/roche-data-science-coalition/uncover" TargetMode="External"/><Relationship Id="rId14" Type="http://schemas.openxmlformats.org/officeDocument/2006/relationships/hyperlink" Target="https://covidtracking.com/api/v1/states/current.json" TargetMode="External"/><Relationship Id="rId17" Type="http://schemas.openxmlformats.org/officeDocument/2006/relationships/hyperlink" Target="https://research.stlouisfed.org/resources/covid-19/preliminary/covid-19-households-financial-distress-part-2" TargetMode="External"/><Relationship Id="rId16" Type="http://schemas.openxmlformats.org/officeDocument/2006/relationships/hyperlink" Target="https://www.kaggle.com/roche-data-science-coalition/uncover" TargetMode="External"/><Relationship Id="rId5" Type="http://schemas.openxmlformats.org/officeDocument/2006/relationships/hyperlink" Target="https://coronavirus-19-api.herokuapp.com/countries" TargetMode="External"/><Relationship Id="rId19" Type="http://schemas.openxmlformats.org/officeDocument/2006/relationships/hyperlink" Target="https://www.ers.usda.gov/data-products/county-level-data-sets/" TargetMode="External"/><Relationship Id="rId6" Type="http://schemas.openxmlformats.org/officeDocument/2006/relationships/hyperlink" Target="https://coronavirus-19-api.herokuapp.com/countries" TargetMode="External"/><Relationship Id="rId18" Type="http://schemas.openxmlformats.org/officeDocument/2006/relationships/hyperlink" Target="https://research.stlouisfed.org/resources/covid-19/preliminary/covid-19-households-financial-distress-part-2" TargetMode="External"/><Relationship Id="rId7" Type="http://schemas.openxmlformats.org/officeDocument/2006/relationships/hyperlink" Target="https://github.com/NovelCOVID/API" TargetMode="External"/><Relationship Id="rId8" Type="http://schemas.openxmlformats.org/officeDocument/2006/relationships/hyperlink" Target="https://github.com/NovelCOVID/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5"/>
          <p:cNvSpPr txBox="1"/>
          <p:nvPr>
            <p:ph type="ctrTitle"/>
          </p:nvPr>
        </p:nvSpPr>
        <p:spPr>
          <a:xfrm>
            <a:off x="824000" y="1613825"/>
            <a:ext cx="7332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Covid 19 Spread:Based on World Stats and United States</a:t>
            </a:r>
            <a:endParaRPr/>
          </a:p>
        </p:txBody>
      </p:sp>
      <p:sp>
        <p:nvSpPr>
          <p:cNvPr id="546" name="Google Shape;546;p25"/>
          <p:cNvSpPr txBox="1"/>
          <p:nvPr>
            <p:ph idx="1" type="subTitle"/>
          </p:nvPr>
        </p:nvSpPr>
        <p:spPr>
          <a:xfrm>
            <a:off x="824000" y="3302650"/>
            <a:ext cx="4255500" cy="6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Arial"/>
                <a:ea typeface="Arial"/>
                <a:cs typeface="Arial"/>
                <a:sym typeface="Arial"/>
              </a:rPr>
              <a:t>Presented by “The Data Dreamers”</a:t>
            </a:r>
            <a:endParaRPr b="1">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FFFFFF"/>
                </a:solidFill>
                <a:latin typeface="Arial"/>
                <a:ea typeface="Arial"/>
                <a:cs typeface="Arial"/>
                <a:sym typeface="Arial"/>
              </a:rPr>
              <a:t>Jimmy Walsh, Sequoyah Cooper, Mathew Lack, Shweta Shukla-Goyal, Liz Stevens</a:t>
            </a:r>
            <a:endParaRPr>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34"/>
          <p:cNvSpPr txBox="1"/>
          <p:nvPr>
            <p:ph idx="1" type="body"/>
          </p:nvPr>
        </p:nvSpPr>
        <p:spPr>
          <a:xfrm>
            <a:off x="1295650" y="826250"/>
            <a:ext cx="7030500" cy="3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referred back to our questions and discussed available data we could use to answer questions in our proposal. Our team divided up graphics to help answer questions, and reconveigned to discuss what these graphs showed us compared to the original hypotheses. </a:t>
            </a:r>
            <a:endParaRPr/>
          </a:p>
          <a:p>
            <a:pPr indent="0" lvl="0" marL="0" rtl="0" algn="l">
              <a:spcBef>
                <a:spcPts val="1600"/>
              </a:spcBef>
              <a:spcAft>
                <a:spcPts val="0"/>
              </a:spcAft>
              <a:buNone/>
            </a:pPr>
            <a:r>
              <a:rPr lang="en"/>
              <a:t> We decided on additional graphics as more questions arose from the initial findings. </a:t>
            </a:r>
            <a:endParaRPr/>
          </a:p>
          <a:p>
            <a:pPr indent="-311150" lvl="0" marL="457200" rtl="0" algn="l">
              <a:spcBef>
                <a:spcPts val="1600"/>
              </a:spcBef>
              <a:spcAft>
                <a:spcPts val="0"/>
              </a:spcAft>
              <a:buSzPts val="1300"/>
              <a:buChar char="-"/>
            </a:pPr>
            <a:r>
              <a:rPr lang="en"/>
              <a:t>For example, our original data had a ranking for each state’s </a:t>
            </a:r>
            <a:r>
              <a:rPr lang="en"/>
              <a:t>aggressiveness towards </a:t>
            </a:r>
            <a:r>
              <a:rPr lang="en"/>
              <a:t>“shelter-in-place” orders, and we later found additional data that categorized each state’s response on a letter grade scale (A-F). </a:t>
            </a:r>
            <a:endParaRPr/>
          </a:p>
          <a:p>
            <a:pPr indent="-311150" lvl="0" marL="457200" rtl="0" algn="l">
              <a:spcBef>
                <a:spcPts val="0"/>
              </a:spcBef>
              <a:spcAft>
                <a:spcPts val="0"/>
              </a:spcAft>
              <a:buSzPts val="1300"/>
              <a:buChar char="-"/>
            </a:pPr>
            <a:r>
              <a:rPr lang="en"/>
              <a:t>We also added an additional scatter plot to see the relationship between total tests and number of deaths, which showed test shortages could lead to uncounted deaths.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35"/>
          <p:cNvSpPr txBox="1"/>
          <p:nvPr>
            <p:ph type="title"/>
          </p:nvPr>
        </p:nvSpPr>
        <p:spPr>
          <a:xfrm>
            <a:off x="824000" y="1613825"/>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Country Graphs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605" name="Google Shape;605;p36"/>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t>What does the COVID19 pandemic look like worldwide and what is the US’s role in its spread?</a:t>
            </a:r>
            <a:endParaRPr sz="1500"/>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The US dominates COVID-19 cases worldwide.</a:t>
            </a:r>
            <a:endParaRPr sz="1500"/>
          </a:p>
          <a:p>
            <a:pPr indent="0" lvl="0" marL="0" rtl="0" algn="l">
              <a:lnSpc>
                <a:spcPct val="115000"/>
              </a:lnSpc>
              <a:spcBef>
                <a:spcPts val="0"/>
              </a:spcBef>
              <a:spcAft>
                <a:spcPts val="0"/>
              </a:spcAft>
              <a:buNone/>
            </a:pPr>
            <a:r>
              <a:t/>
            </a:r>
            <a:endParaRPr sz="1500">
              <a:highlight>
                <a:srgbClr val="93C47D"/>
              </a:highlight>
            </a:endParaRPr>
          </a:p>
          <a:p>
            <a:pPr indent="0" lvl="0" marL="0" rtl="0" algn="l">
              <a:lnSpc>
                <a:spcPct val="115000"/>
              </a:lnSpc>
              <a:spcBef>
                <a:spcPts val="0"/>
              </a:spcBef>
              <a:spcAft>
                <a:spcPts val="0"/>
              </a:spcAft>
              <a:buNone/>
            </a:pPr>
            <a:r>
              <a:rPr lang="en" sz="1500">
                <a:highlight>
                  <a:srgbClr val="93C47D"/>
                </a:highlight>
              </a:rPr>
              <a:t>Conclusion</a:t>
            </a:r>
            <a:r>
              <a:rPr lang="en" sz="1500"/>
              <a:t>: </a:t>
            </a:r>
            <a:r>
              <a:rPr lang="en" sz="1550">
                <a:solidFill>
                  <a:srgbClr val="1D1C1D"/>
                </a:solidFill>
              </a:rPr>
              <a:t>We were able to discover that the US plays a dominant role in the number of cases and deaths associated with COVID19, and furthermore that a few states contribute to the majority of the number of cases and deaths (New York &amp; New Jersey). </a:t>
            </a:r>
            <a:endParaRPr sz="1550">
              <a:solidFill>
                <a:srgbClr val="1D1C1D"/>
              </a:solidFill>
            </a:endParaRPr>
          </a:p>
          <a:p>
            <a:pPr indent="0" lvl="0" marL="0" rtl="0" algn="l">
              <a:lnSpc>
                <a:spcPct val="115000"/>
              </a:lnSpc>
              <a:spcBef>
                <a:spcPts val="0"/>
              </a:spcBef>
              <a:spcAft>
                <a:spcPts val="0"/>
              </a:spcAft>
              <a:buNone/>
            </a:pPr>
            <a:r>
              <a:t/>
            </a:r>
            <a:endParaRPr sz="1150">
              <a:solidFill>
                <a:srgbClr val="1D1C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3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Cases by</a:t>
            </a:r>
            <a:br>
              <a:rPr lang="en"/>
            </a:br>
            <a:r>
              <a:rPr lang="en"/>
              <a:t>Country</a:t>
            </a:r>
            <a:endParaRPr/>
          </a:p>
        </p:txBody>
      </p:sp>
      <p:sp>
        <p:nvSpPr>
          <p:cNvPr id="611" name="Google Shape;611;p37"/>
          <p:cNvSpPr txBox="1"/>
          <p:nvPr>
            <p:ph idx="1" type="body"/>
          </p:nvPr>
        </p:nvSpPr>
        <p:spPr>
          <a:xfrm>
            <a:off x="733647" y="1637414"/>
            <a:ext cx="30729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How many cumulative cases is the world dealing with? </a:t>
            </a:r>
            <a:endParaRPr b="1"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sz="1100">
                <a:latin typeface="Arial"/>
                <a:ea typeface="Arial"/>
                <a:cs typeface="Arial"/>
                <a:sym typeface="Arial"/>
              </a:rPr>
              <a:t>United States has the highest no. of cases, followed by Spain and Italy. </a:t>
            </a:r>
            <a:endParaRPr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Also, the percent of countries with less than 1% is accounts for %11.83 of total cases.</a:t>
            </a:r>
            <a:endParaRPr sz="1100">
              <a:latin typeface="Arial"/>
              <a:ea typeface="Arial"/>
              <a:cs typeface="Arial"/>
              <a:sym typeface="Arial"/>
            </a:endParaRPr>
          </a:p>
        </p:txBody>
      </p:sp>
      <p:pic>
        <p:nvPicPr>
          <p:cNvPr id="612" name="Google Shape;612;p37"/>
          <p:cNvPicPr preferRelativeResize="0"/>
          <p:nvPr/>
        </p:nvPicPr>
        <p:blipFill>
          <a:blip r:embed="rId3">
            <a:alphaModFix/>
          </a:blip>
          <a:stretch>
            <a:fillRect/>
          </a:stretch>
        </p:blipFill>
        <p:spPr>
          <a:xfrm>
            <a:off x="3669375" y="35525"/>
            <a:ext cx="5433925" cy="5213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3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Deaths by</a:t>
            </a:r>
            <a:br>
              <a:rPr lang="en"/>
            </a:br>
            <a:r>
              <a:rPr lang="en"/>
              <a:t>Country</a:t>
            </a:r>
            <a:endParaRPr/>
          </a:p>
        </p:txBody>
      </p:sp>
      <p:sp>
        <p:nvSpPr>
          <p:cNvPr id="618" name="Google Shape;618;p38"/>
          <p:cNvSpPr txBox="1"/>
          <p:nvPr>
            <p:ph idx="1" type="body"/>
          </p:nvPr>
        </p:nvSpPr>
        <p:spPr>
          <a:xfrm>
            <a:off x="733647" y="1637414"/>
            <a:ext cx="30729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How many cumulative deaths have occured around the world?</a:t>
            </a:r>
            <a:endParaRPr b="1"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sz="1100">
                <a:latin typeface="Arial"/>
                <a:ea typeface="Arial"/>
                <a:cs typeface="Arial"/>
                <a:sym typeface="Arial"/>
              </a:rPr>
              <a:t>United States has the highest death rate, followed by Italy and Spain.</a:t>
            </a:r>
            <a:endParaRPr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Also, the percent of countries with less than 1% is 7.12 percent of total deaths.</a:t>
            </a:r>
            <a:endParaRPr sz="1100">
              <a:latin typeface="Arial"/>
              <a:ea typeface="Arial"/>
              <a:cs typeface="Arial"/>
              <a:sym typeface="Arial"/>
            </a:endParaRPr>
          </a:p>
        </p:txBody>
      </p:sp>
      <p:pic>
        <p:nvPicPr>
          <p:cNvPr id="619" name="Google Shape;619;p38"/>
          <p:cNvPicPr preferRelativeResize="0"/>
          <p:nvPr/>
        </p:nvPicPr>
        <p:blipFill>
          <a:blip r:embed="rId3">
            <a:alphaModFix/>
          </a:blip>
          <a:stretch>
            <a:fillRect/>
          </a:stretch>
        </p:blipFill>
        <p:spPr>
          <a:xfrm>
            <a:off x="3724125" y="0"/>
            <a:ext cx="541987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39"/>
          <p:cNvSpPr txBox="1"/>
          <p:nvPr>
            <p:ph type="title"/>
          </p:nvPr>
        </p:nvSpPr>
        <p:spPr>
          <a:xfrm>
            <a:off x="914400" y="598575"/>
            <a:ext cx="3462300" cy="11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Recovered by</a:t>
            </a:r>
            <a:br>
              <a:rPr lang="en"/>
            </a:br>
            <a:r>
              <a:rPr lang="en"/>
              <a:t>Country</a:t>
            </a:r>
            <a:endParaRPr/>
          </a:p>
        </p:txBody>
      </p:sp>
      <p:sp>
        <p:nvSpPr>
          <p:cNvPr id="625" name="Google Shape;625;p39"/>
          <p:cNvSpPr txBox="1"/>
          <p:nvPr>
            <p:ph idx="1" type="body"/>
          </p:nvPr>
        </p:nvSpPr>
        <p:spPr>
          <a:xfrm>
            <a:off x="308345" y="1637415"/>
            <a:ext cx="2775000" cy="23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How many cumulative recoveries have been achieved around the world?</a:t>
            </a:r>
            <a:endParaRPr b="1"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b="1"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G</a:t>
            </a:r>
            <a:r>
              <a:rPr lang="en" sz="1100">
                <a:latin typeface="Arial"/>
                <a:ea typeface="Arial"/>
                <a:cs typeface="Arial"/>
                <a:sym typeface="Arial"/>
              </a:rPr>
              <a:t>ermany has the highest recovered rate, followed by Spain and United States. </a:t>
            </a:r>
            <a:endParaRPr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Also, the percent of countries with less than 1% makes up 8.73% of total recoveries.</a:t>
            </a:r>
            <a:endParaRPr sz="1100">
              <a:latin typeface="Arial"/>
              <a:ea typeface="Arial"/>
              <a:cs typeface="Arial"/>
              <a:sym typeface="Arial"/>
            </a:endParaRPr>
          </a:p>
        </p:txBody>
      </p:sp>
      <p:pic>
        <p:nvPicPr>
          <p:cNvPr id="626" name="Google Shape;626;p39"/>
          <p:cNvPicPr preferRelativeResize="0"/>
          <p:nvPr/>
        </p:nvPicPr>
        <p:blipFill>
          <a:blip r:embed="rId3">
            <a:alphaModFix/>
          </a:blip>
          <a:stretch>
            <a:fillRect/>
          </a:stretch>
        </p:blipFill>
        <p:spPr>
          <a:xfrm>
            <a:off x="3344675" y="0"/>
            <a:ext cx="579932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40"/>
          <p:cNvSpPr txBox="1"/>
          <p:nvPr>
            <p:ph idx="1" type="body"/>
          </p:nvPr>
        </p:nvSpPr>
        <p:spPr>
          <a:xfrm>
            <a:off x="211600" y="4400975"/>
            <a:ext cx="8387700" cy="667200"/>
          </a:xfrm>
          <a:prstGeom prst="rect">
            <a:avLst/>
          </a:prstGeom>
          <a:noFill/>
          <a:ln>
            <a:noFill/>
          </a:ln>
        </p:spPr>
        <p:txBody>
          <a:bodyPr anchorCtr="0" anchor="t" bIns="91425" lIns="91425" spcFirstLastPara="1" rIns="91425" wrap="square" tIns="91425">
            <a:noAutofit/>
          </a:bodyPr>
          <a:lstStyle/>
          <a:p>
            <a:pPr indent="-228600" lvl="0" marL="457200" rtl="0" algn="ctr">
              <a:lnSpc>
                <a:spcPct val="100000"/>
              </a:lnSpc>
              <a:spcBef>
                <a:spcPts val="0"/>
              </a:spcBef>
              <a:spcAft>
                <a:spcPts val="0"/>
              </a:spcAft>
              <a:buSzPts val="1300"/>
              <a:buNone/>
            </a:pPr>
            <a:r>
              <a:rPr lang="en"/>
              <a:t>United States is on a very high spectrum, making it the worst affected country by Covid19.</a:t>
            </a:r>
            <a:endParaRPr/>
          </a:p>
          <a:p>
            <a:pPr indent="-228600" lvl="0" marL="457200" rtl="0" algn="ctr">
              <a:lnSpc>
                <a:spcPct val="100000"/>
              </a:lnSpc>
              <a:spcBef>
                <a:spcPts val="0"/>
              </a:spcBef>
              <a:spcAft>
                <a:spcPts val="0"/>
              </a:spcAft>
              <a:buSzPts val="1300"/>
              <a:buNone/>
            </a:pPr>
            <a:r>
              <a:rPr lang="en"/>
              <a:t>Countries like South Africa, and other geographic areas in the vicinity have approached</a:t>
            </a:r>
            <a:endParaRPr/>
          </a:p>
          <a:p>
            <a:pPr indent="-228600" lvl="0" marL="457200" rtl="0" algn="ctr">
              <a:lnSpc>
                <a:spcPct val="100000"/>
              </a:lnSpc>
              <a:spcBef>
                <a:spcPts val="0"/>
              </a:spcBef>
              <a:spcAft>
                <a:spcPts val="0"/>
              </a:spcAft>
              <a:buSzPts val="1300"/>
              <a:buNone/>
            </a:pPr>
            <a:r>
              <a:rPr lang="en"/>
              <a:t>the middle spectrum!</a:t>
            </a:r>
            <a:endParaRPr/>
          </a:p>
        </p:txBody>
      </p:sp>
      <p:sp>
        <p:nvSpPr>
          <p:cNvPr id="632" name="Google Shape;632;p40"/>
          <p:cNvSpPr txBox="1"/>
          <p:nvPr>
            <p:ph idx="4294967295" type="title"/>
          </p:nvPr>
        </p:nvSpPr>
        <p:spPr>
          <a:xfrm>
            <a:off x="0" y="85725"/>
            <a:ext cx="1897200" cy="447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800"/>
              <a:buFont typeface="Maven Pro"/>
              <a:buNone/>
            </a:pPr>
            <a:r>
              <a:rPr lang="en" sz="2200"/>
              <a:t>Heatmap:</a:t>
            </a:r>
            <a:br>
              <a:rPr lang="en" sz="2200"/>
            </a:br>
            <a:r>
              <a:rPr lang="en" sz="2200"/>
              <a:t>Today’s New Cases by Country (4/24/20)</a:t>
            </a:r>
            <a:endParaRPr sz="22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2"/>
              </a:buClr>
              <a:buSzPts val="2800"/>
              <a:buFont typeface="Maven Pro"/>
              <a:buNone/>
            </a:pPr>
            <a:r>
              <a:rPr lang="en" sz="1100">
                <a:solidFill>
                  <a:srgbClr val="000000"/>
                </a:solidFill>
                <a:latin typeface="Arial"/>
                <a:ea typeface="Arial"/>
                <a:cs typeface="Arial"/>
                <a:sym typeface="Arial"/>
              </a:rPr>
              <a:t>How many countries have large new cases on daily basis? Can we frame them all in a certain spectrum? </a:t>
            </a:r>
            <a:endParaRPr sz="1100">
              <a:latin typeface="Arial"/>
              <a:ea typeface="Arial"/>
              <a:cs typeface="Arial"/>
              <a:sym typeface="Arial"/>
            </a:endParaRPr>
          </a:p>
        </p:txBody>
      </p:sp>
      <p:pic>
        <p:nvPicPr>
          <p:cNvPr id="633" name="Google Shape;633;p40"/>
          <p:cNvPicPr preferRelativeResize="0"/>
          <p:nvPr/>
        </p:nvPicPr>
        <p:blipFill rotWithShape="1">
          <a:blip r:embed="rId3">
            <a:alphaModFix/>
          </a:blip>
          <a:srcRect b="0" l="0" r="0" t="0"/>
          <a:stretch/>
        </p:blipFill>
        <p:spPr>
          <a:xfrm>
            <a:off x="1828175" y="742533"/>
            <a:ext cx="5487651" cy="3658433"/>
          </a:xfrm>
          <a:prstGeom prst="rect">
            <a:avLst/>
          </a:prstGeom>
          <a:noFill/>
          <a:ln>
            <a:noFill/>
          </a:ln>
        </p:spPr>
      </p:pic>
      <p:pic>
        <p:nvPicPr>
          <p:cNvPr id="634" name="Google Shape;634;p40"/>
          <p:cNvPicPr preferRelativeResize="0"/>
          <p:nvPr/>
        </p:nvPicPr>
        <p:blipFill>
          <a:blip r:embed="rId4">
            <a:alphaModFix/>
          </a:blip>
          <a:stretch>
            <a:fillRect/>
          </a:stretch>
        </p:blipFill>
        <p:spPr>
          <a:xfrm>
            <a:off x="1856700" y="84804"/>
            <a:ext cx="7287301" cy="43914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41"/>
          <p:cNvSpPr txBox="1"/>
          <p:nvPr>
            <p:ph idx="1" type="body"/>
          </p:nvPr>
        </p:nvSpPr>
        <p:spPr>
          <a:xfrm>
            <a:off x="909125" y="4293000"/>
            <a:ext cx="6610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to see how having X amount of confirmed Cases does not correlate to recovery.</a:t>
            </a:r>
            <a:endParaRPr/>
          </a:p>
        </p:txBody>
      </p:sp>
      <p:sp>
        <p:nvSpPr>
          <p:cNvPr id="640" name="Google Shape;640;p41"/>
          <p:cNvSpPr txBox="1"/>
          <p:nvPr/>
        </p:nvSpPr>
        <p:spPr>
          <a:xfrm>
            <a:off x="710900" y="0"/>
            <a:ext cx="71736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Top Ten Countries with the most Confirmed Cases</a:t>
            </a:r>
            <a:endParaRPr b="1" sz="2100">
              <a:latin typeface="Nunito"/>
              <a:ea typeface="Nunito"/>
              <a:cs typeface="Nunito"/>
              <a:sym typeface="Nunito"/>
            </a:endParaRPr>
          </a:p>
        </p:txBody>
      </p:sp>
      <p:pic>
        <p:nvPicPr>
          <p:cNvPr id="641" name="Google Shape;641;p41"/>
          <p:cNvPicPr preferRelativeResize="0"/>
          <p:nvPr/>
        </p:nvPicPr>
        <p:blipFill>
          <a:blip r:embed="rId3">
            <a:alphaModFix/>
          </a:blip>
          <a:stretch>
            <a:fillRect/>
          </a:stretch>
        </p:blipFill>
        <p:spPr>
          <a:xfrm>
            <a:off x="4822650" y="759700"/>
            <a:ext cx="4081950" cy="3350125"/>
          </a:xfrm>
          <a:prstGeom prst="rect">
            <a:avLst/>
          </a:prstGeom>
          <a:noFill/>
          <a:ln>
            <a:noFill/>
          </a:ln>
        </p:spPr>
      </p:pic>
      <p:pic>
        <p:nvPicPr>
          <p:cNvPr id="642" name="Google Shape;642;p41"/>
          <p:cNvPicPr preferRelativeResize="0"/>
          <p:nvPr/>
        </p:nvPicPr>
        <p:blipFill>
          <a:blip r:embed="rId4">
            <a:alphaModFix/>
          </a:blip>
          <a:stretch>
            <a:fillRect/>
          </a:stretch>
        </p:blipFill>
        <p:spPr>
          <a:xfrm>
            <a:off x="152400" y="759700"/>
            <a:ext cx="3962400" cy="353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42"/>
          <p:cNvSpPr txBox="1"/>
          <p:nvPr>
            <p:ph idx="1" type="body"/>
          </p:nvPr>
        </p:nvSpPr>
        <p:spPr>
          <a:xfrm>
            <a:off x="6" y="4608600"/>
            <a:ext cx="87567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Wealth of a nation also does not correlate (necessarily) to patients recovering.</a:t>
            </a:r>
            <a:endParaRPr/>
          </a:p>
        </p:txBody>
      </p:sp>
      <p:sp>
        <p:nvSpPr>
          <p:cNvPr id="648" name="Google Shape;648;p42"/>
          <p:cNvSpPr txBox="1"/>
          <p:nvPr/>
        </p:nvSpPr>
        <p:spPr>
          <a:xfrm>
            <a:off x="1170650" y="0"/>
            <a:ext cx="71736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Nunito"/>
                <a:ea typeface="Nunito"/>
                <a:cs typeface="Nunito"/>
                <a:sym typeface="Nunito"/>
              </a:rPr>
              <a:t>GDP Per Capita and Coronavirus Recovery</a:t>
            </a:r>
            <a:endParaRPr b="1" sz="1800">
              <a:latin typeface="Nunito"/>
              <a:ea typeface="Nunito"/>
              <a:cs typeface="Nunito"/>
              <a:sym typeface="Nunito"/>
            </a:endParaRPr>
          </a:p>
        </p:txBody>
      </p:sp>
      <p:pic>
        <p:nvPicPr>
          <p:cNvPr id="649" name="Google Shape;649;p42"/>
          <p:cNvPicPr preferRelativeResize="0"/>
          <p:nvPr/>
        </p:nvPicPr>
        <p:blipFill>
          <a:blip r:embed="rId3">
            <a:alphaModFix/>
          </a:blip>
          <a:stretch>
            <a:fillRect/>
          </a:stretch>
        </p:blipFill>
        <p:spPr>
          <a:xfrm>
            <a:off x="4572000" y="510625"/>
            <a:ext cx="4404975" cy="3773550"/>
          </a:xfrm>
          <a:prstGeom prst="rect">
            <a:avLst/>
          </a:prstGeom>
          <a:noFill/>
          <a:ln>
            <a:noFill/>
          </a:ln>
        </p:spPr>
      </p:pic>
      <p:pic>
        <p:nvPicPr>
          <p:cNvPr id="650" name="Google Shape;650;p42"/>
          <p:cNvPicPr preferRelativeResize="0"/>
          <p:nvPr/>
        </p:nvPicPr>
        <p:blipFill>
          <a:blip r:embed="rId4">
            <a:alphaModFix/>
          </a:blip>
          <a:stretch>
            <a:fillRect/>
          </a:stretch>
        </p:blipFill>
        <p:spPr>
          <a:xfrm>
            <a:off x="152400" y="697425"/>
            <a:ext cx="4404975" cy="349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43"/>
          <p:cNvSpPr txBox="1"/>
          <p:nvPr>
            <p:ph type="title"/>
          </p:nvPr>
        </p:nvSpPr>
        <p:spPr>
          <a:xfrm>
            <a:off x="824000" y="1613825"/>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State </a:t>
            </a:r>
            <a:r>
              <a:rPr lang="en"/>
              <a:t>Graphs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2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 &amp; 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661" name="Google Shape;661;p44"/>
          <p:cNvSpPr txBox="1"/>
          <p:nvPr/>
        </p:nvSpPr>
        <p:spPr>
          <a:xfrm>
            <a:off x="1383600" y="1066200"/>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93C47D"/>
                </a:highlight>
              </a:rPr>
              <a:t>Additional Finding:</a:t>
            </a:r>
            <a:r>
              <a:rPr lang="en" sz="1500"/>
              <a:t> New York and New Jersey Dominate the US for total cases and deaths. The percentage of deaths and cases that come directly from the New York and New Jersey account for almost 43% of cases and over 48% of deaths for all of the United States.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solidFill>
                <a:srgbClr val="1D1C1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45"/>
          <p:cNvSpPr txBox="1"/>
          <p:nvPr>
            <p:ph type="title"/>
          </p:nvPr>
        </p:nvSpPr>
        <p:spPr>
          <a:xfrm>
            <a:off x="842050" y="0"/>
            <a:ext cx="78693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Breakdown of US Cases and Deaths by State</a:t>
            </a:r>
            <a:endParaRPr sz="2700"/>
          </a:p>
        </p:txBody>
      </p:sp>
      <p:pic>
        <p:nvPicPr>
          <p:cNvPr id="667" name="Google Shape;667;p45"/>
          <p:cNvPicPr preferRelativeResize="0"/>
          <p:nvPr/>
        </p:nvPicPr>
        <p:blipFill>
          <a:blip r:embed="rId3">
            <a:alphaModFix/>
          </a:blip>
          <a:stretch>
            <a:fillRect/>
          </a:stretch>
        </p:blipFill>
        <p:spPr>
          <a:xfrm>
            <a:off x="4516850" y="534937"/>
            <a:ext cx="4384250" cy="4384250"/>
          </a:xfrm>
          <a:prstGeom prst="rect">
            <a:avLst/>
          </a:prstGeom>
          <a:noFill/>
          <a:ln>
            <a:noFill/>
          </a:ln>
        </p:spPr>
      </p:pic>
      <p:pic>
        <p:nvPicPr>
          <p:cNvPr id="668" name="Google Shape;668;p45"/>
          <p:cNvPicPr preferRelativeResize="0"/>
          <p:nvPr/>
        </p:nvPicPr>
        <p:blipFill>
          <a:blip r:embed="rId4">
            <a:alphaModFix/>
          </a:blip>
          <a:stretch>
            <a:fillRect/>
          </a:stretch>
        </p:blipFill>
        <p:spPr>
          <a:xfrm>
            <a:off x="115700" y="534925"/>
            <a:ext cx="4272525" cy="4272525"/>
          </a:xfrm>
          <a:prstGeom prst="rect">
            <a:avLst/>
          </a:prstGeom>
          <a:noFill/>
          <a:ln>
            <a:noFill/>
          </a:ln>
        </p:spPr>
      </p:pic>
      <p:sp>
        <p:nvSpPr>
          <p:cNvPr id="669" name="Google Shape;669;p45"/>
          <p:cNvSpPr txBox="1"/>
          <p:nvPr/>
        </p:nvSpPr>
        <p:spPr>
          <a:xfrm>
            <a:off x="219725" y="4541250"/>
            <a:ext cx="8594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These pie graphs further highlights how New York and New Jersey dominate other states in cases/deaths. Michigan is 6th in cases, but 3rd in total deaths. California is 4th in cases, but 9th in deaths.</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46"/>
          <p:cNvSpPr txBox="1"/>
          <p:nvPr>
            <p:ph type="title"/>
          </p:nvPr>
        </p:nvSpPr>
        <p:spPr>
          <a:xfrm>
            <a:off x="1303800" y="148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Cases Over Time (Top 10 Total)</a:t>
            </a:r>
            <a:endParaRPr/>
          </a:p>
        </p:txBody>
      </p:sp>
      <p:sp>
        <p:nvSpPr>
          <p:cNvPr id="675" name="Google Shape;675;p46"/>
          <p:cNvSpPr txBox="1"/>
          <p:nvPr/>
        </p:nvSpPr>
        <p:spPr>
          <a:xfrm>
            <a:off x="618525" y="4573800"/>
            <a:ext cx="8057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This graph shows the rate of growth of cases in New York and New Jersey far exceeds other states. </a:t>
            </a:r>
            <a:endParaRPr>
              <a:latin typeface="Nunito"/>
              <a:ea typeface="Nunito"/>
              <a:cs typeface="Nunito"/>
              <a:sym typeface="Nunito"/>
            </a:endParaRPr>
          </a:p>
        </p:txBody>
      </p:sp>
      <p:pic>
        <p:nvPicPr>
          <p:cNvPr id="676" name="Google Shape;676;p46"/>
          <p:cNvPicPr preferRelativeResize="0"/>
          <p:nvPr/>
        </p:nvPicPr>
        <p:blipFill>
          <a:blip r:embed="rId3">
            <a:alphaModFix/>
          </a:blip>
          <a:stretch>
            <a:fillRect/>
          </a:stretch>
        </p:blipFill>
        <p:spPr>
          <a:xfrm>
            <a:off x="534150" y="700775"/>
            <a:ext cx="7886700" cy="3943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47"/>
          <p:cNvSpPr txBox="1"/>
          <p:nvPr>
            <p:ph type="title"/>
          </p:nvPr>
        </p:nvSpPr>
        <p:spPr>
          <a:xfrm>
            <a:off x="1312475" y="1136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Deaths Over Time (Top 10 Total)</a:t>
            </a:r>
            <a:endParaRPr/>
          </a:p>
        </p:txBody>
      </p:sp>
      <p:sp>
        <p:nvSpPr>
          <p:cNvPr id="682" name="Google Shape;682;p47"/>
          <p:cNvSpPr txBox="1"/>
          <p:nvPr/>
        </p:nvSpPr>
        <p:spPr>
          <a:xfrm>
            <a:off x="618525" y="4573800"/>
            <a:ext cx="8057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This graph shows the rate of growth deaths in New York and New Jersey far exceeds other states. </a:t>
            </a:r>
            <a:endParaRPr>
              <a:latin typeface="Nunito"/>
              <a:ea typeface="Nunito"/>
              <a:cs typeface="Nunito"/>
              <a:sym typeface="Nunito"/>
            </a:endParaRPr>
          </a:p>
        </p:txBody>
      </p:sp>
      <p:pic>
        <p:nvPicPr>
          <p:cNvPr id="683" name="Google Shape;683;p47"/>
          <p:cNvPicPr preferRelativeResize="0"/>
          <p:nvPr/>
        </p:nvPicPr>
        <p:blipFill>
          <a:blip r:embed="rId3">
            <a:alphaModFix/>
          </a:blip>
          <a:stretch>
            <a:fillRect/>
          </a:stretch>
        </p:blipFill>
        <p:spPr>
          <a:xfrm>
            <a:off x="578175" y="689775"/>
            <a:ext cx="7907400" cy="395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48"/>
          <p:cNvSpPr txBox="1"/>
          <p:nvPr>
            <p:ph idx="1" type="body"/>
          </p:nvPr>
        </p:nvSpPr>
        <p:spPr>
          <a:xfrm>
            <a:off x="223400" y="4138975"/>
            <a:ext cx="8832000" cy="9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 there a way to compare cumulative testing results with reference to each state? </a:t>
            </a:r>
            <a:endParaRPr/>
          </a:p>
          <a:p>
            <a:pPr indent="0" lvl="0" marL="0" rtl="0" algn="l">
              <a:lnSpc>
                <a:spcPct val="100000"/>
              </a:lnSpc>
              <a:spcBef>
                <a:spcPts val="0"/>
              </a:spcBef>
              <a:spcAft>
                <a:spcPts val="0"/>
              </a:spcAft>
              <a:buSzPts val="1300"/>
              <a:buNone/>
            </a:pPr>
            <a:r>
              <a:rPr lang="en"/>
              <a:t>California, New York, New Jersey, Florida, Texas are way ahead in testing compared to other states. They're also having comparable positives with respect to each other.</a:t>
            </a:r>
            <a:endParaRPr/>
          </a:p>
        </p:txBody>
      </p:sp>
      <p:sp>
        <p:nvSpPr>
          <p:cNvPr id="689" name="Google Shape;689;p48"/>
          <p:cNvSpPr txBox="1"/>
          <p:nvPr>
            <p:ph idx="4294967295" type="title"/>
          </p:nvPr>
        </p:nvSpPr>
        <p:spPr>
          <a:xfrm>
            <a:off x="177228" y="95700"/>
            <a:ext cx="8832000" cy="54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2800"/>
              <a:buFont typeface="Maven Pro"/>
              <a:buNone/>
            </a:pPr>
            <a:r>
              <a:rPr lang="en"/>
              <a:t>Bar Chart based on US Test Results</a:t>
            </a:r>
            <a:endParaRPr/>
          </a:p>
        </p:txBody>
      </p:sp>
      <p:pic>
        <p:nvPicPr>
          <p:cNvPr id="690" name="Google Shape;690;p48"/>
          <p:cNvPicPr preferRelativeResize="0"/>
          <p:nvPr/>
        </p:nvPicPr>
        <p:blipFill rotWithShape="1">
          <a:blip r:embed="rId3">
            <a:alphaModFix/>
          </a:blip>
          <a:srcRect b="0" l="0" r="0" t="0"/>
          <a:stretch/>
        </p:blipFill>
        <p:spPr>
          <a:xfrm>
            <a:off x="1828175" y="1063257"/>
            <a:ext cx="5487651" cy="2657356"/>
          </a:xfrm>
          <a:prstGeom prst="rect">
            <a:avLst/>
          </a:prstGeom>
          <a:noFill/>
          <a:ln>
            <a:noFill/>
          </a:ln>
        </p:spPr>
      </p:pic>
      <p:pic>
        <p:nvPicPr>
          <p:cNvPr id="691" name="Google Shape;691;p48"/>
          <p:cNvPicPr preferRelativeResize="0"/>
          <p:nvPr/>
        </p:nvPicPr>
        <p:blipFill>
          <a:blip r:embed="rId4">
            <a:alphaModFix/>
          </a:blip>
          <a:stretch>
            <a:fillRect/>
          </a:stretch>
        </p:blipFill>
        <p:spPr>
          <a:xfrm>
            <a:off x="35200" y="562125"/>
            <a:ext cx="9073601" cy="365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49"/>
          <p:cNvSpPr txBox="1"/>
          <p:nvPr>
            <p:ph idx="1" type="body"/>
          </p:nvPr>
        </p:nvSpPr>
        <p:spPr>
          <a:xfrm>
            <a:off x="180600" y="3934925"/>
            <a:ext cx="8551800" cy="12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How are the test results helping to get up-to-date death counts and classified death reasons?</a:t>
            </a:r>
            <a:endParaRPr b="1"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n"/>
              <a:t>The correlation between Total Tested and Total Deaths is 0.81, which is very strong. </a:t>
            </a:r>
            <a:endParaRPr/>
          </a:p>
          <a:p>
            <a:pPr indent="-228600" lvl="0" marL="457200" rtl="0" algn="l">
              <a:lnSpc>
                <a:spcPct val="100000"/>
              </a:lnSpc>
              <a:spcBef>
                <a:spcPts val="0"/>
              </a:spcBef>
              <a:spcAft>
                <a:spcPts val="0"/>
              </a:spcAft>
              <a:buSzPts val="1300"/>
              <a:buNone/>
            </a:pPr>
            <a:r>
              <a:rPr lang="en"/>
              <a:t>-Test shortages could lead to uncounted deaths. </a:t>
            </a:r>
            <a:endParaRPr/>
          </a:p>
          <a:p>
            <a:pPr indent="-228600" lvl="0" marL="457200" rtl="0" algn="l">
              <a:lnSpc>
                <a:spcPct val="100000"/>
              </a:lnSpc>
              <a:spcBef>
                <a:spcPts val="0"/>
              </a:spcBef>
              <a:spcAft>
                <a:spcPts val="0"/>
              </a:spcAft>
              <a:buSzPts val="1300"/>
              <a:buNone/>
            </a:pPr>
            <a:r>
              <a:rPr lang="en"/>
              <a:t>-Death reasons could be misclassified in the absence of test results.</a:t>
            </a:r>
            <a:endParaRPr/>
          </a:p>
        </p:txBody>
      </p:sp>
      <p:sp>
        <p:nvSpPr>
          <p:cNvPr id="697" name="Google Shape;697;p49"/>
          <p:cNvSpPr txBox="1"/>
          <p:nvPr>
            <p:ph idx="4294967295" type="title"/>
          </p:nvPr>
        </p:nvSpPr>
        <p:spPr>
          <a:xfrm>
            <a:off x="797443" y="180754"/>
            <a:ext cx="8346600" cy="48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800"/>
              <a:buFont typeface="Maven Pro"/>
              <a:buNone/>
            </a:pPr>
            <a:r>
              <a:rPr lang="en"/>
              <a:t>Scatter plot – US Test Results vs Deaths</a:t>
            </a:r>
            <a:endParaRPr/>
          </a:p>
        </p:txBody>
      </p:sp>
      <p:pic>
        <p:nvPicPr>
          <p:cNvPr id="698" name="Google Shape;698;p49"/>
          <p:cNvPicPr preferRelativeResize="0"/>
          <p:nvPr/>
        </p:nvPicPr>
        <p:blipFill rotWithShape="1">
          <a:blip r:embed="rId3">
            <a:alphaModFix/>
          </a:blip>
          <a:srcRect b="0" l="0" r="6419" t="4122"/>
          <a:stretch/>
        </p:blipFill>
        <p:spPr>
          <a:xfrm>
            <a:off x="1696325" y="719100"/>
            <a:ext cx="4801325" cy="3279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04" name="Google Shape;704;p50"/>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Does population density impact number of positive cases or total deaths?</a:t>
            </a:r>
            <a:endParaRPr sz="1500"/>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States with big cities will have a greater number of cases and deaths.</a:t>
            </a:r>
            <a:endParaRPr sz="1500"/>
          </a:p>
          <a:p>
            <a:pPr indent="0" lvl="0" marL="0" rtl="0" algn="l">
              <a:lnSpc>
                <a:spcPct val="115000"/>
              </a:lnSpc>
              <a:spcBef>
                <a:spcPts val="0"/>
              </a:spcBef>
              <a:spcAft>
                <a:spcPts val="0"/>
              </a:spcAft>
              <a:buNone/>
            </a:pPr>
            <a:r>
              <a:t/>
            </a:r>
            <a:endParaRPr sz="1500">
              <a:highlight>
                <a:srgbClr val="D9D9D9"/>
              </a:highlight>
            </a:endParaRPr>
          </a:p>
          <a:p>
            <a:pPr indent="0" lvl="0" marL="0" rtl="0" algn="l">
              <a:lnSpc>
                <a:spcPct val="115000"/>
              </a:lnSpc>
              <a:spcBef>
                <a:spcPts val="0"/>
              </a:spcBef>
              <a:spcAft>
                <a:spcPts val="0"/>
              </a:spcAft>
              <a:buNone/>
            </a:pPr>
            <a:r>
              <a:rPr lang="en" sz="1500">
                <a:highlight>
                  <a:srgbClr val="D9D9D9"/>
                </a:highlight>
              </a:rPr>
              <a:t>Conclusion:</a:t>
            </a:r>
            <a:r>
              <a:rPr lang="en" sz="1500"/>
              <a:t> To address this question we looked at total state population compared to confirmed cases and deaths. There There is a weak positive linear correlation between state population and both confirmed cases/deaths. If we had time, we could have looked at the average population density of cities across the state.</a:t>
            </a:r>
            <a:endParaRPr sz="1500"/>
          </a:p>
          <a:p>
            <a:pPr indent="0" lvl="0" marL="0" rtl="0" algn="l">
              <a:lnSpc>
                <a:spcPct val="115000"/>
              </a:lnSpc>
              <a:spcBef>
                <a:spcPts val="0"/>
              </a:spcBef>
              <a:spcAft>
                <a:spcPts val="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51"/>
          <p:cNvSpPr txBox="1"/>
          <p:nvPr>
            <p:ph type="title"/>
          </p:nvPr>
        </p:nvSpPr>
        <p:spPr>
          <a:xfrm>
            <a:off x="605425" y="0"/>
            <a:ext cx="7869300" cy="121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Correlation between Population of States and </a:t>
            </a:r>
            <a:r>
              <a:rPr lang="en" sz="2700"/>
              <a:t> Cases/Deaths </a:t>
            </a:r>
            <a:endParaRPr sz="2700"/>
          </a:p>
        </p:txBody>
      </p:sp>
      <p:pic>
        <p:nvPicPr>
          <p:cNvPr id="710" name="Google Shape;710;p51"/>
          <p:cNvPicPr preferRelativeResize="0"/>
          <p:nvPr/>
        </p:nvPicPr>
        <p:blipFill rotWithShape="1">
          <a:blip r:embed="rId3">
            <a:alphaModFix/>
          </a:blip>
          <a:srcRect b="0" l="0" r="8332" t="0"/>
          <a:stretch/>
        </p:blipFill>
        <p:spPr>
          <a:xfrm>
            <a:off x="4693600" y="1294025"/>
            <a:ext cx="4120425" cy="2996650"/>
          </a:xfrm>
          <a:prstGeom prst="rect">
            <a:avLst/>
          </a:prstGeom>
          <a:noFill/>
          <a:ln>
            <a:noFill/>
          </a:ln>
        </p:spPr>
      </p:pic>
      <p:pic>
        <p:nvPicPr>
          <p:cNvPr id="711" name="Google Shape;711;p51"/>
          <p:cNvPicPr preferRelativeResize="0"/>
          <p:nvPr/>
        </p:nvPicPr>
        <p:blipFill>
          <a:blip r:embed="rId4">
            <a:alphaModFix/>
          </a:blip>
          <a:stretch>
            <a:fillRect/>
          </a:stretch>
        </p:blipFill>
        <p:spPr>
          <a:xfrm>
            <a:off x="155100" y="1346075"/>
            <a:ext cx="4416900" cy="2944600"/>
          </a:xfrm>
          <a:prstGeom prst="rect">
            <a:avLst/>
          </a:prstGeom>
          <a:noFill/>
          <a:ln>
            <a:noFill/>
          </a:ln>
        </p:spPr>
      </p:pic>
      <p:sp>
        <p:nvSpPr>
          <p:cNvPr id="712" name="Google Shape;712;p51"/>
          <p:cNvSpPr txBox="1"/>
          <p:nvPr/>
        </p:nvSpPr>
        <p:spPr>
          <a:xfrm>
            <a:off x="333675" y="4484275"/>
            <a:ext cx="83337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There is a weak positive linear correlation between state population and both confirmed cases/deaths.</a:t>
            </a:r>
            <a:endParaRPr>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18" name="Google Shape;718;p52"/>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Is there a relationship between states successfully practicing social distancing and reducing the amount of confirmed cases? </a:t>
            </a:r>
            <a:endParaRPr sz="1500"/>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States with more aggressive social distancing practices reduce number of positive cases and deaths.</a:t>
            </a:r>
            <a:endParaRPr sz="1500"/>
          </a:p>
          <a:p>
            <a:pPr indent="0" lvl="0" marL="0" rtl="0" algn="l">
              <a:lnSpc>
                <a:spcPct val="115000"/>
              </a:lnSpc>
              <a:spcBef>
                <a:spcPts val="0"/>
              </a:spcBef>
              <a:spcAft>
                <a:spcPts val="0"/>
              </a:spcAft>
              <a:buNone/>
            </a:pPr>
            <a:r>
              <a:t/>
            </a:r>
            <a:endParaRPr sz="1500">
              <a:highlight>
                <a:srgbClr val="E06666"/>
              </a:highlight>
            </a:endParaRPr>
          </a:p>
          <a:p>
            <a:pPr indent="0" lvl="0" marL="0" rtl="0" algn="l">
              <a:lnSpc>
                <a:spcPct val="115000"/>
              </a:lnSpc>
              <a:spcBef>
                <a:spcPts val="0"/>
              </a:spcBef>
              <a:spcAft>
                <a:spcPts val="0"/>
              </a:spcAft>
              <a:buNone/>
            </a:pPr>
            <a:r>
              <a:rPr lang="en" sz="1500">
                <a:highlight>
                  <a:srgbClr val="E06666"/>
                </a:highlight>
              </a:rPr>
              <a:t>Conclusion: </a:t>
            </a:r>
            <a:r>
              <a:rPr lang="en" sz="1500"/>
              <a:t>Analysis revealed that states with more aggressive “stay at home” measures did not have less COVID-19 deaths compared to states with less aggressive “stay at home” measures.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solidFill>
                <a:srgbClr val="1D1C1D"/>
              </a:solidFill>
              <a:highlight>
                <a:srgbClr val="F8F8F8"/>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53"/>
          <p:cNvSpPr txBox="1"/>
          <p:nvPr>
            <p:ph type="title"/>
          </p:nvPr>
        </p:nvSpPr>
        <p:spPr>
          <a:xfrm>
            <a:off x="1286200" y="4753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Deaths by State “Stay At Home” Aggressiveness Rank</a:t>
            </a:r>
            <a:endParaRPr/>
          </a:p>
        </p:txBody>
      </p:sp>
      <p:pic>
        <p:nvPicPr>
          <p:cNvPr id="724" name="Google Shape;724;p53"/>
          <p:cNvPicPr preferRelativeResize="0"/>
          <p:nvPr/>
        </p:nvPicPr>
        <p:blipFill>
          <a:blip r:embed="rId3">
            <a:alphaModFix/>
          </a:blip>
          <a:stretch>
            <a:fillRect/>
          </a:stretch>
        </p:blipFill>
        <p:spPr>
          <a:xfrm>
            <a:off x="2926274" y="1474675"/>
            <a:ext cx="5931677" cy="2965850"/>
          </a:xfrm>
          <a:prstGeom prst="rect">
            <a:avLst/>
          </a:prstGeom>
          <a:noFill/>
          <a:ln>
            <a:noFill/>
          </a:ln>
        </p:spPr>
      </p:pic>
      <p:pic>
        <p:nvPicPr>
          <p:cNvPr id="725" name="Google Shape;725;p53"/>
          <p:cNvPicPr preferRelativeResize="0"/>
          <p:nvPr/>
        </p:nvPicPr>
        <p:blipFill>
          <a:blip r:embed="rId4">
            <a:alphaModFix/>
          </a:blip>
          <a:stretch>
            <a:fillRect/>
          </a:stretch>
        </p:blipFill>
        <p:spPr>
          <a:xfrm>
            <a:off x="56275" y="1685887"/>
            <a:ext cx="2940425" cy="1960276"/>
          </a:xfrm>
          <a:prstGeom prst="rect">
            <a:avLst/>
          </a:prstGeom>
          <a:noFill/>
          <a:ln>
            <a:noFill/>
          </a:ln>
        </p:spPr>
      </p:pic>
      <p:sp>
        <p:nvSpPr>
          <p:cNvPr id="726" name="Google Shape;726;p53"/>
          <p:cNvSpPr txBox="1"/>
          <p:nvPr/>
        </p:nvSpPr>
        <p:spPr>
          <a:xfrm>
            <a:off x="246425" y="4462000"/>
            <a:ext cx="86115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7" name="Google Shape;727;p53"/>
          <p:cNvSpPr txBox="1"/>
          <p:nvPr/>
        </p:nvSpPr>
        <p:spPr>
          <a:xfrm>
            <a:off x="202425" y="4497400"/>
            <a:ext cx="85896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Analysis revealed that states with more aggressive “stay at home” measures did not have less COVID-19 deaths compared to states with less aggressive “stay at home” measures.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27"/>
          <p:cNvSpPr txBox="1"/>
          <p:nvPr/>
        </p:nvSpPr>
        <p:spPr>
          <a:xfrm>
            <a:off x="1183225" y="648650"/>
            <a:ext cx="6975300" cy="14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We were interested in COVID 19 as a subject because of its global impact and relevance right now.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took various approaches to understand how COVID 19 is spreading and impacting the world.  We also wanted to narrow down more specifically on the US.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557" name="Google Shape;557;p27"/>
          <p:cNvPicPr preferRelativeResize="0"/>
          <p:nvPr/>
        </p:nvPicPr>
        <p:blipFill>
          <a:blip r:embed="rId3">
            <a:alphaModFix/>
          </a:blip>
          <a:stretch>
            <a:fillRect/>
          </a:stretch>
        </p:blipFill>
        <p:spPr>
          <a:xfrm>
            <a:off x="5194300" y="1891125"/>
            <a:ext cx="3207830" cy="3252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54"/>
          <p:cNvSpPr txBox="1"/>
          <p:nvPr>
            <p:ph type="title"/>
          </p:nvPr>
        </p:nvSpPr>
        <p:spPr>
          <a:xfrm>
            <a:off x="1145025" y="1875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Stay At Home Order</a:t>
            </a:r>
            <a:endParaRPr/>
          </a:p>
        </p:txBody>
      </p:sp>
      <p:pic>
        <p:nvPicPr>
          <p:cNvPr id="733" name="Google Shape;733;p54"/>
          <p:cNvPicPr preferRelativeResize="0"/>
          <p:nvPr/>
        </p:nvPicPr>
        <p:blipFill>
          <a:blip r:embed="rId3">
            <a:alphaModFix/>
          </a:blip>
          <a:stretch>
            <a:fillRect/>
          </a:stretch>
        </p:blipFill>
        <p:spPr>
          <a:xfrm>
            <a:off x="1765650" y="820375"/>
            <a:ext cx="5789250" cy="3859450"/>
          </a:xfrm>
          <a:prstGeom prst="rect">
            <a:avLst/>
          </a:prstGeom>
          <a:noFill/>
          <a:ln>
            <a:noFill/>
          </a:ln>
        </p:spPr>
      </p:pic>
      <p:sp>
        <p:nvSpPr>
          <p:cNvPr id="734" name="Google Shape;734;p54"/>
          <p:cNvSpPr txBox="1"/>
          <p:nvPr/>
        </p:nvSpPr>
        <p:spPr>
          <a:xfrm>
            <a:off x="333675" y="4581950"/>
            <a:ext cx="8488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We were unable to draw a conclusion from this additional analysis. Further showing that “stay at home” responsiveness does not have a significant relationship with total number of COVID 19 cases. </a:t>
            </a:r>
            <a:endParaRPr>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40" name="Google Shape;740;p55"/>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Does hospital access (available beds) impact number of positive cases or total deaths?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highlight>
                  <a:srgbClr val="FFFF00"/>
                </a:highlight>
              </a:rPr>
              <a:t>Hypothesis</a:t>
            </a:r>
            <a:r>
              <a:rPr lang="en" sz="1500"/>
              <a:t>: The lack of hospital beds is correlated with greater # of fatalities.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highlight>
                  <a:srgbClr val="E06666"/>
                </a:highlight>
              </a:rPr>
              <a:t>Conclusion:</a:t>
            </a:r>
            <a:r>
              <a:rPr lang="en" sz="1500"/>
              <a:t> </a:t>
            </a:r>
            <a:r>
              <a:rPr lang="en" sz="1500">
                <a:solidFill>
                  <a:srgbClr val="1D1C1D"/>
                </a:solidFill>
              </a:rPr>
              <a:t>There is no significant relationship between the number of doctors, the number of hospital beds, or the number of ICU beds utilized (%) and the total number of COVID 19 cases/deaths. This leads us to assume the spread of COVID 19 is not prevalent in the US because of a lack of healthcare resources to fight the pandemic. </a:t>
            </a:r>
            <a:endParaRPr sz="1500">
              <a:solidFill>
                <a:srgbClr val="1D1C1D"/>
              </a:solidFill>
            </a:endParaRPr>
          </a:p>
          <a:p>
            <a:pPr indent="0" lvl="0" marL="0" rtl="0" algn="l">
              <a:lnSpc>
                <a:spcPct val="115000"/>
              </a:lnSpc>
              <a:spcBef>
                <a:spcPts val="0"/>
              </a:spcBef>
              <a:spcAft>
                <a:spcPts val="0"/>
              </a:spcAft>
              <a:buNone/>
            </a:pPr>
            <a:r>
              <a:t/>
            </a:r>
            <a:endParaRPr sz="1500">
              <a:solidFill>
                <a:srgbClr val="1D1C1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56"/>
          <p:cNvSpPr txBox="1"/>
          <p:nvPr>
            <p:ph type="title"/>
          </p:nvPr>
        </p:nvSpPr>
        <p:spPr>
          <a:xfrm>
            <a:off x="472025" y="0"/>
            <a:ext cx="7923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Healthcare Resources &amp; Spread of COVID-19</a:t>
            </a:r>
            <a:endParaRPr/>
          </a:p>
          <a:p>
            <a:pPr indent="0" lvl="0" marL="0" rtl="0" algn="l">
              <a:spcBef>
                <a:spcPts val="0"/>
              </a:spcBef>
              <a:spcAft>
                <a:spcPts val="0"/>
              </a:spcAft>
              <a:buNone/>
            </a:pPr>
            <a:r>
              <a:t/>
            </a:r>
            <a:endParaRPr sz="2700">
              <a:solidFill>
                <a:srgbClr val="FF9900"/>
              </a:solidFill>
            </a:endParaRPr>
          </a:p>
        </p:txBody>
      </p:sp>
      <p:sp>
        <p:nvSpPr>
          <p:cNvPr id="746" name="Google Shape;746;p56"/>
          <p:cNvSpPr txBox="1"/>
          <p:nvPr/>
        </p:nvSpPr>
        <p:spPr>
          <a:xfrm>
            <a:off x="436025" y="3126175"/>
            <a:ext cx="2327100" cy="18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Our Analysis found no significant relationship between # of ICU beds utilized, # of hospitals, or # of beds available  and total deaths by state. </a:t>
            </a:r>
            <a:endParaRPr>
              <a:latin typeface="Nunito"/>
              <a:ea typeface="Nunito"/>
              <a:cs typeface="Nunito"/>
              <a:sym typeface="Nunito"/>
            </a:endParaRPr>
          </a:p>
        </p:txBody>
      </p:sp>
      <p:pic>
        <p:nvPicPr>
          <p:cNvPr id="747" name="Google Shape;747;p56"/>
          <p:cNvPicPr preferRelativeResize="0"/>
          <p:nvPr/>
        </p:nvPicPr>
        <p:blipFill rotWithShape="1">
          <a:blip r:embed="rId3">
            <a:alphaModFix/>
          </a:blip>
          <a:srcRect b="0" l="0" r="7355" t="0"/>
          <a:stretch/>
        </p:blipFill>
        <p:spPr>
          <a:xfrm>
            <a:off x="5790725" y="530550"/>
            <a:ext cx="3216425" cy="2314450"/>
          </a:xfrm>
          <a:prstGeom prst="rect">
            <a:avLst/>
          </a:prstGeom>
          <a:noFill/>
          <a:ln>
            <a:noFill/>
          </a:ln>
        </p:spPr>
      </p:pic>
      <p:pic>
        <p:nvPicPr>
          <p:cNvPr id="748" name="Google Shape;748;p56"/>
          <p:cNvPicPr preferRelativeResize="0"/>
          <p:nvPr/>
        </p:nvPicPr>
        <p:blipFill rotWithShape="1">
          <a:blip r:embed="rId4">
            <a:alphaModFix/>
          </a:blip>
          <a:srcRect b="0" l="0" r="6681" t="0"/>
          <a:stretch/>
        </p:blipFill>
        <p:spPr>
          <a:xfrm>
            <a:off x="113925" y="530550"/>
            <a:ext cx="3471675" cy="2480100"/>
          </a:xfrm>
          <a:prstGeom prst="rect">
            <a:avLst/>
          </a:prstGeom>
          <a:noFill/>
          <a:ln>
            <a:noFill/>
          </a:ln>
        </p:spPr>
      </p:pic>
      <p:pic>
        <p:nvPicPr>
          <p:cNvPr id="749" name="Google Shape;749;p56"/>
          <p:cNvPicPr preferRelativeResize="0"/>
          <p:nvPr/>
        </p:nvPicPr>
        <p:blipFill rotWithShape="1">
          <a:blip r:embed="rId5">
            <a:alphaModFix/>
          </a:blip>
          <a:srcRect b="0" l="0" r="0" t="5544"/>
          <a:stretch/>
        </p:blipFill>
        <p:spPr>
          <a:xfrm>
            <a:off x="3031575" y="2845000"/>
            <a:ext cx="3588825" cy="2259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55" name="Google Shape;755;p57"/>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Does poverty rate correlate with positive cases and total deaths?</a:t>
            </a:r>
            <a:endParaRPr sz="1500">
              <a:solidFill>
                <a:srgbClr val="1D1C1D"/>
              </a:solidFill>
              <a:highlight>
                <a:srgbClr val="F8F8F8"/>
              </a:highlight>
            </a:endParaRPr>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Poverty rates increases positive cases and total deaths by state. </a:t>
            </a:r>
            <a:endParaRPr sz="1500"/>
          </a:p>
          <a:p>
            <a:pPr indent="0" lvl="0" marL="0" rtl="0" algn="l">
              <a:lnSpc>
                <a:spcPct val="115000"/>
              </a:lnSpc>
              <a:spcBef>
                <a:spcPts val="0"/>
              </a:spcBef>
              <a:spcAft>
                <a:spcPts val="0"/>
              </a:spcAft>
              <a:buNone/>
            </a:pPr>
            <a:r>
              <a:t/>
            </a:r>
            <a:endParaRPr sz="1500">
              <a:highlight>
                <a:srgbClr val="93C47D"/>
              </a:highlight>
            </a:endParaRPr>
          </a:p>
          <a:p>
            <a:pPr indent="0" lvl="0" marL="0" rtl="0" algn="l">
              <a:lnSpc>
                <a:spcPct val="115000"/>
              </a:lnSpc>
              <a:spcBef>
                <a:spcPts val="0"/>
              </a:spcBef>
              <a:spcAft>
                <a:spcPts val="0"/>
              </a:spcAft>
              <a:buNone/>
            </a:pPr>
            <a:r>
              <a:rPr lang="en" sz="1500">
                <a:highlight>
                  <a:srgbClr val="93C47D"/>
                </a:highlight>
              </a:rPr>
              <a:t>Conclusion: </a:t>
            </a:r>
            <a:r>
              <a:rPr lang="en" sz="1500">
                <a:highlight>
                  <a:srgbClr val="FFFFFF"/>
                </a:highlight>
              </a:rPr>
              <a:t>In looking at scatter plots comparing a state’s poverty rate to the number of cases and the number of deaths there is no pattern in the data.</a:t>
            </a:r>
            <a:endParaRPr sz="1500">
              <a:highlight>
                <a:srgbClr val="FFFFFF"/>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50">
              <a:solidFill>
                <a:srgbClr val="1D1C1D"/>
              </a:solidFill>
              <a:highlight>
                <a:srgbClr val="F8F8F8"/>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58"/>
          <p:cNvSpPr txBox="1"/>
          <p:nvPr>
            <p:ph type="title"/>
          </p:nvPr>
        </p:nvSpPr>
        <p:spPr>
          <a:xfrm>
            <a:off x="1303800" y="2677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Poverty Impact Cases?</a:t>
            </a:r>
            <a:endParaRPr/>
          </a:p>
        </p:txBody>
      </p:sp>
      <p:pic>
        <p:nvPicPr>
          <p:cNvPr id="761" name="Google Shape;761;p58"/>
          <p:cNvPicPr preferRelativeResize="0"/>
          <p:nvPr/>
        </p:nvPicPr>
        <p:blipFill>
          <a:blip r:embed="rId3">
            <a:alphaModFix/>
          </a:blip>
          <a:stretch>
            <a:fillRect/>
          </a:stretch>
        </p:blipFill>
        <p:spPr>
          <a:xfrm>
            <a:off x="0" y="988275"/>
            <a:ext cx="4488873" cy="3313025"/>
          </a:xfrm>
          <a:prstGeom prst="rect">
            <a:avLst/>
          </a:prstGeom>
          <a:noFill/>
          <a:ln>
            <a:noFill/>
          </a:ln>
        </p:spPr>
      </p:pic>
      <p:pic>
        <p:nvPicPr>
          <p:cNvPr id="762" name="Google Shape;762;p58"/>
          <p:cNvPicPr preferRelativeResize="0"/>
          <p:nvPr/>
        </p:nvPicPr>
        <p:blipFill>
          <a:blip r:embed="rId4">
            <a:alphaModFix/>
          </a:blip>
          <a:stretch>
            <a:fillRect/>
          </a:stretch>
        </p:blipFill>
        <p:spPr>
          <a:xfrm>
            <a:off x="4655127" y="988275"/>
            <a:ext cx="4488873" cy="3313025"/>
          </a:xfrm>
          <a:prstGeom prst="rect">
            <a:avLst/>
          </a:prstGeom>
          <a:noFill/>
          <a:ln>
            <a:noFill/>
          </a:ln>
        </p:spPr>
      </p:pic>
      <p:sp>
        <p:nvSpPr>
          <p:cNvPr id="763" name="Google Shape;763;p58"/>
          <p:cNvSpPr txBox="1"/>
          <p:nvPr/>
        </p:nvSpPr>
        <p:spPr>
          <a:xfrm>
            <a:off x="325550" y="4590075"/>
            <a:ext cx="82362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From this we can see that there is a weak correlation between poverty and the number of cases.</a:t>
            </a:r>
            <a:endParaRPr>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5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Poverty Impact Deaths?</a:t>
            </a:r>
            <a:endParaRPr/>
          </a:p>
        </p:txBody>
      </p:sp>
      <p:pic>
        <p:nvPicPr>
          <p:cNvPr id="769" name="Google Shape;769;p59"/>
          <p:cNvPicPr preferRelativeResize="0"/>
          <p:nvPr/>
        </p:nvPicPr>
        <p:blipFill>
          <a:blip r:embed="rId3">
            <a:alphaModFix/>
          </a:blip>
          <a:stretch>
            <a:fillRect/>
          </a:stretch>
        </p:blipFill>
        <p:spPr>
          <a:xfrm>
            <a:off x="0" y="1293075"/>
            <a:ext cx="4488872" cy="3238825"/>
          </a:xfrm>
          <a:prstGeom prst="rect">
            <a:avLst/>
          </a:prstGeom>
          <a:noFill/>
          <a:ln>
            <a:noFill/>
          </a:ln>
        </p:spPr>
      </p:pic>
      <p:pic>
        <p:nvPicPr>
          <p:cNvPr id="770" name="Google Shape;770;p59"/>
          <p:cNvPicPr preferRelativeResize="0"/>
          <p:nvPr/>
        </p:nvPicPr>
        <p:blipFill>
          <a:blip r:embed="rId4">
            <a:alphaModFix/>
          </a:blip>
          <a:stretch>
            <a:fillRect/>
          </a:stretch>
        </p:blipFill>
        <p:spPr>
          <a:xfrm>
            <a:off x="4655127" y="1293075"/>
            <a:ext cx="4488872" cy="3238825"/>
          </a:xfrm>
          <a:prstGeom prst="rect">
            <a:avLst/>
          </a:prstGeom>
          <a:noFill/>
          <a:ln>
            <a:noFill/>
          </a:ln>
        </p:spPr>
      </p:pic>
      <p:sp>
        <p:nvSpPr>
          <p:cNvPr id="771" name="Google Shape;771;p59"/>
          <p:cNvSpPr txBox="1"/>
          <p:nvPr/>
        </p:nvSpPr>
        <p:spPr>
          <a:xfrm>
            <a:off x="325550" y="4590075"/>
            <a:ext cx="82362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From this we can see that there is a weak correlation between poverty and the number of cases.</a:t>
            </a:r>
            <a:endParaRPr>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60"/>
          <p:cNvSpPr txBox="1"/>
          <p:nvPr>
            <p:ph type="title"/>
          </p:nvPr>
        </p:nvSpPr>
        <p:spPr>
          <a:xfrm>
            <a:off x="1145025" y="1875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Poverty on </a:t>
            </a:r>
            <a:r>
              <a:rPr lang="en"/>
              <a:t>Stay At Home Order</a:t>
            </a:r>
            <a:endParaRPr/>
          </a:p>
        </p:txBody>
      </p:sp>
      <p:pic>
        <p:nvPicPr>
          <p:cNvPr id="777" name="Google Shape;777;p60"/>
          <p:cNvPicPr preferRelativeResize="0"/>
          <p:nvPr/>
        </p:nvPicPr>
        <p:blipFill>
          <a:blip r:embed="rId3">
            <a:alphaModFix/>
          </a:blip>
          <a:stretch>
            <a:fillRect/>
          </a:stretch>
        </p:blipFill>
        <p:spPr>
          <a:xfrm>
            <a:off x="1844588" y="756250"/>
            <a:ext cx="5631375" cy="3754250"/>
          </a:xfrm>
          <a:prstGeom prst="rect">
            <a:avLst/>
          </a:prstGeom>
          <a:noFill/>
          <a:ln>
            <a:noFill/>
          </a:ln>
        </p:spPr>
      </p:pic>
      <p:sp>
        <p:nvSpPr>
          <p:cNvPr id="778" name="Google Shape;778;p60"/>
          <p:cNvSpPr txBox="1"/>
          <p:nvPr/>
        </p:nvSpPr>
        <p:spPr>
          <a:xfrm>
            <a:off x="1121775" y="4510500"/>
            <a:ext cx="70770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There doesn’t appear to be a correlation between the percent of a state living in poverty and the states stay at home grade.</a:t>
            </a:r>
            <a:endParaRPr>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61"/>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Post Mortem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789" name="Google Shape;789;p62"/>
          <p:cNvSpPr txBox="1"/>
          <p:nvPr>
            <p:ph idx="1" type="body"/>
          </p:nvPr>
        </p:nvSpPr>
        <p:spPr>
          <a:xfrm>
            <a:off x="1303800" y="1391675"/>
            <a:ext cx="7030500" cy="31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faced challenges from the beginning because due to our approach for data collection. We started with a lot of data on a global level, and then narrowed down to a state level. In the end we did not have time to dig in with advanced statistical analysis on our broad topic.  </a:t>
            </a:r>
            <a:endParaRPr/>
          </a:p>
          <a:p>
            <a:pPr indent="0" lvl="0" marL="0" rtl="0" algn="l">
              <a:spcBef>
                <a:spcPts val="1600"/>
              </a:spcBef>
              <a:spcAft>
                <a:spcPts val="0"/>
              </a:spcAft>
              <a:buNone/>
            </a:pPr>
            <a:r>
              <a:rPr lang="en"/>
              <a:t>Our team had to work through a lot of complications caused by using Git. We learned a lot in the process, but now know to always save work! </a:t>
            </a:r>
            <a:endParaRPr/>
          </a:p>
          <a:p>
            <a:pPr indent="0" lvl="0" marL="0" rtl="0" algn="l">
              <a:spcBef>
                <a:spcPts val="1600"/>
              </a:spcBef>
              <a:spcAft>
                <a:spcPts val="0"/>
              </a:spcAft>
              <a:buNone/>
            </a:pPr>
            <a:r>
              <a:rPr lang="en"/>
              <a:t>Finding appropriate data to answer our questions of interest proved to be more difficult than expected, so we had to adjust our expectations.</a:t>
            </a:r>
            <a:endParaRPr/>
          </a:p>
          <a:p>
            <a:pPr indent="0" lvl="0" marL="0" rtl="0" algn="l">
              <a:spcBef>
                <a:spcPts val="1600"/>
              </a:spcBef>
              <a:spcAft>
                <a:spcPts val="1600"/>
              </a:spcAft>
              <a:buNone/>
            </a:pPr>
            <a:r>
              <a:rPr lang="en"/>
              <a:t>Finding an API with documentation that we understood was no easy task! Additionally, one of the </a:t>
            </a:r>
            <a:r>
              <a:rPr lang="en"/>
              <a:t>API’s we used for state data changed output format. This impacted our data and graphs the last minute. However, our conclusions remained the same.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6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2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 &amp;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29"/>
          <p:cNvSpPr txBox="1"/>
          <p:nvPr>
            <p:ph type="title"/>
          </p:nvPr>
        </p:nvSpPr>
        <p:spPr>
          <a:xfrm>
            <a:off x="1303800" y="357950"/>
            <a:ext cx="7030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Hypotheses</a:t>
            </a:r>
            <a:endParaRPr/>
          </a:p>
        </p:txBody>
      </p:sp>
      <p:sp>
        <p:nvSpPr>
          <p:cNvPr id="568" name="Google Shape;568;p29"/>
          <p:cNvSpPr txBox="1"/>
          <p:nvPr>
            <p:ph idx="1" type="body"/>
          </p:nvPr>
        </p:nvSpPr>
        <p:spPr>
          <a:xfrm>
            <a:off x="1303800" y="1066250"/>
            <a:ext cx="7030500" cy="368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What does the COVID19 pandemic look like worldwide and what is the US’s role in its spread?</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	</a:t>
            </a:r>
            <a:r>
              <a:rPr lang="en" sz="1100">
                <a:solidFill>
                  <a:srgbClr val="000000"/>
                </a:solidFill>
                <a:highlight>
                  <a:srgbClr val="FFFF00"/>
                </a:highlight>
                <a:latin typeface="Arial"/>
                <a:ea typeface="Arial"/>
                <a:cs typeface="Arial"/>
                <a:sym typeface="Arial"/>
              </a:rPr>
              <a:t>Hypothesis</a:t>
            </a:r>
            <a:r>
              <a:rPr lang="en" sz="1100">
                <a:solidFill>
                  <a:srgbClr val="000000"/>
                </a:solidFill>
                <a:latin typeface="Arial"/>
                <a:ea typeface="Arial"/>
                <a:cs typeface="Arial"/>
                <a:sym typeface="Arial"/>
              </a:rPr>
              <a:t>: The US dominates COVID-19 cases worldwide.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Is there a relationship between the spread of the pandemic and socio-economic factors of people infected? </a:t>
            </a:r>
            <a:endParaRPr sz="1100">
              <a:solidFill>
                <a:srgbClr val="000000"/>
              </a:solidFill>
              <a:latin typeface="Arial"/>
              <a:ea typeface="Arial"/>
              <a:cs typeface="Arial"/>
              <a:sym typeface="Arial"/>
            </a:endParaRPr>
          </a:p>
          <a:p>
            <a:pPr indent="-298450" lvl="0" marL="457200" rtl="0" algn="l">
              <a:spcBef>
                <a:spcPts val="1600"/>
              </a:spcBef>
              <a:spcAft>
                <a:spcPts val="0"/>
              </a:spcAft>
              <a:buClr>
                <a:srgbClr val="000000"/>
              </a:buClr>
              <a:buSzPts val="1100"/>
              <a:buFont typeface="Arial"/>
              <a:buChar char="-"/>
            </a:pPr>
            <a:r>
              <a:rPr lang="en" sz="1100">
                <a:solidFill>
                  <a:srgbClr val="000000"/>
                </a:solidFill>
                <a:latin typeface="Arial"/>
                <a:ea typeface="Arial"/>
                <a:cs typeface="Arial"/>
                <a:sym typeface="Arial"/>
              </a:rPr>
              <a:t>Does poverty rate correlate with positive cases and total deaths?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Poverty rates increases positive cases and total deaths by state.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Does hospital access (available beds) impact number of positive cases or total deaths?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Is lack of hospital beds correlated with greater # of fatalities.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Does population density impact number of positive cases or total deaths?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States with big cities will have a greater number of cases and deaths.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Is there a relationship between states successfully practicing social distancing and reducing the amount of confirmed cases?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States with more aggressive social distancing practices reduce number of positive cases and deaths.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30"/>
          <p:cNvSpPr txBox="1"/>
          <p:nvPr>
            <p:ph type="title"/>
          </p:nvPr>
        </p:nvSpPr>
        <p:spPr>
          <a:xfrm>
            <a:off x="70275" y="598575"/>
            <a:ext cx="82641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t>
            </a:r>
            <a:endParaRPr/>
          </a:p>
        </p:txBody>
      </p:sp>
      <p:sp>
        <p:nvSpPr>
          <p:cNvPr id="574" name="Google Shape;574;p30"/>
          <p:cNvSpPr txBox="1"/>
          <p:nvPr>
            <p:ph idx="1" type="body"/>
          </p:nvPr>
        </p:nvSpPr>
        <p:spPr>
          <a:xfrm>
            <a:off x="309175" y="1180075"/>
            <a:ext cx="8834700" cy="396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Arial"/>
                <a:ea typeface="Arial"/>
                <a:cs typeface="Arial"/>
                <a:sym typeface="Arial"/>
              </a:rPr>
              <a:t>These are the sources we used to help answer our questions:</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API for live information about COVID-19*</a:t>
            </a:r>
            <a:endParaRPr>
              <a:latin typeface="Arial"/>
              <a:ea typeface="Arial"/>
              <a:cs typeface="Arial"/>
              <a:sym typeface="Arial"/>
            </a:endParaRPr>
          </a:p>
          <a:p>
            <a:pPr indent="0" lvl="0" marL="152400" rtl="0" algn="l">
              <a:lnSpc>
                <a:spcPct val="115000"/>
              </a:lnSpc>
              <a:spcBef>
                <a:spcPts val="1600"/>
              </a:spcBef>
              <a:spcAft>
                <a:spcPts val="0"/>
              </a:spcAft>
              <a:buNone/>
            </a:pPr>
            <a:r>
              <a:rPr lang="en">
                <a:latin typeface="Arial"/>
                <a:ea typeface="Arial"/>
                <a:cs typeface="Arial"/>
                <a:sym typeface="Arial"/>
              </a:rPr>
              <a:t>          	-GET</a:t>
            </a:r>
            <a:r>
              <a:rPr lang="en">
                <a:uFill>
                  <a:noFill/>
                </a:uFill>
                <a:latin typeface="Arial"/>
                <a:ea typeface="Arial"/>
                <a:cs typeface="Arial"/>
                <a:sym typeface="Arial"/>
                <a:hlinkClick r:id="rId3"/>
              </a:rPr>
              <a:t> </a:t>
            </a:r>
            <a:r>
              <a:rPr lang="en" u="sng">
                <a:solidFill>
                  <a:schemeClr val="hlink"/>
                </a:solidFill>
                <a:latin typeface="Arial"/>
                <a:ea typeface="Arial"/>
                <a:cs typeface="Arial"/>
                <a:sym typeface="Arial"/>
                <a:hlinkClick r:id="rId4"/>
              </a:rPr>
              <a:t>https://coronavirus-19-api.herokuapp.com/all</a:t>
            </a:r>
            <a:r>
              <a:rPr lang="en">
                <a:latin typeface="Arial"/>
                <a:ea typeface="Arial"/>
                <a:cs typeface="Arial"/>
                <a:sym typeface="Arial"/>
              </a:rPr>
              <a:t> -&gt; global info</a:t>
            </a:r>
            <a:endParaRPr>
              <a:latin typeface="Arial"/>
              <a:ea typeface="Arial"/>
              <a:cs typeface="Arial"/>
              <a:sym typeface="Arial"/>
            </a:endParaRPr>
          </a:p>
          <a:p>
            <a:pPr indent="0" lvl="0" marL="152400" rtl="0" algn="l">
              <a:lnSpc>
                <a:spcPct val="115000"/>
              </a:lnSpc>
              <a:spcBef>
                <a:spcPts val="0"/>
              </a:spcBef>
              <a:spcAft>
                <a:spcPts val="0"/>
              </a:spcAft>
              <a:buNone/>
            </a:pPr>
            <a:r>
              <a:rPr lang="en">
                <a:latin typeface="Arial"/>
                <a:ea typeface="Arial"/>
                <a:cs typeface="Arial"/>
                <a:sym typeface="Arial"/>
              </a:rPr>
              <a:t>          	-GET</a:t>
            </a:r>
            <a:r>
              <a:rPr lang="en">
                <a:uFill>
                  <a:noFill/>
                </a:uFill>
                <a:latin typeface="Arial"/>
                <a:ea typeface="Arial"/>
                <a:cs typeface="Arial"/>
                <a:sym typeface="Arial"/>
                <a:hlinkClick r:id="rId5"/>
              </a:rPr>
              <a:t> </a:t>
            </a:r>
            <a:r>
              <a:rPr lang="en" u="sng">
                <a:solidFill>
                  <a:schemeClr val="hlink"/>
                </a:solidFill>
                <a:latin typeface="Arial"/>
                <a:ea typeface="Arial"/>
                <a:cs typeface="Arial"/>
                <a:sym typeface="Arial"/>
                <a:hlinkClick r:id="rId6"/>
              </a:rPr>
              <a:t>https://coronavirus-19-api.herokuapp.com/countries</a:t>
            </a:r>
            <a:r>
              <a:rPr lang="en">
                <a:latin typeface="Arial"/>
                <a:ea typeface="Arial"/>
                <a:cs typeface="Arial"/>
                <a:sym typeface="Arial"/>
              </a:rPr>
              <a:t> -&gt; all countries info</a:t>
            </a:r>
            <a:endParaRPr>
              <a:latin typeface="Arial"/>
              <a:ea typeface="Arial"/>
              <a:cs typeface="Arial"/>
              <a:sym typeface="Arial"/>
            </a:endParaRPr>
          </a:p>
          <a:p>
            <a:pPr indent="0" lvl="0" marL="152400" rtl="0" algn="l">
              <a:lnSpc>
                <a:spcPct val="115000"/>
              </a:lnSpc>
              <a:spcBef>
                <a:spcPts val="0"/>
              </a:spcBef>
              <a:spcAft>
                <a:spcPts val="0"/>
              </a:spcAft>
              <a:buNone/>
            </a:pPr>
            <a:r>
              <a:rPr lang="en">
                <a:latin typeface="Arial"/>
                <a:ea typeface="Arial"/>
                <a:cs typeface="Arial"/>
                <a:sym typeface="Arial"/>
              </a:rPr>
              <a:t>    	*The api part is a fork from</a:t>
            </a:r>
            <a:r>
              <a:rPr lang="en">
                <a:uFill>
                  <a:noFill/>
                </a:uFill>
                <a:latin typeface="Arial"/>
                <a:ea typeface="Arial"/>
                <a:cs typeface="Arial"/>
                <a:sym typeface="Arial"/>
                <a:hlinkClick r:id="rId7"/>
              </a:rPr>
              <a:t> </a:t>
            </a:r>
            <a:r>
              <a:rPr lang="en" u="sng">
                <a:solidFill>
                  <a:schemeClr val="hlink"/>
                </a:solidFill>
                <a:latin typeface="Arial"/>
                <a:ea typeface="Arial"/>
                <a:cs typeface="Arial"/>
                <a:sym typeface="Arial"/>
                <a:hlinkClick r:id="rId8"/>
              </a:rPr>
              <a:t>https://github.com/NovelCOVID/API</a:t>
            </a:r>
            <a:r>
              <a:rPr lang="en">
                <a:latin typeface="Arial"/>
                <a:ea typeface="Arial"/>
                <a:cs typeface="Arial"/>
                <a:sym typeface="Arial"/>
              </a:rPr>
              <a:t>. An ionic frontend is  </a:t>
            </a:r>
            <a:endParaRPr>
              <a:latin typeface="Arial"/>
              <a:ea typeface="Arial"/>
              <a:cs typeface="Arial"/>
              <a:sym typeface="Arial"/>
            </a:endParaRPr>
          </a:p>
          <a:p>
            <a:pPr indent="0" lvl="0" marL="152400" rtl="0" algn="l">
              <a:lnSpc>
                <a:spcPct val="115000"/>
              </a:lnSpc>
              <a:spcBef>
                <a:spcPts val="0"/>
              </a:spcBef>
              <a:spcAft>
                <a:spcPts val="0"/>
              </a:spcAft>
              <a:buNone/>
            </a:pPr>
            <a:r>
              <a:rPr lang="en">
                <a:latin typeface="Arial"/>
                <a:ea typeface="Arial"/>
                <a:cs typeface="Arial"/>
                <a:sym typeface="Arial"/>
              </a:rPr>
              <a:t>         	showing the info nicely at</a:t>
            </a:r>
            <a:r>
              <a:rPr lang="en">
                <a:uFill>
                  <a:noFill/>
                </a:uFill>
                <a:latin typeface="Arial"/>
                <a:ea typeface="Arial"/>
                <a:cs typeface="Arial"/>
                <a:sym typeface="Arial"/>
                <a:hlinkClick r:id="rId9"/>
              </a:rPr>
              <a:t> </a:t>
            </a:r>
            <a:r>
              <a:rPr lang="en" u="sng">
                <a:solidFill>
                  <a:schemeClr val="hlink"/>
                </a:solidFill>
                <a:latin typeface="Arial"/>
                <a:ea typeface="Arial"/>
                <a:cs typeface="Arial"/>
                <a:sym typeface="Arial"/>
                <a:hlinkClick r:id="rId10"/>
              </a:rPr>
              <a:t>https://coronavirus-19-api.herokuapp.com/</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latin typeface="Arial"/>
                <a:ea typeface="Arial"/>
                <a:cs typeface="Arial"/>
                <a:sym typeface="Arial"/>
              </a:rPr>
              <a:t>-</a:t>
            </a:r>
            <a:r>
              <a:rPr lang="en">
                <a:solidFill>
                  <a:srgbClr val="000000"/>
                </a:solidFill>
                <a:latin typeface="Arial"/>
                <a:ea typeface="Arial"/>
                <a:cs typeface="Arial"/>
                <a:sym typeface="Arial"/>
              </a:rPr>
              <a:t>State Data API</a:t>
            </a:r>
            <a:endParaRPr>
              <a:solidFill>
                <a:srgbClr val="000000"/>
              </a:solidFill>
              <a:latin typeface="Arial"/>
              <a:ea typeface="Arial"/>
              <a:cs typeface="Arial"/>
              <a:sym typeface="Arial"/>
            </a:endParaRPr>
          </a:p>
          <a:p>
            <a:pPr indent="0" lvl="0" marL="152400" rtl="0" algn="l">
              <a:lnSpc>
                <a:spcPct val="115000"/>
              </a:lnSpc>
              <a:spcBef>
                <a:spcPts val="0"/>
              </a:spcBef>
              <a:spcAft>
                <a:spcPts val="0"/>
              </a:spcAft>
              <a:buNone/>
            </a:pP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a:t>
            </a:r>
            <a:r>
              <a:rPr lang="en">
                <a:solidFill>
                  <a:srgbClr val="000000"/>
                </a:solidFill>
                <a:uFill>
                  <a:noFill/>
                </a:uFill>
                <a:latin typeface="Arial"/>
                <a:ea typeface="Arial"/>
                <a:cs typeface="Arial"/>
                <a:sym typeface="Arial"/>
                <a:hlinkClick r:id="rId11"/>
              </a:rPr>
              <a:t> </a:t>
            </a:r>
            <a:r>
              <a:rPr lang="en" u="sng">
                <a:solidFill>
                  <a:schemeClr val="hlink"/>
                </a:solidFill>
                <a:latin typeface="Arial"/>
                <a:ea typeface="Arial"/>
                <a:cs typeface="Arial"/>
                <a:sym typeface="Arial"/>
                <a:hlinkClick r:id="rId12"/>
              </a:rPr>
              <a:t>https://covidtracking.com/api</a:t>
            </a:r>
            <a:endParaRPr u="sng">
              <a:solidFill>
                <a:schemeClr val="hlink"/>
              </a:solidFill>
              <a:latin typeface="Arial"/>
              <a:ea typeface="Arial"/>
              <a:cs typeface="Arial"/>
              <a:sym typeface="Arial"/>
            </a:endParaRPr>
          </a:p>
          <a:p>
            <a:pPr indent="0" lvl="0" marL="152400" rtl="0" algn="l">
              <a:lnSpc>
                <a:spcPct val="115000"/>
              </a:lnSpc>
              <a:spcBef>
                <a:spcPts val="0"/>
              </a:spcBef>
              <a:spcAft>
                <a:spcPts val="0"/>
              </a:spcAft>
              <a:buNone/>
            </a:pPr>
            <a:r>
              <a:rPr lang="en">
                <a:solidFill>
                  <a:srgbClr val="000000"/>
                </a:solidFill>
                <a:latin typeface="Arial"/>
                <a:ea typeface="Arial"/>
                <a:cs typeface="Arial"/>
                <a:sym typeface="Arial"/>
              </a:rPr>
              <a:t>         	</a:t>
            </a:r>
            <a:r>
              <a:rPr lang="en">
                <a:latin typeface="Arial"/>
                <a:ea typeface="Arial"/>
                <a:cs typeface="Arial"/>
                <a:sym typeface="Arial"/>
              </a:rPr>
              <a:t>S</a:t>
            </a:r>
            <a:r>
              <a:rPr lang="en">
                <a:latin typeface="Arial"/>
                <a:ea typeface="Arial"/>
                <a:cs typeface="Arial"/>
                <a:sym typeface="Arial"/>
              </a:rPr>
              <a:t>tates Current Values -</a:t>
            </a:r>
            <a:r>
              <a:rPr lang="en">
                <a:uFill>
                  <a:noFill/>
                </a:uFill>
                <a:latin typeface="Arial"/>
                <a:ea typeface="Arial"/>
                <a:cs typeface="Arial"/>
                <a:sym typeface="Arial"/>
                <a:hlinkClick r:id="rId13"/>
              </a:rPr>
              <a:t> </a:t>
            </a:r>
            <a:r>
              <a:rPr lang="en" u="sng">
                <a:solidFill>
                  <a:schemeClr val="hlink"/>
                </a:solidFill>
                <a:latin typeface="Arial"/>
                <a:ea typeface="Arial"/>
                <a:cs typeface="Arial"/>
                <a:sym typeface="Arial"/>
                <a:hlinkClick r:id="rId14"/>
              </a:rPr>
              <a:t>/api/v1/states/current.json</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latin typeface="Arial"/>
                <a:ea typeface="Arial"/>
                <a:cs typeface="Arial"/>
                <a:sym typeface="Arial"/>
              </a:rPr>
              <a:t>-</a:t>
            </a:r>
            <a:r>
              <a:rPr lang="en">
                <a:solidFill>
                  <a:srgbClr val="000000"/>
                </a:solidFill>
                <a:latin typeface="Arial"/>
                <a:ea typeface="Arial"/>
                <a:cs typeface="Arial"/>
                <a:sym typeface="Arial"/>
              </a:rPr>
              <a:t>Hospital Data CSV (# of hospitals &amp; location of hospitals by county &amp; state):</a:t>
            </a:r>
            <a:r>
              <a:rPr lang="en">
                <a:solidFill>
                  <a:srgbClr val="000000"/>
                </a:solidFill>
                <a:uFill>
                  <a:noFill/>
                </a:uFill>
                <a:latin typeface="Arial"/>
                <a:ea typeface="Arial"/>
                <a:cs typeface="Arial"/>
                <a:sym typeface="Arial"/>
                <a:hlinkClick r:id="rId15"/>
              </a:rPr>
              <a:t> </a:t>
            </a:r>
            <a:r>
              <a:rPr lang="en" u="sng">
                <a:solidFill>
                  <a:schemeClr val="hlink"/>
                </a:solidFill>
                <a:latin typeface="Arial"/>
                <a:ea typeface="Arial"/>
                <a:cs typeface="Arial"/>
                <a:sym typeface="Arial"/>
                <a:hlinkClick r:id="rId16"/>
              </a:rPr>
              <a:t>https://www.kaggle.com/roche-data-science-coalition/uncover#definitive-healthcare-usa-hospital-beds.csv</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-Socio-Economic/Poverty data CSV:</a:t>
            </a:r>
            <a:r>
              <a:rPr lang="en">
                <a:solidFill>
                  <a:srgbClr val="000000"/>
                </a:solidFill>
                <a:uFill>
                  <a:noFill/>
                </a:uFill>
                <a:latin typeface="Arial"/>
                <a:ea typeface="Arial"/>
                <a:cs typeface="Arial"/>
                <a:sym typeface="Arial"/>
                <a:hlinkClick r:id="rId17"/>
              </a:rPr>
              <a:t> </a:t>
            </a:r>
            <a:r>
              <a:rPr lang="en" u="sng">
                <a:solidFill>
                  <a:schemeClr val="hlink"/>
                </a:solidFill>
                <a:latin typeface="Arial"/>
                <a:ea typeface="Arial"/>
                <a:cs typeface="Arial"/>
                <a:sym typeface="Arial"/>
                <a:hlinkClick r:id="rId18"/>
              </a:rPr>
              <a:t>https://research.stlouisfed.org/resources/covid-19/preliminary/covid-19-households-financial-distress-part-2</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a:t>
            </a:r>
            <a:r>
              <a:rPr lang="en" u="sng">
                <a:solidFill>
                  <a:schemeClr val="hlink"/>
                </a:solidFill>
                <a:latin typeface="Arial"/>
                <a:ea typeface="Arial"/>
                <a:cs typeface="Arial"/>
                <a:sym typeface="Arial"/>
                <a:hlinkClick r:id="rId19"/>
              </a:rPr>
              <a:t>https://www.ers.usda.gov/data-products/county-level-data-sets/</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-Social Distancing Rankings (by state)</a:t>
            </a:r>
            <a:r>
              <a:rPr lang="en" sz="1100">
                <a:solidFill>
                  <a:srgbClr val="000000"/>
                </a:solidFill>
                <a:latin typeface="Arial"/>
                <a:ea typeface="Arial"/>
                <a:cs typeface="Arial"/>
                <a:sym typeface="Arial"/>
              </a:rPr>
              <a:t>:</a:t>
            </a:r>
            <a:r>
              <a:rPr lang="en" sz="1100">
                <a:solidFill>
                  <a:srgbClr val="000000"/>
                </a:solidFill>
                <a:uFill>
                  <a:noFill/>
                </a:uFill>
                <a:latin typeface="Arial"/>
                <a:ea typeface="Arial"/>
                <a:cs typeface="Arial"/>
                <a:sym typeface="Arial"/>
                <a:hlinkClick r:id="rId20"/>
              </a:rPr>
              <a:t> </a:t>
            </a:r>
            <a:r>
              <a:rPr lang="en" sz="1150" u="sng">
                <a:solidFill>
                  <a:schemeClr val="hlink"/>
                </a:solidFill>
                <a:highlight>
                  <a:srgbClr val="F8F8F8"/>
                </a:highlight>
                <a:latin typeface="Arial"/>
                <a:ea typeface="Arial"/>
                <a:cs typeface="Arial"/>
                <a:sym typeface="Arial"/>
                <a:hlinkClick r:id="rId21"/>
              </a:rPr>
              <a:t>https://wallethub.com/edu/most-aggressive-states-against-coronavirus/72307/</a:t>
            </a:r>
            <a:endParaRPr sz="1150" u="sng">
              <a:solidFill>
                <a:schemeClr val="hlink"/>
              </a:solidFill>
              <a:highlight>
                <a:srgbClr val="F8F8F8"/>
              </a:highlight>
              <a:latin typeface="Arial"/>
              <a:ea typeface="Arial"/>
              <a:cs typeface="Arial"/>
              <a:sym typeface="Arial"/>
            </a:endParaRPr>
          </a:p>
          <a:p>
            <a:pPr indent="0" lvl="0" marL="0" rtl="0" algn="l">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31"/>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Cleanup &amp; Exploration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32"/>
          <p:cNvSpPr txBox="1"/>
          <p:nvPr>
            <p:ph idx="1" type="body"/>
          </p:nvPr>
        </p:nvSpPr>
        <p:spPr>
          <a:xfrm>
            <a:off x="1254975" y="12489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We researched many sites for data exploration. We located reliable data (out of the many sources providing COVID 19 data right now). However, we had to create our own CSV files for certain datasets because the data was not available for download in a proper format.</a:t>
            </a:r>
            <a:endParaRPr/>
          </a:p>
          <a:p>
            <a:pPr indent="0" lvl="0" marL="0" rtl="0" algn="l">
              <a:spcBef>
                <a:spcPts val="1600"/>
              </a:spcBef>
              <a:spcAft>
                <a:spcPts val="0"/>
              </a:spcAft>
              <a:buNone/>
            </a:pPr>
            <a:r>
              <a:rPr lang="en"/>
              <a:t>Cleanup: We each created separate dataframes and merged into two main dataframes to make working with the data easier. </a:t>
            </a:r>
            <a:endParaRPr/>
          </a:p>
          <a:p>
            <a:pPr indent="0" lvl="0" marL="0" rtl="0" algn="l">
              <a:spcBef>
                <a:spcPts val="1600"/>
              </a:spcBef>
              <a:spcAft>
                <a:spcPts val="0"/>
              </a:spcAft>
              <a:buNone/>
            </a:pPr>
            <a:r>
              <a:rPr lang="en"/>
              <a:t>Insights: We realized the importance of understanding data at the beginning of analysis. For example, our Hospital Data we thought was cleaned, but deeper analysis showed errors we needed to fix.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3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