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4"/>
  </p:notesMasterIdLst>
  <p:sldIdLst>
    <p:sldId id="256" r:id="rId5"/>
    <p:sldId id="266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8" r:id="rId17"/>
    <p:sldId id="274" r:id="rId18"/>
    <p:sldId id="275" r:id="rId19"/>
    <p:sldId id="276" r:id="rId20"/>
    <p:sldId id="279" r:id="rId21"/>
    <p:sldId id="277" r:id="rId22"/>
    <p:sldId id="280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FF"/>
    <a:srgbClr val="1E3E73"/>
    <a:srgbClr val="A5AAAB"/>
    <a:srgbClr val="3B5998"/>
    <a:srgbClr val="25B7D3"/>
    <a:srgbClr val="8B9DC3"/>
    <a:srgbClr val="8D9495"/>
    <a:srgbClr val="ECECEC"/>
    <a:srgbClr val="7D85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68" autoAdjust="0"/>
    <p:restoredTop sz="95361" autoAdjust="0"/>
  </p:normalViewPr>
  <p:slideViewPr>
    <p:cSldViewPr snapToGrid="0">
      <p:cViewPr varScale="1">
        <p:scale>
          <a:sx n="110" d="100"/>
          <a:sy n="110" d="100"/>
        </p:scale>
        <p:origin x="678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A6525-6234-4C0A-8AE8-4B578BDE19B1}" type="datetimeFigureOut">
              <a:rPr lang="en-US" smtClean="0"/>
              <a:pPr/>
              <a:t>4/25/2019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36F65-AC83-4CA5-A319-75AFC58D4B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079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36F65-AC83-4CA5-A319-75AFC58D4B3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4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5559"/>
            <a:ext cx="12192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05176"/>
            <a:ext cx="10515600" cy="1046341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1E3E73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kumimoji="1" lang="en-US" altLang="ja-JP" dirty="0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803042"/>
            <a:ext cx="10515600" cy="4299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1E3E73"/>
                </a:solidFill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dirty="0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83" y="153988"/>
            <a:ext cx="1841217" cy="48280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241300" y="608221"/>
            <a:ext cx="9817100" cy="0"/>
          </a:xfrm>
          <a:prstGeom prst="line">
            <a:avLst/>
          </a:prstGeom>
          <a:ln w="19050">
            <a:solidFill>
              <a:srgbClr val="A6AC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86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1E3E73"/>
                </a:solidFill>
                <a:latin typeface="Tahoma" pitchFamily="34" charset="0"/>
                <a:cs typeface="Tahoma" pitchFamily="34" charset="0"/>
              </a:defRPr>
            </a:lvl1pPr>
            <a:lvl2pPr>
              <a:defRPr>
                <a:solidFill>
                  <a:srgbClr val="1E3E73"/>
                </a:solidFill>
                <a:latin typeface="Tahoma" pitchFamily="34" charset="0"/>
                <a:cs typeface="Tahoma" pitchFamily="34" charset="0"/>
              </a:defRPr>
            </a:lvl2pPr>
            <a:lvl3pPr>
              <a:defRPr>
                <a:solidFill>
                  <a:srgbClr val="1E3E73"/>
                </a:solidFill>
                <a:latin typeface="Tahoma" pitchFamily="34" charset="0"/>
                <a:cs typeface="Tahoma" pitchFamily="34" charset="0"/>
              </a:defRPr>
            </a:lvl3pPr>
            <a:lvl4pPr>
              <a:defRPr>
                <a:solidFill>
                  <a:srgbClr val="1E3E73"/>
                </a:solidFill>
                <a:latin typeface="Tahoma" pitchFamily="34" charset="0"/>
                <a:cs typeface="Tahoma" pitchFamily="34" charset="0"/>
              </a:defRPr>
            </a:lvl4pPr>
            <a:lvl5pPr>
              <a:defRPr>
                <a:solidFill>
                  <a:srgbClr val="1E3E73"/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kumimoji="1" lang="en-US" altLang="ja-JP" dirty="0" smtClean="0"/>
              <a:t>Click to edit Master text styles</a:t>
            </a:r>
          </a:p>
          <a:p>
            <a:pPr lvl="1"/>
            <a:r>
              <a:rPr kumimoji="1" lang="en-US" altLang="ja-JP" dirty="0" smtClean="0"/>
              <a:t>Second level</a:t>
            </a:r>
          </a:p>
          <a:p>
            <a:pPr lvl="2"/>
            <a:r>
              <a:rPr kumimoji="1" lang="en-US" altLang="ja-JP" dirty="0" smtClean="0"/>
              <a:t>Third level</a:t>
            </a:r>
          </a:p>
          <a:p>
            <a:pPr lvl="3"/>
            <a:r>
              <a:rPr kumimoji="1" lang="en-US" altLang="ja-JP" dirty="0" smtClean="0"/>
              <a:t>Fourth level</a:t>
            </a:r>
          </a:p>
          <a:p>
            <a:pPr lvl="4"/>
            <a:r>
              <a:rPr kumimoji="1" lang="en-US" altLang="ja-JP" dirty="0" smtClean="0"/>
              <a:t>Fifth level</a:t>
            </a:r>
            <a:endParaRPr kumimoji="1" lang="ja-JP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83" y="153988"/>
            <a:ext cx="1841217" cy="48280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241300" y="608221"/>
            <a:ext cx="9817100" cy="0"/>
          </a:xfrm>
          <a:prstGeom prst="line">
            <a:avLst/>
          </a:prstGeom>
          <a:ln w="19050">
            <a:solidFill>
              <a:srgbClr val="A6AC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1850" y="705176"/>
            <a:ext cx="10515600" cy="1046341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1E3E73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kumimoji="1" lang="en-US" altLang="ja-JP" dirty="0" smtClean="0"/>
              <a:t>Click to edit Master title style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73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83" y="153988"/>
            <a:ext cx="1841217" cy="48280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241300" y="608221"/>
            <a:ext cx="9817100" cy="0"/>
          </a:xfrm>
          <a:prstGeom prst="line">
            <a:avLst/>
          </a:prstGeom>
          <a:ln w="19050">
            <a:solidFill>
              <a:srgbClr val="A6AC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 userDrawn="1"/>
        </p:nvGrpSpPr>
        <p:grpSpPr>
          <a:xfrm>
            <a:off x="0" y="6533102"/>
            <a:ext cx="12192000" cy="324898"/>
            <a:chOff x="0" y="6533102"/>
            <a:chExt cx="12192000" cy="324898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33102"/>
              <a:ext cx="12192000" cy="324898"/>
            </a:xfrm>
            <a:prstGeom prst="rect">
              <a:avLst/>
            </a:prstGeom>
            <a:solidFill>
              <a:srgbClr val="8B9DC3">
                <a:alpha val="49804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5653826" y="6570632"/>
              <a:ext cx="10190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en-US" altLang="ja-JP" sz="1200" dirty="0" smtClean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Internal Use</a:t>
              </a:r>
              <a:endParaRPr lang="ja-JP" altLang="en-US" sz="1200">
                <a:solidFill>
                  <a:schemeClr val="bg1"/>
                </a:solidFill>
                <a:latin typeface="Tahoma" pitchFamily="34" charset="0"/>
                <a:ea typeface="Adobe Gothic Std B" panose="020B0800000000000000" pitchFamily="34" charset="-128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359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8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157126" y="2763053"/>
            <a:ext cx="1002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Intro to Javascript</a:t>
            </a:r>
            <a:endParaRPr lang="en-US" sz="4800" spc="300" dirty="0">
              <a:solidFill>
                <a:srgbClr val="FFFFFF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142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"/>
    </mc:Choice>
    <mc:Fallback xmlns="">
      <p:transition spd="slow" advTm="15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12648" y="507274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w Cen MT"/>
                <a:ea typeface="+mj-ea"/>
                <a:cs typeface="+mj-cs"/>
              </a:rPr>
              <a:t>Event-driven programming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3399" y="2107474"/>
            <a:ext cx="1090966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9DD9"/>
              </a:buClr>
            </a:pPr>
            <a:r>
              <a:rPr kumimoji="0" lang="en-US" dirty="0">
                <a:solidFill>
                  <a:prstClr val="black"/>
                </a:solidFill>
                <a:latin typeface="Tw Cen MT"/>
              </a:rPr>
              <a:t>you are used to programs start with a main method (or implicit main like in PHP)</a:t>
            </a:r>
          </a:p>
          <a:p>
            <a:pPr>
              <a:buClr>
                <a:srgbClr val="009DD9"/>
              </a:buClr>
            </a:pPr>
            <a:r>
              <a:rPr kumimoji="0" lang="en-US" dirty="0">
                <a:solidFill>
                  <a:prstClr val="black"/>
                </a:solidFill>
                <a:latin typeface="Tw Cen MT"/>
              </a:rPr>
              <a:t>JavaScript programs instead wait for user actions called </a:t>
            </a:r>
            <a:r>
              <a:rPr kumimoji="0" lang="en-US" i="1" dirty="0">
                <a:solidFill>
                  <a:prstClr val="black"/>
                </a:solidFill>
                <a:latin typeface="Tw Cen MT"/>
              </a:rPr>
              <a:t>events</a:t>
            </a:r>
            <a:r>
              <a:rPr kumimoji="0" lang="en-US" dirty="0">
                <a:solidFill>
                  <a:prstClr val="black"/>
                </a:solidFill>
                <a:latin typeface="Tw Cen MT"/>
              </a:rPr>
              <a:t> and respond to them</a:t>
            </a:r>
          </a:p>
          <a:p>
            <a:pPr>
              <a:buClr>
                <a:srgbClr val="009DD9"/>
              </a:buClr>
            </a:pPr>
            <a:r>
              <a:rPr kumimoji="0" lang="en-US" dirty="0">
                <a:solidFill>
                  <a:prstClr val="black"/>
                </a:solidFill>
                <a:latin typeface="Tw Cen MT"/>
              </a:rPr>
              <a:t>event-driven programming: writing programs driven by user events</a:t>
            </a:r>
          </a:p>
          <a:p>
            <a:pPr>
              <a:buClr>
                <a:srgbClr val="009DD9"/>
              </a:buClr>
            </a:pPr>
            <a:r>
              <a:rPr kumimoji="0" lang="en-US" dirty="0">
                <a:solidFill>
                  <a:prstClr val="black"/>
                </a:solidFill>
                <a:latin typeface="Tw Cen MT"/>
              </a:rPr>
              <a:t>Let's write a page with a clickable button that pops up a "Hello, World" window... </a:t>
            </a:r>
          </a:p>
        </p:txBody>
      </p:sp>
    </p:spTree>
    <p:extLst>
      <p:ext uri="{BB962C8B-B14F-4D97-AF65-F5344CB8AC3E}">
        <p14:creationId xmlns:p14="http://schemas.microsoft.com/office/powerpoint/2010/main" val="194941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586522" y="542109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w Cen MT"/>
                <a:ea typeface="+mj-ea"/>
                <a:cs typeface="+mj-cs"/>
              </a:rPr>
              <a:t>Buttons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Tw Cen M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86522" y="2447109"/>
            <a:ext cx="1029919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9088" marR="0" lvl="0" indent="-319088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9DD9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button's text appears inside tag; can also contain images</a:t>
            </a:r>
          </a:p>
          <a:p>
            <a:pPr marL="319088" marR="0" lvl="0" indent="-319088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9DD9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To make a responsive button or other UI control:</a:t>
            </a:r>
          </a:p>
          <a:p>
            <a:pPr marL="881063" marR="0" lvl="1" indent="-5143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rgbClr val="0F6FC6"/>
              </a:buClr>
              <a:buSzPct val="70000"/>
              <a:buFont typeface="+mj-lt"/>
              <a:buAutoNum type="arabicPeriod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choose the control (e.g. button) and event (e.g. mouse 1. click) of interest</a:t>
            </a:r>
          </a:p>
          <a:p>
            <a:pPr marL="881063" marR="0" lvl="1" indent="-5143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rgbClr val="0F6FC6"/>
              </a:buClr>
              <a:buSzPct val="70000"/>
              <a:buFont typeface="+mj-lt"/>
              <a:buAutoNum type="arabicPeriod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write a JavaScript function to run when the event occurs</a:t>
            </a:r>
          </a:p>
          <a:p>
            <a:pPr marL="881063" marR="0" lvl="1" indent="-5143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rgbClr val="0F6FC6"/>
              </a:buClr>
              <a:buSzPct val="70000"/>
              <a:buFont typeface="+mj-lt"/>
              <a:buAutoNum type="arabicPeriod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attach the function to the event on the control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3474" y="1837509"/>
            <a:ext cx="8153400" cy="369332"/>
          </a:xfrm>
          <a:prstGeom prst="rect">
            <a:avLst/>
          </a:prstGeom>
          <a:solidFill>
            <a:srgbClr val="A5C249">
              <a:lumMod val="40000"/>
              <a:lumOff val="60000"/>
            </a:srgbClr>
          </a:solidFill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&lt;button&gt;Click me!&lt;/button&gt;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					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50986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394934" y="402771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w Cen MT"/>
                <a:ea typeface="+mj-ea"/>
                <a:cs typeface="+mj-cs"/>
              </a:rPr>
              <a:t>JavaScript functions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1886" y="1698171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function name()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nn-NO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		           	  	  	 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15685" y="4798322"/>
            <a:ext cx="1164118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9DD9"/>
              </a:buClr>
            </a:pPr>
            <a:r>
              <a:rPr kumimoji="0" lang="en-US" dirty="0">
                <a:solidFill>
                  <a:prstClr val="black"/>
                </a:solidFill>
                <a:latin typeface="Tw Cen MT"/>
              </a:rPr>
              <a:t>the above could be the contents of example.js linked to our HTML page</a:t>
            </a:r>
          </a:p>
          <a:p>
            <a:pPr>
              <a:buClr>
                <a:srgbClr val="009DD9"/>
              </a:buClr>
            </a:pPr>
            <a:r>
              <a:rPr kumimoji="0" lang="en-US" dirty="0">
                <a:solidFill>
                  <a:prstClr val="black"/>
                </a:solidFill>
                <a:latin typeface="Tw Cen MT"/>
              </a:rPr>
              <a:t>statements placed into functions can be evaluated in response to user events</a:t>
            </a:r>
            <a:endParaRPr kumimoji="0" lang="en-US" sz="11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886" y="3525245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function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myFunction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alert("Hello!");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alert("How are you?");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    </a:t>
            </a:r>
            <a:r>
              <a:rPr kumimoji="0" lang="nn-NO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		           	  	  	        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64331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94637" y="402771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w Cen MT"/>
                <a:ea typeface="+mj-ea"/>
                <a:cs typeface="+mj-cs"/>
              </a:rPr>
              <a:t>Event handlers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Tw Cen M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94637" y="3145971"/>
            <a:ext cx="1109167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9088" marR="0" lvl="0" indent="-319088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9DD9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JavaScript functions can be set as event handlers</a:t>
            </a:r>
          </a:p>
          <a:p>
            <a:pPr marL="639763" marR="0" lvl="1" indent="-2730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rgbClr val="0F6FC6"/>
              </a:buClr>
              <a:buSzPct val="70000"/>
              <a:buFont typeface="Wingdings 2" pitchFamily="18" charset="2"/>
              <a:buChar char="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when you interact with the element, the function will execute</a:t>
            </a:r>
          </a:p>
          <a:p>
            <a:pPr marL="319088" marR="0" lvl="0" indent="-319088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9DD9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onclick is just one of many event HTML attributes we'll use</a:t>
            </a:r>
          </a:p>
          <a:p>
            <a:pPr marL="319088" marR="0" lvl="0" indent="-319088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9DD9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but popping up an alert window is disruptive and annoying</a:t>
            </a:r>
          </a:p>
          <a:p>
            <a:pPr marL="639763" marR="0" lvl="1" indent="-2730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rgbClr val="0F6FC6"/>
              </a:buClr>
              <a:buSzPct val="70000"/>
              <a:buFont typeface="Wingdings 2" pitchFamily="18" charset="2"/>
              <a:buChar char="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A better user experience would be to have the message appear on the page...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1589" y="1698171"/>
            <a:ext cx="8153400" cy="646331"/>
          </a:xfrm>
          <a:prstGeom prst="rect">
            <a:avLst/>
          </a:prstGeom>
          <a:solidFill>
            <a:srgbClr val="A5C249">
              <a:lumMod val="40000"/>
              <a:lumOff val="60000"/>
            </a:srgbClr>
          </a:solidFill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&lt;element attributes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onclick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="function();"&gt;...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										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1589" y="2499640"/>
            <a:ext cx="8153400" cy="646331"/>
          </a:xfrm>
          <a:prstGeom prst="rect">
            <a:avLst/>
          </a:prstGeom>
          <a:solidFill>
            <a:srgbClr val="A5C249">
              <a:lumMod val="40000"/>
              <a:lumOff val="60000"/>
            </a:srgbClr>
          </a:solidFill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&lt;button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onclick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="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myFunction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();"&gt;Click me!&lt;/button&gt;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									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84784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 bwMode="auto">
          <a:xfrm>
            <a:off x="185928" y="41148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w Cen MT"/>
                <a:ea typeface="+mj-ea"/>
                <a:cs typeface="+mj-cs"/>
              </a:rPr>
              <a:t>Document Object Model (DOM)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Tw Cen MT"/>
              <a:ea typeface="+mj-ea"/>
              <a:cs typeface="+mj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85928" y="1859280"/>
            <a:ext cx="697251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9088" marR="0" lvl="0" indent="-319088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9DD9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most JS code manipulates elements on an HTML page</a:t>
            </a:r>
          </a:p>
          <a:p>
            <a:pPr marL="319088" marR="0" lvl="0" indent="-319088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9DD9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we can examine elements' state</a:t>
            </a:r>
          </a:p>
          <a:p>
            <a:pPr marL="639763" marR="0" lvl="1" indent="-2730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rgbClr val="0F6FC6"/>
              </a:buClr>
              <a:buSzPct val="70000"/>
              <a:buFont typeface="Wingdings 2" pitchFamily="18" charset="2"/>
              <a:buChar char=""/>
              <a:tabLst/>
              <a:defRPr/>
            </a:pPr>
            <a:r>
              <a:rPr kumimoji="0" lang="en-US" sz="25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e.g. see whether a box is checked</a:t>
            </a:r>
          </a:p>
          <a:p>
            <a:pPr marL="319088" marR="0" lvl="0" indent="-319088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9DD9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we can change state</a:t>
            </a:r>
          </a:p>
          <a:p>
            <a:pPr marL="639763" marR="0" lvl="1" indent="-2730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rgbClr val="0F6FC6"/>
              </a:buClr>
              <a:buSzPct val="70000"/>
              <a:buFont typeface="Wingdings 2" pitchFamily="18" charset="2"/>
              <a:buChar char=""/>
              <a:tabLst/>
              <a:defRPr/>
            </a:pPr>
            <a:r>
              <a:rPr kumimoji="0" lang="en-US" sz="25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e.g. insert some new text into a div</a:t>
            </a:r>
          </a:p>
          <a:p>
            <a:pPr marL="319088" marR="0" lvl="0" indent="-319088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9DD9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we can change styles</a:t>
            </a:r>
          </a:p>
          <a:p>
            <a:pPr marL="639763" marR="0" lvl="1" indent="-2730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rgbClr val="0F6FC6"/>
              </a:buClr>
              <a:buSzPct val="70000"/>
              <a:buFont typeface="Wingdings 2" pitchFamily="18" charset="2"/>
              <a:buChar char=""/>
              <a:tabLst/>
              <a:defRPr/>
            </a:pPr>
            <a:r>
              <a:rPr kumimoji="0" lang="en-US" sz="25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e.g. make a paragraph red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647" y="1249135"/>
            <a:ext cx="411480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258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177219" y="71845"/>
            <a:ext cx="8153400" cy="476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w Cen MT"/>
                <a:ea typeface="+mj-ea"/>
                <a:cs typeface="+mj-cs"/>
              </a:rPr>
              <a:t>DOM element objects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Tw Cen MT"/>
              <a:ea typeface="+mj-ea"/>
              <a:cs typeface="+mj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910" y="740229"/>
            <a:ext cx="8229599" cy="5610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590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682316" y="768532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w Cen MT"/>
                <a:ea typeface="+mj-ea"/>
                <a:cs typeface="+mj-cs"/>
              </a:rPr>
              <a:t>Accessing elements: </a:t>
            </a: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</a:rPr>
              <a:t>document.getElementById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9268" y="2063932"/>
            <a:ext cx="8153400" cy="646331"/>
          </a:xfrm>
          <a:prstGeom prst="rect">
            <a:avLst/>
          </a:prstGeom>
          <a:solidFill>
            <a:srgbClr val="F4F6A8"/>
          </a:solidFill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name =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("id");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		           	  	  	  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9268" y="2825932"/>
            <a:ext cx="8153400" cy="923330"/>
          </a:xfrm>
          <a:prstGeom prst="rect">
            <a:avLst/>
          </a:prstGeom>
          <a:solidFill>
            <a:srgbClr val="A5C249">
              <a:lumMod val="40000"/>
              <a:lumOff val="60000"/>
            </a:srgbClr>
          </a:solidFill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&lt;button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onclick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="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changeText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();"&gt;Click me!&lt;/button&gt;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&lt;span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id="output"&gt;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replace me&lt;/span&gt;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&lt;input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id="textbox"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type="text" /&gt;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			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9268" y="3892732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function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changeText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span =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("output");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textBox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("textbox");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textbox.style.color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"red";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nn-NO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		           	  	  	  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07145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12648" y="768532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w Cen MT"/>
                <a:ea typeface="+mj-ea"/>
                <a:cs typeface="+mj-cs"/>
              </a:rPr>
              <a:t>Accessing elements: </a:t>
            </a: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</a:rPr>
              <a:t>document.getElementById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3400" y="1987732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9DD9"/>
              </a:buClr>
            </a:pPr>
            <a:r>
              <a:rPr kumimoji="0" lang="en-US" dirty="0" err="1" smtClean="0">
                <a:solidFill>
                  <a:prstClr val="black"/>
                </a:solidFill>
                <a:latin typeface="Tw Cen MT"/>
              </a:rPr>
              <a:t>document.getElementById</a:t>
            </a:r>
            <a:r>
              <a:rPr kumimoji="0" lang="en-US" dirty="0" smtClean="0">
                <a:solidFill>
                  <a:prstClr val="black"/>
                </a:solidFill>
                <a:latin typeface="Tw Cen MT"/>
              </a:rPr>
              <a:t> </a:t>
            </a:r>
            <a:r>
              <a:rPr kumimoji="0" lang="en-US" dirty="0">
                <a:solidFill>
                  <a:prstClr val="black"/>
                </a:solidFill>
                <a:latin typeface="Tw Cen MT"/>
              </a:rPr>
              <a:t>returns the DOM object for an element with a </a:t>
            </a:r>
            <a:r>
              <a:rPr kumimoji="0" lang="en-US" dirty="0" smtClean="0">
                <a:solidFill>
                  <a:prstClr val="black"/>
                </a:solidFill>
                <a:latin typeface="Tw Cen MT"/>
              </a:rPr>
              <a:t>given id</a:t>
            </a:r>
            <a:endParaRPr kumimoji="0" lang="en-US" dirty="0">
              <a:solidFill>
                <a:prstClr val="black"/>
              </a:solidFill>
              <a:latin typeface="Tw Cen MT"/>
            </a:endParaRPr>
          </a:p>
          <a:p>
            <a:pPr>
              <a:buClr>
                <a:srgbClr val="009DD9"/>
              </a:buClr>
            </a:pPr>
            <a:r>
              <a:rPr kumimoji="0" lang="en-US" dirty="0">
                <a:solidFill>
                  <a:prstClr val="black"/>
                </a:solidFill>
                <a:latin typeface="Tw Cen MT"/>
              </a:rPr>
              <a:t>can change the text inside most elements by setting the </a:t>
            </a:r>
            <a:r>
              <a:rPr kumimoji="0" lang="en-US" dirty="0" err="1">
                <a:solidFill>
                  <a:prstClr val="black"/>
                </a:solidFill>
                <a:latin typeface="Tw Cen MT"/>
              </a:rPr>
              <a:t>innerHTML</a:t>
            </a:r>
            <a:r>
              <a:rPr kumimoji="0" lang="en-US" dirty="0">
                <a:solidFill>
                  <a:prstClr val="black"/>
                </a:solidFill>
                <a:latin typeface="Tw Cen MT"/>
              </a:rPr>
              <a:t> property</a:t>
            </a:r>
          </a:p>
          <a:p>
            <a:pPr>
              <a:buClr>
                <a:srgbClr val="009DD9"/>
              </a:buClr>
            </a:pPr>
            <a:r>
              <a:rPr kumimoji="0" lang="en-US" dirty="0">
                <a:solidFill>
                  <a:prstClr val="black"/>
                </a:solidFill>
                <a:latin typeface="Tw Cen MT"/>
              </a:rPr>
              <a:t>can change the text in form controls by setting the value property</a:t>
            </a:r>
            <a:endParaRPr kumimoji="0" lang="en-US" sz="11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71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516854" y="59436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w Cen MT"/>
                <a:ea typeface="+mj-ea"/>
                <a:cs typeface="+mj-cs"/>
              </a:rPr>
              <a:t>Changing element style: </a:t>
            </a: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</a:rPr>
              <a:t>element.style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291060"/>
              </p:ext>
            </p:extLst>
          </p:nvPr>
        </p:nvGraphicFramePr>
        <p:xfrm>
          <a:off x="516854" y="2005149"/>
          <a:ext cx="5640106" cy="3566160"/>
        </p:xfrm>
        <a:graphic>
          <a:graphicData uri="http://schemas.openxmlformats.org/drawingml/2006/table">
            <a:tbl>
              <a:tblPr>
                <a:solidFill>
                  <a:srgbClr val="0F6FC6">
                    <a:tint val="50000"/>
                  </a:srgbClr>
                </a:solidFill>
                <a:effectLst>
                  <a:outerShdw blurRad="38100" dist="30000" dir="5400000" rotWithShape="0">
                    <a:srgbClr val="000000">
                      <a:alpha val="45000"/>
                    </a:srgbClr>
                  </a:outerShdw>
                </a:effectLst>
              </a:tblPr>
              <a:tblGrid>
                <a:gridCol w="282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629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en-US" sz="2400" b="1" dirty="0" smtClean="0"/>
                        <a:t>Attribute</a:t>
                      </a:r>
                      <a:endParaRPr lang="en-US" sz="2400" b="1" i="1" dirty="0"/>
                    </a:p>
                  </a:txBody>
                  <a:tcPr anchor="ctr">
                    <a:lnL w="10000" cap="flat" cmpd="sng" algn="ctr">
                      <a:solidFill>
                        <a:srgbClr val="0F6FC6"/>
                      </a:solidFill>
                      <a:prstDash val="solid"/>
                    </a:lnL>
                    <a:lnR w="10000" cap="flat" cmpd="sng" algn="ctr">
                      <a:solidFill>
                        <a:srgbClr val="0F6FC6"/>
                      </a:solidFill>
                      <a:prstDash val="solid"/>
                    </a:lnR>
                    <a:lnT w="10000" cap="flat" cmpd="sng" algn="ctr">
                      <a:solidFill>
                        <a:srgbClr val="0F6FC6"/>
                      </a:solidFill>
                      <a:prstDash val="solid"/>
                    </a:lnT>
                    <a:lnB w="10000" cap="flat" cmpd="sng" algn="ctr">
                      <a:solidFill>
                        <a:srgbClr val="0F6FC6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en-US" sz="2400" b="1" dirty="0" smtClean="0"/>
                        <a:t>Property</a:t>
                      </a:r>
                      <a:r>
                        <a:rPr lang="en-US" sz="2400" b="1" baseline="0" dirty="0" smtClean="0"/>
                        <a:t> or style object</a:t>
                      </a:r>
                      <a:endParaRPr lang="en-US" sz="2400" b="1" i="1" dirty="0"/>
                    </a:p>
                  </a:txBody>
                  <a:tcPr anchor="ctr">
                    <a:lnL w="10000" cap="flat" cmpd="sng" algn="ctr">
                      <a:solidFill>
                        <a:srgbClr val="0F6FC6"/>
                      </a:solidFill>
                      <a:prstDash val="solid"/>
                    </a:lnL>
                    <a:lnR w="10000" cap="flat" cmpd="sng" algn="ctr">
                      <a:solidFill>
                        <a:srgbClr val="0F6FC6"/>
                      </a:solidFill>
                      <a:prstDash val="solid"/>
                    </a:lnR>
                    <a:lnT w="10000" cap="flat" cmpd="sng" algn="ctr">
                      <a:solidFill>
                        <a:srgbClr val="0F6FC6"/>
                      </a:solidFill>
                      <a:prstDash val="solid"/>
                    </a:lnT>
                    <a:lnB w="10000" cap="flat" cmpd="sng" algn="ctr">
                      <a:solidFill>
                        <a:srgbClr val="0F6FC6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629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en-US" sz="2400" dirty="0"/>
                        <a:t>color</a:t>
                      </a:r>
                    </a:p>
                  </a:txBody>
                  <a:tcPr anchor="ctr">
                    <a:lnL w="10000" cap="flat" cmpd="sng" algn="ctr">
                      <a:solidFill>
                        <a:srgbClr val="0F6FC6"/>
                      </a:solidFill>
                      <a:prstDash val="solid"/>
                    </a:lnL>
                    <a:lnR w="10000" cap="flat" cmpd="sng" algn="ctr">
                      <a:solidFill>
                        <a:srgbClr val="0F6FC6"/>
                      </a:solidFill>
                      <a:prstDash val="solid"/>
                    </a:lnR>
                    <a:lnT w="10000" cap="flat" cmpd="sng" algn="ctr">
                      <a:solidFill>
                        <a:srgbClr val="0F6FC6"/>
                      </a:solidFill>
                      <a:prstDash val="solid"/>
                    </a:lnT>
                    <a:lnB w="10000" cap="flat" cmpd="sng" algn="ctr">
                      <a:solidFill>
                        <a:srgbClr val="0F6FC6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en-US" sz="2400" dirty="0"/>
                        <a:t>color</a:t>
                      </a:r>
                    </a:p>
                  </a:txBody>
                  <a:tcPr anchor="ctr">
                    <a:lnL w="10000" cap="flat" cmpd="sng" algn="ctr">
                      <a:solidFill>
                        <a:srgbClr val="0F6FC6"/>
                      </a:solidFill>
                      <a:prstDash val="solid"/>
                    </a:lnL>
                    <a:lnR w="10000" cap="flat" cmpd="sng" algn="ctr">
                      <a:solidFill>
                        <a:srgbClr val="0F6FC6"/>
                      </a:solidFill>
                      <a:prstDash val="solid"/>
                    </a:lnR>
                    <a:lnT w="10000" cap="flat" cmpd="sng" algn="ctr">
                      <a:solidFill>
                        <a:srgbClr val="0F6FC6"/>
                      </a:solidFill>
                      <a:prstDash val="solid"/>
                    </a:lnT>
                    <a:lnB w="10000" cap="flat" cmpd="sng" algn="ctr">
                      <a:solidFill>
                        <a:srgbClr val="0F6FC6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629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en-US" sz="2400"/>
                        <a:t>padding</a:t>
                      </a:r>
                    </a:p>
                  </a:txBody>
                  <a:tcPr anchor="ctr">
                    <a:lnL w="10000" cap="flat" cmpd="sng" algn="ctr">
                      <a:solidFill>
                        <a:srgbClr val="0F6FC6"/>
                      </a:solidFill>
                      <a:prstDash val="solid"/>
                    </a:lnL>
                    <a:lnR w="10000" cap="flat" cmpd="sng" algn="ctr">
                      <a:solidFill>
                        <a:srgbClr val="0F6FC6"/>
                      </a:solidFill>
                      <a:prstDash val="solid"/>
                    </a:lnR>
                    <a:lnT w="10000" cap="flat" cmpd="sng" algn="ctr">
                      <a:solidFill>
                        <a:srgbClr val="0F6FC6"/>
                      </a:solidFill>
                      <a:prstDash val="solid"/>
                    </a:lnT>
                    <a:lnB w="10000" cap="flat" cmpd="sng" algn="ctr">
                      <a:solidFill>
                        <a:srgbClr val="0F6FC6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en-US" sz="2400"/>
                        <a:t>padding</a:t>
                      </a:r>
                    </a:p>
                  </a:txBody>
                  <a:tcPr anchor="ctr">
                    <a:lnL w="10000" cap="flat" cmpd="sng" algn="ctr">
                      <a:solidFill>
                        <a:srgbClr val="0F6FC6"/>
                      </a:solidFill>
                      <a:prstDash val="solid"/>
                    </a:lnL>
                    <a:lnR w="10000" cap="flat" cmpd="sng" algn="ctr">
                      <a:solidFill>
                        <a:srgbClr val="0F6FC6"/>
                      </a:solidFill>
                      <a:prstDash val="solid"/>
                    </a:lnR>
                    <a:lnT w="10000" cap="flat" cmpd="sng" algn="ctr">
                      <a:solidFill>
                        <a:srgbClr val="0F6FC6"/>
                      </a:solidFill>
                      <a:prstDash val="solid"/>
                    </a:lnT>
                    <a:lnB w="10000" cap="flat" cmpd="sng" algn="ctr">
                      <a:solidFill>
                        <a:srgbClr val="0F6FC6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629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en-US" sz="2400" dirty="0"/>
                        <a:t>background-color</a:t>
                      </a:r>
                    </a:p>
                  </a:txBody>
                  <a:tcPr anchor="ctr">
                    <a:lnL w="10000" cap="flat" cmpd="sng" algn="ctr">
                      <a:solidFill>
                        <a:srgbClr val="0F6FC6"/>
                      </a:solidFill>
                      <a:prstDash val="solid"/>
                    </a:lnL>
                    <a:lnR w="10000" cap="flat" cmpd="sng" algn="ctr">
                      <a:solidFill>
                        <a:srgbClr val="0F6FC6"/>
                      </a:solidFill>
                      <a:prstDash val="solid"/>
                    </a:lnR>
                    <a:lnT w="10000" cap="flat" cmpd="sng" algn="ctr">
                      <a:solidFill>
                        <a:srgbClr val="0F6FC6"/>
                      </a:solidFill>
                      <a:prstDash val="solid"/>
                    </a:lnT>
                    <a:lnB w="10000" cap="flat" cmpd="sng" algn="ctr">
                      <a:solidFill>
                        <a:srgbClr val="0F6FC6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en-US" sz="2400" dirty="0" err="1"/>
                        <a:t>backgroundColor</a:t>
                      </a:r>
                      <a:endParaRPr lang="en-US" sz="2400" dirty="0"/>
                    </a:p>
                  </a:txBody>
                  <a:tcPr anchor="ctr">
                    <a:lnL w="10000" cap="flat" cmpd="sng" algn="ctr">
                      <a:solidFill>
                        <a:srgbClr val="0F6FC6"/>
                      </a:solidFill>
                      <a:prstDash val="solid"/>
                    </a:lnL>
                    <a:lnR w="10000" cap="flat" cmpd="sng" algn="ctr">
                      <a:solidFill>
                        <a:srgbClr val="0F6FC6"/>
                      </a:solidFill>
                      <a:prstDash val="solid"/>
                    </a:lnR>
                    <a:lnT w="10000" cap="flat" cmpd="sng" algn="ctr">
                      <a:solidFill>
                        <a:srgbClr val="0F6FC6"/>
                      </a:solidFill>
                      <a:prstDash val="solid"/>
                    </a:lnT>
                    <a:lnB w="10000" cap="flat" cmpd="sng" algn="ctr">
                      <a:solidFill>
                        <a:srgbClr val="0F6FC6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629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en-US" sz="2400" dirty="0"/>
                        <a:t>border-top-width</a:t>
                      </a:r>
                    </a:p>
                  </a:txBody>
                  <a:tcPr anchor="ctr">
                    <a:lnL w="10000" cap="flat" cmpd="sng" algn="ctr">
                      <a:solidFill>
                        <a:srgbClr val="0F6FC6"/>
                      </a:solidFill>
                      <a:prstDash val="solid"/>
                    </a:lnL>
                    <a:lnR w="10000" cap="flat" cmpd="sng" algn="ctr">
                      <a:solidFill>
                        <a:srgbClr val="0F6FC6"/>
                      </a:solidFill>
                      <a:prstDash val="solid"/>
                    </a:lnR>
                    <a:lnT w="10000" cap="flat" cmpd="sng" algn="ctr">
                      <a:solidFill>
                        <a:srgbClr val="0F6FC6"/>
                      </a:solidFill>
                      <a:prstDash val="solid"/>
                    </a:lnT>
                    <a:lnB w="10000" cap="flat" cmpd="sng" algn="ctr">
                      <a:solidFill>
                        <a:srgbClr val="0F6FC6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en-US" sz="2400" dirty="0" err="1"/>
                        <a:t>borderTopWidth</a:t>
                      </a:r>
                      <a:endParaRPr lang="en-US" sz="2400" dirty="0"/>
                    </a:p>
                  </a:txBody>
                  <a:tcPr anchor="ctr">
                    <a:lnL w="10000" cap="flat" cmpd="sng" algn="ctr">
                      <a:solidFill>
                        <a:srgbClr val="0F6FC6"/>
                      </a:solidFill>
                      <a:prstDash val="solid"/>
                    </a:lnL>
                    <a:lnR w="10000" cap="flat" cmpd="sng" algn="ctr">
                      <a:solidFill>
                        <a:srgbClr val="0F6FC6"/>
                      </a:solidFill>
                      <a:prstDash val="solid"/>
                    </a:lnR>
                    <a:lnT w="10000" cap="flat" cmpd="sng" algn="ctr">
                      <a:solidFill>
                        <a:srgbClr val="0F6FC6"/>
                      </a:solidFill>
                      <a:prstDash val="solid"/>
                    </a:lnT>
                    <a:lnB w="10000" cap="flat" cmpd="sng" algn="ctr">
                      <a:solidFill>
                        <a:srgbClr val="0F6FC6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629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en-US" sz="2400" dirty="0" smtClean="0"/>
                        <a:t>Font size</a:t>
                      </a:r>
                      <a:endParaRPr lang="en-US" sz="2400" dirty="0"/>
                    </a:p>
                  </a:txBody>
                  <a:tcPr anchor="ctr">
                    <a:lnL w="10000" cap="flat" cmpd="sng" algn="ctr">
                      <a:solidFill>
                        <a:srgbClr val="0F6FC6"/>
                      </a:solidFill>
                      <a:prstDash val="solid"/>
                    </a:lnL>
                    <a:lnR w="10000" cap="flat" cmpd="sng" algn="ctr">
                      <a:solidFill>
                        <a:srgbClr val="0F6FC6"/>
                      </a:solidFill>
                      <a:prstDash val="solid"/>
                    </a:lnR>
                    <a:lnT w="10000" cap="flat" cmpd="sng" algn="ctr">
                      <a:solidFill>
                        <a:srgbClr val="0F6FC6"/>
                      </a:solidFill>
                      <a:prstDash val="solid"/>
                    </a:lnT>
                    <a:lnB w="10000" cap="flat" cmpd="sng" algn="ctr">
                      <a:solidFill>
                        <a:srgbClr val="0F6FC6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en-US" sz="2400" dirty="0" err="1" smtClean="0"/>
                        <a:t>fontSize</a:t>
                      </a:r>
                      <a:endParaRPr lang="en-US" sz="2400" dirty="0"/>
                    </a:p>
                  </a:txBody>
                  <a:tcPr anchor="ctr">
                    <a:lnL w="10000" cap="flat" cmpd="sng" algn="ctr">
                      <a:solidFill>
                        <a:srgbClr val="0F6FC6"/>
                      </a:solidFill>
                      <a:prstDash val="solid"/>
                    </a:lnL>
                    <a:lnR w="10000" cap="flat" cmpd="sng" algn="ctr">
                      <a:solidFill>
                        <a:srgbClr val="0F6FC6"/>
                      </a:solidFill>
                      <a:prstDash val="solid"/>
                    </a:lnR>
                    <a:lnT w="10000" cap="flat" cmpd="sng" algn="ctr">
                      <a:solidFill>
                        <a:srgbClr val="0F6FC6"/>
                      </a:solidFill>
                      <a:prstDash val="solid"/>
                    </a:lnT>
                    <a:lnB w="10000" cap="flat" cmpd="sng" algn="ctr">
                      <a:solidFill>
                        <a:srgbClr val="0F6FC6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629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en-US" sz="2400" dirty="0" smtClean="0"/>
                        <a:t>Font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famiy</a:t>
                      </a:r>
                      <a:endParaRPr lang="en-US" sz="2400" dirty="0"/>
                    </a:p>
                  </a:txBody>
                  <a:tcPr anchor="ctr">
                    <a:lnL w="10000" cap="flat" cmpd="sng" algn="ctr">
                      <a:solidFill>
                        <a:srgbClr val="0F6FC6"/>
                      </a:solidFill>
                      <a:prstDash val="solid"/>
                    </a:lnL>
                    <a:lnR w="10000" cap="flat" cmpd="sng" algn="ctr">
                      <a:solidFill>
                        <a:srgbClr val="0F6FC6"/>
                      </a:solidFill>
                      <a:prstDash val="solid"/>
                    </a:lnR>
                    <a:lnT w="10000" cap="flat" cmpd="sng" algn="ctr">
                      <a:solidFill>
                        <a:srgbClr val="0F6FC6"/>
                      </a:solidFill>
                      <a:prstDash val="solid"/>
                    </a:lnT>
                    <a:lnB w="10000" cap="flat" cmpd="sng" algn="ctr">
                      <a:solidFill>
                        <a:srgbClr val="0F6FC6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r>
                        <a:rPr lang="en-US" sz="2400" dirty="0" err="1" smtClean="0"/>
                        <a:t>fontFamily</a:t>
                      </a:r>
                      <a:endParaRPr lang="en-US" sz="2400" dirty="0"/>
                    </a:p>
                  </a:txBody>
                  <a:tcPr anchor="ctr">
                    <a:lnL w="10000" cap="flat" cmpd="sng" algn="ctr">
                      <a:solidFill>
                        <a:srgbClr val="0F6FC6"/>
                      </a:solidFill>
                      <a:prstDash val="solid"/>
                    </a:lnL>
                    <a:lnR w="10000" cap="flat" cmpd="sng" algn="ctr">
                      <a:solidFill>
                        <a:srgbClr val="0F6FC6"/>
                      </a:solidFill>
                      <a:prstDash val="solid"/>
                    </a:lnR>
                    <a:lnT w="10000" cap="flat" cmpd="sng" algn="ctr">
                      <a:solidFill>
                        <a:srgbClr val="0F6FC6"/>
                      </a:solidFill>
                      <a:prstDash val="solid"/>
                    </a:lnT>
                    <a:lnB w="10000" cap="flat" cmpd="sng" algn="ctr">
                      <a:solidFill>
                        <a:srgbClr val="0F6FC6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74676" y="2005149"/>
            <a:ext cx="5042262" cy="2585323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grab or initialize text here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font styles added by JS: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text.style.fontSize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"13pt";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text.style.fontFamily </a:t>
            </a:r>
            <a:r>
              <a:rPr lang="en-US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“Arial";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text.style.color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"</a:t>
            </a:r>
            <a:r>
              <a:rPr lang="en-US"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";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425356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071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3695482" y="341812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w Cen MT"/>
                <a:ea typeface="+mj-ea"/>
                <a:cs typeface="+mj-cs"/>
              </a:rPr>
              <a:t>Client Side Scripting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Tw Cen MT"/>
              <a:ea typeface="+mj-ea"/>
              <a:cs typeface="+mj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707" y="1177475"/>
            <a:ext cx="9144001" cy="52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301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360099" y="777240"/>
            <a:ext cx="10055351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w Cen MT"/>
                <a:ea typeface="+mj-ea"/>
                <a:cs typeface="+mj-cs"/>
              </a:rPr>
              <a:t>Why use client-side programming?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Tw Cen MT"/>
              <a:ea typeface="+mj-ea"/>
              <a:cs typeface="+mj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60099" y="1767840"/>
            <a:ext cx="1109167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9DD9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PHP already allows us to create dynamic web pages. Why also use client-side scripting?</a:t>
            </a:r>
          </a:p>
          <a:p>
            <a:pPr marL="319088" marR="0" lvl="0" indent="-319088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9DD9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client-side scripting (JavaScript) benefits:</a:t>
            </a:r>
          </a:p>
          <a:p>
            <a:pPr marL="639763" marR="0" lvl="1" indent="-2730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rgbClr val="0F6FC6"/>
              </a:buClr>
              <a:buSzPct val="70000"/>
              <a:buFont typeface="Wingdings 2" pitchFamily="18" charset="2"/>
              <a:buChar char=""/>
              <a:tabLst/>
              <a:defRPr/>
            </a:pPr>
            <a:r>
              <a:rPr kumimoji="0" lang="en-US" sz="26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usability</a:t>
            </a: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: can modify a page without having to post back to the server (faster UI)</a:t>
            </a:r>
          </a:p>
          <a:p>
            <a:pPr marL="639763" marR="0" lvl="1" indent="-2730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rgbClr val="0F6FC6"/>
              </a:buClr>
              <a:buSzPct val="70000"/>
              <a:buFont typeface="Wingdings 2" pitchFamily="18" charset="2"/>
              <a:buChar char=""/>
              <a:tabLst/>
              <a:defRPr/>
            </a:pPr>
            <a:r>
              <a:rPr kumimoji="0" lang="en-US" sz="26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efficiency</a:t>
            </a: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: can make small, quick changes to page without waiting for server</a:t>
            </a:r>
          </a:p>
          <a:p>
            <a:pPr marL="639763" marR="0" lvl="1" indent="-2730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rgbClr val="0F6FC6"/>
              </a:buClr>
              <a:buSzPct val="70000"/>
              <a:buFont typeface="Wingdings 2" pitchFamily="18" charset="2"/>
              <a:buChar char=""/>
              <a:tabLst/>
              <a:defRPr/>
            </a:pPr>
            <a:r>
              <a:rPr kumimoji="0" lang="en-US" sz="26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event-driven</a:t>
            </a: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: can respond to user actions like clicks and key presses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203345" y="481149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w Cen MT"/>
                <a:ea typeface="+mj-ea"/>
                <a:cs typeface="+mj-cs"/>
              </a:rPr>
              <a:t>What is Javascript?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Tw Cen M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03343" y="1471749"/>
            <a:ext cx="1139647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9DD9"/>
              </a:buClr>
            </a:pPr>
            <a:r>
              <a:rPr kumimoji="0" lang="en-US">
                <a:solidFill>
                  <a:sysClr val="windowText" lastClr="000000"/>
                </a:solidFill>
                <a:latin typeface="Tw Cen MT"/>
              </a:rPr>
              <a:t>a lightweight programming language ("scripting language")</a:t>
            </a:r>
          </a:p>
          <a:p>
            <a:pPr lvl="1">
              <a:buClr>
                <a:srgbClr val="0F6FC6"/>
              </a:buClr>
              <a:defRPr/>
            </a:pPr>
            <a:r>
              <a:rPr kumimoji="0" lang="en-US">
                <a:solidFill>
                  <a:sysClr val="windowText" lastClr="000000"/>
                </a:solidFill>
                <a:latin typeface="Tw Cen MT"/>
              </a:rPr>
              <a:t>used to make web pages interactive</a:t>
            </a:r>
          </a:p>
          <a:p>
            <a:pPr lvl="1">
              <a:buClr>
                <a:srgbClr val="0F6FC6"/>
              </a:buClr>
              <a:defRPr/>
            </a:pPr>
            <a:r>
              <a:rPr kumimoji="0" lang="en-US">
                <a:solidFill>
                  <a:sysClr val="windowText" lastClr="000000"/>
                </a:solidFill>
                <a:latin typeface="Tw Cen MT"/>
              </a:rPr>
              <a:t>insert dynamic text into HTML (ex: user name)</a:t>
            </a:r>
          </a:p>
          <a:p>
            <a:pPr lvl="1">
              <a:buClr>
                <a:srgbClr val="0F6FC6"/>
              </a:buClr>
              <a:defRPr/>
            </a:pPr>
            <a:r>
              <a:rPr kumimoji="0" lang="en-US" b="1">
                <a:solidFill>
                  <a:sysClr val="windowText" lastClr="000000"/>
                </a:solidFill>
                <a:latin typeface="Tw Cen MT"/>
              </a:rPr>
              <a:t>react to events </a:t>
            </a:r>
            <a:r>
              <a:rPr kumimoji="0" lang="en-US">
                <a:solidFill>
                  <a:sysClr val="windowText" lastClr="000000"/>
                </a:solidFill>
                <a:latin typeface="Tw Cen MT"/>
              </a:rPr>
              <a:t>(ex: page load user click)</a:t>
            </a:r>
          </a:p>
          <a:p>
            <a:pPr lvl="1">
              <a:buClr>
                <a:srgbClr val="0F6FC6"/>
              </a:buClr>
              <a:defRPr/>
            </a:pPr>
            <a:r>
              <a:rPr kumimoji="0" lang="en-US">
                <a:solidFill>
                  <a:sysClr val="windowText" lastClr="000000"/>
                </a:solidFill>
                <a:latin typeface="Tw Cen MT"/>
              </a:rPr>
              <a:t>get information about a user's computer (ex: browser type)</a:t>
            </a:r>
          </a:p>
          <a:p>
            <a:pPr lvl="1">
              <a:buClr>
                <a:srgbClr val="0F6FC6"/>
              </a:buClr>
              <a:defRPr/>
            </a:pPr>
            <a:r>
              <a:rPr kumimoji="0" lang="en-US">
                <a:solidFill>
                  <a:sysClr val="windowText" lastClr="000000"/>
                </a:solidFill>
                <a:latin typeface="Tw Cen MT"/>
              </a:rPr>
              <a:t>perform calculations on user's computer (ex: form </a:t>
            </a:r>
            <a:r>
              <a:rPr kumimoji="0" lang="en-US">
                <a:solidFill>
                  <a:sysClr val="windowText" lastClr="000000"/>
                </a:solidFill>
                <a:latin typeface="Tw Cen MT"/>
              </a:rPr>
              <a:t>validation</a:t>
            </a:r>
            <a:r>
              <a:rPr kumimoji="0" lang="en-US" smtClean="0">
                <a:solidFill>
                  <a:sysClr val="windowText" lastClr="000000"/>
                </a:solidFill>
                <a:latin typeface="Tw Cen MT"/>
              </a:rPr>
              <a:t>)</a:t>
            </a:r>
            <a:endParaRPr kumimoji="0" lang="en-US" sz="29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  <a:p>
            <a:pPr>
              <a:buClr>
                <a:srgbClr val="009DD9"/>
              </a:buClr>
            </a:pPr>
            <a:r>
              <a:rPr lang="en-US"/>
              <a:t>a web standard (but not supported identically by all browsers)</a:t>
            </a:r>
          </a:p>
          <a:p>
            <a:pPr>
              <a:buClr>
                <a:srgbClr val="009DD9"/>
              </a:buClr>
            </a:pPr>
            <a:r>
              <a:rPr lang="en-US"/>
              <a:t>NOT related to Java other than by name and some </a:t>
            </a:r>
            <a:r>
              <a:rPr lang="en-US"/>
              <a:t>syntactic </a:t>
            </a:r>
            <a:r>
              <a:rPr lang="en-US" smtClean="0"/>
              <a:t>similarities</a:t>
            </a: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	</a:t>
            </a: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988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98842" y="420189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w Cen MT"/>
                <a:ea typeface="+mj-ea"/>
                <a:cs typeface="+mj-cs"/>
              </a:rPr>
              <a:t>Javascript vs Java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Tw Cen M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77516" y="1591491"/>
            <a:ext cx="1157935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9088" marR="0" lvl="0" indent="-319088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9DD9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interpreted, not compiled</a:t>
            </a:r>
          </a:p>
          <a:p>
            <a:pPr marL="319088" marR="0" lvl="0" indent="-319088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9DD9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more relaxed syntax and rules</a:t>
            </a:r>
          </a:p>
          <a:p>
            <a:pPr marL="639763" marR="0" lvl="1" indent="-2730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rgbClr val="0F6FC6"/>
              </a:buClr>
              <a:buSzPct val="70000"/>
              <a:buFont typeface="Wingdings 2" pitchFamily="18" charset="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fewer and "looser" data types</a:t>
            </a:r>
          </a:p>
          <a:p>
            <a:pPr marL="639763" marR="0" lvl="1" indent="-2730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rgbClr val="0F6FC6"/>
              </a:buClr>
              <a:buSzPct val="70000"/>
              <a:buFont typeface="Wingdings 2" pitchFamily="18" charset="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variables don't need to be declared</a:t>
            </a:r>
          </a:p>
          <a:p>
            <a:pPr marL="639763" marR="0" lvl="1" indent="-2730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rgbClr val="0F6FC6"/>
              </a:buClr>
              <a:buSzPct val="70000"/>
              <a:buFont typeface="Wingdings 2" pitchFamily="18" charset="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errors often silent (few exceptions)</a:t>
            </a:r>
          </a:p>
          <a:p>
            <a:pPr marL="319088" marR="0" lvl="0" indent="-319088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9DD9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key construct is the function rather than the class</a:t>
            </a:r>
          </a:p>
          <a:p>
            <a:pPr marL="639763" marR="0" lvl="1" indent="-2730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rgbClr val="0F6FC6"/>
              </a:buClr>
              <a:buSzPct val="70000"/>
              <a:buFont typeface="Wingdings 2" pitchFamily="18" charset="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"first-class" functions are used in many situations</a:t>
            </a:r>
          </a:p>
          <a:p>
            <a:pPr marL="319088" marR="0" lvl="0" indent="-319088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9DD9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contained within a web page and integrates with its HTML/CSS content 	</a:t>
            </a: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572" y="1591491"/>
            <a:ext cx="168204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509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152400" y="524692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w Cen MT"/>
                <a:ea typeface="+mj-ea"/>
                <a:cs typeface="+mj-cs"/>
              </a:rPr>
              <a:t>Javascript vs Java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Tw Cen MT"/>
              <a:ea typeface="+mj-ea"/>
              <a:cs typeface="+mj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63" y="2362201"/>
            <a:ext cx="2362200" cy="23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763" y="2209800"/>
            <a:ext cx="1687753" cy="2628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328163" y="327660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4000" dirty="0" smtClean="0">
                <a:solidFill>
                  <a:prstClr val="black"/>
                </a:solidFill>
                <a:latin typeface="Tw Cen MT"/>
              </a:rPr>
              <a:t>+</a:t>
            </a:r>
            <a:endParaRPr kumimoji="0" lang="en-US" dirty="0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78657" y="327660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4000" dirty="0">
                <a:solidFill>
                  <a:prstClr val="black"/>
                </a:solidFill>
                <a:latin typeface="Tw Cen MT"/>
              </a:rPr>
              <a:t>=</a:t>
            </a:r>
            <a:endParaRPr kumimoji="0" lang="en-US" dirty="0">
              <a:solidFill>
                <a:prstClr val="black"/>
              </a:solidFill>
              <a:latin typeface="Tw Cen MT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763" y="2590800"/>
            <a:ext cx="2553849" cy="191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544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 bwMode="auto">
          <a:xfrm>
            <a:off x="307848" y="672737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w Cen MT"/>
                <a:ea typeface="+mj-ea"/>
                <a:cs typeface="+mj-cs"/>
              </a:rPr>
              <a:t>Linking to a JavaScript file: </a:t>
            </a: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</a:rPr>
              <a:t>script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307848" y="2958737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9088" marR="0" lvl="0" indent="-319088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9DD9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script tag should be placed in HTML page's head</a:t>
            </a:r>
          </a:p>
          <a:p>
            <a:pPr marL="319088" marR="0" lvl="0" indent="-319088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9DD9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script code is stored in a separate .js file</a:t>
            </a:r>
          </a:p>
          <a:p>
            <a:pPr marL="319088" marR="0" lvl="0" indent="-319088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9DD9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JS code can be placed directly in the HTML file's body or head (like CSS)</a:t>
            </a:r>
          </a:p>
          <a:p>
            <a:pPr marL="639763" marR="0" lvl="1" indent="-273050" algn="l" defTabSz="914400" rtl="0" eaLnBrk="1" fontAlgn="base" latinLnBrk="0" hangingPunct="1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rgbClr val="0F6FC6"/>
              </a:buClr>
              <a:buSzPct val="70000"/>
              <a:buFont typeface="Wingdings 2" pitchFamily="18" charset="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but this is bad style (should separate content, presentation, and behavior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00" y="2196737"/>
            <a:ext cx="8153400" cy="646331"/>
          </a:xfrm>
          <a:prstGeom prst="rect">
            <a:avLst/>
          </a:prstGeom>
          <a:solidFill>
            <a:srgbClr val="A5C249">
              <a:lumMod val="40000"/>
              <a:lumOff val="60000"/>
            </a:srgbClr>
          </a:solidFill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&lt;script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src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="filename" type="text/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javascript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"&gt;&lt;/script&gt;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							       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02677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082911" y="41148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w Cen MT"/>
                <a:ea typeface="+mj-ea"/>
                <a:cs typeface="+mj-cs"/>
              </a:rPr>
              <a:t>Event-driven programming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003663" y="353568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9DD9"/>
              </a:buClr>
            </a:pPr>
            <a:r>
              <a:rPr kumimoji="0" lang="en-US" dirty="0">
                <a:solidFill>
                  <a:prstClr val="black"/>
                </a:solidFill>
                <a:latin typeface="Tw Cen MT"/>
              </a:rPr>
              <a:t>split breaks apart a string into an array using a delimiter</a:t>
            </a:r>
          </a:p>
          <a:p>
            <a:pPr lvl="1">
              <a:buClr>
                <a:srgbClr val="0F6FC6"/>
              </a:buClr>
            </a:pPr>
            <a:r>
              <a:rPr kumimoji="0" lang="en-US" dirty="0">
                <a:solidFill>
                  <a:prstClr val="black"/>
                </a:solidFill>
                <a:latin typeface="Tw Cen MT"/>
              </a:rPr>
              <a:t>can also be used with regular expressions (seen later)</a:t>
            </a:r>
          </a:p>
          <a:p>
            <a:pPr>
              <a:buClr>
                <a:srgbClr val="009DD9"/>
              </a:buClr>
            </a:pPr>
            <a:r>
              <a:rPr kumimoji="0" lang="en-US" dirty="0">
                <a:solidFill>
                  <a:prstClr val="black"/>
                </a:solidFill>
                <a:latin typeface="Tw Cen MT"/>
              </a:rPr>
              <a:t>join merges an array into a single string, placing a delimiter between them</a:t>
            </a:r>
            <a:endParaRPr kumimoji="0" lang="en-US" sz="11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3" y="1835546"/>
            <a:ext cx="9144000" cy="451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77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2093105" y="524692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w Cen MT"/>
                <a:ea typeface="+mj-ea"/>
                <a:cs typeface="+mj-cs"/>
              </a:rPr>
              <a:t>A JavaScript statement: </a:t>
            </a: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ourier New" pitchFamily="49" charset="0"/>
                <a:ea typeface="+mj-ea"/>
                <a:cs typeface="Courier New" pitchFamily="49" charset="0"/>
              </a:rPr>
              <a:t>alert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093105" y="5249092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9088" marR="0" lvl="0" indent="-319088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9DD9"/>
              </a:buClr>
              <a:buSzPct val="60000"/>
              <a:buFont typeface="Wingdings" pitchFamily="2" charset="2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a JS command that pops up a dialog box with a message</a:t>
            </a: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0057" y="1896292"/>
            <a:ext cx="8153400" cy="646331"/>
          </a:xfrm>
          <a:prstGeom prst="rect">
            <a:avLst/>
          </a:prstGeom>
          <a:solidFill>
            <a:srgbClr val="F4F6A8"/>
          </a:solidFill>
          <a:ln w="1905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alert("IE6 detected. Suck-mode enabled.");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							        		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JS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820" y="2686867"/>
            <a:ext cx="71532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434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df663bd2-fb12-4e1e-b28d-3e2e44ec9777" xsi:nil="true"/>
    <Code xmlns="df663bd2-fb12-4e1e-b28d-3e2e44ec9777">04G-SW/VIETIS</Code>
    <Ver xmlns="df663bd2-fb12-4e1e-b28d-3e2e44ec9777">1.0</Ver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E6716D3EBDB74395F7375991CA0788" ma:contentTypeVersion="5" ma:contentTypeDescription="Create a new document." ma:contentTypeScope="" ma:versionID="b2827cf98d7409d87f1fcf50e85da0be">
  <xsd:schema xmlns:xsd="http://www.w3.org/2001/XMLSchema" xmlns:xs="http://www.w3.org/2001/XMLSchema" xmlns:p="http://schemas.microsoft.com/office/2006/metadata/properties" xmlns:ns1="df663bd2-fb12-4e1e-b28d-3e2e44ec9777" targetNamespace="http://schemas.microsoft.com/office/2006/metadata/properties" ma:root="true" ma:fieldsID="5f8c4540baddffa41c994bb4593ea483" ns1:_="">
    <xsd:import namespace="df663bd2-fb12-4e1e-b28d-3e2e44ec9777"/>
    <xsd:element name="properties">
      <xsd:complexType>
        <xsd:sequence>
          <xsd:element name="documentManagement">
            <xsd:complexType>
              <xsd:all>
                <xsd:element ref="ns1:Code" minOccurs="0"/>
                <xsd:element ref="ns1:Ver" minOccurs="0"/>
                <xsd:element ref="ns1:Description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663bd2-fb12-4e1e-b28d-3e2e44ec9777" elementFormDefault="qualified">
    <xsd:import namespace="http://schemas.microsoft.com/office/2006/documentManagement/types"/>
    <xsd:import namespace="http://schemas.microsoft.com/office/infopath/2007/PartnerControls"/>
    <xsd:element name="Code" ma:index="0" nillable="true" ma:displayName="Code" ma:indexed="true" ma:internalName="Code">
      <xsd:simpleType>
        <xsd:restriction base="dms:Text">
          <xsd:maxLength value="15"/>
        </xsd:restriction>
      </xsd:simpleType>
    </xsd:element>
    <xsd:element name="Ver" ma:index="1" nillable="true" ma:displayName="Ver" ma:internalName="Ver">
      <xsd:simpleType>
        <xsd:restriction base="dms:Text">
          <xsd:maxLength value="4"/>
        </xsd:restriction>
      </xsd:simpleType>
    </xsd:element>
    <xsd:element name="Description0" ma:index="4" nillable="true" ma:displayName="Description" ma:description="Introduce &amp; brief guide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1485EE-DBAA-4EDA-916B-1F09ABB6CC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168910-9D35-47AC-A2B4-B4139E4C8D9C}">
  <ds:schemaRefs>
    <ds:schemaRef ds:uri="http://schemas.microsoft.com/office/2006/metadata/properties"/>
    <ds:schemaRef ds:uri="http://schemas.microsoft.com/office/infopath/2007/PartnerControls"/>
    <ds:schemaRef ds:uri="df663bd2-fb12-4e1e-b28d-3e2e44ec9777"/>
  </ds:schemaRefs>
</ds:datastoreItem>
</file>

<file path=customXml/itemProps3.xml><?xml version="1.0" encoding="utf-8"?>
<ds:datastoreItem xmlns:ds="http://schemas.openxmlformats.org/officeDocument/2006/customXml" ds:itemID="{219940E2-B1C6-4CEF-B68A-E4B71472B3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663bd2-fb12-4e1e-b28d-3e2e44ec97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8951</TotalTime>
  <Words>814</Words>
  <Application>Microsoft Office PowerPoint</Application>
  <PresentationFormat>Widescreen</PresentationFormat>
  <Paragraphs>125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Adobe Gothic Std B</vt:lpstr>
      <vt:lpstr>ＭＳ Ｐゴシック</vt:lpstr>
      <vt:lpstr>Tw Cen MT</vt:lpstr>
      <vt:lpstr>Arial</vt:lpstr>
      <vt:lpstr>Calibri</vt:lpstr>
      <vt:lpstr>Consolas</vt:lpstr>
      <vt:lpstr>Courier New</vt:lpstr>
      <vt:lpstr>Tahoma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VIETIS Software Development Process (JP)</dc:title>
  <dc:creator>Nguyen NGoc Tan</dc:creator>
  <cp:lastModifiedBy>kien.do</cp:lastModifiedBy>
  <cp:revision>926</cp:revision>
  <dcterms:created xsi:type="dcterms:W3CDTF">2015-02-14T11:10:47Z</dcterms:created>
  <dcterms:modified xsi:type="dcterms:W3CDTF">2019-04-25T07:52:31Z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0x0101008FE6716D3EBDB74395F7375991CA0788</vt:lpwstr>
  </property>
</Properties>
</file>