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66" r:id="rId6"/>
    <p:sldId id="263" r:id="rId7"/>
    <p:sldId id="280" r:id="rId8"/>
    <p:sldId id="284" r:id="rId9"/>
    <p:sldId id="283" r:id="rId10"/>
    <p:sldId id="281" r:id="rId11"/>
    <p:sldId id="282" r:id="rId12"/>
    <p:sldId id="285" r:id="rId13"/>
    <p:sldId id="286" r:id="rId14"/>
    <p:sldId id="290" r:id="rId15"/>
    <p:sldId id="289" r:id="rId16"/>
    <p:sldId id="288" r:id="rId17"/>
    <p:sldId id="287" r:id="rId18"/>
    <p:sldId id="293" r:id="rId19"/>
    <p:sldId id="29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1E3E73"/>
    <a:srgbClr val="A5AAAB"/>
    <a:srgbClr val="3B5998"/>
    <a:srgbClr val="25B7D3"/>
    <a:srgbClr val="8B9DC3"/>
    <a:srgbClr val="8D9495"/>
    <a:srgbClr val="ECECEC"/>
    <a:srgbClr val="7D8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 autoAdjust="0"/>
    <p:restoredTop sz="95361" autoAdjust="0"/>
  </p:normalViewPr>
  <p:slideViewPr>
    <p:cSldViewPr snapToGrid="0">
      <p:cViewPr varScale="1">
        <p:scale>
          <a:sx n="110" d="100"/>
          <a:sy n="110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6525-6234-4C0A-8AE8-4B578BDE19B1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36F65-AC83-4CA5-A319-75AFC58D4B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7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6F65-AC83-4CA5-A319-75AFC58D4B3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4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559"/>
            <a:ext cx="12192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05176"/>
            <a:ext cx="10515600" cy="104634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kumimoji="1" lang="en-US" altLang="ja-JP" dirty="0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03042"/>
            <a:ext cx="10515600" cy="4299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83" y="153988"/>
            <a:ext cx="1841217" cy="48280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41300" y="608221"/>
            <a:ext cx="9817100" cy="0"/>
          </a:xfrm>
          <a:prstGeom prst="line">
            <a:avLst/>
          </a:prstGeom>
          <a:ln w="19050">
            <a:solidFill>
              <a:srgbClr val="A6A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83" y="153988"/>
            <a:ext cx="1841217" cy="48280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41300" y="608221"/>
            <a:ext cx="9817100" cy="0"/>
          </a:xfrm>
          <a:prstGeom prst="line">
            <a:avLst/>
          </a:prstGeom>
          <a:ln w="19050">
            <a:solidFill>
              <a:srgbClr val="A6A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1850" y="705176"/>
            <a:ext cx="10515600" cy="104634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kumimoji="1" lang="en-US" altLang="ja-JP" dirty="0" smtClean="0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7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83" y="153988"/>
            <a:ext cx="1841217" cy="48280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41300" y="608221"/>
            <a:ext cx="9817100" cy="0"/>
          </a:xfrm>
          <a:prstGeom prst="line">
            <a:avLst/>
          </a:prstGeom>
          <a:ln w="19050">
            <a:solidFill>
              <a:srgbClr val="A6A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0" y="6533102"/>
            <a:ext cx="12192000" cy="324898"/>
            <a:chOff x="0" y="6533102"/>
            <a:chExt cx="12192000" cy="32489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33102"/>
              <a:ext cx="12192000" cy="324898"/>
            </a:xfrm>
            <a:prstGeom prst="rect">
              <a:avLst/>
            </a:prstGeom>
            <a:solidFill>
              <a:srgbClr val="8B9DC3">
                <a:alpha val="4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653826" y="6570632"/>
              <a:ext cx="10190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ja-JP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Internal Use</a:t>
              </a:r>
              <a:endParaRPr lang="ja-JP" altLang="en-US" sz="1200">
                <a:solidFill>
                  <a:schemeClr val="bg1"/>
                </a:solidFill>
                <a:latin typeface="Tahoma" pitchFamily="34" charset="0"/>
                <a:ea typeface="Adobe Gothic Std B" panose="020B0800000000000000" pitchFamily="34" charset="-128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59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57126" y="2763053"/>
            <a:ext cx="1002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Javascript Syntax</a:t>
            </a:r>
            <a:endParaRPr lang="en-US" sz="4800" spc="300" dirty="0">
              <a:solidFill>
                <a:srgbClr val="FFFFFF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42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"/>
    </mc:Choice>
    <mc:Fallback xmlns="">
      <p:transition spd="slow" advTm="1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95231" y="437606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 for loop (same as Java)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183" y="1809206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			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183" y="3257006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for (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 = 0; i &lt;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s.length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s2 stores 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hheelllloo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		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7004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30066" y="455023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while loops (same as Java)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018" y="1826623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50818" y="4569823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break and continue keywords also behave as in Java</a:t>
            </a:r>
            <a:endParaRPr kumimoji="0"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018" y="3189293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2468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656191" y="41148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Arrays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43" y="178308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3" y="317355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stooges.length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stooges.length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stooges.length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stooges.length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stooges[4] = 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Shemp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"; 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stooges.length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5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148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16853" y="402771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Array methods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805" y="16981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 = ["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Stef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Stef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a.push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("Brian"); 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Stef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a.unshift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Stef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a.pop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 // Kelly,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Stef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a.shift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 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Stef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a.sort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 // Jason,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Stef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7605" y="3526971"/>
            <a:ext cx="1162376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sz="2800" dirty="0">
                <a:solidFill>
                  <a:prstClr val="black"/>
                </a:solidFill>
                <a:latin typeface="Tw Cen MT"/>
              </a:rPr>
              <a:t>array serves as many data structures: list, queue, stack, ...</a:t>
            </a:r>
          </a:p>
          <a:p>
            <a:pPr>
              <a:buClr>
                <a:srgbClr val="009DD9"/>
              </a:buClr>
            </a:pPr>
            <a:r>
              <a:rPr kumimoji="0" lang="en-US" sz="2800" dirty="0">
                <a:solidFill>
                  <a:prstClr val="black"/>
                </a:solidFill>
                <a:latin typeface="Tw Cen MT"/>
              </a:rPr>
              <a:t>methods: </a:t>
            </a:r>
            <a:r>
              <a:rPr kumimoji="0"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concat</a:t>
            </a:r>
            <a:r>
              <a:rPr kumimoji="0"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kumimoji="0" lang="en-US" sz="2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splice, </a:t>
            </a:r>
            <a:r>
              <a:rPr kumimoji="0" lang="en-US" sz="2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unshift</a:t>
            </a:r>
            <a:endParaRPr kumimoji="0" lang="en-US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Clr>
                <a:srgbClr val="0F6FC6"/>
              </a:buClr>
            </a:pPr>
            <a:r>
              <a:rPr kumimoji="0" lang="en-US" sz="2400" dirty="0">
                <a:solidFill>
                  <a:prstClr val="black"/>
                </a:solidFill>
                <a:latin typeface="Tw Cen MT"/>
              </a:rPr>
              <a:t>push and pop add / remove from back</a:t>
            </a:r>
          </a:p>
          <a:p>
            <a:pPr lvl="1">
              <a:buClr>
                <a:srgbClr val="0F6FC6"/>
              </a:buClr>
            </a:pPr>
            <a:r>
              <a:rPr kumimoji="0" lang="en-US" sz="2400" dirty="0" err="1">
                <a:solidFill>
                  <a:prstClr val="black"/>
                </a:solidFill>
                <a:latin typeface="Tw Cen MT"/>
              </a:rPr>
              <a:t>unshift</a:t>
            </a:r>
            <a:r>
              <a:rPr kumimoji="0" lang="en-US" sz="2400" dirty="0">
                <a:solidFill>
                  <a:prstClr val="black"/>
                </a:solidFill>
                <a:latin typeface="Tw Cen MT"/>
              </a:rPr>
              <a:t> and shift add / remove from front</a:t>
            </a:r>
          </a:p>
          <a:p>
            <a:pPr lvl="1">
              <a:buClr>
                <a:srgbClr val="0F6FC6"/>
              </a:buClr>
            </a:pPr>
            <a:r>
              <a:rPr kumimoji="0" lang="en-US" sz="2400" dirty="0">
                <a:solidFill>
                  <a:prstClr val="black"/>
                </a:solidFill>
                <a:latin typeface="Tw Cen MT"/>
              </a:rPr>
              <a:t>shift and pop return the element that is removed</a:t>
            </a:r>
            <a:endParaRPr kumimoji="0" lang="en-US" sz="105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64602" y="376646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String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 type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650" y="2738846"/>
            <a:ext cx="1172739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methods: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charAt, charCodeAt, fromCharCode, indexOf, lastIndexOf, replace, split, substring, toLowerCase, toUpperCase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charAt returns a one-letter String (there is no char type)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length property (not a method as in Java)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Strings can be specified with "" or ''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concatenation with + :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 + 1 is 2, but "1" + 1 is "11"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602" y="1367246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s.substring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(0,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s.indexOf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s.length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5998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16853" y="402771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Splitting strings: split and join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805" y="1698171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s.split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a.reverse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a.join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("!"); // 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7605" y="3526971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split breaks apart a string into an array using a delimiter</a:t>
            </a:r>
          </a:p>
          <a:p>
            <a:pPr lvl="1">
              <a:buClr>
                <a:srgbClr val="0F6FC6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can also be used with regular expressions (seen later)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join merges an array into a single string, placing a delimiter between them</a:t>
            </a:r>
            <a:endParaRPr kumimoji="0"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368808" y="550817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Variables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8807" y="3446417"/>
            <a:ext cx="1129196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variables are declared with the var keyword (case sensitive)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types are not specified, but JS does have types ("loosely typed")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Number, Boolean, String, Array, Object, Function, Null, Undefined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can find out a variable's type by calling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typeof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" y="192241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	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" y="254368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clientName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	     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13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455893" y="524692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Number type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5892" y="3267892"/>
            <a:ext cx="1036886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integers and real numbers are the same type (no int vs. double)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same operators: + - * / % ++ -- = += -= *= /= %=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similar precedence to Java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many operators auto-convert types: "2" * 3 is 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845" y="1896292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medianGrade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25266" y="489857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Comments (same as Java)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5266" y="323305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identical to Java's comment syntax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recall: 4 comment syntaxes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HTML: &lt;!-- comment --&gt;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CSS/JS/PHP: /* comment */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Java/JS/PHP: // comment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PHP: # comment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218" y="1861457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4107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47185" y="550817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Math object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137" y="1922417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rand1to10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Math.floor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Math.random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three =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Math.floor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Math.PI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			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7937" y="321781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methods: </a:t>
            </a:r>
            <a:r>
              <a:rPr kumimoji="0"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abs, ceil, </a:t>
            </a:r>
            <a:r>
              <a:rPr kumimoji="0" lang="en-US" sz="2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kumimoji="0"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kumimoji="0" lang="en-US" sz="2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kumimoji="0"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kumimoji="0"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sin, </a:t>
            </a:r>
            <a:r>
              <a:rPr kumimoji="0" lang="en-US" sz="2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kumimoji="0"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tan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properties: </a:t>
            </a:r>
            <a:r>
              <a:rPr kumimoji="0"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E, PI</a:t>
            </a:r>
            <a:endParaRPr kumimoji="0"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07848" y="455022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 Special values: null and undefined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826622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benson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9;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benson's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caroline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undefined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				  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99" y="4036422"/>
            <a:ext cx="1116221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r>
              <a:rPr kumimoji="0" lang="en-US" dirty="0">
                <a:solidFill>
                  <a:prstClr val="black"/>
                </a:solidFill>
                <a:latin typeface="Tw Cen MT"/>
              </a:rPr>
              <a:t> : has not been declared, does not exist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dirty="0">
                <a:solidFill>
                  <a:prstClr val="black"/>
                </a:solidFill>
                <a:latin typeface="Tw Cen MT"/>
              </a:rPr>
              <a:t> : exists, but was specifically assigned an empty or null value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Why does JavaScript have both of these?</a:t>
            </a:r>
            <a:endParaRPr kumimoji="0"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60100" y="489857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 Logical operators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0349" y="201385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&gt; &lt; &gt;= &lt;= &amp;&amp; || ! == != === !==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most logical operators automatically convert types:</a:t>
            </a:r>
          </a:p>
          <a:p>
            <a:pPr lvl="1">
              <a:buClr>
                <a:srgbClr val="0F6FC6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5 &lt; "7" is true</a:t>
            </a:r>
          </a:p>
          <a:p>
            <a:pPr lvl="1">
              <a:buClr>
                <a:srgbClr val="0F6FC6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42 == 42.0 is true</a:t>
            </a:r>
          </a:p>
          <a:p>
            <a:pPr lvl="1">
              <a:buClr>
                <a:srgbClr val="0F6FC6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"5.0" == 5 is true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=== and !== are strict equality tests; checks both type and value</a:t>
            </a:r>
          </a:p>
          <a:p>
            <a:pPr lvl="1">
              <a:buClr>
                <a:srgbClr val="0F6FC6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"5.0" === 5 is false</a:t>
            </a:r>
            <a:endParaRPr kumimoji="0" lang="en-US" sz="15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51688" y="455023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 if/else statement (same as Java)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" y="1826623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" y="4036423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identical structure to Java's if/else statement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JavaScript allows almost anything as a condition</a:t>
            </a:r>
            <a:endParaRPr kumimoji="0"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21356" y="385355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Boolean type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308" y="1756955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ieIsGood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("web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devevelopment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42108" y="3204755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any value can be used as a Boolean</a:t>
            </a:r>
          </a:p>
          <a:p>
            <a:pPr lvl="1">
              <a:buClr>
                <a:srgbClr val="0F6FC6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"</a:t>
            </a:r>
            <a:r>
              <a:rPr kumimoji="0" lang="en-US" dirty="0" err="1">
                <a:solidFill>
                  <a:prstClr val="black"/>
                </a:solidFill>
                <a:latin typeface="Tw Cen MT"/>
              </a:rPr>
              <a:t>falsey</a:t>
            </a:r>
            <a:r>
              <a:rPr kumimoji="0" lang="en-US" dirty="0">
                <a:solidFill>
                  <a:prstClr val="black"/>
                </a:solidFill>
                <a:latin typeface="Tw Cen MT"/>
              </a:rPr>
              <a:t>" values: 0, 0.0, </a:t>
            </a:r>
            <a:r>
              <a:rPr kumimoji="0" lang="en-US" dirty="0" err="1">
                <a:solidFill>
                  <a:prstClr val="black"/>
                </a:solidFill>
                <a:latin typeface="Tw Cen MT"/>
              </a:rPr>
              <a:t>NaN</a:t>
            </a:r>
            <a:r>
              <a:rPr kumimoji="0" lang="en-US" dirty="0">
                <a:solidFill>
                  <a:prstClr val="black"/>
                </a:solidFill>
                <a:latin typeface="Tw Cen MT"/>
              </a:rPr>
              <a:t>, "", null, </a:t>
            </a:r>
            <a:r>
              <a:rPr kumimoji="0" lang="en-US" dirty="0" smtClean="0">
                <a:solidFill>
                  <a:prstClr val="black"/>
                </a:solidFill>
                <a:latin typeface="Tw Cen MT"/>
              </a:rPr>
              <a:t>and undefined</a:t>
            </a:r>
            <a:endParaRPr kumimoji="0" lang="en-US" dirty="0">
              <a:solidFill>
                <a:prstClr val="black"/>
              </a:solidFill>
              <a:latin typeface="Tw Cen MT"/>
            </a:endParaRPr>
          </a:p>
          <a:p>
            <a:pPr lvl="1">
              <a:buClr>
                <a:srgbClr val="0F6FC6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"</a:t>
            </a:r>
            <a:r>
              <a:rPr kumimoji="0" lang="en-US" dirty="0" err="1">
                <a:solidFill>
                  <a:prstClr val="black"/>
                </a:solidFill>
                <a:latin typeface="Tw Cen MT"/>
              </a:rPr>
              <a:t>truthy</a:t>
            </a:r>
            <a:r>
              <a:rPr kumimoji="0" lang="en-US" dirty="0">
                <a:solidFill>
                  <a:prstClr val="black"/>
                </a:solidFill>
                <a:latin typeface="Tw Cen MT"/>
              </a:rPr>
              <a:t>" values: anything else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converting a value into a Boolean explicitly:</a:t>
            </a:r>
          </a:p>
          <a:p>
            <a:pPr lvl="1">
              <a:buClr>
                <a:srgbClr val="0F6FC6"/>
              </a:buClr>
            </a:pPr>
            <a:r>
              <a:rPr kumimoji="0"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boolValue</a:t>
            </a:r>
            <a:r>
              <a:rPr kumimoji="0"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Boolean(</a:t>
            </a:r>
            <a:r>
              <a:rPr kumimoji="0"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otherValue</a:t>
            </a:r>
            <a:r>
              <a:rPr kumimoji="0"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0F6FC6"/>
              </a:buClr>
            </a:pPr>
            <a:r>
              <a:rPr kumimoji="0"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boolValue</a:t>
            </a:r>
            <a:r>
              <a:rPr kumimoji="0"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!!(</a:t>
            </a:r>
            <a:r>
              <a:rPr kumimoji="0"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otherValue</a:t>
            </a:r>
            <a:r>
              <a:rPr kumimoji="0"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df663bd2-fb12-4e1e-b28d-3e2e44ec9777" xsi:nil="true"/>
    <Code xmlns="df663bd2-fb12-4e1e-b28d-3e2e44ec9777">04G-SW/VIETIS</Code>
    <Ver xmlns="df663bd2-fb12-4e1e-b28d-3e2e44ec9777">1.0</V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6716D3EBDB74395F7375991CA0788" ma:contentTypeVersion="5" ma:contentTypeDescription="Create a new document." ma:contentTypeScope="" ma:versionID="b2827cf98d7409d87f1fcf50e85da0be">
  <xsd:schema xmlns:xsd="http://www.w3.org/2001/XMLSchema" xmlns:xs="http://www.w3.org/2001/XMLSchema" xmlns:p="http://schemas.microsoft.com/office/2006/metadata/properties" xmlns:ns1="df663bd2-fb12-4e1e-b28d-3e2e44ec9777" targetNamespace="http://schemas.microsoft.com/office/2006/metadata/properties" ma:root="true" ma:fieldsID="5f8c4540baddffa41c994bb4593ea483" ns1:_="">
    <xsd:import namespace="df663bd2-fb12-4e1e-b28d-3e2e44ec9777"/>
    <xsd:element name="properties">
      <xsd:complexType>
        <xsd:sequence>
          <xsd:element name="documentManagement">
            <xsd:complexType>
              <xsd:all>
                <xsd:element ref="ns1:Code" minOccurs="0"/>
                <xsd:element ref="ns1:Ver" minOccurs="0"/>
                <xsd:element ref="ns1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63bd2-fb12-4e1e-b28d-3e2e44ec9777" elementFormDefault="qualified">
    <xsd:import namespace="http://schemas.microsoft.com/office/2006/documentManagement/types"/>
    <xsd:import namespace="http://schemas.microsoft.com/office/infopath/2007/PartnerControls"/>
    <xsd:element name="Code" ma:index="0" nillable="true" ma:displayName="Code" ma:indexed="true" ma:internalName="Code">
      <xsd:simpleType>
        <xsd:restriction base="dms:Text">
          <xsd:maxLength value="15"/>
        </xsd:restriction>
      </xsd:simpleType>
    </xsd:element>
    <xsd:element name="Ver" ma:index="1" nillable="true" ma:displayName="Ver" ma:internalName="Ver">
      <xsd:simpleType>
        <xsd:restriction base="dms:Text">
          <xsd:maxLength value="4"/>
        </xsd:restriction>
      </xsd:simpleType>
    </xsd:element>
    <xsd:element name="Description0" ma:index="4" nillable="true" ma:displayName="Description" ma:description="Introduce &amp; brief guide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168910-9D35-47AC-A2B4-B4139E4C8D9C}">
  <ds:schemaRefs>
    <ds:schemaRef ds:uri="http://schemas.microsoft.com/office/2006/metadata/properties"/>
    <ds:schemaRef ds:uri="http://schemas.microsoft.com/office/infopath/2007/PartnerControls"/>
    <ds:schemaRef ds:uri="df663bd2-fb12-4e1e-b28d-3e2e44ec9777"/>
  </ds:schemaRefs>
</ds:datastoreItem>
</file>

<file path=customXml/itemProps2.xml><?xml version="1.0" encoding="utf-8"?>
<ds:datastoreItem xmlns:ds="http://schemas.openxmlformats.org/officeDocument/2006/customXml" ds:itemID="{511485EE-DBAA-4EDA-916B-1F09ABB6CC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9940E2-B1C6-4CEF-B68A-E4B71472B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663bd2-fb12-4e1e-b28d-3e2e44ec97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965</Words>
  <Application>Microsoft Office PowerPoint</Application>
  <PresentationFormat>Widescreen</PresentationFormat>
  <Paragraphs>133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Adobe Gothic Std B</vt:lpstr>
      <vt:lpstr>ＭＳ Ｐゴシック</vt:lpstr>
      <vt:lpstr>Tw Cen MT</vt:lpstr>
      <vt:lpstr>Arial</vt:lpstr>
      <vt:lpstr>Calibri</vt:lpstr>
      <vt:lpstr>Consolas</vt:lpstr>
      <vt:lpstr>Courier New</vt:lpstr>
      <vt:lpstr>Tahoma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VIETIS Software Development Process (JP)</dc:title>
  <dc:creator>Nguyen NGoc Tan</dc:creator>
  <cp:lastModifiedBy>kien.do</cp:lastModifiedBy>
  <cp:revision>929</cp:revision>
  <dcterms:created xsi:type="dcterms:W3CDTF">2015-02-14T11:10:47Z</dcterms:created>
  <dcterms:modified xsi:type="dcterms:W3CDTF">2019-04-25T08:29:50Z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0x0101008FE6716D3EBDB74395F7375991CA0788</vt:lpwstr>
  </property>
</Properties>
</file>