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Tahoma"/>
      <p:regular r:id="rId25"/>
      <p:bold r:id="rId26"/>
    </p:embeddedFont>
    <p:embeddedFont>
      <p:font typeface="Gill Sans"/>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Tahoma-bold.fntdata"/><Relationship Id="rId25" Type="http://schemas.openxmlformats.org/officeDocument/2006/relationships/font" Target="fonts/Tahoma-regular.fntdata"/><Relationship Id="rId28" Type="http://schemas.openxmlformats.org/officeDocument/2006/relationships/font" Target="fonts/GillSans-bold.fntdata"/><Relationship Id="rId27" Type="http://schemas.openxmlformats.org/officeDocument/2006/relationships/font" Target="fonts/GillSans-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 name="Shape 27"/>
        <p:cNvGrpSpPr/>
        <p:nvPr/>
      </p:nvGrpSpPr>
      <p:grpSpPr>
        <a:xfrm>
          <a:off x="0" y="0"/>
          <a:ext cx="0" cy="0"/>
          <a:chOff x="0" y="0"/>
          <a:chExt cx="0" cy="0"/>
        </a:xfrm>
      </p:grpSpPr>
      <p:sp>
        <p:nvSpPr>
          <p:cNvPr id="28" name="Google Shape;2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 name="Google Shape;2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 name="Google Shape;3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6fc905ab8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g56fc905ab8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6fc905ab8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g56fc905ab8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6fc905ab8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g56fc905ab8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6fc905ab8_0_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56fc905ab8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6fc905ab8_0_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56fc905ab8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6fc905ab8_0_1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56fc905ab8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9242fc0ac_1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g59242fc0ac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6fc905ab8_0_1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56fc905ab8_0_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6fc905ab8_0_1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56fc905ab8_0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 name="Shape 33"/>
        <p:cNvGrpSpPr/>
        <p:nvPr/>
      </p:nvGrpSpPr>
      <p:grpSpPr>
        <a:xfrm>
          <a:off x="0" y="0"/>
          <a:ext cx="0" cy="0"/>
          <a:chOff x="0" y="0"/>
          <a:chExt cx="0" cy="0"/>
        </a:xfrm>
      </p:grpSpPr>
      <p:sp>
        <p:nvSpPr>
          <p:cNvPr id="34" name="Google Shape;3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 name="Google Shape;3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 name="Shape 41"/>
        <p:cNvGrpSpPr/>
        <p:nvPr/>
      </p:nvGrpSpPr>
      <p:grpSpPr>
        <a:xfrm>
          <a:off x="0" y="0"/>
          <a:ext cx="0" cy="0"/>
          <a:chOff x="0" y="0"/>
          <a:chExt cx="0" cy="0"/>
        </a:xfrm>
      </p:grpSpPr>
      <p:sp>
        <p:nvSpPr>
          <p:cNvPr id="42" name="Google Shape;42;g56fc905ab8_0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 name="Google Shape;43;g56fc905ab8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 name="Shape 48"/>
        <p:cNvGrpSpPr/>
        <p:nvPr/>
      </p:nvGrpSpPr>
      <p:grpSpPr>
        <a:xfrm>
          <a:off x="0" y="0"/>
          <a:ext cx="0" cy="0"/>
          <a:chOff x="0" y="0"/>
          <a:chExt cx="0" cy="0"/>
        </a:xfrm>
      </p:grpSpPr>
      <p:sp>
        <p:nvSpPr>
          <p:cNvPr id="49" name="Google Shape;49;g56fc905ab8_0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g56fc905ab8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59242fc0ac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g59242fc0ac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6fc905ab8_0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g56fc905ab8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6fc905ab8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g56fc905ab8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6fc905ab8_0_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g56fc905ab8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5" name="Shape 15"/>
        <p:cNvGrpSpPr/>
        <p:nvPr/>
      </p:nvGrpSpPr>
      <p:grpSpPr>
        <a:xfrm>
          <a:off x="0" y="0"/>
          <a:ext cx="0" cy="0"/>
          <a:chOff x="0" y="0"/>
          <a:chExt cx="0" cy="0"/>
        </a:xfrm>
      </p:grpSpPr>
      <p:pic>
        <p:nvPicPr>
          <p:cNvPr id="16" name="Google Shape;16;p2"/>
          <p:cNvPicPr preferRelativeResize="0"/>
          <p:nvPr/>
        </p:nvPicPr>
        <p:blipFill rotWithShape="1">
          <a:blip r:embed="rId2">
            <a:alphaModFix/>
          </a:blip>
          <a:srcRect b="0" l="0" r="0" t="0"/>
          <a:stretch/>
        </p:blipFill>
        <p:spPr>
          <a:xfrm>
            <a:off x="0" y="1945559"/>
            <a:ext cx="12192000" cy="2857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p:cSld name="Title and Vertical Text">
    <p:spTree>
      <p:nvGrpSpPr>
        <p:cNvPr id="17" name="Shape 17"/>
        <p:cNvGrpSpPr/>
        <p:nvPr/>
      </p:nvGrpSpPr>
      <p:grpSpPr>
        <a:xfrm>
          <a:off x="0" y="0"/>
          <a:ext cx="0" cy="0"/>
          <a:chOff x="0" y="0"/>
          <a:chExt cx="0" cy="0"/>
        </a:xfrm>
      </p:grpSpPr>
      <p:sp>
        <p:nvSpPr>
          <p:cNvPr id="18" name="Google Shape;18;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rgbClr val="1E3E73"/>
              </a:buClr>
              <a:buSzPts val="2800"/>
              <a:buFont typeface="Arial"/>
              <a:buChar char="•"/>
              <a:defRPr b="0" i="0" sz="2800" u="none" cap="none" strike="noStrike">
                <a:solidFill>
                  <a:srgbClr val="1E3E73"/>
                </a:solidFill>
                <a:latin typeface="Tahoma"/>
                <a:ea typeface="Tahoma"/>
                <a:cs typeface="Tahoma"/>
                <a:sym typeface="Tahoma"/>
              </a:defRPr>
            </a:lvl1pPr>
            <a:lvl2pPr indent="-381000" lvl="1" marL="914400" marR="0" rtl="0" algn="l">
              <a:lnSpc>
                <a:spcPct val="90000"/>
              </a:lnSpc>
              <a:spcBef>
                <a:spcPts val="500"/>
              </a:spcBef>
              <a:spcAft>
                <a:spcPts val="0"/>
              </a:spcAft>
              <a:buClr>
                <a:srgbClr val="1E3E73"/>
              </a:buClr>
              <a:buSzPts val="2400"/>
              <a:buFont typeface="Arial"/>
              <a:buChar char="•"/>
              <a:defRPr b="0" i="0" sz="2400" u="none" cap="none" strike="noStrike">
                <a:solidFill>
                  <a:srgbClr val="1E3E73"/>
                </a:solidFill>
                <a:latin typeface="Tahoma"/>
                <a:ea typeface="Tahoma"/>
                <a:cs typeface="Tahoma"/>
                <a:sym typeface="Tahoma"/>
              </a:defRPr>
            </a:lvl2pPr>
            <a:lvl3pPr indent="-355600" lvl="2" marL="1371600" marR="0" rtl="0" algn="l">
              <a:lnSpc>
                <a:spcPct val="90000"/>
              </a:lnSpc>
              <a:spcBef>
                <a:spcPts val="500"/>
              </a:spcBef>
              <a:spcAft>
                <a:spcPts val="0"/>
              </a:spcAft>
              <a:buClr>
                <a:srgbClr val="1E3E73"/>
              </a:buClr>
              <a:buSzPts val="2000"/>
              <a:buFont typeface="Arial"/>
              <a:buChar char="•"/>
              <a:defRPr b="0" i="0" sz="2000" u="none" cap="none" strike="noStrike">
                <a:solidFill>
                  <a:srgbClr val="1E3E73"/>
                </a:solidFill>
                <a:latin typeface="Tahoma"/>
                <a:ea typeface="Tahoma"/>
                <a:cs typeface="Tahoma"/>
                <a:sym typeface="Tahoma"/>
              </a:defRPr>
            </a:lvl3pPr>
            <a:lvl4pPr indent="-342900" lvl="3" marL="1828800" marR="0" rtl="0" algn="l">
              <a:lnSpc>
                <a:spcPct val="90000"/>
              </a:lnSpc>
              <a:spcBef>
                <a:spcPts val="500"/>
              </a:spcBef>
              <a:spcAft>
                <a:spcPts val="0"/>
              </a:spcAft>
              <a:buClr>
                <a:srgbClr val="1E3E73"/>
              </a:buClr>
              <a:buSzPts val="1800"/>
              <a:buFont typeface="Arial"/>
              <a:buChar char="•"/>
              <a:defRPr b="0" i="0" sz="1800" u="none" cap="none" strike="noStrike">
                <a:solidFill>
                  <a:srgbClr val="1E3E73"/>
                </a:solidFill>
                <a:latin typeface="Tahoma"/>
                <a:ea typeface="Tahoma"/>
                <a:cs typeface="Tahoma"/>
                <a:sym typeface="Tahoma"/>
              </a:defRPr>
            </a:lvl4pPr>
            <a:lvl5pPr indent="-342900" lvl="4" marL="2286000" marR="0" rtl="0" algn="l">
              <a:lnSpc>
                <a:spcPct val="90000"/>
              </a:lnSpc>
              <a:spcBef>
                <a:spcPts val="500"/>
              </a:spcBef>
              <a:spcAft>
                <a:spcPts val="0"/>
              </a:spcAft>
              <a:buClr>
                <a:srgbClr val="1E3E73"/>
              </a:buClr>
              <a:buSzPts val="1800"/>
              <a:buFont typeface="Arial"/>
              <a:buChar char="•"/>
              <a:defRPr b="0" i="0" sz="1800" u="none" cap="none" strike="noStrike">
                <a:solidFill>
                  <a:srgbClr val="1E3E73"/>
                </a:solidFill>
                <a:latin typeface="Tahoma"/>
                <a:ea typeface="Tahoma"/>
                <a:cs typeface="Tahoma"/>
                <a:sym typeface="Tahom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19" name="Google Shape;19;p3"/>
          <p:cNvPicPr preferRelativeResize="0"/>
          <p:nvPr/>
        </p:nvPicPr>
        <p:blipFill rotWithShape="1">
          <a:blip r:embed="rId2">
            <a:alphaModFix/>
          </a:blip>
          <a:srcRect b="0" l="0" r="0" t="0"/>
          <a:stretch/>
        </p:blipFill>
        <p:spPr>
          <a:xfrm>
            <a:off x="10160283" y="153988"/>
            <a:ext cx="1841217" cy="482808"/>
          </a:xfrm>
          <a:prstGeom prst="rect">
            <a:avLst/>
          </a:prstGeom>
          <a:noFill/>
          <a:ln>
            <a:noFill/>
          </a:ln>
        </p:spPr>
      </p:pic>
      <p:cxnSp>
        <p:nvCxnSpPr>
          <p:cNvPr id="20" name="Google Shape;20;p3"/>
          <p:cNvCxnSpPr/>
          <p:nvPr/>
        </p:nvCxnSpPr>
        <p:spPr>
          <a:xfrm>
            <a:off x="241300" y="608221"/>
            <a:ext cx="9817100" cy="0"/>
          </a:xfrm>
          <a:prstGeom prst="straightConnector1">
            <a:avLst/>
          </a:prstGeom>
          <a:noFill/>
          <a:ln cap="flat" cmpd="sng" w="19050">
            <a:solidFill>
              <a:srgbClr val="A6ACAD"/>
            </a:solidFill>
            <a:prstDash val="solid"/>
            <a:miter lim="800000"/>
            <a:headEnd len="sm" w="sm" type="none"/>
            <a:tailEnd len="sm" w="sm" type="none"/>
          </a:ln>
        </p:spPr>
      </p:cxnSp>
      <p:sp>
        <p:nvSpPr>
          <p:cNvPr id="21" name="Google Shape;21;p3"/>
          <p:cNvSpPr txBox="1"/>
          <p:nvPr>
            <p:ph type="title"/>
          </p:nvPr>
        </p:nvSpPr>
        <p:spPr>
          <a:xfrm>
            <a:off x="831850" y="705176"/>
            <a:ext cx="10515600" cy="1046341"/>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rgbClr val="1E3E73"/>
              </a:buClr>
              <a:buSzPts val="6000"/>
              <a:buFont typeface="Tahoma"/>
              <a:buNone/>
              <a:defRPr b="0" i="0" sz="6000" u="none" cap="none" strike="noStrike">
                <a:solidFill>
                  <a:srgbClr val="1E3E73"/>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2" name="Shape 22"/>
        <p:cNvGrpSpPr/>
        <p:nvPr/>
      </p:nvGrpSpPr>
      <p:grpSpPr>
        <a:xfrm>
          <a:off x="0" y="0"/>
          <a:ext cx="0" cy="0"/>
          <a:chOff x="0" y="0"/>
          <a:chExt cx="0" cy="0"/>
        </a:xfrm>
      </p:grpSpPr>
      <p:sp>
        <p:nvSpPr>
          <p:cNvPr id="23" name="Google Shape;23;p4"/>
          <p:cNvSpPr txBox="1"/>
          <p:nvPr>
            <p:ph type="title"/>
          </p:nvPr>
        </p:nvSpPr>
        <p:spPr>
          <a:xfrm>
            <a:off x="831850" y="705176"/>
            <a:ext cx="10515600" cy="1046341"/>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rgbClr val="1E3E73"/>
              </a:buClr>
              <a:buSzPts val="6000"/>
              <a:buFont typeface="Tahoma"/>
              <a:buNone/>
              <a:defRPr b="0" i="0" sz="6000" u="none" cap="none" strike="noStrike">
                <a:solidFill>
                  <a:srgbClr val="1E3E73"/>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4"/>
          <p:cNvSpPr txBox="1"/>
          <p:nvPr>
            <p:ph idx="1" type="body"/>
          </p:nvPr>
        </p:nvSpPr>
        <p:spPr>
          <a:xfrm>
            <a:off x="831850" y="1803042"/>
            <a:ext cx="10515600" cy="4299487"/>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rgbClr val="1E3E73"/>
              </a:buClr>
              <a:buSzPts val="2400"/>
              <a:buFont typeface="Arial"/>
              <a:buNone/>
              <a:defRPr b="0" i="0" sz="2400" u="none" cap="none" strike="noStrike">
                <a:solidFill>
                  <a:srgbClr val="1E3E73"/>
                </a:solidFill>
                <a:latin typeface="Tahoma"/>
                <a:ea typeface="Tahoma"/>
                <a:cs typeface="Tahoma"/>
                <a:sym typeface="Tahoma"/>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Tahoma"/>
                <a:ea typeface="Tahoma"/>
                <a:cs typeface="Tahoma"/>
                <a:sym typeface="Tahoma"/>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Tahoma"/>
                <a:ea typeface="Tahoma"/>
                <a:cs typeface="Tahoma"/>
                <a:sym typeface="Tahoma"/>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Tahoma"/>
                <a:ea typeface="Tahoma"/>
                <a:cs typeface="Tahoma"/>
                <a:sym typeface="Tahoma"/>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Tahoma"/>
                <a:ea typeface="Tahoma"/>
                <a:cs typeface="Tahoma"/>
                <a:sym typeface="Tahoma"/>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pic>
        <p:nvPicPr>
          <p:cNvPr id="25" name="Google Shape;25;p4"/>
          <p:cNvPicPr preferRelativeResize="0"/>
          <p:nvPr/>
        </p:nvPicPr>
        <p:blipFill rotWithShape="1">
          <a:blip r:embed="rId2">
            <a:alphaModFix/>
          </a:blip>
          <a:srcRect b="0" l="0" r="0" t="0"/>
          <a:stretch/>
        </p:blipFill>
        <p:spPr>
          <a:xfrm>
            <a:off x="10160283" y="153988"/>
            <a:ext cx="1841217" cy="482808"/>
          </a:xfrm>
          <a:prstGeom prst="rect">
            <a:avLst/>
          </a:prstGeom>
          <a:noFill/>
          <a:ln>
            <a:noFill/>
          </a:ln>
        </p:spPr>
      </p:pic>
      <p:cxnSp>
        <p:nvCxnSpPr>
          <p:cNvPr id="26" name="Google Shape;26;p4"/>
          <p:cNvCxnSpPr/>
          <p:nvPr/>
        </p:nvCxnSpPr>
        <p:spPr>
          <a:xfrm>
            <a:off x="241300" y="608221"/>
            <a:ext cx="9817100" cy="0"/>
          </a:xfrm>
          <a:prstGeom prst="straightConnector1">
            <a:avLst/>
          </a:prstGeom>
          <a:noFill/>
          <a:ln cap="flat" cmpd="sng" w="19050">
            <a:solidFill>
              <a:srgbClr val="A6ACAD"/>
            </a:solidFill>
            <a:prstDash val="solid"/>
            <a:miter lim="800000"/>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10160283" y="153988"/>
            <a:ext cx="1841217" cy="482808"/>
          </a:xfrm>
          <a:prstGeom prst="rect">
            <a:avLst/>
          </a:prstGeom>
          <a:noFill/>
          <a:ln>
            <a:noFill/>
          </a:ln>
        </p:spPr>
      </p:pic>
      <p:cxnSp>
        <p:nvCxnSpPr>
          <p:cNvPr id="11" name="Google Shape;11;p1"/>
          <p:cNvCxnSpPr/>
          <p:nvPr/>
        </p:nvCxnSpPr>
        <p:spPr>
          <a:xfrm>
            <a:off x="241300" y="608221"/>
            <a:ext cx="9817100" cy="0"/>
          </a:xfrm>
          <a:prstGeom prst="straightConnector1">
            <a:avLst/>
          </a:prstGeom>
          <a:noFill/>
          <a:ln cap="flat" cmpd="sng" w="19050">
            <a:solidFill>
              <a:srgbClr val="A6ACAD"/>
            </a:solidFill>
            <a:prstDash val="solid"/>
            <a:miter lim="800000"/>
            <a:headEnd len="sm" w="sm" type="none"/>
            <a:tailEnd len="sm" w="sm" type="none"/>
          </a:ln>
        </p:spPr>
      </p:cxnSp>
      <p:grpSp>
        <p:nvGrpSpPr>
          <p:cNvPr id="12" name="Google Shape;12;p1"/>
          <p:cNvGrpSpPr/>
          <p:nvPr/>
        </p:nvGrpSpPr>
        <p:grpSpPr>
          <a:xfrm>
            <a:off x="0" y="6533102"/>
            <a:ext cx="12192000" cy="324898"/>
            <a:chOff x="0" y="6533102"/>
            <a:chExt cx="12192000" cy="324898"/>
          </a:xfrm>
        </p:grpSpPr>
        <p:sp>
          <p:nvSpPr>
            <p:cNvPr id="13" name="Google Shape;13;p1"/>
            <p:cNvSpPr/>
            <p:nvPr/>
          </p:nvSpPr>
          <p:spPr>
            <a:xfrm>
              <a:off x="0" y="6533102"/>
              <a:ext cx="12192000" cy="324898"/>
            </a:xfrm>
            <a:prstGeom prst="rect">
              <a:avLst/>
            </a:prstGeom>
            <a:solidFill>
              <a:srgbClr val="8B9DC3">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 name="Google Shape;14;p1"/>
            <p:cNvSpPr/>
            <p:nvPr/>
          </p:nvSpPr>
          <p:spPr>
            <a:xfrm>
              <a:off x="5653826" y="6570632"/>
              <a:ext cx="1019062" cy="27699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en-US" sz="1200" u="none" cap="none" strike="noStrike">
                  <a:solidFill>
                    <a:schemeClr val="lt1"/>
                  </a:solidFill>
                  <a:latin typeface="Tahoma"/>
                  <a:ea typeface="Tahoma"/>
                  <a:cs typeface="Tahoma"/>
                  <a:sym typeface="Tahoma"/>
                </a:rPr>
                <a:t>Internal Use</a:t>
              </a:r>
              <a:endParaRPr b="0" i="0" sz="1200" u="none" cap="none" strike="noStrike">
                <a:solidFill>
                  <a:schemeClr val="lt1"/>
                </a:solidFill>
                <a:latin typeface="Tahoma"/>
                <a:ea typeface="Tahoma"/>
                <a:cs typeface="Tahoma"/>
                <a:sym typeface="Tahoma"/>
              </a:endParaRPr>
            </a:p>
          </p:txBody>
        </p:sp>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 name="Shape 31"/>
        <p:cNvGrpSpPr/>
        <p:nvPr/>
      </p:nvGrpSpPr>
      <p:grpSpPr>
        <a:xfrm>
          <a:off x="0" y="0"/>
          <a:ext cx="0" cy="0"/>
          <a:chOff x="0" y="0"/>
          <a:chExt cx="0" cy="0"/>
        </a:xfrm>
      </p:grpSpPr>
      <p:sp>
        <p:nvSpPr>
          <p:cNvPr id="32" name="Google Shape;32;p5"/>
          <p:cNvSpPr/>
          <p:nvPr/>
        </p:nvSpPr>
        <p:spPr>
          <a:xfrm>
            <a:off x="1157126" y="2763053"/>
            <a:ext cx="10022800"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800">
                <a:solidFill>
                  <a:srgbClr val="FFFFFF"/>
                </a:solidFill>
                <a:latin typeface="Calibri"/>
                <a:ea typeface="Calibri"/>
                <a:cs typeface="Calibri"/>
                <a:sym typeface="Calibri"/>
              </a:rPr>
              <a:t>OOP in JavaScript</a:t>
            </a:r>
            <a:endParaRPr b="0" i="0" sz="4800" u="none" cap="none" strike="noStrike">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4"/>
          <p:cNvSpPr txBox="1"/>
          <p:nvPr/>
        </p:nvSpPr>
        <p:spPr>
          <a:xfrm>
            <a:off x="452850" y="726648"/>
            <a:ext cx="8153400" cy="803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4617B"/>
              </a:buClr>
              <a:buSzPts val="4400"/>
              <a:buFont typeface="Twentieth Century"/>
              <a:buNone/>
            </a:pPr>
            <a:r>
              <a:rPr lang="en-US" sz="4400">
                <a:solidFill>
                  <a:srgbClr val="04617B"/>
                </a:solidFill>
                <a:latin typeface="Twentieth Century"/>
                <a:ea typeface="Twentieth Century"/>
                <a:cs typeface="Twentieth Century"/>
                <a:sym typeface="Twentieth Century"/>
              </a:rPr>
              <a:t>Instance/Object</a:t>
            </a:r>
            <a:endParaRPr sz="4400">
              <a:solidFill>
                <a:srgbClr val="04617B"/>
              </a:solidFill>
              <a:latin typeface="Twentieth Century"/>
              <a:ea typeface="Twentieth Century"/>
              <a:cs typeface="Twentieth Century"/>
              <a:sym typeface="Twentieth Century"/>
            </a:endParaRPr>
          </a:p>
        </p:txBody>
      </p:sp>
      <p:sp>
        <p:nvSpPr>
          <p:cNvPr id="90" name="Google Shape;90;p14"/>
          <p:cNvSpPr txBox="1"/>
          <p:nvPr/>
        </p:nvSpPr>
        <p:spPr>
          <a:xfrm>
            <a:off x="639300" y="2210300"/>
            <a:ext cx="10913400" cy="255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700"/>
              </a:spcBef>
              <a:spcAft>
                <a:spcPts val="0"/>
              </a:spcAft>
              <a:buNone/>
            </a:pPr>
            <a:r>
              <a:rPr lang="en-US" sz="2900">
                <a:latin typeface="Twentieth Century"/>
                <a:ea typeface="Twentieth Century"/>
                <a:cs typeface="Twentieth Century"/>
                <a:sym typeface="Twentieth Century"/>
              </a:rPr>
              <a:t>One can have an </a:t>
            </a:r>
            <a:r>
              <a:rPr b="1" lang="en-US" sz="2900">
                <a:latin typeface="Twentieth Century"/>
                <a:ea typeface="Twentieth Century"/>
                <a:cs typeface="Twentieth Century"/>
                <a:sym typeface="Twentieth Century"/>
              </a:rPr>
              <a:t>instance</a:t>
            </a:r>
            <a:r>
              <a:rPr lang="en-US" sz="2900">
                <a:latin typeface="Twentieth Century"/>
                <a:ea typeface="Twentieth Century"/>
                <a:cs typeface="Twentieth Century"/>
                <a:sym typeface="Twentieth Century"/>
              </a:rPr>
              <a:t> of a class or a particular object. The </a:t>
            </a:r>
            <a:r>
              <a:rPr b="1" lang="en-US" sz="2900">
                <a:latin typeface="Twentieth Century"/>
                <a:ea typeface="Twentieth Century"/>
                <a:cs typeface="Twentieth Century"/>
                <a:sym typeface="Twentieth Century"/>
              </a:rPr>
              <a:t>instance</a:t>
            </a:r>
            <a:r>
              <a:rPr lang="en-US" sz="2900">
                <a:latin typeface="Twentieth Century"/>
                <a:ea typeface="Twentieth Century"/>
                <a:cs typeface="Twentieth Century"/>
                <a:sym typeface="Twentieth Century"/>
              </a:rPr>
              <a:t> is the actual object created at runtime. In programmer jargon, the Lassie object is an </a:t>
            </a:r>
            <a:r>
              <a:rPr b="1" lang="en-US" sz="2900">
                <a:latin typeface="Twentieth Century"/>
                <a:ea typeface="Twentieth Century"/>
                <a:cs typeface="Twentieth Century"/>
                <a:sym typeface="Twentieth Century"/>
              </a:rPr>
              <a:t>instance</a:t>
            </a:r>
            <a:r>
              <a:rPr lang="en-US" sz="2900">
                <a:latin typeface="Twentieth Century"/>
                <a:ea typeface="Twentieth Century"/>
                <a:cs typeface="Twentieth Century"/>
                <a:sym typeface="Twentieth Century"/>
              </a:rPr>
              <a:t> of the Dog class. The set of values of the attributes of a particular </a:t>
            </a:r>
            <a:r>
              <a:rPr b="1" lang="en-US" sz="2900">
                <a:latin typeface="Twentieth Century"/>
                <a:ea typeface="Twentieth Century"/>
                <a:cs typeface="Twentieth Century"/>
                <a:sym typeface="Twentieth Century"/>
              </a:rPr>
              <a:t>object</a:t>
            </a:r>
            <a:r>
              <a:rPr lang="en-US" sz="2900">
                <a:latin typeface="Twentieth Century"/>
                <a:ea typeface="Twentieth Century"/>
                <a:cs typeface="Twentieth Century"/>
                <a:sym typeface="Twentieth Century"/>
              </a:rPr>
              <a:t> is called its </a:t>
            </a:r>
            <a:r>
              <a:rPr b="1" lang="en-US" sz="2900">
                <a:latin typeface="Twentieth Century"/>
                <a:ea typeface="Twentieth Century"/>
                <a:cs typeface="Twentieth Century"/>
                <a:sym typeface="Twentieth Century"/>
              </a:rPr>
              <a:t>state</a:t>
            </a:r>
            <a:r>
              <a:rPr lang="en-US" sz="2900">
                <a:latin typeface="Twentieth Century"/>
                <a:ea typeface="Twentieth Century"/>
                <a:cs typeface="Twentieth Century"/>
                <a:sym typeface="Twentieth Century"/>
              </a:rPr>
              <a:t>. The </a:t>
            </a:r>
            <a:r>
              <a:rPr b="1" lang="en-US" sz="2900">
                <a:latin typeface="Twentieth Century"/>
                <a:ea typeface="Twentieth Century"/>
                <a:cs typeface="Twentieth Century"/>
                <a:sym typeface="Twentieth Century"/>
              </a:rPr>
              <a:t>object</a:t>
            </a:r>
            <a:r>
              <a:rPr lang="en-US" sz="2900">
                <a:latin typeface="Twentieth Century"/>
                <a:ea typeface="Twentieth Century"/>
                <a:cs typeface="Twentieth Century"/>
                <a:sym typeface="Twentieth Century"/>
              </a:rPr>
              <a:t> consists of state and the behavior that’s defined in the object’s class.</a:t>
            </a:r>
            <a:endParaRPr b="0" i="0" sz="24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5"/>
          <p:cNvSpPr txBox="1"/>
          <p:nvPr/>
        </p:nvSpPr>
        <p:spPr>
          <a:xfrm>
            <a:off x="452850" y="726648"/>
            <a:ext cx="8153400" cy="803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4617B"/>
              </a:buClr>
              <a:buSzPts val="4400"/>
              <a:buFont typeface="Twentieth Century"/>
              <a:buNone/>
            </a:pPr>
            <a:r>
              <a:rPr lang="en-US" sz="4400">
                <a:solidFill>
                  <a:srgbClr val="04617B"/>
                </a:solidFill>
                <a:latin typeface="Twentieth Century"/>
                <a:ea typeface="Twentieth Century"/>
                <a:cs typeface="Twentieth Century"/>
                <a:sym typeface="Twentieth Century"/>
              </a:rPr>
              <a:t>Method</a:t>
            </a:r>
            <a:endParaRPr b="0" i="0" sz="4000" u="none" cap="none" strike="noStrike">
              <a:solidFill>
                <a:srgbClr val="04617B"/>
              </a:solidFill>
              <a:latin typeface="Courier New"/>
              <a:ea typeface="Courier New"/>
              <a:cs typeface="Courier New"/>
              <a:sym typeface="Courier New"/>
            </a:endParaRPr>
          </a:p>
        </p:txBody>
      </p:sp>
      <p:sp>
        <p:nvSpPr>
          <p:cNvPr id="96" name="Google Shape;96;p15"/>
          <p:cNvSpPr txBox="1"/>
          <p:nvPr/>
        </p:nvSpPr>
        <p:spPr>
          <a:xfrm>
            <a:off x="639300" y="2210300"/>
            <a:ext cx="10913400" cy="29370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700"/>
              </a:spcBef>
              <a:spcAft>
                <a:spcPts val="0"/>
              </a:spcAft>
              <a:buNone/>
            </a:pPr>
            <a:r>
              <a:rPr lang="en-US" sz="2900">
                <a:latin typeface="Twentieth Century"/>
                <a:ea typeface="Twentieth Century"/>
                <a:cs typeface="Twentieth Century"/>
                <a:sym typeface="Twentieth Century"/>
              </a:rPr>
              <a:t>An object’s abilities. In language, </a:t>
            </a:r>
            <a:r>
              <a:rPr b="1" lang="en-US" sz="2900">
                <a:latin typeface="Twentieth Century"/>
                <a:ea typeface="Twentieth Century"/>
                <a:cs typeface="Twentieth Century"/>
                <a:sym typeface="Twentieth Century"/>
              </a:rPr>
              <a:t>methods</a:t>
            </a:r>
            <a:r>
              <a:rPr lang="en-US" sz="2900">
                <a:latin typeface="Twentieth Century"/>
                <a:ea typeface="Twentieth Century"/>
                <a:cs typeface="Twentieth Century"/>
                <a:sym typeface="Twentieth Century"/>
              </a:rPr>
              <a:t> are verbs. Lassie, being a Dog, has the ability to bark.  So bark() is one of Lassie’s methods.  She may have other </a:t>
            </a:r>
            <a:r>
              <a:rPr b="1" lang="en-US" sz="2900">
                <a:latin typeface="Twentieth Century"/>
                <a:ea typeface="Twentieth Century"/>
                <a:cs typeface="Twentieth Century"/>
                <a:sym typeface="Twentieth Century"/>
              </a:rPr>
              <a:t>methods</a:t>
            </a:r>
            <a:r>
              <a:rPr lang="en-US" sz="2900">
                <a:latin typeface="Twentieth Century"/>
                <a:ea typeface="Twentieth Century"/>
                <a:cs typeface="Twentieth Century"/>
                <a:sym typeface="Twentieth Century"/>
              </a:rPr>
              <a:t> as well, for example sit() or eat() or walk() or save_timmy().  Within the program, using a </a:t>
            </a:r>
            <a:r>
              <a:rPr b="1" lang="en-US" sz="2900">
                <a:latin typeface="Twentieth Century"/>
                <a:ea typeface="Twentieth Century"/>
                <a:cs typeface="Twentieth Century"/>
                <a:sym typeface="Twentieth Century"/>
              </a:rPr>
              <a:t>method</a:t>
            </a:r>
            <a:r>
              <a:rPr lang="en-US" sz="2900">
                <a:latin typeface="Twentieth Century"/>
                <a:ea typeface="Twentieth Century"/>
                <a:cs typeface="Twentieth Century"/>
                <a:sym typeface="Twentieth Century"/>
              </a:rPr>
              <a:t> usually affects only one particular object; all Dogs can bark, but you need only one particular dog to do the barking</a:t>
            </a:r>
            <a:endParaRPr b="0" i="0" sz="24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6"/>
          <p:cNvSpPr txBox="1"/>
          <p:nvPr/>
        </p:nvSpPr>
        <p:spPr>
          <a:xfrm>
            <a:off x="452850" y="726648"/>
            <a:ext cx="8153400" cy="803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4617B"/>
              </a:buClr>
              <a:buSzPts val="4400"/>
              <a:buFont typeface="Twentieth Century"/>
              <a:buNone/>
            </a:pPr>
            <a:r>
              <a:rPr lang="en-US" sz="4400">
                <a:solidFill>
                  <a:srgbClr val="04617B"/>
                </a:solidFill>
                <a:latin typeface="Twentieth Century"/>
                <a:ea typeface="Twentieth Century"/>
                <a:cs typeface="Twentieth Century"/>
                <a:sym typeface="Twentieth Century"/>
              </a:rPr>
              <a:t>Objects in JavaScript</a:t>
            </a:r>
            <a:endParaRPr b="0" i="0" sz="4000" u="none" cap="none" strike="noStrike">
              <a:solidFill>
                <a:srgbClr val="04617B"/>
              </a:solidFill>
              <a:latin typeface="Courier New"/>
              <a:ea typeface="Courier New"/>
              <a:cs typeface="Courier New"/>
              <a:sym typeface="Courier New"/>
            </a:endParaRPr>
          </a:p>
        </p:txBody>
      </p:sp>
      <p:sp>
        <p:nvSpPr>
          <p:cNvPr id="102" name="Google Shape;102;p16"/>
          <p:cNvSpPr txBox="1"/>
          <p:nvPr/>
        </p:nvSpPr>
        <p:spPr>
          <a:xfrm>
            <a:off x="639300" y="2210300"/>
            <a:ext cx="10913400" cy="23070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700"/>
              </a:spcBef>
              <a:spcAft>
                <a:spcPts val="0"/>
              </a:spcAft>
              <a:buClr>
                <a:srgbClr val="009DD9"/>
              </a:buClr>
              <a:buSzPts val="1740"/>
              <a:buFont typeface="Noto Sans Symbols"/>
              <a:buChar char="◻"/>
            </a:pPr>
            <a:r>
              <a:rPr lang="en-US" sz="2900">
                <a:latin typeface="Twentieth Century"/>
                <a:ea typeface="Twentieth Century"/>
                <a:cs typeface="Twentieth Century"/>
                <a:sym typeface="Twentieth Century"/>
              </a:rPr>
              <a:t>The OO pattern in JavaScript is a little different.</a:t>
            </a:r>
            <a:endParaRPr sz="2900">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rgbClr val="009DD9"/>
              </a:buClr>
              <a:buSzPts val="1740"/>
              <a:buFont typeface="Noto Sans Symbols"/>
              <a:buChar char="◻"/>
            </a:pPr>
            <a:r>
              <a:rPr lang="en-US" sz="2900">
                <a:latin typeface="Twentieth Century"/>
                <a:ea typeface="Twentieth Century"/>
                <a:cs typeface="Twentieth Century"/>
                <a:sym typeface="Twentieth Century"/>
              </a:rPr>
              <a:t>The function is indeed a store and reuse pattern.</a:t>
            </a:r>
            <a:endParaRPr sz="2900">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rgbClr val="009DD9"/>
              </a:buClr>
              <a:buSzPts val="1740"/>
              <a:buFont typeface="Noto Sans Symbols"/>
              <a:buChar char="◻"/>
            </a:pPr>
            <a:r>
              <a:rPr lang="en-US" sz="2900">
                <a:latin typeface="Twentieth Century"/>
                <a:ea typeface="Twentieth Century"/>
                <a:cs typeface="Twentieth Century"/>
                <a:sym typeface="Twentieth Century"/>
              </a:rPr>
              <a:t>The function keyword returns a value which is the function itself - it makes a function!</a:t>
            </a:r>
            <a:endParaRPr sz="2900">
              <a:latin typeface="Twentieth Century"/>
              <a:ea typeface="Twentieth Century"/>
              <a:cs typeface="Twentieth Century"/>
              <a:sym typeface="Twentieth Centur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7"/>
          <p:cNvSpPr txBox="1"/>
          <p:nvPr/>
        </p:nvSpPr>
        <p:spPr>
          <a:xfrm>
            <a:off x="452850" y="726648"/>
            <a:ext cx="8153400" cy="803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4617B"/>
              </a:buClr>
              <a:buSzPts val="4400"/>
              <a:buFont typeface="Twentieth Century"/>
              <a:buNone/>
            </a:pPr>
            <a:r>
              <a:rPr lang="en-US" sz="4400">
                <a:solidFill>
                  <a:srgbClr val="04617B"/>
                </a:solidFill>
                <a:latin typeface="Twentieth Century"/>
                <a:ea typeface="Twentieth Century"/>
                <a:cs typeface="Twentieth Century"/>
                <a:sym typeface="Twentieth Century"/>
              </a:rPr>
              <a:t>First-Class Functions</a:t>
            </a:r>
            <a:endParaRPr b="0" i="0" sz="4000" u="none" cap="none" strike="noStrike">
              <a:solidFill>
                <a:srgbClr val="04617B"/>
              </a:solidFill>
              <a:latin typeface="Courier New"/>
              <a:ea typeface="Courier New"/>
              <a:cs typeface="Courier New"/>
              <a:sym typeface="Courier New"/>
            </a:endParaRPr>
          </a:p>
        </p:txBody>
      </p:sp>
      <p:sp>
        <p:nvSpPr>
          <p:cNvPr id="108" name="Google Shape;108;p17"/>
          <p:cNvSpPr txBox="1"/>
          <p:nvPr/>
        </p:nvSpPr>
        <p:spPr>
          <a:xfrm>
            <a:off x="639300" y="2210300"/>
            <a:ext cx="10913400" cy="246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700"/>
              </a:spcBef>
              <a:spcAft>
                <a:spcPts val="0"/>
              </a:spcAft>
              <a:buNone/>
            </a:pPr>
            <a:r>
              <a:rPr lang="en-US" sz="2900">
                <a:latin typeface="Twentieth Century"/>
                <a:ea typeface="Twentieth Century"/>
                <a:cs typeface="Twentieth Century"/>
                <a:sym typeface="Twentieth Century"/>
              </a:rPr>
              <a:t>In computer science, a programming language is said to have </a:t>
            </a:r>
            <a:r>
              <a:rPr b="1" lang="en-US" sz="2900">
                <a:latin typeface="Twentieth Century"/>
                <a:ea typeface="Twentieth Century"/>
                <a:cs typeface="Twentieth Century"/>
                <a:sym typeface="Twentieth Century"/>
              </a:rPr>
              <a:t>first-class functions</a:t>
            </a:r>
            <a:r>
              <a:rPr lang="en-US" sz="2900">
                <a:latin typeface="Twentieth Century"/>
                <a:ea typeface="Twentieth Century"/>
                <a:cs typeface="Twentieth Century"/>
                <a:sym typeface="Twentieth Century"/>
              </a:rPr>
              <a:t> if it treats functions as first-class citizens. Specifically, this means the language supports passing functions as arguments to other functions, returning them as the values from other functions, and assigning them to variables or storing them in data structures.</a:t>
            </a:r>
            <a:endParaRPr sz="2900">
              <a:latin typeface="Twentieth Century"/>
              <a:ea typeface="Twentieth Century"/>
              <a:cs typeface="Twentieth Century"/>
              <a:sym typeface="Twentieth Centur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pic>
        <p:nvPicPr>
          <p:cNvPr id="113" name="Google Shape;113;p18"/>
          <p:cNvPicPr preferRelativeResize="0"/>
          <p:nvPr/>
        </p:nvPicPr>
        <p:blipFill>
          <a:blip r:embed="rId3">
            <a:alphaModFix/>
          </a:blip>
          <a:stretch>
            <a:fillRect/>
          </a:stretch>
        </p:blipFill>
        <p:spPr>
          <a:xfrm>
            <a:off x="252125" y="1462075"/>
            <a:ext cx="5227598" cy="4774924"/>
          </a:xfrm>
          <a:prstGeom prst="rect">
            <a:avLst/>
          </a:prstGeom>
          <a:noFill/>
          <a:ln>
            <a:noFill/>
          </a:ln>
        </p:spPr>
      </p:pic>
      <p:sp>
        <p:nvSpPr>
          <p:cNvPr id="114" name="Google Shape;114;p18"/>
          <p:cNvSpPr txBox="1"/>
          <p:nvPr/>
        </p:nvSpPr>
        <p:spPr>
          <a:xfrm>
            <a:off x="252125" y="658373"/>
            <a:ext cx="8153400" cy="803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4617B"/>
              </a:buClr>
              <a:buSzPts val="4400"/>
              <a:buFont typeface="Twentieth Century"/>
              <a:buNone/>
            </a:pPr>
            <a:r>
              <a:rPr lang="en-US" sz="4400">
                <a:solidFill>
                  <a:srgbClr val="04617B"/>
                </a:solidFill>
                <a:latin typeface="Twentieth Century"/>
                <a:ea typeface="Twentieth Century"/>
                <a:cs typeface="Twentieth Century"/>
                <a:sym typeface="Twentieth Century"/>
              </a:rPr>
              <a:t>Sample</a:t>
            </a:r>
            <a:endParaRPr b="0" i="0" sz="4000" u="none" cap="none" strike="noStrike">
              <a:solidFill>
                <a:srgbClr val="04617B"/>
              </a:solidFill>
              <a:latin typeface="Courier New"/>
              <a:ea typeface="Courier New"/>
              <a:cs typeface="Courier New"/>
              <a:sym typeface="Courier New"/>
            </a:endParaRPr>
          </a:p>
        </p:txBody>
      </p:sp>
      <p:sp>
        <p:nvSpPr>
          <p:cNvPr id="115" name="Google Shape;115;p18"/>
          <p:cNvSpPr/>
          <p:nvPr/>
        </p:nvSpPr>
        <p:spPr>
          <a:xfrm>
            <a:off x="5479737" y="695112"/>
            <a:ext cx="3154356" cy="730242"/>
          </a:xfrm>
          <a:custGeom>
            <a:rect b="b" l="l" r="r" t="t"/>
            <a:pathLst>
              <a:path extrusionOk="0" h="21600" w="21600">
                <a:moveTo>
                  <a:pt x="0" y="0"/>
                </a:moveTo>
                <a:lnTo>
                  <a:pt x="21600" y="0"/>
                </a:lnTo>
                <a:lnTo>
                  <a:pt x="21600" y="21600"/>
                </a:lnTo>
                <a:lnTo>
                  <a:pt x="0" y="21600"/>
                </a:lnTo>
                <a:lnTo>
                  <a:pt x="0" y="0"/>
                </a:lnTo>
                <a:close/>
              </a:path>
            </a:pathLst>
          </a:custGeom>
          <a:noFill/>
          <a:ln cap="flat" cmpd="sng" w="38100">
            <a:solidFill>
              <a:srgbClr val="DD495D"/>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DD495D"/>
              </a:buClr>
              <a:buSzPts val="2100"/>
              <a:buFont typeface="Gill Sans"/>
              <a:buNone/>
            </a:pPr>
            <a:r>
              <a:rPr b="0" i="0" lang="en-US" sz="2100" u="none">
                <a:solidFill>
                  <a:srgbClr val="DD495D"/>
                </a:solidFill>
                <a:latin typeface="Gill Sans"/>
                <a:ea typeface="Gill Sans"/>
                <a:cs typeface="Gill Sans"/>
                <a:sym typeface="Gill Sans"/>
              </a:rPr>
              <a:t>This is the template for making PartyAnimal objects.</a:t>
            </a:r>
            <a:endParaRPr/>
          </a:p>
        </p:txBody>
      </p:sp>
      <p:sp>
        <p:nvSpPr>
          <p:cNvPr id="116" name="Google Shape;116;p18"/>
          <p:cNvSpPr/>
          <p:nvPr/>
        </p:nvSpPr>
        <p:spPr>
          <a:xfrm>
            <a:off x="6241675" y="1655850"/>
            <a:ext cx="2643192" cy="730242"/>
          </a:xfrm>
          <a:custGeom>
            <a:rect b="b" l="l" r="r" t="t"/>
            <a:pathLst>
              <a:path extrusionOk="0" h="21600" w="21600">
                <a:moveTo>
                  <a:pt x="0" y="0"/>
                </a:moveTo>
                <a:lnTo>
                  <a:pt x="21600" y="0"/>
                </a:lnTo>
                <a:lnTo>
                  <a:pt x="21600" y="21600"/>
                </a:lnTo>
                <a:lnTo>
                  <a:pt x="0" y="21600"/>
                </a:lnTo>
                <a:lnTo>
                  <a:pt x="0" y="0"/>
                </a:lnTo>
                <a:close/>
              </a:path>
            </a:pathLst>
          </a:custGeom>
          <a:noFill/>
          <a:ln cap="flat" cmpd="sng" w="38100">
            <a:solidFill>
              <a:srgbClr val="0B5394"/>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FFFB00"/>
              </a:buClr>
              <a:buSzPts val="2100"/>
              <a:buFont typeface="Gill Sans"/>
              <a:buNone/>
            </a:pPr>
            <a:r>
              <a:rPr b="0" i="0" lang="en-US" sz="2100" u="none">
                <a:solidFill>
                  <a:srgbClr val="0B5394"/>
                </a:solidFill>
                <a:latin typeface="Gill Sans"/>
                <a:ea typeface="Gill Sans"/>
                <a:cs typeface="Gill Sans"/>
                <a:sym typeface="Gill Sans"/>
              </a:rPr>
              <a:t>Each PartyAnimal object has a bit of data.</a:t>
            </a:r>
            <a:endParaRPr>
              <a:solidFill>
                <a:srgbClr val="0B5394"/>
              </a:solidFill>
            </a:endParaRPr>
          </a:p>
        </p:txBody>
      </p:sp>
      <p:sp>
        <p:nvSpPr>
          <p:cNvPr id="117" name="Google Shape;117;p18"/>
          <p:cNvSpPr/>
          <p:nvPr/>
        </p:nvSpPr>
        <p:spPr>
          <a:xfrm>
            <a:off x="9068925" y="2130025"/>
            <a:ext cx="2992464" cy="685800"/>
          </a:xfrm>
          <a:custGeom>
            <a:rect b="b" l="l" r="r" t="t"/>
            <a:pathLst>
              <a:path extrusionOk="0" h="21600" w="21600">
                <a:moveTo>
                  <a:pt x="0" y="0"/>
                </a:moveTo>
                <a:lnTo>
                  <a:pt x="21599" y="0"/>
                </a:lnTo>
                <a:lnTo>
                  <a:pt x="21599" y="21600"/>
                </a:lnTo>
                <a:lnTo>
                  <a:pt x="0" y="21600"/>
                </a:lnTo>
                <a:lnTo>
                  <a:pt x="0" y="0"/>
                </a:lnTo>
                <a:close/>
              </a:path>
            </a:pathLst>
          </a:custGeom>
          <a:noFill/>
          <a:ln cap="flat" cmpd="sng" w="38100">
            <a:solidFill>
              <a:srgbClr val="274E13"/>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F900"/>
              </a:buClr>
              <a:buSzPts val="2100"/>
              <a:buFont typeface="Gill Sans"/>
              <a:buNone/>
            </a:pPr>
            <a:r>
              <a:rPr b="0" i="0" lang="en-US" sz="2100" u="none">
                <a:solidFill>
                  <a:srgbClr val="274E13"/>
                </a:solidFill>
                <a:latin typeface="Gill Sans"/>
                <a:ea typeface="Gill Sans"/>
                <a:cs typeface="Gill Sans"/>
                <a:sym typeface="Gill Sans"/>
              </a:rPr>
              <a:t>Each PartyAnimal object has a bit of code.</a:t>
            </a:r>
            <a:endParaRPr>
              <a:solidFill>
                <a:srgbClr val="274E13"/>
              </a:solidFill>
            </a:endParaRPr>
          </a:p>
        </p:txBody>
      </p:sp>
      <p:sp>
        <p:nvSpPr>
          <p:cNvPr id="118" name="Google Shape;118;p18"/>
          <p:cNvSpPr/>
          <p:nvPr/>
        </p:nvSpPr>
        <p:spPr>
          <a:xfrm>
            <a:off x="7985712" y="3086100"/>
            <a:ext cx="3068658" cy="685800"/>
          </a:xfrm>
          <a:custGeom>
            <a:rect b="b" l="l" r="r" t="t"/>
            <a:pathLst>
              <a:path extrusionOk="0" h="21600" w="21600">
                <a:moveTo>
                  <a:pt x="0" y="0"/>
                </a:moveTo>
                <a:lnTo>
                  <a:pt x="21600" y="0"/>
                </a:lnTo>
                <a:lnTo>
                  <a:pt x="21600" y="21600"/>
                </a:lnTo>
                <a:lnTo>
                  <a:pt x="0" y="21600"/>
                </a:lnTo>
                <a:lnTo>
                  <a:pt x="0" y="0"/>
                </a:lnTo>
                <a:close/>
              </a:path>
            </a:pathLst>
          </a:custGeom>
          <a:noFill/>
          <a:ln cap="flat" cmpd="sng" w="38100">
            <a:solidFill>
              <a:srgbClr val="FF9300"/>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FF9300"/>
              </a:buClr>
              <a:buSzPts val="2100"/>
              <a:buFont typeface="Gill Sans"/>
              <a:buNone/>
            </a:pPr>
            <a:r>
              <a:rPr b="0" i="0" lang="en-US" sz="2100" u="none">
                <a:solidFill>
                  <a:srgbClr val="FF9300"/>
                </a:solidFill>
                <a:latin typeface="Gill Sans"/>
                <a:ea typeface="Gill Sans"/>
                <a:cs typeface="Gill Sans"/>
                <a:sym typeface="Gill Sans"/>
              </a:rPr>
              <a:t>Create a PartyAnimal object</a:t>
            </a:r>
            <a:endParaRPr/>
          </a:p>
        </p:txBody>
      </p:sp>
      <p:sp>
        <p:nvSpPr>
          <p:cNvPr id="119" name="Google Shape;119;p18"/>
          <p:cNvSpPr/>
          <p:nvPr/>
        </p:nvSpPr>
        <p:spPr>
          <a:xfrm>
            <a:off x="5640062" y="5018100"/>
            <a:ext cx="2833704" cy="1000134"/>
          </a:xfrm>
          <a:custGeom>
            <a:rect b="b" l="l" r="r" t="t"/>
            <a:pathLst>
              <a:path extrusionOk="0" h="21600" w="21600">
                <a:moveTo>
                  <a:pt x="0" y="0"/>
                </a:moveTo>
                <a:lnTo>
                  <a:pt x="21599" y="0"/>
                </a:lnTo>
                <a:lnTo>
                  <a:pt x="21599" y="21600"/>
                </a:lnTo>
                <a:lnTo>
                  <a:pt x="0" y="21600"/>
                </a:lnTo>
                <a:lnTo>
                  <a:pt x="0" y="0"/>
                </a:lnTo>
                <a:close/>
              </a:path>
            </a:pathLst>
          </a:custGeom>
          <a:noFill/>
          <a:ln cap="flat" cmpd="sng" w="38100">
            <a:solidFill>
              <a:srgbClr val="FF40FF"/>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FF40FF"/>
              </a:buClr>
              <a:buSzPts val="2100"/>
              <a:buFont typeface="Gill Sans"/>
              <a:buNone/>
            </a:pPr>
            <a:r>
              <a:rPr b="0" i="0" lang="en-US" sz="2100" u="none">
                <a:solidFill>
                  <a:srgbClr val="FF40FF"/>
                </a:solidFill>
                <a:latin typeface="Gill Sans"/>
                <a:ea typeface="Gill Sans"/>
                <a:cs typeface="Gill Sans"/>
                <a:sym typeface="Gill Sans"/>
              </a:rPr>
              <a:t>Tell the object to run the party() code.</a:t>
            </a:r>
            <a:endParaRPr/>
          </a:p>
        </p:txBody>
      </p:sp>
      <p:cxnSp>
        <p:nvCxnSpPr>
          <p:cNvPr id="120" name="Google Shape;120;p18"/>
          <p:cNvCxnSpPr/>
          <p:nvPr/>
        </p:nvCxnSpPr>
        <p:spPr>
          <a:xfrm flipH="1" rot="10800000">
            <a:off x="2464700" y="2300425"/>
            <a:ext cx="3795600" cy="345000"/>
          </a:xfrm>
          <a:prstGeom prst="straightConnector1">
            <a:avLst/>
          </a:prstGeom>
          <a:noFill/>
          <a:ln cap="flat" cmpd="sng" w="76200">
            <a:solidFill>
              <a:srgbClr val="0B5394"/>
            </a:solidFill>
            <a:prstDash val="solid"/>
            <a:miter lim="800000"/>
            <a:headEnd len="med" w="med" type="triangle"/>
            <a:tailEnd len="med" w="med" type="none"/>
          </a:ln>
        </p:spPr>
      </p:cxnSp>
      <p:cxnSp>
        <p:nvCxnSpPr>
          <p:cNvPr id="121" name="Google Shape;121;p18"/>
          <p:cNvCxnSpPr/>
          <p:nvPr/>
        </p:nvCxnSpPr>
        <p:spPr>
          <a:xfrm flipH="1" rot="10800000">
            <a:off x="3565575" y="1445975"/>
            <a:ext cx="2283900" cy="854400"/>
          </a:xfrm>
          <a:prstGeom prst="straightConnector1">
            <a:avLst/>
          </a:prstGeom>
          <a:noFill/>
          <a:ln cap="flat" cmpd="sng" w="76200">
            <a:solidFill>
              <a:srgbClr val="DD495D"/>
            </a:solidFill>
            <a:prstDash val="solid"/>
            <a:miter lim="800000"/>
            <a:headEnd len="med" w="med" type="triangle"/>
            <a:tailEnd len="med" w="med" type="none"/>
          </a:ln>
        </p:spPr>
      </p:cxnSp>
      <p:cxnSp>
        <p:nvCxnSpPr>
          <p:cNvPr id="122" name="Google Shape;122;p18"/>
          <p:cNvCxnSpPr/>
          <p:nvPr/>
        </p:nvCxnSpPr>
        <p:spPr>
          <a:xfrm flipH="1" rot="10800000">
            <a:off x="5225150" y="2464825"/>
            <a:ext cx="3844800" cy="969300"/>
          </a:xfrm>
          <a:prstGeom prst="straightConnector1">
            <a:avLst/>
          </a:prstGeom>
          <a:noFill/>
          <a:ln cap="flat" cmpd="sng" w="76200">
            <a:solidFill>
              <a:srgbClr val="274E13"/>
            </a:solidFill>
            <a:prstDash val="solid"/>
            <a:miter lim="800000"/>
            <a:headEnd len="med" w="med" type="triangle"/>
            <a:tailEnd len="med" w="med" type="none"/>
          </a:ln>
        </p:spPr>
      </p:cxnSp>
      <p:cxnSp>
        <p:nvCxnSpPr>
          <p:cNvPr id="123" name="Google Shape;123;p18"/>
          <p:cNvCxnSpPr/>
          <p:nvPr/>
        </p:nvCxnSpPr>
        <p:spPr>
          <a:xfrm flipH="1" rot="10800000">
            <a:off x="3943500" y="3368525"/>
            <a:ext cx="4058400" cy="1117200"/>
          </a:xfrm>
          <a:prstGeom prst="straightConnector1">
            <a:avLst/>
          </a:prstGeom>
          <a:noFill/>
          <a:ln cap="flat" cmpd="sng" w="76200">
            <a:solidFill>
              <a:srgbClr val="FF9300"/>
            </a:solidFill>
            <a:prstDash val="solid"/>
            <a:miter lim="800000"/>
            <a:headEnd len="med" w="med" type="triangle"/>
            <a:tailEnd len="med" w="med" type="none"/>
          </a:ln>
        </p:spPr>
      </p:cxnSp>
      <p:cxnSp>
        <p:nvCxnSpPr>
          <p:cNvPr id="124" name="Google Shape;124;p18"/>
          <p:cNvCxnSpPr/>
          <p:nvPr/>
        </p:nvCxnSpPr>
        <p:spPr>
          <a:xfrm>
            <a:off x="2004625" y="5307300"/>
            <a:ext cx="3664200" cy="509400"/>
          </a:xfrm>
          <a:prstGeom prst="straightConnector1">
            <a:avLst/>
          </a:prstGeom>
          <a:noFill/>
          <a:ln cap="flat" cmpd="sng" w="76200">
            <a:solidFill>
              <a:srgbClr val="FF40FF"/>
            </a:solidFill>
            <a:prstDash val="solid"/>
            <a:miter lim="800000"/>
            <a:headEnd len="med" w="med" type="triangle"/>
            <a:tailEnd len="med" w="med" type="none"/>
          </a:ln>
        </p:spPr>
      </p:cxnSp>
      <p:pic>
        <p:nvPicPr>
          <p:cNvPr descr="Untitled30.png" id="125" name="Google Shape;125;p18"/>
          <p:cNvPicPr preferRelativeResize="0"/>
          <p:nvPr/>
        </p:nvPicPr>
        <p:blipFill rotWithShape="1">
          <a:blip r:embed="rId4">
            <a:alphaModFix/>
          </a:blip>
          <a:srcRect b="0" l="0" r="0" t="0"/>
          <a:stretch/>
        </p:blipFill>
        <p:spPr>
          <a:xfrm>
            <a:off x="8634100" y="4336200"/>
            <a:ext cx="3427300" cy="1793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9"/>
          <p:cNvSpPr txBox="1"/>
          <p:nvPr/>
        </p:nvSpPr>
        <p:spPr>
          <a:xfrm>
            <a:off x="368808" y="550817"/>
            <a:ext cx="81534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4617B"/>
              </a:buClr>
              <a:buSzPts val="4400"/>
              <a:buFont typeface="Twentieth Century"/>
              <a:buNone/>
            </a:pPr>
            <a:r>
              <a:rPr lang="en-US" sz="4400">
                <a:solidFill>
                  <a:srgbClr val="04617B"/>
                </a:solidFill>
                <a:latin typeface="Twentieth Century"/>
                <a:ea typeface="Twentieth Century"/>
                <a:cs typeface="Twentieth Century"/>
                <a:sym typeface="Twentieth Century"/>
              </a:rPr>
              <a:t>Variables Life</a:t>
            </a:r>
            <a:r>
              <a:rPr lang="en-US" sz="4400">
                <a:solidFill>
                  <a:srgbClr val="04617B"/>
                </a:solidFill>
                <a:latin typeface="Twentieth Century"/>
                <a:ea typeface="Twentieth Century"/>
                <a:cs typeface="Twentieth Century"/>
                <a:sym typeface="Twentieth Century"/>
              </a:rPr>
              <a:t> C</a:t>
            </a:r>
            <a:r>
              <a:rPr lang="en-US" sz="4400">
                <a:solidFill>
                  <a:srgbClr val="04617B"/>
                </a:solidFill>
                <a:latin typeface="Twentieth Century"/>
                <a:ea typeface="Twentieth Century"/>
                <a:cs typeface="Twentieth Century"/>
                <a:sym typeface="Twentieth Century"/>
              </a:rPr>
              <a:t>ycle</a:t>
            </a:r>
            <a:endParaRPr b="0" i="0" sz="4000" u="none" cap="none" strike="noStrike">
              <a:solidFill>
                <a:srgbClr val="04617B"/>
              </a:solidFill>
              <a:latin typeface="Courier New"/>
              <a:ea typeface="Courier New"/>
              <a:cs typeface="Courier New"/>
              <a:sym typeface="Courier New"/>
            </a:endParaRPr>
          </a:p>
        </p:txBody>
      </p:sp>
      <p:pic>
        <p:nvPicPr>
          <p:cNvPr id="131" name="Google Shape;131;p19"/>
          <p:cNvPicPr preferRelativeResize="0"/>
          <p:nvPr/>
        </p:nvPicPr>
        <p:blipFill>
          <a:blip r:embed="rId3">
            <a:alphaModFix/>
          </a:blip>
          <a:stretch>
            <a:fillRect/>
          </a:stretch>
        </p:blipFill>
        <p:spPr>
          <a:xfrm>
            <a:off x="2104225" y="1456176"/>
            <a:ext cx="7983549" cy="5109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0"/>
          <p:cNvSpPr txBox="1"/>
          <p:nvPr/>
        </p:nvSpPr>
        <p:spPr>
          <a:xfrm>
            <a:off x="368808" y="550817"/>
            <a:ext cx="81534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4617B"/>
              </a:buClr>
              <a:buSzPts val="4400"/>
              <a:buFont typeface="Twentieth Century"/>
              <a:buNone/>
            </a:pPr>
            <a:r>
              <a:rPr lang="en-US" sz="4400">
                <a:solidFill>
                  <a:srgbClr val="04617B"/>
                </a:solidFill>
                <a:latin typeface="Twentieth Century"/>
                <a:ea typeface="Twentieth Century"/>
                <a:cs typeface="Twentieth Century"/>
                <a:sym typeface="Twentieth Century"/>
              </a:rPr>
              <a:t>Object Life Cycle</a:t>
            </a:r>
            <a:endParaRPr b="0" i="0" sz="4000" u="none" cap="none" strike="noStrike">
              <a:solidFill>
                <a:srgbClr val="04617B"/>
              </a:solidFill>
              <a:latin typeface="Courier New"/>
              <a:ea typeface="Courier New"/>
              <a:cs typeface="Courier New"/>
              <a:sym typeface="Courier New"/>
            </a:endParaRPr>
          </a:p>
        </p:txBody>
      </p:sp>
      <p:sp>
        <p:nvSpPr>
          <p:cNvPr id="137" name="Google Shape;137;p20"/>
          <p:cNvSpPr txBox="1"/>
          <p:nvPr/>
        </p:nvSpPr>
        <p:spPr>
          <a:xfrm>
            <a:off x="450000" y="2238001"/>
            <a:ext cx="11292000" cy="29379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700"/>
              </a:spcBef>
              <a:spcAft>
                <a:spcPts val="0"/>
              </a:spcAft>
              <a:buClr>
                <a:srgbClr val="009DD9"/>
              </a:buClr>
              <a:buSzPts val="1740"/>
              <a:buFont typeface="Noto Sans Symbols"/>
              <a:buChar char="◻"/>
            </a:pPr>
            <a:r>
              <a:rPr lang="en-US" sz="2900">
                <a:latin typeface="Twentieth Century"/>
                <a:ea typeface="Twentieth Century"/>
                <a:cs typeface="Twentieth Century"/>
                <a:sym typeface="Twentieth Century"/>
              </a:rPr>
              <a:t>Objects are created, used, and discarded - Just like a variable</a:t>
            </a:r>
            <a:endParaRPr sz="2900">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rgbClr val="009DD9"/>
              </a:buClr>
              <a:buSzPts val="1740"/>
              <a:buFont typeface="Noto Sans Symbols"/>
              <a:buChar char="◻"/>
            </a:pPr>
            <a:r>
              <a:rPr lang="en-US" sz="2900">
                <a:latin typeface="Twentieth Century"/>
                <a:ea typeface="Twentieth Century"/>
                <a:cs typeface="Twentieth Century"/>
                <a:sym typeface="Twentieth Century"/>
              </a:rPr>
              <a:t>Constructors are implicit in JavaScript - natural</a:t>
            </a:r>
            <a:endParaRPr sz="2900">
              <a:latin typeface="Twentieth Century"/>
              <a:ea typeface="Twentieth Century"/>
              <a:cs typeface="Twentieth Century"/>
              <a:sym typeface="Twentieth Century"/>
            </a:endParaRPr>
          </a:p>
          <a:p>
            <a:pPr indent="0" lvl="0" marL="457200" marR="0" rtl="0" algn="l">
              <a:lnSpc>
                <a:spcPct val="100000"/>
              </a:lnSpc>
              <a:spcBef>
                <a:spcPts val="700"/>
              </a:spcBef>
              <a:spcAft>
                <a:spcPts val="0"/>
              </a:spcAft>
              <a:buNone/>
            </a:pPr>
            <a:r>
              <a:rPr lang="en-US" sz="2900">
                <a:latin typeface="Twentieth Century"/>
                <a:ea typeface="Twentieth Century"/>
                <a:cs typeface="Twentieth Century"/>
                <a:sym typeface="Twentieth Century"/>
              </a:rPr>
              <a:t>A </a:t>
            </a:r>
            <a:r>
              <a:rPr b="1" lang="en-US" sz="2900">
                <a:latin typeface="Twentieth Century"/>
                <a:ea typeface="Twentieth Century"/>
                <a:cs typeface="Twentieth Century"/>
                <a:sym typeface="Twentieth Century"/>
              </a:rPr>
              <a:t>constructor</a:t>
            </a:r>
            <a:r>
              <a:rPr lang="en-US" sz="2900">
                <a:latin typeface="Twentieth Century"/>
                <a:ea typeface="Twentieth Century"/>
                <a:cs typeface="Twentieth Century"/>
                <a:sym typeface="Twentieth Century"/>
              </a:rPr>
              <a:t> in a class is a special block of statements called when an object is created</a:t>
            </a:r>
            <a:endParaRPr sz="2900">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rgbClr val="009DD9"/>
              </a:buClr>
              <a:buSzPts val="1740"/>
              <a:buFont typeface="Noto Sans Symbols"/>
              <a:buChar char="◻"/>
            </a:pPr>
            <a:r>
              <a:rPr lang="en-US" sz="2900">
                <a:latin typeface="Twentieth Century"/>
                <a:ea typeface="Twentieth Century"/>
                <a:cs typeface="Twentieth Century"/>
                <a:sym typeface="Twentieth Century"/>
              </a:rPr>
              <a:t>Destructors are not provided by JavaScript</a:t>
            </a:r>
            <a:endParaRPr sz="2900">
              <a:latin typeface="Twentieth Century"/>
              <a:ea typeface="Twentieth Century"/>
              <a:cs typeface="Twentieth Century"/>
              <a:sym typeface="Twentieth Centur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1"/>
          <p:cNvSpPr txBox="1"/>
          <p:nvPr/>
        </p:nvSpPr>
        <p:spPr>
          <a:xfrm>
            <a:off x="368808" y="550817"/>
            <a:ext cx="81534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4617B"/>
              </a:buClr>
              <a:buSzPts val="4400"/>
              <a:buFont typeface="Twentieth Century"/>
              <a:buNone/>
            </a:pPr>
            <a:r>
              <a:rPr lang="en-US" sz="4400">
                <a:solidFill>
                  <a:srgbClr val="04617B"/>
                </a:solidFill>
                <a:latin typeface="Twentieth Century"/>
                <a:ea typeface="Twentieth Century"/>
                <a:cs typeface="Twentieth Century"/>
                <a:sym typeface="Twentieth Century"/>
              </a:rPr>
              <a:t>Many Instances</a:t>
            </a:r>
            <a:endParaRPr b="0" i="0" sz="4000" u="none" cap="none" strike="noStrike">
              <a:solidFill>
                <a:srgbClr val="04617B"/>
              </a:solidFill>
              <a:latin typeface="Courier New"/>
              <a:ea typeface="Courier New"/>
              <a:cs typeface="Courier New"/>
              <a:sym typeface="Courier New"/>
            </a:endParaRPr>
          </a:p>
        </p:txBody>
      </p:sp>
      <p:sp>
        <p:nvSpPr>
          <p:cNvPr id="143" name="Google Shape;143;p21"/>
          <p:cNvSpPr txBox="1"/>
          <p:nvPr/>
        </p:nvSpPr>
        <p:spPr>
          <a:xfrm>
            <a:off x="450000" y="2238001"/>
            <a:ext cx="11292000" cy="29379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700"/>
              </a:spcBef>
              <a:spcAft>
                <a:spcPts val="0"/>
              </a:spcAft>
              <a:buClr>
                <a:srgbClr val="009DD9"/>
              </a:buClr>
              <a:buSzPts val="1740"/>
              <a:buFont typeface="Noto Sans Symbols"/>
              <a:buChar char="◻"/>
            </a:pPr>
            <a:r>
              <a:rPr lang="en-US" sz="2900">
                <a:latin typeface="Twentieth Century"/>
                <a:ea typeface="Twentieth Century"/>
                <a:cs typeface="Twentieth Century"/>
                <a:sym typeface="Twentieth Century"/>
              </a:rPr>
              <a:t>We can create </a:t>
            </a:r>
            <a:r>
              <a:rPr b="1" lang="en-US" sz="2900">
                <a:latin typeface="Twentieth Century"/>
                <a:ea typeface="Twentieth Century"/>
                <a:cs typeface="Twentieth Century"/>
                <a:sym typeface="Twentieth Century"/>
              </a:rPr>
              <a:t>lots of objects</a:t>
            </a:r>
            <a:r>
              <a:rPr lang="en-US" sz="2900">
                <a:latin typeface="Twentieth Century"/>
                <a:ea typeface="Twentieth Century"/>
                <a:cs typeface="Twentieth Century"/>
                <a:sym typeface="Twentieth Century"/>
              </a:rPr>
              <a:t> - the class is the template for the object.</a:t>
            </a:r>
            <a:endParaRPr sz="2900">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rgbClr val="009DD9"/>
              </a:buClr>
              <a:buSzPts val="1740"/>
              <a:buFont typeface="Noto Sans Symbols"/>
              <a:buChar char="◻"/>
            </a:pPr>
            <a:r>
              <a:rPr lang="en-US" sz="2900">
                <a:latin typeface="Twentieth Century"/>
                <a:ea typeface="Twentieth Century"/>
                <a:cs typeface="Twentieth Century"/>
                <a:sym typeface="Twentieth Century"/>
              </a:rPr>
              <a:t>We can store each </a:t>
            </a:r>
            <a:r>
              <a:rPr b="1" lang="en-US" sz="2900">
                <a:latin typeface="Twentieth Century"/>
                <a:ea typeface="Twentieth Century"/>
                <a:cs typeface="Twentieth Century"/>
                <a:sym typeface="Twentieth Century"/>
              </a:rPr>
              <a:t>distinct object</a:t>
            </a:r>
            <a:r>
              <a:rPr lang="en-US" sz="2900">
                <a:latin typeface="Twentieth Century"/>
                <a:ea typeface="Twentieth Century"/>
                <a:cs typeface="Twentieth Century"/>
                <a:sym typeface="Twentieth Century"/>
              </a:rPr>
              <a:t> in its own variable.</a:t>
            </a:r>
            <a:endParaRPr sz="2900">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rgbClr val="009DD9"/>
              </a:buClr>
              <a:buSzPts val="1740"/>
              <a:buFont typeface="Noto Sans Symbols"/>
              <a:buChar char="◻"/>
            </a:pPr>
            <a:r>
              <a:rPr lang="en-US" sz="2900">
                <a:latin typeface="Twentieth Century"/>
                <a:ea typeface="Twentieth Century"/>
                <a:cs typeface="Twentieth Century"/>
                <a:sym typeface="Twentieth Century"/>
              </a:rPr>
              <a:t>We call this having multiple </a:t>
            </a:r>
            <a:r>
              <a:rPr b="1" lang="en-US" sz="2900">
                <a:latin typeface="Twentieth Century"/>
                <a:ea typeface="Twentieth Century"/>
                <a:cs typeface="Twentieth Century"/>
                <a:sym typeface="Twentieth Century"/>
              </a:rPr>
              <a:t>instances</a:t>
            </a:r>
            <a:r>
              <a:rPr lang="en-US" sz="2900">
                <a:latin typeface="Twentieth Century"/>
                <a:ea typeface="Twentieth Century"/>
                <a:cs typeface="Twentieth Century"/>
                <a:sym typeface="Twentieth Century"/>
              </a:rPr>
              <a:t> of the same class.</a:t>
            </a:r>
            <a:endParaRPr sz="2900">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rgbClr val="009DD9"/>
              </a:buClr>
              <a:buSzPts val="1740"/>
              <a:buFont typeface="Noto Sans Symbols"/>
              <a:buChar char="◻"/>
            </a:pPr>
            <a:r>
              <a:rPr lang="en-US" sz="2900">
                <a:latin typeface="Twentieth Century"/>
                <a:ea typeface="Twentieth Century"/>
                <a:cs typeface="Twentieth Century"/>
                <a:sym typeface="Twentieth Century"/>
              </a:rPr>
              <a:t>Each </a:t>
            </a:r>
            <a:r>
              <a:rPr b="1" lang="en-US" sz="2900">
                <a:latin typeface="Twentieth Century"/>
                <a:ea typeface="Twentieth Century"/>
                <a:cs typeface="Twentieth Century"/>
                <a:sym typeface="Twentieth Century"/>
              </a:rPr>
              <a:t>instance</a:t>
            </a:r>
            <a:r>
              <a:rPr lang="en-US" sz="2900">
                <a:latin typeface="Twentieth Century"/>
                <a:ea typeface="Twentieth Century"/>
                <a:cs typeface="Twentieth Century"/>
                <a:sym typeface="Twentieth Century"/>
              </a:rPr>
              <a:t> has its own copy of the </a:t>
            </a:r>
            <a:r>
              <a:rPr b="1" lang="en-US" sz="2900">
                <a:latin typeface="Twentieth Century"/>
                <a:ea typeface="Twentieth Century"/>
                <a:cs typeface="Twentieth Century"/>
                <a:sym typeface="Twentieth Century"/>
              </a:rPr>
              <a:t>instance variables</a:t>
            </a:r>
            <a:r>
              <a:rPr lang="en-US" sz="2900">
                <a:latin typeface="Twentieth Century"/>
                <a:ea typeface="Twentieth Century"/>
                <a:cs typeface="Twentieth Century"/>
                <a:sym typeface="Twentieth Century"/>
              </a:rPr>
              <a:t>.</a:t>
            </a:r>
            <a:endParaRPr sz="2900">
              <a:latin typeface="Twentieth Century"/>
              <a:ea typeface="Twentieth Century"/>
              <a:cs typeface="Twentieth Century"/>
              <a:sym typeface="Twentieth Centur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2"/>
          <p:cNvSpPr txBox="1"/>
          <p:nvPr/>
        </p:nvSpPr>
        <p:spPr>
          <a:xfrm>
            <a:off x="368808" y="550817"/>
            <a:ext cx="81534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4617B"/>
              </a:buClr>
              <a:buSzPts val="4400"/>
              <a:buFont typeface="Twentieth Century"/>
              <a:buNone/>
            </a:pPr>
            <a:r>
              <a:rPr lang="en-US" sz="4400">
                <a:solidFill>
                  <a:srgbClr val="04617B"/>
                </a:solidFill>
                <a:latin typeface="Twentieth Century"/>
                <a:ea typeface="Twentieth Century"/>
                <a:cs typeface="Twentieth Century"/>
                <a:sym typeface="Twentieth Century"/>
              </a:rPr>
              <a:t>Many Instances</a:t>
            </a:r>
            <a:endParaRPr b="0" i="0" sz="4000" u="none" cap="none" strike="noStrike">
              <a:solidFill>
                <a:srgbClr val="04617B"/>
              </a:solidFill>
              <a:latin typeface="Courier New"/>
              <a:ea typeface="Courier New"/>
              <a:cs typeface="Courier New"/>
              <a:sym typeface="Courier New"/>
            </a:endParaRPr>
          </a:p>
        </p:txBody>
      </p:sp>
      <p:pic>
        <p:nvPicPr>
          <p:cNvPr id="149" name="Google Shape;149;p22"/>
          <p:cNvPicPr preferRelativeResize="0"/>
          <p:nvPr/>
        </p:nvPicPr>
        <p:blipFill>
          <a:blip r:embed="rId3">
            <a:alphaModFix/>
          </a:blip>
          <a:stretch>
            <a:fillRect/>
          </a:stretch>
        </p:blipFill>
        <p:spPr>
          <a:xfrm>
            <a:off x="368800" y="1541425"/>
            <a:ext cx="4577449" cy="4858501"/>
          </a:xfrm>
          <a:prstGeom prst="rect">
            <a:avLst/>
          </a:prstGeom>
          <a:noFill/>
          <a:ln>
            <a:noFill/>
          </a:ln>
        </p:spPr>
      </p:pic>
      <p:sp>
        <p:nvSpPr>
          <p:cNvPr id="150" name="Google Shape;150;p22"/>
          <p:cNvSpPr/>
          <p:nvPr/>
        </p:nvSpPr>
        <p:spPr>
          <a:xfrm>
            <a:off x="5676100" y="1245650"/>
            <a:ext cx="6088716" cy="251019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28575" lIns="28575" spcFirstLastPara="1" rIns="28575" wrap="square" tIns="28575">
            <a:noAutofit/>
          </a:bodyPr>
          <a:lstStyle/>
          <a:p>
            <a:pPr indent="0" lvl="0" marL="457200" marR="0" rtl="0" algn="l">
              <a:lnSpc>
                <a:spcPct val="100000"/>
              </a:lnSpc>
              <a:spcBef>
                <a:spcPts val="700"/>
              </a:spcBef>
              <a:spcAft>
                <a:spcPts val="0"/>
              </a:spcAft>
              <a:buNone/>
            </a:pPr>
            <a:r>
              <a:rPr b="1" lang="en-US" sz="2900">
                <a:latin typeface="Twentieth Century"/>
                <a:ea typeface="Twentieth Century"/>
                <a:cs typeface="Twentieth Century"/>
                <a:sym typeface="Twentieth Century"/>
              </a:rPr>
              <a:t>Constructors</a:t>
            </a:r>
            <a:r>
              <a:rPr lang="en-US" sz="2900">
                <a:latin typeface="Twentieth Century"/>
                <a:ea typeface="Twentieth Century"/>
                <a:cs typeface="Twentieth Century"/>
                <a:sym typeface="Twentieth Century"/>
              </a:rPr>
              <a:t> can have additional </a:t>
            </a:r>
            <a:r>
              <a:rPr b="1" lang="en-US" sz="2900">
                <a:latin typeface="Twentieth Century"/>
                <a:ea typeface="Twentieth Century"/>
                <a:cs typeface="Twentieth Century"/>
                <a:sym typeface="Twentieth Century"/>
              </a:rPr>
              <a:t>parameters</a:t>
            </a:r>
            <a:r>
              <a:rPr lang="en-US" sz="2900">
                <a:latin typeface="Twentieth Century"/>
                <a:ea typeface="Twentieth Century"/>
                <a:cs typeface="Twentieth Century"/>
                <a:sym typeface="Twentieth Century"/>
              </a:rPr>
              <a:t>.  These can be used to set up </a:t>
            </a:r>
            <a:r>
              <a:rPr b="1" lang="en-US" sz="2900">
                <a:latin typeface="Twentieth Century"/>
                <a:ea typeface="Twentieth Century"/>
                <a:cs typeface="Twentieth Century"/>
                <a:sym typeface="Twentieth Century"/>
              </a:rPr>
              <a:t>instance variables</a:t>
            </a:r>
            <a:r>
              <a:rPr lang="en-US" sz="2900">
                <a:latin typeface="Twentieth Century"/>
                <a:ea typeface="Twentieth Century"/>
                <a:cs typeface="Twentieth Century"/>
                <a:sym typeface="Twentieth Century"/>
              </a:rPr>
              <a:t> for the particular instance of the class (i.e., for the particular object).</a:t>
            </a:r>
            <a:endParaRPr sz="2900">
              <a:latin typeface="Twentieth Century"/>
              <a:ea typeface="Twentieth Century"/>
              <a:cs typeface="Twentieth Century"/>
              <a:sym typeface="Twentieth Century"/>
            </a:endParaRPr>
          </a:p>
        </p:txBody>
      </p:sp>
      <p:pic>
        <p:nvPicPr>
          <p:cNvPr descr="Untitled32.png" id="151" name="Google Shape;151;p22"/>
          <p:cNvPicPr preferRelativeResize="0"/>
          <p:nvPr/>
        </p:nvPicPr>
        <p:blipFill rotWithShape="1">
          <a:blip r:embed="rId4">
            <a:alphaModFix/>
          </a:blip>
          <a:srcRect b="0" l="0" r="0" t="0"/>
          <a:stretch/>
        </p:blipFill>
        <p:spPr>
          <a:xfrm>
            <a:off x="6917875" y="4213800"/>
            <a:ext cx="3605175" cy="2186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 name="Shape 36"/>
        <p:cNvGrpSpPr/>
        <p:nvPr/>
      </p:nvGrpSpPr>
      <p:grpSpPr>
        <a:xfrm>
          <a:off x="0" y="0"/>
          <a:ext cx="0" cy="0"/>
          <a:chOff x="0" y="0"/>
          <a:chExt cx="0" cy="0"/>
        </a:xfrm>
      </p:grpSpPr>
      <p:sp>
        <p:nvSpPr>
          <p:cNvPr id="37" name="Google Shape;37;p6"/>
          <p:cNvSpPr txBox="1"/>
          <p:nvPr/>
        </p:nvSpPr>
        <p:spPr>
          <a:xfrm>
            <a:off x="368808" y="550817"/>
            <a:ext cx="81534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4617B"/>
              </a:buClr>
              <a:buSzPts val="4400"/>
              <a:buFont typeface="Twentieth Century"/>
              <a:buNone/>
            </a:pPr>
            <a:r>
              <a:rPr lang="en-US" sz="4400">
                <a:solidFill>
                  <a:srgbClr val="04617B"/>
                </a:solidFill>
                <a:latin typeface="Twentieth Century"/>
                <a:ea typeface="Twentieth Century"/>
                <a:cs typeface="Twentieth Century"/>
                <a:sym typeface="Twentieth Century"/>
              </a:rPr>
              <a:t>Functions</a:t>
            </a:r>
            <a:endParaRPr b="0" i="0" sz="4000" u="none" cap="none" strike="noStrike">
              <a:solidFill>
                <a:srgbClr val="04617B"/>
              </a:solidFill>
              <a:latin typeface="Courier New"/>
              <a:ea typeface="Courier New"/>
              <a:cs typeface="Courier New"/>
              <a:sym typeface="Courier New"/>
            </a:endParaRPr>
          </a:p>
        </p:txBody>
      </p:sp>
      <p:sp>
        <p:nvSpPr>
          <p:cNvPr id="38" name="Google Shape;38;p6"/>
          <p:cNvSpPr txBox="1"/>
          <p:nvPr/>
        </p:nvSpPr>
        <p:spPr>
          <a:xfrm>
            <a:off x="450000" y="2238002"/>
            <a:ext cx="11292000" cy="42567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700"/>
              </a:spcBef>
              <a:spcAft>
                <a:spcPts val="0"/>
              </a:spcAft>
              <a:buClr>
                <a:srgbClr val="009DD9"/>
              </a:buClr>
              <a:buSzPts val="1740"/>
              <a:buFont typeface="Noto Sans Symbols"/>
              <a:buChar char="◻"/>
            </a:pPr>
            <a:r>
              <a:rPr lang="en-US" sz="2900">
                <a:latin typeface="Twentieth Century"/>
                <a:ea typeface="Twentieth Century"/>
                <a:cs typeface="Twentieth Century"/>
                <a:sym typeface="Twentieth Century"/>
              </a:rPr>
              <a:t>A </a:t>
            </a:r>
            <a:r>
              <a:rPr b="1" lang="en-US" sz="2900">
                <a:latin typeface="Twentieth Century"/>
                <a:ea typeface="Twentieth Century"/>
                <a:cs typeface="Twentieth Century"/>
                <a:sym typeface="Twentieth Century"/>
              </a:rPr>
              <a:t>value</a:t>
            </a:r>
            <a:r>
              <a:rPr lang="en-US" sz="2900">
                <a:latin typeface="Twentieth Century"/>
                <a:ea typeface="Twentieth Century"/>
                <a:cs typeface="Twentieth Century"/>
                <a:sym typeface="Twentieth Century"/>
              </a:rPr>
              <a:t> of type </a:t>
            </a:r>
            <a:r>
              <a:rPr b="1" lang="en-US" sz="2900">
                <a:latin typeface="Twentieth Century"/>
                <a:ea typeface="Twentieth Century"/>
                <a:cs typeface="Twentieth Century"/>
                <a:sym typeface="Twentieth Century"/>
              </a:rPr>
              <a:t>“function”</a:t>
            </a:r>
            <a:endParaRPr b="1" sz="2900">
              <a:latin typeface="Twentieth Century"/>
              <a:ea typeface="Twentieth Century"/>
              <a:cs typeface="Twentieth Century"/>
              <a:sym typeface="Twentieth Century"/>
            </a:endParaRPr>
          </a:p>
          <a:p>
            <a:pPr indent="0" lvl="0" marL="457200" marR="0" rtl="0" algn="l">
              <a:lnSpc>
                <a:spcPct val="100000"/>
              </a:lnSpc>
              <a:spcBef>
                <a:spcPts val="700"/>
              </a:spcBef>
              <a:spcAft>
                <a:spcPts val="0"/>
              </a:spcAft>
              <a:buNone/>
            </a:pPr>
            <a:r>
              <a:t/>
            </a:r>
            <a:endParaRPr b="1" sz="2900">
              <a:latin typeface="Twentieth Century"/>
              <a:ea typeface="Twentieth Century"/>
              <a:cs typeface="Twentieth Century"/>
              <a:sym typeface="Twentieth Century"/>
            </a:endParaRPr>
          </a:p>
          <a:p>
            <a:pPr indent="0" lvl="0" marL="457200" marR="0" rtl="0" algn="l">
              <a:lnSpc>
                <a:spcPct val="100000"/>
              </a:lnSpc>
              <a:spcBef>
                <a:spcPts val="700"/>
              </a:spcBef>
              <a:spcAft>
                <a:spcPts val="0"/>
              </a:spcAft>
              <a:buNone/>
            </a:pPr>
            <a:r>
              <a:t/>
            </a:r>
            <a:endParaRPr b="1" sz="2900">
              <a:latin typeface="Twentieth Century"/>
              <a:ea typeface="Twentieth Century"/>
              <a:cs typeface="Twentieth Century"/>
              <a:sym typeface="Twentieth Century"/>
            </a:endParaRPr>
          </a:p>
          <a:p>
            <a:pPr indent="0" lvl="0" marL="457200" marR="0" rtl="0" algn="l">
              <a:lnSpc>
                <a:spcPct val="100000"/>
              </a:lnSpc>
              <a:spcBef>
                <a:spcPts val="700"/>
              </a:spcBef>
              <a:spcAft>
                <a:spcPts val="0"/>
              </a:spcAft>
              <a:buNone/>
            </a:pPr>
            <a:r>
              <a:rPr lang="en-US" sz="2900">
                <a:latin typeface="Twentieth Century"/>
                <a:ea typeface="Twentieth Century"/>
                <a:cs typeface="Twentieth Century"/>
                <a:sym typeface="Twentieth Century"/>
              </a:rPr>
              <a:t>Can be used as a value:</a:t>
            </a:r>
            <a:endParaRPr sz="2900">
              <a:latin typeface="Twentieth Century"/>
              <a:ea typeface="Twentieth Century"/>
              <a:cs typeface="Twentieth Century"/>
              <a:sym typeface="Twentieth Century"/>
            </a:endParaRPr>
          </a:p>
          <a:p>
            <a:pPr indent="0" lvl="0" marL="457200" marR="0" rtl="0" algn="l">
              <a:lnSpc>
                <a:spcPct val="100000"/>
              </a:lnSpc>
              <a:spcBef>
                <a:spcPts val="700"/>
              </a:spcBef>
              <a:spcAft>
                <a:spcPts val="0"/>
              </a:spcAft>
              <a:buNone/>
            </a:pPr>
            <a:r>
              <a:rPr lang="en-US" sz="1800">
                <a:latin typeface="Courier New"/>
                <a:ea typeface="Courier New"/>
                <a:cs typeface="Courier New"/>
                <a:sym typeface="Courier New"/>
              </a:rPr>
              <a:t>const sayHello = function () { console.log(‘Hello, world’); }</a:t>
            </a:r>
            <a:endParaRPr sz="2900">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rgbClr val="009DD9"/>
              </a:buClr>
              <a:buSzPts val="1740"/>
              <a:buFont typeface="Noto Sans Symbols"/>
              <a:buChar char="◻"/>
            </a:pPr>
            <a:r>
              <a:rPr lang="en-US" sz="2900">
                <a:latin typeface="Twentieth Century"/>
                <a:ea typeface="Twentieth Century"/>
                <a:cs typeface="Twentieth Century"/>
                <a:sym typeface="Twentieth Century"/>
              </a:rPr>
              <a:t>A </a:t>
            </a:r>
            <a:r>
              <a:rPr b="1" lang="en-US" sz="2900">
                <a:latin typeface="Twentieth Century"/>
                <a:ea typeface="Twentieth Century"/>
                <a:cs typeface="Twentieth Century"/>
                <a:sym typeface="Twentieth Century"/>
              </a:rPr>
              <a:t>subprogram </a:t>
            </a:r>
            <a:r>
              <a:rPr lang="en-US" sz="2900">
                <a:latin typeface="Twentieth Century"/>
                <a:ea typeface="Twentieth Century"/>
                <a:cs typeface="Twentieth Century"/>
                <a:sym typeface="Twentieth Century"/>
              </a:rPr>
              <a:t>designed to perform </a:t>
            </a:r>
            <a:r>
              <a:rPr b="1" lang="en-US" sz="2900">
                <a:latin typeface="Twentieth Century"/>
                <a:ea typeface="Twentieth Century"/>
                <a:cs typeface="Twentieth Century"/>
                <a:sym typeface="Twentieth Century"/>
              </a:rPr>
              <a:t>a particular task</a:t>
            </a:r>
            <a:endParaRPr sz="2900">
              <a:latin typeface="Twentieth Century"/>
              <a:ea typeface="Twentieth Century"/>
              <a:cs typeface="Twentieth Century"/>
              <a:sym typeface="Twentieth Century"/>
            </a:endParaRPr>
          </a:p>
          <a:p>
            <a:pPr indent="0" lvl="0" marL="457200" marR="0" rtl="0" algn="l">
              <a:lnSpc>
                <a:spcPct val="100000"/>
              </a:lnSpc>
              <a:spcBef>
                <a:spcPts val="700"/>
              </a:spcBef>
              <a:spcAft>
                <a:spcPts val="0"/>
              </a:spcAft>
              <a:buNone/>
            </a:pPr>
            <a:r>
              <a:rPr lang="en-US" sz="1800">
                <a:solidFill>
                  <a:schemeClr val="dk1"/>
                </a:solidFill>
                <a:latin typeface="Courier New"/>
                <a:ea typeface="Courier New"/>
                <a:cs typeface="Courier New"/>
                <a:sym typeface="Courier New"/>
              </a:rPr>
              <a:t>parseInt(2.5); </a:t>
            </a:r>
            <a:r>
              <a:rPr lang="en-US" sz="1800">
                <a:latin typeface="Courier New"/>
                <a:ea typeface="Courier New"/>
                <a:cs typeface="Courier New"/>
                <a:sym typeface="Courier New"/>
              </a:rPr>
              <a:t>isNaN</a:t>
            </a:r>
            <a:r>
              <a:rPr lang="en-US" sz="1800">
                <a:latin typeface="Courier New"/>
                <a:ea typeface="Courier New"/>
                <a:cs typeface="Courier New"/>
                <a:sym typeface="Courier New"/>
              </a:rPr>
              <a:t>(‘2’); </a:t>
            </a:r>
            <a:r>
              <a:rPr lang="en-US" sz="1800">
                <a:latin typeface="Courier New"/>
                <a:ea typeface="Courier New"/>
                <a:cs typeface="Courier New"/>
                <a:sym typeface="Courier New"/>
              </a:rPr>
              <a:t>alert</a:t>
            </a:r>
            <a:r>
              <a:rPr lang="en-US" sz="1800">
                <a:latin typeface="Courier New"/>
                <a:ea typeface="Courier New"/>
                <a:cs typeface="Courier New"/>
                <a:sym typeface="Courier New"/>
              </a:rPr>
              <a:t>(</a:t>
            </a:r>
            <a:r>
              <a:rPr lang="en-US" sz="1800">
                <a:latin typeface="Courier New"/>
                <a:ea typeface="Courier New"/>
                <a:cs typeface="Courier New"/>
                <a:sym typeface="Courier New"/>
              </a:rPr>
              <a:t>‘Hello, world’</a:t>
            </a:r>
            <a:r>
              <a:rPr lang="en-US" sz="1800">
                <a:latin typeface="Courier New"/>
                <a:ea typeface="Courier New"/>
                <a:cs typeface="Courier New"/>
                <a:sym typeface="Courier New"/>
              </a:rPr>
              <a:t>);</a:t>
            </a:r>
            <a:endParaRPr sz="1800">
              <a:latin typeface="Courier New"/>
              <a:ea typeface="Courier New"/>
              <a:cs typeface="Courier New"/>
              <a:sym typeface="Courier New"/>
            </a:endParaRPr>
          </a:p>
          <a:p>
            <a:pPr indent="-319087" lvl="0" marL="319087" marR="0" rtl="0" algn="l">
              <a:lnSpc>
                <a:spcPct val="100000"/>
              </a:lnSpc>
              <a:spcBef>
                <a:spcPts val="700"/>
              </a:spcBef>
              <a:spcAft>
                <a:spcPts val="0"/>
              </a:spcAft>
              <a:buClr>
                <a:srgbClr val="009DD9"/>
              </a:buClr>
              <a:buSzPts val="1740"/>
              <a:buFont typeface="Noto Sans Symbols"/>
              <a:buChar char="◻"/>
            </a:pPr>
            <a:r>
              <a:rPr b="1" lang="en-US" sz="2900">
                <a:latin typeface="Twentieth Century"/>
                <a:ea typeface="Twentieth Century"/>
                <a:cs typeface="Twentieth Century"/>
                <a:sym typeface="Twentieth Century"/>
              </a:rPr>
              <a:t>executed</a:t>
            </a:r>
            <a:r>
              <a:rPr lang="en-US" sz="2900">
                <a:latin typeface="Twentieth Century"/>
                <a:ea typeface="Twentieth Century"/>
                <a:cs typeface="Twentieth Century"/>
                <a:sym typeface="Twentieth Century"/>
              </a:rPr>
              <a:t> when they are called (</a:t>
            </a:r>
            <a:r>
              <a:rPr b="1" lang="en-US" sz="2900">
                <a:latin typeface="Twentieth Century"/>
                <a:ea typeface="Twentieth Century"/>
                <a:cs typeface="Twentieth Century"/>
                <a:sym typeface="Twentieth Century"/>
              </a:rPr>
              <a:t>function </a:t>
            </a:r>
            <a:r>
              <a:rPr b="1" lang="en-US" sz="2900">
                <a:latin typeface="Twentieth Century"/>
                <a:ea typeface="Twentieth Century"/>
                <a:cs typeface="Twentieth Century"/>
                <a:sym typeface="Twentieth Century"/>
              </a:rPr>
              <a:t>invoking</a:t>
            </a:r>
            <a:r>
              <a:rPr lang="en-US" sz="2900">
                <a:latin typeface="Twentieth Century"/>
                <a:ea typeface="Twentieth Century"/>
                <a:cs typeface="Twentieth Century"/>
                <a:sym typeface="Twentieth Century"/>
              </a:rPr>
              <a:t>)</a:t>
            </a:r>
            <a:endParaRPr sz="2900">
              <a:latin typeface="Twentieth Century"/>
              <a:ea typeface="Twentieth Century"/>
              <a:cs typeface="Twentieth Century"/>
              <a:sym typeface="Twentieth Century"/>
            </a:endParaRPr>
          </a:p>
        </p:txBody>
      </p:sp>
      <p:sp>
        <p:nvSpPr>
          <p:cNvPr id="39" name="Google Shape;39;p6"/>
          <p:cNvSpPr txBox="1"/>
          <p:nvPr/>
        </p:nvSpPr>
        <p:spPr>
          <a:xfrm>
            <a:off x="1735950" y="1349425"/>
            <a:ext cx="8720100" cy="990600"/>
          </a:xfrm>
          <a:prstGeom prst="rect">
            <a:avLst/>
          </a:prstGeom>
          <a:noFill/>
          <a:ln>
            <a:noFill/>
          </a:ln>
        </p:spPr>
        <p:txBody>
          <a:bodyPr anchorCtr="0" anchor="t" bIns="91425" lIns="91425" spcFirstLastPara="1" rIns="91425" wrap="square" tIns="91425">
            <a:noAutofit/>
          </a:bodyPr>
          <a:lstStyle/>
          <a:p>
            <a:pPr indent="0" lvl="0" marL="0" rtl="0" algn="ctr">
              <a:spcBef>
                <a:spcPts val="700"/>
              </a:spcBef>
              <a:spcAft>
                <a:spcPts val="0"/>
              </a:spcAft>
              <a:buClr>
                <a:schemeClr val="dk1"/>
              </a:buClr>
              <a:buSzPts val="1100"/>
              <a:buFont typeface="Arial"/>
              <a:buNone/>
            </a:pPr>
            <a:r>
              <a:rPr b="1" lang="en-US" sz="4800">
                <a:solidFill>
                  <a:schemeClr val="dk1"/>
                </a:solidFill>
                <a:latin typeface="Twentieth Century"/>
                <a:ea typeface="Twentieth Century"/>
                <a:cs typeface="Twentieth Century"/>
                <a:sym typeface="Twentieth Century"/>
              </a:rPr>
              <a:t>What?</a:t>
            </a:r>
            <a:endParaRPr b="1" sz="4800">
              <a:solidFill>
                <a:schemeClr val="dk1"/>
              </a:solidFill>
              <a:latin typeface="Twentieth Century"/>
              <a:ea typeface="Twentieth Century"/>
              <a:cs typeface="Twentieth Century"/>
              <a:sym typeface="Twentieth Century"/>
            </a:endParaRPr>
          </a:p>
        </p:txBody>
      </p:sp>
      <p:pic>
        <p:nvPicPr>
          <p:cNvPr id="40" name="Google Shape;40;p6"/>
          <p:cNvPicPr preferRelativeResize="0"/>
          <p:nvPr/>
        </p:nvPicPr>
        <p:blipFill>
          <a:blip r:embed="rId3">
            <a:alphaModFix/>
          </a:blip>
          <a:stretch>
            <a:fillRect/>
          </a:stretch>
        </p:blipFill>
        <p:spPr>
          <a:xfrm>
            <a:off x="807079" y="3029701"/>
            <a:ext cx="2729543" cy="798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 name="Shape 44"/>
        <p:cNvGrpSpPr/>
        <p:nvPr/>
      </p:nvGrpSpPr>
      <p:grpSpPr>
        <a:xfrm>
          <a:off x="0" y="0"/>
          <a:ext cx="0" cy="0"/>
          <a:chOff x="0" y="0"/>
          <a:chExt cx="0" cy="0"/>
        </a:xfrm>
      </p:grpSpPr>
      <p:sp>
        <p:nvSpPr>
          <p:cNvPr id="45" name="Google Shape;45;p7"/>
          <p:cNvSpPr txBox="1"/>
          <p:nvPr/>
        </p:nvSpPr>
        <p:spPr>
          <a:xfrm>
            <a:off x="368808" y="550817"/>
            <a:ext cx="81534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4617B"/>
              </a:buClr>
              <a:buSzPts val="4400"/>
              <a:buFont typeface="Twentieth Century"/>
              <a:buNone/>
            </a:pPr>
            <a:r>
              <a:rPr lang="en-US" sz="4400">
                <a:solidFill>
                  <a:srgbClr val="04617B"/>
                </a:solidFill>
                <a:latin typeface="Twentieth Century"/>
                <a:ea typeface="Twentieth Century"/>
                <a:cs typeface="Twentieth Century"/>
                <a:sym typeface="Twentieth Century"/>
              </a:rPr>
              <a:t>Functions</a:t>
            </a:r>
            <a:endParaRPr b="0" i="0" sz="4000" u="none" cap="none" strike="noStrike">
              <a:solidFill>
                <a:srgbClr val="04617B"/>
              </a:solidFill>
              <a:latin typeface="Courier New"/>
              <a:ea typeface="Courier New"/>
              <a:cs typeface="Courier New"/>
              <a:sym typeface="Courier New"/>
            </a:endParaRPr>
          </a:p>
        </p:txBody>
      </p:sp>
      <p:sp>
        <p:nvSpPr>
          <p:cNvPr id="46" name="Google Shape;46;p7"/>
          <p:cNvSpPr txBox="1"/>
          <p:nvPr/>
        </p:nvSpPr>
        <p:spPr>
          <a:xfrm>
            <a:off x="450000" y="2238002"/>
            <a:ext cx="11292000" cy="42567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700"/>
              </a:spcBef>
              <a:spcAft>
                <a:spcPts val="0"/>
              </a:spcAft>
              <a:buClr>
                <a:srgbClr val="009DD9"/>
              </a:buClr>
              <a:buSzPts val="1740"/>
              <a:buFont typeface="Noto Sans Symbols"/>
              <a:buChar char="◻"/>
            </a:pPr>
            <a:r>
              <a:rPr lang="en-US" sz="2900">
                <a:latin typeface="Twentieth Century"/>
                <a:ea typeface="Twentieth Century"/>
                <a:cs typeface="Twentieth Century"/>
                <a:sym typeface="Twentieth Century"/>
              </a:rPr>
              <a:t>Code reuse - D.R.Y</a:t>
            </a:r>
            <a:endParaRPr sz="2900">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rgbClr val="009DD9"/>
              </a:buClr>
              <a:buSzPts val="1740"/>
              <a:buFont typeface="Noto Sans Symbols"/>
              <a:buChar char="◻"/>
            </a:pPr>
            <a:r>
              <a:rPr lang="en-US" sz="2900">
                <a:latin typeface="Twentieth Century"/>
                <a:ea typeface="Twentieth Century"/>
                <a:cs typeface="Twentieth Century"/>
                <a:sym typeface="Twentieth Century"/>
              </a:rPr>
              <a:t>OOP</a:t>
            </a:r>
            <a:endParaRPr sz="2900">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rgbClr val="009DD9"/>
              </a:buClr>
              <a:buSzPts val="1740"/>
              <a:buFont typeface="Noto Sans Symbols"/>
              <a:buChar char="◻"/>
            </a:pPr>
            <a:r>
              <a:rPr lang="en-US" sz="2900">
                <a:latin typeface="Twentieth Century"/>
                <a:ea typeface="Twentieth Century"/>
                <a:cs typeface="Twentieth Century"/>
                <a:sym typeface="Twentieth Century"/>
              </a:rPr>
              <a:t>Modularize</a:t>
            </a:r>
            <a:endParaRPr sz="2900">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rgbClr val="009DD9"/>
              </a:buClr>
              <a:buSzPts val="1740"/>
              <a:buFont typeface="Noto Sans Symbols"/>
              <a:buChar char="◻"/>
            </a:pPr>
            <a:r>
              <a:rPr lang="en-US" sz="2900">
                <a:latin typeface="Twentieth Century"/>
                <a:ea typeface="Twentieth Century"/>
                <a:cs typeface="Twentieth Century"/>
                <a:sym typeface="Twentieth Century"/>
              </a:rPr>
              <a:t>And more…!</a:t>
            </a:r>
            <a:endParaRPr sz="2900">
              <a:latin typeface="Twentieth Century"/>
              <a:ea typeface="Twentieth Century"/>
              <a:cs typeface="Twentieth Century"/>
              <a:sym typeface="Twentieth Century"/>
            </a:endParaRPr>
          </a:p>
        </p:txBody>
      </p:sp>
      <p:sp>
        <p:nvSpPr>
          <p:cNvPr id="47" name="Google Shape;47;p7"/>
          <p:cNvSpPr txBox="1"/>
          <p:nvPr/>
        </p:nvSpPr>
        <p:spPr>
          <a:xfrm>
            <a:off x="1735950" y="1349425"/>
            <a:ext cx="8720100" cy="990600"/>
          </a:xfrm>
          <a:prstGeom prst="rect">
            <a:avLst/>
          </a:prstGeom>
          <a:noFill/>
          <a:ln>
            <a:noFill/>
          </a:ln>
        </p:spPr>
        <p:txBody>
          <a:bodyPr anchorCtr="0" anchor="t" bIns="91425" lIns="91425" spcFirstLastPara="1" rIns="91425" wrap="square" tIns="91425">
            <a:noAutofit/>
          </a:bodyPr>
          <a:lstStyle/>
          <a:p>
            <a:pPr indent="0" lvl="0" marL="0" rtl="0" algn="ctr">
              <a:spcBef>
                <a:spcPts val="700"/>
              </a:spcBef>
              <a:spcAft>
                <a:spcPts val="0"/>
              </a:spcAft>
              <a:buNone/>
            </a:pPr>
            <a:r>
              <a:rPr b="1" lang="en-US" sz="4800">
                <a:solidFill>
                  <a:schemeClr val="dk1"/>
                </a:solidFill>
                <a:latin typeface="Twentieth Century"/>
                <a:ea typeface="Twentieth Century"/>
                <a:cs typeface="Twentieth Century"/>
                <a:sym typeface="Twentieth Century"/>
              </a:rPr>
              <a:t>Why</a:t>
            </a:r>
            <a:r>
              <a:rPr b="1" lang="en-US" sz="4800">
                <a:solidFill>
                  <a:schemeClr val="dk1"/>
                </a:solidFill>
                <a:latin typeface="Twentieth Century"/>
                <a:ea typeface="Twentieth Century"/>
                <a:cs typeface="Twentieth Century"/>
                <a:sym typeface="Twentieth Century"/>
              </a:rPr>
              <a:t>?</a:t>
            </a:r>
            <a:endParaRPr b="1" sz="4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 name="Shape 51"/>
        <p:cNvGrpSpPr/>
        <p:nvPr/>
      </p:nvGrpSpPr>
      <p:grpSpPr>
        <a:xfrm>
          <a:off x="0" y="0"/>
          <a:ext cx="0" cy="0"/>
          <a:chOff x="0" y="0"/>
          <a:chExt cx="0" cy="0"/>
        </a:xfrm>
      </p:grpSpPr>
      <p:sp>
        <p:nvSpPr>
          <p:cNvPr id="52" name="Google Shape;52;p8"/>
          <p:cNvSpPr txBox="1"/>
          <p:nvPr/>
        </p:nvSpPr>
        <p:spPr>
          <a:xfrm>
            <a:off x="368808" y="550817"/>
            <a:ext cx="81534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4617B"/>
              </a:buClr>
              <a:buSzPts val="4400"/>
              <a:buFont typeface="Twentieth Century"/>
              <a:buNone/>
            </a:pPr>
            <a:r>
              <a:rPr lang="en-US" sz="4400">
                <a:solidFill>
                  <a:srgbClr val="04617B"/>
                </a:solidFill>
                <a:latin typeface="Twentieth Century"/>
                <a:ea typeface="Twentieth Century"/>
                <a:cs typeface="Twentieth Century"/>
                <a:sym typeface="Twentieth Century"/>
              </a:rPr>
              <a:t>Functions</a:t>
            </a:r>
            <a:endParaRPr b="0" i="0" sz="4000" u="none" cap="none" strike="noStrike">
              <a:solidFill>
                <a:srgbClr val="04617B"/>
              </a:solidFill>
              <a:latin typeface="Courier New"/>
              <a:ea typeface="Courier New"/>
              <a:cs typeface="Courier New"/>
              <a:sym typeface="Courier New"/>
            </a:endParaRPr>
          </a:p>
        </p:txBody>
      </p:sp>
      <p:sp>
        <p:nvSpPr>
          <p:cNvPr id="53" name="Google Shape;53;p8"/>
          <p:cNvSpPr txBox="1"/>
          <p:nvPr/>
        </p:nvSpPr>
        <p:spPr>
          <a:xfrm>
            <a:off x="1735950" y="1196650"/>
            <a:ext cx="8720100" cy="990600"/>
          </a:xfrm>
          <a:prstGeom prst="rect">
            <a:avLst/>
          </a:prstGeom>
          <a:noFill/>
          <a:ln>
            <a:noFill/>
          </a:ln>
        </p:spPr>
        <p:txBody>
          <a:bodyPr anchorCtr="0" anchor="t" bIns="91425" lIns="91425" spcFirstLastPara="1" rIns="91425" wrap="square" tIns="91425">
            <a:noAutofit/>
          </a:bodyPr>
          <a:lstStyle/>
          <a:p>
            <a:pPr indent="0" lvl="0" marL="0" rtl="0" algn="ctr">
              <a:spcBef>
                <a:spcPts val="700"/>
              </a:spcBef>
              <a:spcAft>
                <a:spcPts val="0"/>
              </a:spcAft>
              <a:buNone/>
            </a:pPr>
            <a:r>
              <a:rPr b="1" lang="en-US" sz="4800">
                <a:solidFill>
                  <a:schemeClr val="dk1"/>
                </a:solidFill>
                <a:latin typeface="Twentieth Century"/>
                <a:ea typeface="Twentieth Century"/>
                <a:cs typeface="Twentieth Century"/>
                <a:sym typeface="Twentieth Century"/>
              </a:rPr>
              <a:t>How</a:t>
            </a:r>
            <a:r>
              <a:rPr b="1" lang="en-US" sz="4800">
                <a:solidFill>
                  <a:schemeClr val="dk1"/>
                </a:solidFill>
                <a:latin typeface="Twentieth Century"/>
                <a:ea typeface="Twentieth Century"/>
                <a:cs typeface="Twentieth Century"/>
                <a:sym typeface="Twentieth Century"/>
              </a:rPr>
              <a:t>?</a:t>
            </a:r>
            <a:endParaRPr b="1" sz="4800">
              <a:solidFill>
                <a:schemeClr val="dk1"/>
              </a:solidFill>
              <a:latin typeface="Twentieth Century"/>
              <a:ea typeface="Twentieth Century"/>
              <a:cs typeface="Twentieth Century"/>
              <a:sym typeface="Twentieth Century"/>
            </a:endParaRPr>
          </a:p>
        </p:txBody>
      </p:sp>
      <p:pic>
        <p:nvPicPr>
          <p:cNvPr id="54" name="Google Shape;54;p8"/>
          <p:cNvPicPr preferRelativeResize="0"/>
          <p:nvPr/>
        </p:nvPicPr>
        <p:blipFill>
          <a:blip r:embed="rId3">
            <a:alphaModFix/>
          </a:blip>
          <a:stretch>
            <a:fillRect/>
          </a:stretch>
        </p:blipFill>
        <p:spPr>
          <a:xfrm>
            <a:off x="1143651" y="1541425"/>
            <a:ext cx="9904699" cy="5146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pic>
        <p:nvPicPr>
          <p:cNvPr id="59" name="Google Shape;59;p9"/>
          <p:cNvPicPr preferRelativeResize="0"/>
          <p:nvPr/>
        </p:nvPicPr>
        <p:blipFill>
          <a:blip r:embed="rId3">
            <a:alphaModFix/>
          </a:blip>
          <a:stretch>
            <a:fillRect/>
          </a:stretch>
        </p:blipFill>
        <p:spPr>
          <a:xfrm>
            <a:off x="1482425" y="666350"/>
            <a:ext cx="9227151" cy="5830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0"/>
          <p:cNvSpPr txBox="1"/>
          <p:nvPr/>
        </p:nvSpPr>
        <p:spPr>
          <a:xfrm>
            <a:off x="368808" y="550817"/>
            <a:ext cx="81534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4617B"/>
              </a:buClr>
              <a:buSzPts val="4400"/>
              <a:buFont typeface="Twentieth Century"/>
              <a:buNone/>
            </a:pPr>
            <a:r>
              <a:rPr lang="en-US" sz="4400">
                <a:solidFill>
                  <a:srgbClr val="04617B"/>
                </a:solidFill>
                <a:latin typeface="Twentieth Century"/>
                <a:ea typeface="Twentieth Century"/>
                <a:cs typeface="Twentieth Century"/>
                <a:sym typeface="Twentieth Century"/>
              </a:rPr>
              <a:t>Callback function</a:t>
            </a:r>
            <a:endParaRPr b="0" i="0" sz="4000" u="none" cap="none" strike="noStrike">
              <a:solidFill>
                <a:srgbClr val="04617B"/>
              </a:solidFill>
              <a:latin typeface="Courier New"/>
              <a:ea typeface="Courier New"/>
              <a:cs typeface="Courier New"/>
              <a:sym typeface="Courier New"/>
            </a:endParaRPr>
          </a:p>
        </p:txBody>
      </p:sp>
      <p:sp>
        <p:nvSpPr>
          <p:cNvPr id="65" name="Google Shape;65;p10"/>
          <p:cNvSpPr txBox="1"/>
          <p:nvPr/>
        </p:nvSpPr>
        <p:spPr>
          <a:xfrm>
            <a:off x="450000" y="1541425"/>
            <a:ext cx="11292000" cy="13032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700"/>
              </a:spcBef>
              <a:spcAft>
                <a:spcPts val="0"/>
              </a:spcAft>
              <a:buClr>
                <a:srgbClr val="009DD9"/>
              </a:buClr>
              <a:buSzPts val="1740"/>
              <a:buFont typeface="Noto Sans Symbols"/>
              <a:buChar char="◻"/>
            </a:pPr>
            <a:r>
              <a:rPr lang="en-US" sz="2900">
                <a:latin typeface="Twentieth Century"/>
                <a:ea typeface="Twentieth Century"/>
                <a:cs typeface="Twentieth Century"/>
                <a:sym typeface="Twentieth Century"/>
              </a:rPr>
              <a:t>A </a:t>
            </a:r>
            <a:r>
              <a:rPr b="1" lang="en-US" sz="2900">
                <a:latin typeface="Twentieth Century"/>
                <a:ea typeface="Twentieth Century"/>
                <a:cs typeface="Twentieth Century"/>
                <a:sym typeface="Twentieth Century"/>
              </a:rPr>
              <a:t>function</a:t>
            </a:r>
            <a:r>
              <a:rPr lang="en-US" sz="2900">
                <a:latin typeface="Twentieth Century"/>
                <a:ea typeface="Twentieth Century"/>
                <a:cs typeface="Twentieth Century"/>
                <a:sym typeface="Twentieth Century"/>
              </a:rPr>
              <a:t>, passed to another function as an </a:t>
            </a:r>
            <a:r>
              <a:rPr b="1" lang="en-US" sz="2900">
                <a:latin typeface="Twentieth Century"/>
                <a:ea typeface="Twentieth Century"/>
                <a:cs typeface="Twentieth Century"/>
                <a:sym typeface="Twentieth Century"/>
              </a:rPr>
              <a:t>argument</a:t>
            </a:r>
            <a:endParaRPr b="1" sz="2900">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rgbClr val="009DD9"/>
              </a:buClr>
              <a:buSzPts val="1740"/>
              <a:buFont typeface="Noto Sans Symbols"/>
              <a:buChar char="◻"/>
            </a:pPr>
            <a:r>
              <a:rPr lang="en-US" sz="2900">
                <a:latin typeface="Twentieth Century"/>
                <a:ea typeface="Twentieth Century"/>
                <a:cs typeface="Twentieth Century"/>
                <a:sym typeface="Twentieth Century"/>
              </a:rPr>
              <a:t>Can be </a:t>
            </a:r>
            <a:r>
              <a:rPr b="1" lang="en-US" sz="2900">
                <a:latin typeface="Twentieth Century"/>
                <a:ea typeface="Twentieth Century"/>
                <a:cs typeface="Twentieth Century"/>
                <a:sym typeface="Twentieth Century"/>
              </a:rPr>
              <a:t>called</a:t>
            </a:r>
            <a:r>
              <a:rPr lang="en-US" sz="2900">
                <a:latin typeface="Twentieth Century"/>
                <a:ea typeface="Twentieth Century"/>
                <a:cs typeface="Twentieth Century"/>
                <a:sym typeface="Twentieth Century"/>
              </a:rPr>
              <a:t> inside that other function</a:t>
            </a:r>
            <a:endParaRPr sz="2900">
              <a:latin typeface="Twentieth Century"/>
              <a:ea typeface="Twentieth Century"/>
              <a:cs typeface="Twentieth Century"/>
              <a:sym typeface="Twentieth Century"/>
            </a:endParaRPr>
          </a:p>
        </p:txBody>
      </p:sp>
      <p:pic>
        <p:nvPicPr>
          <p:cNvPr id="66" name="Google Shape;66;p10"/>
          <p:cNvPicPr preferRelativeResize="0"/>
          <p:nvPr/>
        </p:nvPicPr>
        <p:blipFill>
          <a:blip r:embed="rId3">
            <a:alphaModFix/>
          </a:blip>
          <a:stretch>
            <a:fillRect/>
          </a:stretch>
        </p:blipFill>
        <p:spPr>
          <a:xfrm>
            <a:off x="1836463" y="2114350"/>
            <a:ext cx="8519074" cy="49643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1"/>
          <p:cNvSpPr txBox="1"/>
          <p:nvPr/>
        </p:nvSpPr>
        <p:spPr>
          <a:xfrm>
            <a:off x="368808" y="550817"/>
            <a:ext cx="81534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4617B"/>
              </a:buClr>
              <a:buSzPts val="4400"/>
              <a:buFont typeface="Twentieth Century"/>
              <a:buNone/>
            </a:pPr>
            <a:r>
              <a:rPr lang="en-US" sz="4400">
                <a:solidFill>
                  <a:srgbClr val="04617B"/>
                </a:solidFill>
                <a:latin typeface="Twentieth Century"/>
                <a:ea typeface="Twentieth Century"/>
                <a:cs typeface="Twentieth Century"/>
                <a:sym typeface="Twentieth Century"/>
              </a:rPr>
              <a:t>OOP </a:t>
            </a:r>
            <a:r>
              <a:rPr lang="en-US" sz="4400">
                <a:solidFill>
                  <a:srgbClr val="04617B"/>
                </a:solidFill>
                <a:latin typeface="Twentieth Century"/>
                <a:ea typeface="Twentieth Century"/>
                <a:cs typeface="Twentieth Century"/>
                <a:sym typeface="Twentieth Century"/>
              </a:rPr>
              <a:t>Definitions</a:t>
            </a:r>
            <a:endParaRPr b="0" i="0" sz="4000" u="none" cap="none" strike="noStrike">
              <a:solidFill>
                <a:srgbClr val="04617B"/>
              </a:solidFill>
              <a:latin typeface="Courier New"/>
              <a:ea typeface="Courier New"/>
              <a:cs typeface="Courier New"/>
              <a:sym typeface="Courier New"/>
            </a:endParaRPr>
          </a:p>
        </p:txBody>
      </p:sp>
      <p:sp>
        <p:nvSpPr>
          <p:cNvPr id="72" name="Google Shape;72;p11"/>
          <p:cNvSpPr txBox="1"/>
          <p:nvPr/>
        </p:nvSpPr>
        <p:spPr>
          <a:xfrm>
            <a:off x="450000" y="2237997"/>
            <a:ext cx="11292000" cy="23820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700"/>
              </a:spcBef>
              <a:spcAft>
                <a:spcPts val="0"/>
              </a:spcAft>
              <a:buClr>
                <a:srgbClr val="009DD9"/>
              </a:buClr>
              <a:buSzPts val="1740"/>
              <a:buFont typeface="Noto Sans Symbols"/>
              <a:buChar char="◻"/>
            </a:pPr>
            <a:r>
              <a:rPr b="1" lang="en-US" sz="2900">
                <a:latin typeface="Twentieth Century"/>
                <a:ea typeface="Twentieth Century"/>
                <a:cs typeface="Twentieth Century"/>
                <a:sym typeface="Twentieth Century"/>
              </a:rPr>
              <a:t>Class</a:t>
            </a:r>
            <a:r>
              <a:rPr lang="en-US" sz="2900">
                <a:latin typeface="Twentieth Century"/>
                <a:ea typeface="Twentieth Century"/>
                <a:cs typeface="Twentieth Century"/>
                <a:sym typeface="Twentieth Century"/>
              </a:rPr>
              <a:t> - a template - </a:t>
            </a:r>
            <a:r>
              <a:rPr b="1" lang="en-US" sz="2900">
                <a:latin typeface="Twentieth Century"/>
                <a:ea typeface="Twentieth Century"/>
                <a:cs typeface="Twentieth Century"/>
                <a:sym typeface="Twentieth Century"/>
              </a:rPr>
              <a:t>Dog</a:t>
            </a:r>
            <a:endParaRPr b="1" sz="2900">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rgbClr val="009DD9"/>
              </a:buClr>
              <a:buSzPts val="1740"/>
              <a:buFont typeface="Noto Sans Symbols"/>
              <a:buChar char="◻"/>
            </a:pPr>
            <a:r>
              <a:rPr b="1" lang="en-US" sz="2900">
                <a:latin typeface="Twentieth Century"/>
                <a:ea typeface="Twentieth Century"/>
                <a:cs typeface="Twentieth Century"/>
                <a:sym typeface="Twentieth Century"/>
              </a:rPr>
              <a:t>Method</a:t>
            </a:r>
            <a:r>
              <a:rPr lang="en-US" sz="2900">
                <a:latin typeface="Twentieth Century"/>
                <a:ea typeface="Twentieth Century"/>
                <a:cs typeface="Twentieth Century"/>
                <a:sym typeface="Twentieth Century"/>
              </a:rPr>
              <a:t> - A defined capability of a class - </a:t>
            </a:r>
            <a:r>
              <a:rPr b="1" lang="en-US" sz="2900">
                <a:latin typeface="Twentieth Century"/>
                <a:ea typeface="Twentieth Century"/>
                <a:cs typeface="Twentieth Century"/>
                <a:sym typeface="Twentieth Century"/>
              </a:rPr>
              <a:t>bark()</a:t>
            </a:r>
            <a:endParaRPr b="1" sz="2900">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rgbClr val="009DD9"/>
              </a:buClr>
              <a:buSzPts val="1740"/>
              <a:buFont typeface="Noto Sans Symbols"/>
              <a:buChar char="◻"/>
            </a:pPr>
            <a:r>
              <a:rPr b="1" lang="en-US" sz="2900">
                <a:latin typeface="Twentieth Century"/>
                <a:ea typeface="Twentieth Century"/>
                <a:cs typeface="Twentieth Century"/>
                <a:sym typeface="Twentieth Century"/>
              </a:rPr>
              <a:t>Attribute</a:t>
            </a:r>
            <a:r>
              <a:rPr lang="en-US" sz="2900">
                <a:latin typeface="Twentieth Century"/>
                <a:ea typeface="Twentieth Century"/>
                <a:cs typeface="Twentieth Century"/>
                <a:sym typeface="Twentieth Century"/>
              </a:rPr>
              <a:t> - A defined data item in a class - </a:t>
            </a:r>
            <a:r>
              <a:rPr b="1" lang="en-US" sz="2900">
                <a:latin typeface="Twentieth Century"/>
                <a:ea typeface="Twentieth Century"/>
                <a:cs typeface="Twentieth Century"/>
                <a:sym typeface="Twentieth Century"/>
              </a:rPr>
              <a:t>color</a:t>
            </a:r>
            <a:endParaRPr b="1" sz="2900">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rgbClr val="009DD9"/>
              </a:buClr>
              <a:buSzPts val="1740"/>
              <a:buFont typeface="Noto Sans Symbols"/>
              <a:buChar char="◻"/>
            </a:pPr>
            <a:r>
              <a:rPr b="1" lang="en-US" sz="2900">
                <a:latin typeface="Twentieth Century"/>
                <a:ea typeface="Twentieth Century"/>
                <a:cs typeface="Twentieth Century"/>
                <a:sym typeface="Twentieth Century"/>
              </a:rPr>
              <a:t>Object or Instance</a:t>
            </a:r>
            <a:r>
              <a:rPr lang="en-US" sz="2900">
                <a:latin typeface="Twentieth Century"/>
                <a:ea typeface="Twentieth Century"/>
                <a:cs typeface="Twentieth Century"/>
                <a:sym typeface="Twentieth Century"/>
              </a:rPr>
              <a:t> - A particular instance of a class - </a:t>
            </a:r>
            <a:r>
              <a:rPr b="1" lang="en-US" sz="2900">
                <a:latin typeface="Twentieth Century"/>
                <a:ea typeface="Twentieth Century"/>
                <a:cs typeface="Twentieth Century"/>
                <a:sym typeface="Twentieth Century"/>
              </a:rPr>
              <a:t>Lassie</a:t>
            </a:r>
            <a:endParaRPr b="1" sz="2900">
              <a:latin typeface="Twentieth Century"/>
              <a:ea typeface="Twentieth Century"/>
              <a:cs typeface="Twentieth Century"/>
              <a:sym typeface="Twentieth Centur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2"/>
          <p:cNvSpPr txBox="1"/>
          <p:nvPr/>
        </p:nvSpPr>
        <p:spPr>
          <a:xfrm>
            <a:off x="452850" y="726648"/>
            <a:ext cx="8153400" cy="803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4617B"/>
              </a:buClr>
              <a:buSzPts val="4400"/>
              <a:buFont typeface="Twentieth Century"/>
              <a:buNone/>
            </a:pPr>
            <a:r>
              <a:rPr lang="en-US" sz="4400">
                <a:solidFill>
                  <a:srgbClr val="04617B"/>
                </a:solidFill>
                <a:latin typeface="Twentieth Century"/>
                <a:ea typeface="Twentieth Century"/>
                <a:cs typeface="Twentieth Century"/>
                <a:sym typeface="Twentieth Century"/>
              </a:rPr>
              <a:t>Class</a:t>
            </a:r>
            <a:endParaRPr b="0" i="0" sz="4000" u="none" cap="none" strike="noStrike">
              <a:solidFill>
                <a:srgbClr val="04617B"/>
              </a:solidFill>
              <a:latin typeface="Courier New"/>
              <a:ea typeface="Courier New"/>
              <a:cs typeface="Courier New"/>
              <a:sym typeface="Courier New"/>
            </a:endParaRPr>
          </a:p>
        </p:txBody>
      </p:sp>
      <p:sp>
        <p:nvSpPr>
          <p:cNvPr id="78" name="Google Shape;78;p12"/>
          <p:cNvSpPr txBox="1"/>
          <p:nvPr/>
        </p:nvSpPr>
        <p:spPr>
          <a:xfrm>
            <a:off x="639300" y="1639450"/>
            <a:ext cx="10913400" cy="45153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700"/>
              </a:spcBef>
              <a:spcAft>
                <a:spcPts val="0"/>
              </a:spcAft>
              <a:buClr>
                <a:schemeClr val="dk1"/>
              </a:buClr>
              <a:buSzPts val="1100"/>
              <a:buFont typeface="Arial"/>
              <a:buNone/>
            </a:pPr>
            <a:r>
              <a:rPr lang="en-US" sz="2900">
                <a:latin typeface="Twentieth Century"/>
                <a:ea typeface="Twentieth Century"/>
                <a:cs typeface="Twentieth Century"/>
                <a:sym typeface="Twentieth Century"/>
              </a:rPr>
              <a:t>Defines the abstract characteristics of a thing (object), including the</a:t>
            </a:r>
            <a:endParaRPr sz="2900">
              <a:latin typeface="Twentieth Century"/>
              <a:ea typeface="Twentieth Century"/>
              <a:cs typeface="Twentieth Century"/>
              <a:sym typeface="Twentieth Century"/>
            </a:endParaRPr>
          </a:p>
          <a:p>
            <a:pPr indent="0" lvl="0" marL="457200" marR="0" rtl="0" algn="l">
              <a:lnSpc>
                <a:spcPct val="100000"/>
              </a:lnSpc>
              <a:spcBef>
                <a:spcPts val="700"/>
              </a:spcBef>
              <a:spcAft>
                <a:spcPts val="0"/>
              </a:spcAft>
              <a:buClr>
                <a:schemeClr val="dk1"/>
              </a:buClr>
              <a:buSzPts val="1100"/>
              <a:buFont typeface="Arial"/>
              <a:buNone/>
            </a:pPr>
            <a:r>
              <a:rPr lang="en-US" sz="2900">
                <a:latin typeface="Twentieth Century"/>
                <a:ea typeface="Twentieth Century"/>
                <a:cs typeface="Twentieth Century"/>
                <a:sym typeface="Twentieth Century"/>
              </a:rPr>
              <a:t>thing's characteristics (its </a:t>
            </a:r>
            <a:r>
              <a:rPr b="1" lang="en-US" sz="2900">
                <a:latin typeface="Twentieth Century"/>
                <a:ea typeface="Twentieth Century"/>
                <a:cs typeface="Twentieth Century"/>
                <a:sym typeface="Twentieth Century"/>
              </a:rPr>
              <a:t>attributes, fields, </a:t>
            </a:r>
            <a:r>
              <a:rPr lang="en-US" sz="2900">
                <a:latin typeface="Twentieth Century"/>
                <a:ea typeface="Twentieth Century"/>
                <a:cs typeface="Twentieth Century"/>
                <a:sym typeface="Twentieth Century"/>
              </a:rPr>
              <a:t>or </a:t>
            </a:r>
            <a:r>
              <a:rPr b="1" lang="en-US" sz="2900">
                <a:latin typeface="Twentieth Century"/>
                <a:ea typeface="Twentieth Century"/>
                <a:cs typeface="Twentieth Century"/>
                <a:sym typeface="Twentieth Century"/>
              </a:rPr>
              <a:t>properties</a:t>
            </a:r>
            <a:r>
              <a:rPr lang="en-US" sz="2900">
                <a:latin typeface="Twentieth Century"/>
                <a:ea typeface="Twentieth Century"/>
                <a:cs typeface="Twentieth Century"/>
                <a:sym typeface="Twentieth Century"/>
              </a:rPr>
              <a:t>) and the thing’s behaviors (the things it can do, or </a:t>
            </a:r>
            <a:r>
              <a:rPr b="1" lang="en-US" sz="2900">
                <a:latin typeface="Twentieth Century"/>
                <a:ea typeface="Twentieth Century"/>
                <a:cs typeface="Twentieth Century"/>
                <a:sym typeface="Twentieth Century"/>
              </a:rPr>
              <a:t>methods, operations</a:t>
            </a:r>
            <a:r>
              <a:rPr lang="en-US" sz="2900">
                <a:latin typeface="Twentieth Century"/>
                <a:ea typeface="Twentieth Century"/>
                <a:cs typeface="Twentieth Century"/>
                <a:sym typeface="Twentieth Century"/>
              </a:rPr>
              <a:t>, or </a:t>
            </a:r>
            <a:r>
              <a:rPr b="1" lang="en-US" sz="2900">
                <a:latin typeface="Twentieth Century"/>
                <a:ea typeface="Twentieth Century"/>
                <a:cs typeface="Twentieth Century"/>
                <a:sym typeface="Twentieth Century"/>
              </a:rPr>
              <a:t>features</a:t>
            </a:r>
            <a:r>
              <a:rPr lang="en-US" sz="2900">
                <a:latin typeface="Twentieth Century"/>
                <a:ea typeface="Twentieth Century"/>
                <a:cs typeface="Twentieth Century"/>
                <a:sym typeface="Twentieth Century"/>
              </a:rPr>
              <a:t>).</a:t>
            </a:r>
            <a:endParaRPr sz="2900">
              <a:latin typeface="Twentieth Century"/>
              <a:ea typeface="Twentieth Century"/>
              <a:cs typeface="Twentieth Century"/>
              <a:sym typeface="Twentieth Century"/>
            </a:endParaRPr>
          </a:p>
          <a:p>
            <a:pPr indent="0" lvl="0" marL="457200" marR="0" rtl="0" algn="l">
              <a:lnSpc>
                <a:spcPct val="100000"/>
              </a:lnSpc>
              <a:spcBef>
                <a:spcPts val="700"/>
              </a:spcBef>
              <a:spcAft>
                <a:spcPts val="0"/>
              </a:spcAft>
              <a:buClr>
                <a:schemeClr val="dk1"/>
              </a:buClr>
              <a:buSzPts val="1100"/>
              <a:buFont typeface="Arial"/>
              <a:buNone/>
            </a:pPr>
            <a:r>
              <a:rPr lang="en-US" sz="2900">
                <a:latin typeface="Twentieth Century"/>
                <a:ea typeface="Twentieth Century"/>
                <a:cs typeface="Twentieth Century"/>
                <a:sym typeface="Twentieth Century"/>
              </a:rPr>
              <a:t>A </a:t>
            </a:r>
            <a:r>
              <a:rPr b="1" lang="en-US" sz="2900">
                <a:latin typeface="Twentieth Century"/>
                <a:ea typeface="Twentieth Century"/>
                <a:cs typeface="Twentieth Century"/>
                <a:sym typeface="Twentieth Century"/>
              </a:rPr>
              <a:t>class</a:t>
            </a:r>
            <a:r>
              <a:rPr lang="en-US" sz="2900">
                <a:latin typeface="Twentieth Century"/>
                <a:ea typeface="Twentieth Century"/>
                <a:cs typeface="Twentieth Century"/>
                <a:sym typeface="Twentieth Century"/>
              </a:rPr>
              <a:t> is a </a:t>
            </a:r>
            <a:r>
              <a:rPr b="1" lang="en-US" sz="2900">
                <a:latin typeface="Twentieth Century"/>
                <a:ea typeface="Twentieth Century"/>
                <a:cs typeface="Twentieth Century"/>
                <a:sym typeface="Twentieth Century"/>
              </a:rPr>
              <a:t>blueprint</a:t>
            </a:r>
            <a:r>
              <a:rPr lang="en-US" sz="2900">
                <a:latin typeface="Twentieth Century"/>
                <a:ea typeface="Twentieth Century"/>
                <a:cs typeface="Twentieth Century"/>
                <a:sym typeface="Twentieth Century"/>
              </a:rPr>
              <a:t> or factory that describes the nature of something. For example, the </a:t>
            </a:r>
            <a:r>
              <a:rPr b="1" lang="en-US" sz="2900">
                <a:latin typeface="Twentieth Century"/>
                <a:ea typeface="Twentieth Century"/>
                <a:cs typeface="Twentieth Century"/>
                <a:sym typeface="Twentieth Century"/>
              </a:rPr>
              <a:t>class</a:t>
            </a:r>
            <a:r>
              <a:rPr lang="en-US" sz="2900">
                <a:latin typeface="Twentieth Century"/>
                <a:ea typeface="Twentieth Century"/>
                <a:cs typeface="Twentieth Century"/>
                <a:sym typeface="Twentieth Century"/>
              </a:rPr>
              <a:t> Dog would consist of traits shared by all dogs, such as breed and fur color (characteristics), and the ability to bark and sit (behaviors).</a:t>
            </a:r>
            <a:endParaRPr sz="2900">
              <a:latin typeface="Twentieth Century"/>
              <a:ea typeface="Twentieth Century"/>
              <a:cs typeface="Twentieth Century"/>
              <a:sym typeface="Twentieth Century"/>
            </a:endParaRPr>
          </a:p>
          <a:p>
            <a:pPr indent="0" lvl="0" marL="457200" marR="0" rtl="0" algn="l">
              <a:lnSpc>
                <a:spcPct val="100000"/>
              </a:lnSpc>
              <a:spcBef>
                <a:spcPts val="700"/>
              </a:spcBef>
              <a:spcAft>
                <a:spcPts val="0"/>
              </a:spcAft>
              <a:buNone/>
            </a:pPr>
            <a:r>
              <a:t/>
            </a:r>
            <a:endParaRPr sz="2900">
              <a:latin typeface="Twentieth Century"/>
              <a:ea typeface="Twentieth Century"/>
              <a:cs typeface="Twentieth Century"/>
              <a:sym typeface="Twentieth Centur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3"/>
          <p:cNvSpPr txBox="1"/>
          <p:nvPr/>
        </p:nvSpPr>
        <p:spPr>
          <a:xfrm>
            <a:off x="452850" y="726648"/>
            <a:ext cx="8153400" cy="803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4617B"/>
              </a:buClr>
              <a:buSzPts val="4400"/>
              <a:buFont typeface="Twentieth Century"/>
              <a:buNone/>
            </a:pPr>
            <a:r>
              <a:rPr lang="en-US" sz="4400">
                <a:solidFill>
                  <a:srgbClr val="04617B"/>
                </a:solidFill>
                <a:latin typeface="Twentieth Century"/>
                <a:ea typeface="Twentieth Century"/>
                <a:cs typeface="Twentieth Century"/>
                <a:sym typeface="Twentieth Century"/>
              </a:rPr>
              <a:t>Class</a:t>
            </a:r>
            <a:endParaRPr b="0" i="0" sz="4000" u="none" cap="none" strike="noStrike">
              <a:solidFill>
                <a:srgbClr val="04617B"/>
              </a:solidFill>
              <a:latin typeface="Courier New"/>
              <a:ea typeface="Courier New"/>
              <a:cs typeface="Courier New"/>
              <a:sym typeface="Courier New"/>
            </a:endParaRPr>
          </a:p>
        </p:txBody>
      </p:sp>
      <p:sp>
        <p:nvSpPr>
          <p:cNvPr id="84" name="Google Shape;84;p13"/>
          <p:cNvSpPr txBox="1"/>
          <p:nvPr/>
        </p:nvSpPr>
        <p:spPr>
          <a:xfrm>
            <a:off x="639300" y="1639450"/>
            <a:ext cx="10913400" cy="20781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700"/>
              </a:spcBef>
              <a:spcAft>
                <a:spcPts val="0"/>
              </a:spcAft>
              <a:buNone/>
            </a:pPr>
            <a:r>
              <a:rPr lang="en-US" sz="2900">
                <a:latin typeface="Twentieth Century"/>
                <a:ea typeface="Twentieth Century"/>
                <a:cs typeface="Twentieth Century"/>
                <a:sym typeface="Twentieth Century"/>
              </a:rPr>
              <a:t>A pattern (exemplar) of a </a:t>
            </a:r>
            <a:r>
              <a:rPr b="1" lang="en-US" sz="2900">
                <a:latin typeface="Twentieth Century"/>
                <a:ea typeface="Twentieth Century"/>
                <a:cs typeface="Twentieth Century"/>
                <a:sym typeface="Twentieth Century"/>
              </a:rPr>
              <a:t>class</a:t>
            </a:r>
            <a:r>
              <a:rPr lang="en-US" sz="2900">
                <a:latin typeface="Twentieth Century"/>
                <a:ea typeface="Twentieth Century"/>
                <a:cs typeface="Twentieth Century"/>
                <a:sym typeface="Twentieth Century"/>
              </a:rPr>
              <a:t>. The </a:t>
            </a:r>
            <a:r>
              <a:rPr b="1" lang="en-US" sz="2900">
                <a:latin typeface="Twentieth Century"/>
                <a:ea typeface="Twentieth Century"/>
                <a:cs typeface="Twentieth Century"/>
                <a:sym typeface="Twentieth Century"/>
              </a:rPr>
              <a:t>class</a:t>
            </a:r>
            <a:r>
              <a:rPr lang="en-US" sz="2900">
                <a:latin typeface="Twentieth Century"/>
                <a:ea typeface="Twentieth Century"/>
                <a:cs typeface="Twentieth Century"/>
                <a:sym typeface="Twentieth Century"/>
              </a:rPr>
              <a:t> of Dog defines all possible dogs by listing the characteristics and behaviors they can have; the object Lassie is one particular dog, with particular versions of the characteristics. A Dog has fur; Lassie has brown-and-white fur.</a:t>
            </a:r>
            <a:endParaRPr sz="2900">
              <a:latin typeface="Twentieth Century"/>
              <a:ea typeface="Twentieth Century"/>
              <a:cs typeface="Twentieth Century"/>
              <a:sym typeface="Twentieth Century"/>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