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Quicksand"/>
      <p:regular r:id="rId27"/>
      <p:bold r:id="rId28"/>
    </p:embeddedFont>
    <p:embeddedFont>
      <p:font typeface="Barlow"/>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gt+aQZBsgU1IHZXvMkZtJP1d2Q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Montserrat-boldItalic.fntdata"/><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font" Target="fonts/Roboto-italic.fntdata"/><Relationship Id="rId3" Type="http://schemas.openxmlformats.org/officeDocument/2006/relationships/slideMaster" Target="slideMasters/slideMaster1.xml"/><Relationship Id="rId34" Type="http://schemas.openxmlformats.org/officeDocument/2006/relationships/customXml" Target="../customXml/item1.xml"/><Relationship Id="rId25" Type="http://schemas.openxmlformats.org/officeDocument/2006/relationships/font" Target="fonts/Montserrat-italic.fntdata"/><Relationship Id="rId7" Type="http://schemas.openxmlformats.org/officeDocument/2006/relationships/slide" Target="slides/slide3.xml"/><Relationship Id="rId33" Type="http://customschemas.google.com/relationships/presentationmetadata" Target="metadata"/><Relationship Id="rId12" Type="http://schemas.openxmlformats.org/officeDocument/2006/relationships/slide" Target="slides/slide8.xml"/><Relationship Id="rId17" Type="http://schemas.openxmlformats.org/officeDocument/2006/relationships/slide" Target="slides/slide13.xml"/><Relationship Id="rId20" Type="http://schemas.openxmlformats.org/officeDocument/2006/relationships/font" Target="fonts/Roboto-bold.fntdata"/><Relationship Id="rId2" Type="http://schemas.openxmlformats.org/officeDocument/2006/relationships/presProps" Target="presProps.xml"/><Relationship Id="rId29" Type="http://schemas.openxmlformats.org/officeDocument/2006/relationships/font" Target="fonts/Barlow-regular.fntdata"/><Relationship Id="rId16" Type="http://schemas.openxmlformats.org/officeDocument/2006/relationships/slide" Target="slides/slide12.xml"/><Relationship Id="rId24" Type="http://schemas.openxmlformats.org/officeDocument/2006/relationships/font" Target="fonts/Montserrat-bold.fntdata"/><Relationship Id="rId1" Type="http://schemas.openxmlformats.org/officeDocument/2006/relationships/theme" Target="theme/theme2.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Barlow-boldItalic.fntdata"/><Relationship Id="rId23" Type="http://schemas.openxmlformats.org/officeDocument/2006/relationships/font" Target="fonts/Montserrat-regular.fntdata"/><Relationship Id="rId28" Type="http://schemas.openxmlformats.org/officeDocument/2006/relationships/font" Target="fonts/Quicksand-bold.fntdata"/><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customXml" Target="../customXml/item3.xml"/><Relationship Id="rId31" Type="http://schemas.openxmlformats.org/officeDocument/2006/relationships/font" Target="fonts/Barlow-italic.fntdata"/><Relationship Id="rId10" Type="http://schemas.openxmlformats.org/officeDocument/2006/relationships/slide" Target="slides/slide6.xml"/><Relationship Id="rId19" Type="http://schemas.openxmlformats.org/officeDocument/2006/relationships/font" Target="fonts/Roboto-regular.fntdata"/><Relationship Id="rId22" Type="http://schemas.openxmlformats.org/officeDocument/2006/relationships/font" Target="fonts/Roboto-boldItalic.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Quicksand-regular.fntdata"/><Relationship Id="rId30" Type="http://schemas.openxmlformats.org/officeDocument/2006/relationships/font" Target="fonts/Barlow-bold.fntdata"/><Relationship Id="rId14" Type="http://schemas.openxmlformats.org/officeDocument/2006/relationships/slide" Target="slides/slide10.xml"/><Relationship Id="rId35" Type="http://schemas.openxmlformats.org/officeDocument/2006/relationships/customXml" Target="../customXml/item2.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8" name="Google Shape;8;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2cff4ddb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2cff4ddb4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81" name="Google Shape;181;g2c2cff4ddb4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af0fc23c8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caf0fc23c8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Students can record answers in books etc or they can write on dry wipe boards</a:t>
            </a:r>
            <a:endParaRPr/>
          </a:p>
        </p:txBody>
      </p:sp>
      <p:sp>
        <p:nvSpPr>
          <p:cNvPr id="205" name="Google Shape;205;g2caf0fc23c8_0_19: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caf0fc23c8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56d9918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56d9918d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13" name="Google Shape;213;g2e56d9918d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Students should be able to build on prior learning to identify Input, Process, Output and Storage as common components of computing </a:t>
            </a:r>
            <a:r>
              <a:rPr lang="en-GB"/>
              <a:t>systems and that embedded systems have a single function a general purpose computer can offer a wider range of functions. </a:t>
            </a:r>
            <a:endParaRPr/>
          </a:p>
          <a:p>
            <a:pPr indent="0" lvl="0" marL="0" rtl="0" algn="l">
              <a:spcBef>
                <a:spcPts val="0"/>
              </a:spcBef>
              <a:spcAft>
                <a:spcPts val="0"/>
              </a:spcAft>
              <a:buNone/>
            </a:pPr>
            <a:r>
              <a:rPr lang="en-GB"/>
              <a:t>Remind students they are building up to a complete </a:t>
            </a:r>
            <a:r>
              <a:rPr lang="en-GB"/>
              <a:t>embedded</a:t>
            </a:r>
            <a:r>
              <a:rPr lang="en-GB"/>
              <a:t> system  that will allow them to draw images on an output screen. This will require connecting input and output devices to the Pico. Last lesson they programmed an output device via the onboard LED. Can students recall how the output was controlled? Turning on and off the voltage of the Pin setting the Pin value to 1 &amp; 0.</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led.value() led.toggle()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af0fc23c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af0fc23c8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04" name="Google Shape;104;g2caf0fc23c8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GB"/>
              <a:t>All students should be able to identify some code from last lesson, some students will quickly work out what will happen during execution. Once students have had time to make a prediction,  execute the code and demonstrate the button result if the button press.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GPIO pins are objects. To instantiate the object we allocate it to a Pin and set as either an input PULL_UP or PULL_DOWN this pulls the voltage up to 3v or down to 0 we can then read for 0 or 1. The pins can float with a voltage anywhere between the 0 and 3v which can result in miss reads so whilst PULL_UP or DOWN is optional it is recommended to use this the default is PULL_DOWN. This means the pin is always on and awaiting an interrupt in signal</a:t>
            </a:r>
            <a:endParaRPr/>
          </a:p>
          <a:p>
            <a:pPr indent="0" lvl="0" marL="0" rtl="0" algn="l">
              <a:spcBef>
                <a:spcPts val="0"/>
              </a:spcBef>
              <a:spcAft>
                <a:spcPts val="0"/>
              </a:spcAft>
              <a:buNone/>
            </a:pPr>
            <a:r>
              <a:rPr lang="en-GB"/>
              <a:t>The debounce handout provides a more detailed </a:t>
            </a:r>
            <a:r>
              <a:rPr lang="en-GB"/>
              <a:t>explanation of why the sleep is required. In brief it helps prevent false readings.</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000000"/>
              </a:solidFill>
              <a:latin typeface="Barlow"/>
              <a:ea typeface="Barlow"/>
              <a:cs typeface="Barlow"/>
              <a:sym typeface="Barlow"/>
            </a:endParaRPr>
          </a:p>
          <a:p>
            <a:pPr indent="0" lvl="0" marL="0" rtl="0" algn="l">
              <a:spcBef>
                <a:spcPts val="0"/>
              </a:spcBef>
              <a:spcAft>
                <a:spcPts val="0"/>
              </a:spcAft>
              <a:buNone/>
            </a:pPr>
            <a:r>
              <a:t/>
            </a:r>
            <a:endParaRPr>
              <a:solidFill>
                <a:srgbClr val="000000"/>
              </a:solidFill>
              <a:latin typeface="Barlow"/>
              <a:ea typeface="Barlow"/>
              <a:cs typeface="Barlow"/>
              <a:sym typeface="Barlow"/>
            </a:endParaRPr>
          </a:p>
          <a:p>
            <a:pPr indent="0" lvl="0" marL="0" rtl="0" algn="l">
              <a:spcBef>
                <a:spcPts val="0"/>
              </a:spcBef>
              <a:spcAft>
                <a:spcPts val="0"/>
              </a:spcAft>
              <a:buNone/>
            </a:pPr>
            <a:br>
              <a:rPr lang="en-GB"/>
            </a:b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It is a good idea to give </a:t>
            </a:r>
            <a:r>
              <a:rPr lang="en-GB"/>
              <a:t>students</a:t>
            </a:r>
            <a:r>
              <a:rPr lang="en-GB"/>
              <a:t> a breadboard to handle before explaining the anatomy. Taking the bottom sticky pad off a </a:t>
            </a:r>
            <a:r>
              <a:rPr lang="en-GB"/>
              <a:t>breadboard</a:t>
            </a:r>
            <a:r>
              <a:rPr lang="en-GB"/>
              <a:t> and allowing students to see </a:t>
            </a:r>
            <a:r>
              <a:rPr lang="en-GB"/>
              <a:t>inside</a:t>
            </a:r>
            <a:r>
              <a:rPr lang="en-GB"/>
              <a:t> the breadboard is another useful activity.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 breadboard is a fundamental tool used in electronics prototyping to create temporary circuits without the need for soldering. It allows engineers, hobbyists, and students to quickly build and test electronic circuits. Here's a breakdown of the anatomy of a typical breadboard: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Board Base</a:t>
            </a:r>
            <a:endParaRPr/>
          </a:p>
          <a:p>
            <a:pPr indent="0" lvl="0" marL="0" rtl="0" algn="l">
              <a:spcBef>
                <a:spcPts val="0"/>
              </a:spcBef>
              <a:spcAft>
                <a:spcPts val="0"/>
              </a:spcAft>
              <a:buNone/>
            </a:pPr>
            <a:r>
              <a:rPr lang="en-GB"/>
              <a:t>    The main body of the breadboard is often made of plastic. It provides the structure for the board and holds the metal contact strips in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Terminal Strips:</a:t>
            </a:r>
            <a:endParaRPr/>
          </a:p>
          <a:p>
            <a:pPr indent="0" lvl="0" marL="0" rtl="0" algn="l">
              <a:spcBef>
                <a:spcPts val="0"/>
              </a:spcBef>
              <a:spcAft>
                <a:spcPts val="0"/>
              </a:spcAft>
              <a:buNone/>
            </a:pPr>
            <a:r>
              <a:rPr lang="en-GB"/>
              <a:t>   - The long strips running along the sides of the breadboard are called terminal strips. These strips are typically used for power and ground connections.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Bus Strips:</a:t>
            </a:r>
            <a:endParaRPr/>
          </a:p>
          <a:p>
            <a:pPr indent="0" lvl="0" marL="0" rtl="0" algn="l">
              <a:spcBef>
                <a:spcPts val="0"/>
              </a:spcBef>
              <a:spcAft>
                <a:spcPts val="0"/>
              </a:spcAft>
              <a:buNone/>
            </a:pPr>
            <a:r>
              <a:rPr lang="en-GB"/>
              <a:t>   - The shorter strips running perpendicular to the terminal strips are called bus strips. Each set of bus strips is usually used to connect related points in a circuit.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Rows and Columns:</a:t>
            </a:r>
            <a:endParaRPr/>
          </a:p>
          <a:p>
            <a:pPr indent="0" lvl="0" marL="0" rtl="0" algn="l">
              <a:spcBef>
                <a:spcPts val="0"/>
              </a:spcBef>
              <a:spcAft>
                <a:spcPts val="0"/>
              </a:spcAft>
              <a:buNone/>
            </a:pPr>
            <a:r>
              <a:rPr lang="en-GB"/>
              <a:t>   The holes on the breadboard are organized into rows and columns. Each row typically consists of five holes, and there are usually multiple rows and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Power Rails:</a:t>
            </a:r>
            <a:endParaRPr/>
          </a:p>
          <a:p>
            <a:pPr indent="0" lvl="0" marL="0" rtl="0" algn="l">
              <a:spcBef>
                <a:spcPts val="0"/>
              </a:spcBef>
              <a:spcAft>
                <a:spcPts val="0"/>
              </a:spcAft>
              <a:buNone/>
            </a:pPr>
            <a:r>
              <a:rPr lang="en-GB"/>
              <a:t>   The two vertical columns on the sides of the breadboard are known as power rails. One side is often used for the positive supply voltage (Vcc), and the other side is used for ground (GND). These rails are connected internally, providing power throughout the corresponding rows.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Tie Points:</a:t>
            </a:r>
            <a:endParaRPr/>
          </a:p>
          <a:p>
            <a:pPr indent="0" lvl="0" marL="0" rtl="0" algn="l">
              <a:spcBef>
                <a:spcPts val="0"/>
              </a:spcBef>
              <a:spcAft>
                <a:spcPts val="0"/>
              </a:spcAft>
              <a:buNone/>
            </a:pPr>
            <a:r>
              <a:rPr lang="en-GB"/>
              <a:t>   The holes in the rows and columns where components are inserted are often referred to as tie points. Components, such as resistors, LEDs, and integrated circuits, are inserted into these holes to make electrical connections.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Jumper Wires:</a:t>
            </a:r>
            <a:endParaRPr/>
          </a:p>
          <a:p>
            <a:pPr indent="0" lvl="0" marL="0" rtl="0" algn="l">
              <a:spcBef>
                <a:spcPts val="0"/>
              </a:spcBef>
              <a:spcAft>
                <a:spcPts val="0"/>
              </a:spcAft>
              <a:buNone/>
            </a:pPr>
            <a:r>
              <a:rPr lang="en-GB"/>
              <a:t>   Jumper wires are used to create electrical connections between various points on the breadboard. They can be straight or flexible wires with connectors that fit into the holes.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When working on a breadboard, it's essential to understand the layout and how the rows and columns are connected. The convenience of a breadboard lies in its ability to allow for quick and easy prototyping and experimentation in electronics without the need for soldering.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800">
                <a:latin typeface="Calibri"/>
                <a:ea typeface="Calibri"/>
                <a:cs typeface="Calibri"/>
                <a:sym typeface="Calibri"/>
              </a:rPr>
              <a:t>When inserting the Pico into  the breadboard ensure the usb port is at the top end of the board for ease of inserting the cable Creating a ground and power rail at this stage will make later lesson set up simpler. Here we are using GPIO 14 the second from the bottom on the left side of the Pico you can change this but you need to amend the code. </a:t>
            </a:r>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The ground is the 3</a:t>
            </a:r>
            <a:r>
              <a:rPr baseline="30000" lang="en-GB" sz="1800">
                <a:latin typeface="Calibri"/>
                <a:ea typeface="Calibri"/>
                <a:cs typeface="Calibri"/>
                <a:sym typeface="Calibri"/>
              </a:rPr>
              <a:t>rd</a:t>
            </a:r>
            <a:r>
              <a:rPr lang="en-GB" sz="1800">
                <a:latin typeface="Calibri"/>
                <a:ea typeface="Calibri"/>
                <a:cs typeface="Calibri"/>
                <a:sym typeface="Calibri"/>
              </a:rPr>
              <a:t> pin down and the 3v is the 5</a:t>
            </a:r>
            <a:r>
              <a:rPr baseline="30000" lang="en-GB" sz="1800">
                <a:latin typeface="Calibri"/>
                <a:ea typeface="Calibri"/>
                <a:cs typeface="Calibri"/>
                <a:sym typeface="Calibri"/>
              </a:rPr>
              <a:t>th</a:t>
            </a:r>
            <a:r>
              <a:rPr lang="en-GB" sz="1800">
                <a:latin typeface="Calibri"/>
                <a:ea typeface="Calibri"/>
                <a:cs typeface="Calibri"/>
                <a:sym typeface="Calibri"/>
              </a:rPr>
              <a:t> pin down it is really important that students do not put the ground and 3v in the same rail as this will create a circuit and the pico will get extremely hot very quickly. With less confident students consider setting up the breadboard with the power rail and ground rail using U shape Jumper wires as a permanent set up.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55c60438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e55c60438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sz="1800">
                <a:latin typeface="Calibri"/>
                <a:ea typeface="Calibri"/>
                <a:cs typeface="Calibri"/>
                <a:sym typeface="Calibri"/>
              </a:rPr>
              <a:t>When inserting the Pico into  the breadboard ensure the usb port is at the top end of the board for ease of inserting the cable Creating a ground and power rail at this stage will make later lesson set up simpler. Here we are using GPIO 14 the second from the bottom on the left side of the Pico you can change this but you need to amend the code. </a:t>
            </a:r>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GB" sz="1800">
                <a:latin typeface="Calibri"/>
                <a:ea typeface="Calibri"/>
                <a:cs typeface="Calibri"/>
                <a:sym typeface="Calibri"/>
              </a:rPr>
              <a:t>The ground is the 3</a:t>
            </a:r>
            <a:r>
              <a:rPr baseline="30000" lang="en-GB" sz="1800">
                <a:latin typeface="Calibri"/>
                <a:ea typeface="Calibri"/>
                <a:cs typeface="Calibri"/>
                <a:sym typeface="Calibri"/>
              </a:rPr>
              <a:t>rd</a:t>
            </a:r>
            <a:r>
              <a:rPr lang="en-GB" sz="1800">
                <a:latin typeface="Calibri"/>
                <a:ea typeface="Calibri"/>
                <a:cs typeface="Calibri"/>
                <a:sym typeface="Calibri"/>
              </a:rPr>
              <a:t> pin down and the 3v is the 5</a:t>
            </a:r>
            <a:r>
              <a:rPr baseline="30000" lang="en-GB" sz="1800">
                <a:latin typeface="Calibri"/>
                <a:ea typeface="Calibri"/>
                <a:cs typeface="Calibri"/>
                <a:sym typeface="Calibri"/>
              </a:rPr>
              <a:t>th</a:t>
            </a:r>
            <a:r>
              <a:rPr lang="en-GB" sz="1800">
                <a:latin typeface="Calibri"/>
                <a:ea typeface="Calibri"/>
                <a:cs typeface="Calibri"/>
                <a:sym typeface="Calibri"/>
              </a:rPr>
              <a:t> pin down it is really important that students do not put the ground and 3v in the same rail as this will create a circuit and the pico will get extremely hot very quickly. With less confident students consider setting up the breadboard with the power rail and ground rail using U shape Jumper wires as a permanent set up.</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Main Title - Dark Blue 2">
  <p:cSld name="2_Main Title - Dark Blue 2">
    <p:spTree>
      <p:nvGrpSpPr>
        <p:cNvPr id="13" name="Shape 13"/>
        <p:cNvGrpSpPr/>
        <p:nvPr/>
      </p:nvGrpSpPr>
      <p:grpSpPr>
        <a:xfrm>
          <a:off x="0" y="0"/>
          <a:ext cx="0" cy="0"/>
          <a:chOff x="0" y="0"/>
          <a:chExt cx="0" cy="0"/>
        </a:xfrm>
      </p:grpSpPr>
      <p:pic>
        <p:nvPicPr>
          <p:cNvPr id="14" name="Google Shape;14;p14"/>
          <p:cNvPicPr preferRelativeResize="0"/>
          <p:nvPr/>
        </p:nvPicPr>
        <p:blipFill rotWithShape="1">
          <a:blip r:embed="rId2">
            <a:alphaModFix/>
          </a:blip>
          <a:srcRect b="0" l="0" r="0" t="0"/>
          <a:stretch/>
        </p:blipFill>
        <p:spPr>
          <a:xfrm>
            <a:off x="1" y="-3313"/>
            <a:ext cx="12191999" cy="6864626"/>
          </a:xfrm>
          <a:prstGeom prst="rect">
            <a:avLst/>
          </a:prstGeom>
          <a:noFill/>
          <a:ln>
            <a:noFill/>
          </a:ln>
        </p:spPr>
      </p:pic>
      <p:sp>
        <p:nvSpPr>
          <p:cNvPr id="15" name="Google Shape;15;p14"/>
          <p:cNvSpPr txBox="1"/>
          <p:nvPr>
            <p:ph idx="1" type="body"/>
          </p:nvPr>
        </p:nvSpPr>
        <p:spPr>
          <a:xfrm>
            <a:off x="7157921" y="5776913"/>
            <a:ext cx="3467713" cy="738187"/>
          </a:xfrm>
          <a:prstGeom prst="rect">
            <a:avLst/>
          </a:prstGeom>
          <a:noFill/>
          <a:ln>
            <a:noFill/>
          </a:ln>
        </p:spPr>
        <p:txBody>
          <a:bodyPr anchorCtr="0" anchor="t" bIns="45700" lIns="91425" spcFirstLastPara="1" rIns="91425" wrap="square" tIns="45700">
            <a:noAutofit/>
          </a:bodyPr>
          <a:lstStyle>
            <a:lvl1pPr indent="-317500" lvl="0" marL="457200" marR="0" rtl="0" algn="r">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1pPr>
            <a:lvl2pPr indent="-317500" lvl="1" marL="914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04800" lvl="2" marL="1371600" marR="0" rtl="0" algn="l">
              <a:lnSpc>
                <a:spcPct val="9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3pPr>
            <a:lvl4pPr indent="-298450" lvl="3" marL="18288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4pPr>
            <a:lvl5pPr indent="-298450" lvl="4" marL="22860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14"/>
          <p:cNvSpPr txBox="1"/>
          <p:nvPr>
            <p:ph idx="2" type="body"/>
          </p:nvPr>
        </p:nvSpPr>
        <p:spPr>
          <a:xfrm>
            <a:off x="855477" y="2147941"/>
            <a:ext cx="8277307" cy="181674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800"/>
              <a:buFont typeface="Montserrat"/>
              <a:buNone/>
              <a:defRPr b="1" i="0" sz="4800" u="none" cap="none" strike="noStrike">
                <a:solidFill>
                  <a:schemeClr val="lt1"/>
                </a:solidFill>
                <a:latin typeface="Montserrat"/>
                <a:ea typeface="Montserrat"/>
                <a:cs typeface="Montserrat"/>
                <a:sym typeface="Montserrat"/>
              </a:defRPr>
            </a:lvl1pPr>
            <a:lvl2pPr indent="-406400" lvl="1" marL="914400" marR="0" rtl="0" algn="l">
              <a:lnSpc>
                <a:spcPct val="90000"/>
              </a:lnSpc>
              <a:spcBef>
                <a:spcPts val="500"/>
              </a:spcBef>
              <a:spcAft>
                <a:spcPts val="0"/>
              </a:spcAft>
              <a:buClr>
                <a:schemeClr val="lt2"/>
              </a:buClr>
              <a:buSzPts val="2800"/>
              <a:buFont typeface="Roboto"/>
              <a:buChar char="•"/>
              <a:defRPr i="0" sz="2800" u="none" cap="none" strike="noStrike">
                <a:solidFill>
                  <a:schemeClr val="lt2"/>
                </a:solidFill>
                <a:latin typeface="Roboto"/>
                <a:ea typeface="Roboto"/>
                <a:cs typeface="Roboto"/>
                <a:sym typeface="Roboto"/>
              </a:defRPr>
            </a:lvl2pPr>
            <a:lvl3pPr indent="-381000" lvl="2" marL="1371600" marR="0" rtl="0" algn="l">
              <a:lnSpc>
                <a:spcPct val="90000"/>
              </a:lnSpc>
              <a:spcBef>
                <a:spcPts val="500"/>
              </a:spcBef>
              <a:spcAft>
                <a:spcPts val="0"/>
              </a:spcAft>
              <a:buClr>
                <a:schemeClr val="lt2"/>
              </a:buClr>
              <a:buSzPts val="2400"/>
              <a:buFont typeface="Roboto"/>
              <a:buChar char="•"/>
              <a:defRPr i="0" sz="2400" u="none" cap="none" strike="noStrike">
                <a:solidFill>
                  <a:schemeClr val="lt2"/>
                </a:solidFill>
                <a:latin typeface="Roboto"/>
                <a:ea typeface="Roboto"/>
                <a:cs typeface="Roboto"/>
                <a:sym typeface="Roboto"/>
              </a:defRPr>
            </a:lvl3pPr>
            <a:lvl4pPr indent="-355600" lvl="3" marL="1828800" marR="0" rtl="0" algn="l">
              <a:lnSpc>
                <a:spcPct val="90000"/>
              </a:lnSpc>
              <a:spcBef>
                <a:spcPts val="500"/>
              </a:spcBef>
              <a:spcAft>
                <a:spcPts val="0"/>
              </a:spcAft>
              <a:buClr>
                <a:schemeClr val="lt2"/>
              </a:buClr>
              <a:buSzPts val="2000"/>
              <a:buFont typeface="Roboto"/>
              <a:buChar char="•"/>
              <a:defRPr i="0" sz="2000" u="none" cap="none" strike="noStrike">
                <a:solidFill>
                  <a:schemeClr val="lt2"/>
                </a:solidFill>
                <a:latin typeface="Roboto"/>
                <a:ea typeface="Roboto"/>
                <a:cs typeface="Roboto"/>
                <a:sym typeface="Roboto"/>
              </a:defRPr>
            </a:lvl4pPr>
            <a:lvl5pPr indent="-355600" lvl="4" marL="2286000" marR="0" rtl="0" algn="l">
              <a:lnSpc>
                <a:spcPct val="90000"/>
              </a:lnSpc>
              <a:spcBef>
                <a:spcPts val="500"/>
              </a:spcBef>
              <a:spcAft>
                <a:spcPts val="0"/>
              </a:spcAft>
              <a:buClr>
                <a:schemeClr val="lt2"/>
              </a:buClr>
              <a:buSzPts val="2000"/>
              <a:buFont typeface="Roboto"/>
              <a:buChar char="•"/>
              <a:defRPr i="0" sz="2000" u="none" cap="none" strike="noStrike">
                <a:solidFill>
                  <a:schemeClr val="lt2"/>
                </a:solidFill>
                <a:latin typeface="Roboto"/>
                <a:ea typeface="Roboto"/>
                <a:cs typeface="Roboto"/>
                <a:sym typeface="Roboto"/>
              </a:defRPr>
            </a:lvl5pPr>
            <a:lvl6pPr indent="-342900" lvl="5" marL="2743200" marR="0" rtl="0" algn="l">
              <a:lnSpc>
                <a:spcPct val="90000"/>
              </a:lnSpc>
              <a:spcBef>
                <a:spcPts val="500"/>
              </a:spcBef>
              <a:spcAft>
                <a:spcPts val="0"/>
              </a:spcAft>
              <a:buClr>
                <a:schemeClr val="lt2"/>
              </a:buClr>
              <a:buSzPts val="1800"/>
              <a:buFont typeface="Quicksand"/>
              <a:buChar char="•"/>
              <a:defRPr i="0" sz="1800" u="none" cap="none" strike="noStrike">
                <a:solidFill>
                  <a:schemeClr val="lt2"/>
                </a:solidFill>
                <a:latin typeface="Quicksand"/>
                <a:ea typeface="Quicksand"/>
                <a:cs typeface="Quicksand"/>
                <a:sym typeface="Quicksand"/>
              </a:defRPr>
            </a:lvl6pPr>
            <a:lvl7pPr indent="-342900" lvl="6" marL="3200400" marR="0" rtl="0" algn="l">
              <a:lnSpc>
                <a:spcPct val="90000"/>
              </a:lnSpc>
              <a:spcBef>
                <a:spcPts val="500"/>
              </a:spcBef>
              <a:spcAft>
                <a:spcPts val="0"/>
              </a:spcAft>
              <a:buClr>
                <a:schemeClr val="lt2"/>
              </a:buClr>
              <a:buSzPts val="1800"/>
              <a:buFont typeface="Quicksand"/>
              <a:buChar char="•"/>
              <a:defRPr i="0" sz="1800" u="none" cap="none" strike="noStrike">
                <a:solidFill>
                  <a:schemeClr val="lt2"/>
                </a:solidFill>
                <a:latin typeface="Quicksand"/>
                <a:ea typeface="Quicksand"/>
                <a:cs typeface="Quicksand"/>
                <a:sym typeface="Quicksand"/>
              </a:defRPr>
            </a:lvl7pPr>
            <a:lvl8pPr indent="-342900" lvl="7" marL="3657600" marR="0" rtl="0" algn="l">
              <a:lnSpc>
                <a:spcPct val="90000"/>
              </a:lnSpc>
              <a:spcBef>
                <a:spcPts val="500"/>
              </a:spcBef>
              <a:spcAft>
                <a:spcPts val="0"/>
              </a:spcAft>
              <a:buClr>
                <a:schemeClr val="lt2"/>
              </a:buClr>
              <a:buSzPts val="1800"/>
              <a:buFont typeface="Quicksand"/>
              <a:buChar char="•"/>
              <a:defRPr i="0" sz="1800" u="none" cap="none" strike="noStrike">
                <a:solidFill>
                  <a:schemeClr val="lt2"/>
                </a:solidFill>
                <a:latin typeface="Quicksand"/>
                <a:ea typeface="Quicksand"/>
                <a:cs typeface="Quicksand"/>
                <a:sym typeface="Quicksand"/>
              </a:defRPr>
            </a:lvl8pPr>
            <a:lvl9pPr indent="-342900" lvl="8" marL="4114800" marR="0" rtl="0" algn="l">
              <a:lnSpc>
                <a:spcPct val="90000"/>
              </a:lnSpc>
              <a:spcBef>
                <a:spcPts val="500"/>
              </a:spcBef>
              <a:spcAft>
                <a:spcPts val="0"/>
              </a:spcAft>
              <a:buClr>
                <a:schemeClr val="lt2"/>
              </a:buClr>
              <a:buSzPts val="1800"/>
              <a:buFont typeface="Quicksand"/>
              <a:buChar char="•"/>
              <a:defRPr i="0" sz="1800" u="none" cap="none" strike="noStrike">
                <a:solidFill>
                  <a:schemeClr val="lt2"/>
                </a:solidFill>
                <a:latin typeface="Quicksand"/>
                <a:ea typeface="Quicksand"/>
                <a:cs typeface="Quicksand"/>
                <a:sym typeface="Quicksand"/>
              </a:defRPr>
            </a:lvl9pPr>
          </a:lstStyle>
          <a:p/>
        </p:txBody>
      </p:sp>
      <p:sp>
        <p:nvSpPr>
          <p:cNvPr id="17" name="Google Shape;17;p14"/>
          <p:cNvSpPr txBox="1"/>
          <p:nvPr>
            <p:ph idx="3" type="body"/>
          </p:nvPr>
        </p:nvSpPr>
        <p:spPr>
          <a:xfrm>
            <a:off x="855477" y="4192125"/>
            <a:ext cx="8277307" cy="110344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800"/>
              <a:buFont typeface="Montserrat"/>
              <a:buNone/>
              <a:defRPr i="0" sz="2800" u="none" cap="none" strike="noStrike">
                <a:solidFill>
                  <a:schemeClr val="lt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lt1"/>
              </a:buClr>
              <a:buSzPts val="2400"/>
              <a:buFont typeface="Roboto"/>
              <a:buChar char="•"/>
              <a:defRPr i="0" sz="2400" u="none" cap="none" strike="noStrike">
                <a:solidFill>
                  <a:schemeClr val="lt1"/>
                </a:solidFill>
                <a:latin typeface="Roboto"/>
                <a:ea typeface="Roboto"/>
                <a:cs typeface="Roboto"/>
                <a:sym typeface="Roboto"/>
              </a:defRPr>
            </a:lvl2pPr>
            <a:lvl3pPr indent="-355600" lvl="2" marL="1371600" marR="0" rtl="0" algn="l">
              <a:lnSpc>
                <a:spcPct val="90000"/>
              </a:lnSpc>
              <a:spcBef>
                <a:spcPts val="500"/>
              </a:spcBef>
              <a:spcAft>
                <a:spcPts val="0"/>
              </a:spcAft>
              <a:buClr>
                <a:schemeClr val="lt1"/>
              </a:buClr>
              <a:buSzPts val="2000"/>
              <a:buFont typeface="Roboto"/>
              <a:buChar char="•"/>
              <a:defRPr i="0" sz="2000" u="none" cap="none" strike="noStrike">
                <a:solidFill>
                  <a:schemeClr val="lt1"/>
                </a:solidFill>
                <a:latin typeface="Roboto"/>
                <a:ea typeface="Roboto"/>
                <a:cs typeface="Roboto"/>
                <a:sym typeface="Roboto"/>
              </a:defRPr>
            </a:lvl3pPr>
            <a:lvl4pPr indent="-342900" lvl="3" marL="18288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4pPr>
            <a:lvl5pPr indent="-342900" lvl="4" marL="22860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5pPr>
            <a:lvl6pPr indent="-342900" lvl="5" marL="27432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6pPr>
            <a:lvl7pPr indent="-342900" lvl="6" marL="32004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7pPr>
            <a:lvl8pPr indent="-342900" lvl="7" marL="36576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8pPr>
            <a:lvl9pPr indent="-342900" lvl="8" marL="4114800" marR="0" rtl="0" algn="l">
              <a:lnSpc>
                <a:spcPct val="90000"/>
              </a:lnSpc>
              <a:spcBef>
                <a:spcPts val="500"/>
              </a:spcBef>
              <a:spcAft>
                <a:spcPts val="0"/>
              </a:spcAft>
              <a:buClr>
                <a:schemeClr val="lt1"/>
              </a:buClr>
              <a:buSzPts val="1800"/>
              <a:buFont typeface="Quicksand"/>
              <a:buChar char="•"/>
              <a:defRPr i="0" sz="1800" u="none" cap="none" strike="noStrike">
                <a:solidFill>
                  <a:schemeClr val="lt1"/>
                </a:solidFill>
                <a:latin typeface="Quicksand"/>
                <a:ea typeface="Quicksand"/>
                <a:cs typeface="Quicksand"/>
                <a:sym typeface="Quicksand"/>
              </a:defRPr>
            </a:lvl9pPr>
          </a:lstStyle>
          <a:p/>
        </p:txBody>
      </p:sp>
      <p:pic>
        <p:nvPicPr>
          <p:cNvPr id="18" name="Google Shape;18;p14"/>
          <p:cNvPicPr preferRelativeResize="0"/>
          <p:nvPr/>
        </p:nvPicPr>
        <p:blipFill rotWithShape="1">
          <a:blip r:embed="rId3">
            <a:alphaModFix/>
          </a:blip>
          <a:srcRect b="0" l="0" r="0" t="0"/>
          <a:stretch/>
        </p:blipFill>
        <p:spPr>
          <a:xfrm>
            <a:off x="855478" y="476792"/>
            <a:ext cx="2566333" cy="6263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spTree>
      <p:nvGrpSpPr>
        <p:cNvPr id="66" name="Shape 66"/>
        <p:cNvGrpSpPr/>
        <p:nvPr/>
      </p:nvGrpSpPr>
      <p:grpSpPr>
        <a:xfrm>
          <a:off x="0" y="0"/>
          <a:ext cx="0" cy="0"/>
          <a:chOff x="0" y="0"/>
          <a:chExt cx="0" cy="0"/>
        </a:xfrm>
      </p:grpSpPr>
      <p:sp>
        <p:nvSpPr>
          <p:cNvPr id="67" name="Google Shape;67;p23"/>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23"/>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69" name="Google Shape;69;p23"/>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p:nvPr>
            <p:ph idx="2" type="media"/>
          </p:nvPr>
        </p:nvSpPr>
        <p:spPr>
          <a:xfrm>
            <a:off x="838200" y="1319267"/>
            <a:ext cx="10515600" cy="46688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
  <p:cSld name="Photograph">
    <p:spTree>
      <p:nvGrpSpPr>
        <p:cNvPr id="71" name="Shape 71"/>
        <p:cNvGrpSpPr/>
        <p:nvPr/>
      </p:nvGrpSpPr>
      <p:grpSpPr>
        <a:xfrm>
          <a:off x="0" y="0"/>
          <a:ext cx="0" cy="0"/>
          <a:chOff x="0" y="0"/>
          <a:chExt cx="0" cy="0"/>
        </a:xfrm>
      </p:grpSpPr>
      <p:sp>
        <p:nvSpPr>
          <p:cNvPr id="72" name="Google Shape;72;p24"/>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24"/>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74" name="Google Shape;74;p24"/>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p:nvPr>
            <p:ph idx="2" type="pic"/>
          </p:nvPr>
        </p:nvSpPr>
        <p:spPr>
          <a:xfrm>
            <a:off x="838200" y="1319253"/>
            <a:ext cx="10515600" cy="4843463"/>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9" name="Shape 19"/>
        <p:cNvGrpSpPr/>
        <p:nvPr/>
      </p:nvGrpSpPr>
      <p:grpSpPr>
        <a:xfrm>
          <a:off x="0" y="0"/>
          <a:ext cx="0" cy="0"/>
          <a:chOff x="0" y="0"/>
          <a:chExt cx="0" cy="0"/>
        </a:xfrm>
      </p:grpSpPr>
      <p:sp>
        <p:nvSpPr>
          <p:cNvPr id="20" name="Google Shape;20;p15"/>
          <p:cNvSpPr txBox="1"/>
          <p:nvPr>
            <p:ph type="title"/>
          </p:nvPr>
        </p:nvSpPr>
        <p:spPr>
          <a:xfrm>
            <a:off x="906850" y="453425"/>
            <a:ext cx="8940900" cy="1048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ontserrat"/>
              <a:buNone/>
              <a:defRPr i="0" sz="4400" u="none" cap="none" strike="noStrik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5"/>
          <p:cNvSpPr txBox="1"/>
          <p:nvPr>
            <p:ph idx="1" type="body"/>
          </p:nvPr>
        </p:nvSpPr>
        <p:spPr>
          <a:xfrm>
            <a:off x="906850" y="2522150"/>
            <a:ext cx="10446900" cy="3654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Roboto"/>
              <a:buChar char="•"/>
              <a:defRPr i="0" sz="2800" u="none" cap="none" strike="noStrike">
                <a:solidFill>
                  <a:schemeClr val="lt1"/>
                </a:solidFill>
                <a:latin typeface="Roboto"/>
                <a:ea typeface="Roboto"/>
                <a:cs typeface="Roboto"/>
                <a:sym typeface="Roboto"/>
              </a:defRPr>
            </a:lvl1pPr>
            <a:lvl2pPr indent="-381000" lvl="1" marL="914400" marR="0" rtl="0" algn="l">
              <a:lnSpc>
                <a:spcPct val="90000"/>
              </a:lnSpc>
              <a:spcBef>
                <a:spcPts val="500"/>
              </a:spcBef>
              <a:spcAft>
                <a:spcPts val="0"/>
              </a:spcAft>
              <a:buClr>
                <a:schemeClr val="lt1"/>
              </a:buClr>
              <a:buSzPts val="2400"/>
              <a:buFont typeface="Roboto"/>
              <a:buChar char="•"/>
              <a:defRPr i="0" sz="2400" u="none" cap="none" strike="noStrike">
                <a:solidFill>
                  <a:schemeClr val="lt1"/>
                </a:solidFill>
                <a:latin typeface="Roboto"/>
                <a:ea typeface="Roboto"/>
                <a:cs typeface="Roboto"/>
                <a:sym typeface="Roboto"/>
              </a:defRPr>
            </a:lvl2pPr>
            <a:lvl3pPr indent="-355600" lvl="2" marL="1371600" marR="0" rtl="0" algn="l">
              <a:lnSpc>
                <a:spcPct val="90000"/>
              </a:lnSpc>
              <a:spcBef>
                <a:spcPts val="500"/>
              </a:spcBef>
              <a:spcAft>
                <a:spcPts val="0"/>
              </a:spcAft>
              <a:buClr>
                <a:schemeClr val="lt1"/>
              </a:buClr>
              <a:buSzPts val="2000"/>
              <a:buFont typeface="Roboto"/>
              <a:buChar char="•"/>
              <a:defRPr i="0" sz="2000" u="none" cap="none" strike="noStrike">
                <a:solidFill>
                  <a:schemeClr val="lt1"/>
                </a:solidFill>
                <a:latin typeface="Roboto"/>
                <a:ea typeface="Roboto"/>
                <a:cs typeface="Roboto"/>
                <a:sym typeface="Roboto"/>
              </a:defRPr>
            </a:lvl3pPr>
            <a:lvl4pPr indent="-342900" lvl="3" marL="18288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4pPr>
            <a:lvl5pPr indent="-342900" lvl="4" marL="2286000" marR="0" rtl="0" algn="l">
              <a:lnSpc>
                <a:spcPct val="90000"/>
              </a:lnSpc>
              <a:spcBef>
                <a:spcPts val="500"/>
              </a:spcBef>
              <a:spcAft>
                <a:spcPts val="0"/>
              </a:spcAft>
              <a:buClr>
                <a:schemeClr val="lt1"/>
              </a:buClr>
              <a:buSzPts val="1800"/>
              <a:buFont typeface="Quicksand"/>
              <a:buChar char="•"/>
              <a:defRPr i="0" sz="1800" u="none" cap="none" strike="noStrike">
                <a:solidFill>
                  <a:schemeClr val="lt1"/>
                </a:solidFill>
                <a:latin typeface="Quicksand"/>
                <a:ea typeface="Quicksand"/>
                <a:cs typeface="Quicksand"/>
                <a:sym typeface="Quicksand"/>
              </a:defRPr>
            </a:lvl5pPr>
            <a:lvl6pPr indent="-342900" lvl="5" marL="2743200" marR="0" rtl="0" algn="l">
              <a:lnSpc>
                <a:spcPct val="90000"/>
              </a:lnSpc>
              <a:spcBef>
                <a:spcPts val="500"/>
              </a:spcBef>
              <a:spcAft>
                <a:spcPts val="0"/>
              </a:spcAft>
              <a:buClr>
                <a:schemeClr val="lt1"/>
              </a:buClr>
              <a:buSzPts val="1800"/>
              <a:buFont typeface="Quicksand"/>
              <a:buChar char="•"/>
              <a:defRPr i="0" sz="1800" u="none" cap="none" strike="noStrike">
                <a:solidFill>
                  <a:schemeClr val="lt1"/>
                </a:solidFill>
                <a:latin typeface="Quicksand"/>
                <a:ea typeface="Quicksand"/>
                <a:cs typeface="Quicksand"/>
                <a:sym typeface="Quicksand"/>
              </a:defRPr>
            </a:lvl6pPr>
            <a:lvl7pPr indent="-342900" lvl="6" marL="3200400" marR="0" rtl="0" algn="l">
              <a:lnSpc>
                <a:spcPct val="90000"/>
              </a:lnSpc>
              <a:spcBef>
                <a:spcPts val="500"/>
              </a:spcBef>
              <a:spcAft>
                <a:spcPts val="0"/>
              </a:spcAft>
              <a:buClr>
                <a:schemeClr val="lt1"/>
              </a:buClr>
              <a:buSzPts val="1800"/>
              <a:buFont typeface="Quicksand"/>
              <a:buChar char="•"/>
              <a:defRPr i="0" sz="1800" u="none" cap="none" strike="noStrike">
                <a:solidFill>
                  <a:schemeClr val="lt1"/>
                </a:solidFill>
                <a:latin typeface="Quicksand"/>
                <a:ea typeface="Quicksand"/>
                <a:cs typeface="Quicksand"/>
                <a:sym typeface="Quicksand"/>
              </a:defRPr>
            </a:lvl7pPr>
            <a:lvl8pPr indent="-342900" lvl="7" marL="3657600" marR="0" rtl="0" algn="l">
              <a:lnSpc>
                <a:spcPct val="90000"/>
              </a:lnSpc>
              <a:spcBef>
                <a:spcPts val="500"/>
              </a:spcBef>
              <a:spcAft>
                <a:spcPts val="0"/>
              </a:spcAft>
              <a:buClr>
                <a:schemeClr val="lt1"/>
              </a:buClr>
              <a:buSzPts val="1800"/>
              <a:buFont typeface="Quicksand"/>
              <a:buChar char="•"/>
              <a:defRPr i="0" sz="1800" u="none" cap="none" strike="noStrike">
                <a:solidFill>
                  <a:schemeClr val="lt1"/>
                </a:solidFill>
                <a:latin typeface="Quicksand"/>
                <a:ea typeface="Quicksand"/>
                <a:cs typeface="Quicksand"/>
                <a:sym typeface="Quicksand"/>
              </a:defRPr>
            </a:lvl8pPr>
            <a:lvl9pPr indent="-342900" lvl="8" marL="4114800" marR="0" rtl="0" algn="l">
              <a:lnSpc>
                <a:spcPct val="90000"/>
              </a:lnSpc>
              <a:spcBef>
                <a:spcPts val="500"/>
              </a:spcBef>
              <a:spcAft>
                <a:spcPts val="0"/>
              </a:spcAft>
              <a:buClr>
                <a:schemeClr val="lt1"/>
              </a:buClr>
              <a:buSzPts val="1800"/>
              <a:buFont typeface="Quicksand"/>
              <a:buChar char="•"/>
              <a:defRPr i="0" sz="1800" u="none" cap="none" strike="noStrike">
                <a:solidFill>
                  <a:schemeClr val="lt1"/>
                </a:solidFill>
                <a:latin typeface="Quicksand"/>
                <a:ea typeface="Quicksand"/>
                <a:cs typeface="Quicksand"/>
                <a:sym typeface="Quicksand"/>
              </a:defRPr>
            </a:lvl9pPr>
          </a:lstStyle>
          <a:p/>
        </p:txBody>
      </p:sp>
      <p:sp>
        <p:nvSpPr>
          <p:cNvPr id="22" name="Google Shape;22;p15"/>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Two Column Text">
    <p:spTree>
      <p:nvGrpSpPr>
        <p:cNvPr id="23" name="Shape 23"/>
        <p:cNvGrpSpPr/>
        <p:nvPr/>
      </p:nvGrpSpPr>
      <p:grpSpPr>
        <a:xfrm>
          <a:off x="0" y="0"/>
          <a:ext cx="0" cy="0"/>
          <a:chOff x="0" y="0"/>
          <a:chExt cx="0" cy="0"/>
        </a:xfrm>
      </p:grpSpPr>
      <p:sp>
        <p:nvSpPr>
          <p:cNvPr id="24" name="Google Shape;24;p16"/>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16"/>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26" name="Google Shape;26;p16"/>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 type="body"/>
          </p:nvPr>
        </p:nvSpPr>
        <p:spPr>
          <a:xfrm>
            <a:off x="838200" y="1280160"/>
            <a:ext cx="4966252"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16"/>
          <p:cNvSpPr txBox="1"/>
          <p:nvPr>
            <p:ph idx="2" type="body"/>
          </p:nvPr>
        </p:nvSpPr>
        <p:spPr>
          <a:xfrm>
            <a:off x="6387548" y="1280160"/>
            <a:ext cx="4966252"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with Image">
  <p:cSld name="Two Column with Image">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6"/>
            <a:ext cx="5489051" cy="10674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17"/>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32" name="Google Shape;32;p17"/>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 type="body"/>
          </p:nvPr>
        </p:nvSpPr>
        <p:spPr>
          <a:xfrm>
            <a:off x="838200" y="1820848"/>
            <a:ext cx="5489051" cy="437992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51615"/>
              </a:buClr>
              <a:buSzPts val="1800"/>
              <a:buFont typeface="Arial"/>
              <a:buNone/>
              <a:defRPr b="0" i="0" sz="18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17"/>
          <p:cNvSpPr txBox="1"/>
          <p:nvPr>
            <p:ph idx="2" type="body"/>
          </p:nvPr>
        </p:nvSpPr>
        <p:spPr>
          <a:xfrm>
            <a:off x="6713537" y="3617842"/>
            <a:ext cx="4618397" cy="258293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51615"/>
              </a:buClr>
              <a:buSzPts val="1600"/>
              <a:buFont typeface="Arial"/>
              <a:buNone/>
              <a:defRPr b="0" i="0" sz="16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17"/>
          <p:cNvSpPr/>
          <p:nvPr>
            <p:ph idx="3" type="pic"/>
          </p:nvPr>
        </p:nvSpPr>
        <p:spPr>
          <a:xfrm>
            <a:off x="6713537" y="0"/>
            <a:ext cx="2582863" cy="333216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nner Image Two Column">
  <p:cSld name="Banner Image Two Column">
    <p:spTree>
      <p:nvGrpSpPr>
        <p:cNvPr id="36" name="Shape 36"/>
        <p:cNvGrpSpPr/>
        <p:nvPr/>
      </p:nvGrpSpPr>
      <p:grpSpPr>
        <a:xfrm>
          <a:off x="0" y="0"/>
          <a:ext cx="0" cy="0"/>
          <a:chOff x="0" y="0"/>
          <a:chExt cx="0" cy="0"/>
        </a:xfrm>
      </p:grpSpPr>
      <p:sp>
        <p:nvSpPr>
          <p:cNvPr id="37" name="Google Shape;37;p18"/>
          <p:cNvSpPr txBox="1"/>
          <p:nvPr>
            <p:ph type="title"/>
          </p:nvPr>
        </p:nvSpPr>
        <p:spPr>
          <a:xfrm>
            <a:off x="838199" y="3650850"/>
            <a:ext cx="10493735" cy="63737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18"/>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39" name="Google Shape;39;p18"/>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 type="body"/>
          </p:nvPr>
        </p:nvSpPr>
        <p:spPr>
          <a:xfrm>
            <a:off x="838200" y="4420652"/>
            <a:ext cx="5489051" cy="178012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dk1"/>
              </a:buClr>
              <a:buSzPts val="1400"/>
              <a:buFont typeface="Noto Sans Symbols"/>
              <a:buNone/>
              <a:defRPr b="0" i="0" sz="14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18"/>
          <p:cNvSpPr txBox="1"/>
          <p:nvPr>
            <p:ph idx="2" type="body"/>
          </p:nvPr>
        </p:nvSpPr>
        <p:spPr>
          <a:xfrm>
            <a:off x="6713537" y="4420652"/>
            <a:ext cx="4618397" cy="1780121"/>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00000"/>
              </a:lnSpc>
              <a:spcBef>
                <a:spcPts val="10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18"/>
          <p:cNvSpPr/>
          <p:nvPr>
            <p:ph idx="3" type="pic"/>
          </p:nvPr>
        </p:nvSpPr>
        <p:spPr>
          <a:xfrm>
            <a:off x="0" y="0"/>
            <a:ext cx="12191999" cy="3428999"/>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Image with LHS content">
  <p:cSld name="Column Image with LHS content">
    <p:spTree>
      <p:nvGrpSpPr>
        <p:cNvPr id="43" name="Shape 43"/>
        <p:cNvGrpSpPr/>
        <p:nvPr/>
      </p:nvGrpSpPr>
      <p:grpSpPr>
        <a:xfrm>
          <a:off x="0" y="0"/>
          <a:ext cx="0" cy="0"/>
          <a:chOff x="0" y="0"/>
          <a:chExt cx="0" cy="0"/>
        </a:xfrm>
      </p:grpSpPr>
      <p:sp>
        <p:nvSpPr>
          <p:cNvPr id="44" name="Google Shape;44;p19"/>
          <p:cNvSpPr txBox="1"/>
          <p:nvPr>
            <p:ph type="title"/>
          </p:nvPr>
        </p:nvSpPr>
        <p:spPr>
          <a:xfrm>
            <a:off x="4770783" y="365126"/>
            <a:ext cx="6583017" cy="101147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19"/>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46" name="Google Shape;46;p19"/>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 type="body"/>
          </p:nvPr>
        </p:nvSpPr>
        <p:spPr>
          <a:xfrm>
            <a:off x="4770784" y="1666081"/>
            <a:ext cx="6583016" cy="437992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19"/>
          <p:cNvSpPr/>
          <p:nvPr>
            <p:ph idx="2" type="pic"/>
          </p:nvPr>
        </p:nvSpPr>
        <p:spPr>
          <a:xfrm>
            <a:off x="1704216" y="0"/>
            <a:ext cx="2493068" cy="685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Three Column Text">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20"/>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52" name="Google Shape;52;p20"/>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 type="body"/>
          </p:nvPr>
        </p:nvSpPr>
        <p:spPr>
          <a:xfrm>
            <a:off x="7985760" y="1321242"/>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20"/>
          <p:cNvSpPr txBox="1"/>
          <p:nvPr>
            <p:ph idx="2" type="body"/>
          </p:nvPr>
        </p:nvSpPr>
        <p:spPr>
          <a:xfrm>
            <a:off x="4411980" y="1313268"/>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Google Shape;55;p20"/>
          <p:cNvSpPr txBox="1"/>
          <p:nvPr>
            <p:ph idx="3" type="body"/>
          </p:nvPr>
        </p:nvSpPr>
        <p:spPr>
          <a:xfrm>
            <a:off x="838200" y="1313269"/>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56" name="Shape 56"/>
        <p:cNvGrpSpPr/>
        <p:nvPr/>
      </p:nvGrpSpPr>
      <p:grpSpPr>
        <a:xfrm>
          <a:off x="0" y="0"/>
          <a:ext cx="0" cy="0"/>
          <a:chOff x="0" y="0"/>
          <a:chExt cx="0" cy="0"/>
        </a:xfrm>
      </p:grpSpPr>
      <p:sp>
        <p:nvSpPr>
          <p:cNvPr id="57" name="Google Shape;57;p21"/>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21"/>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59" name="Google Shape;59;p21"/>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p:nvPr>
            <p:ph idx="2" type="chart"/>
          </p:nvPr>
        </p:nvSpPr>
        <p:spPr>
          <a:xfrm>
            <a:off x="838200" y="1319199"/>
            <a:ext cx="10515600" cy="468471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61" name="Shape 61"/>
        <p:cNvGrpSpPr/>
        <p:nvPr/>
      </p:nvGrpSpPr>
      <p:grpSpPr>
        <a:xfrm>
          <a:off x="0" y="0"/>
          <a:ext cx="0" cy="0"/>
          <a:chOff x="0" y="0"/>
          <a:chExt cx="0" cy="0"/>
        </a:xfrm>
      </p:grpSpPr>
      <p:sp>
        <p:nvSpPr>
          <p:cNvPr id="62" name="Google Shape;62;p22"/>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22"/>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64" name="Google Shape;64;p22"/>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p:nvPr>
            <p:ph idx="2" type="tbl"/>
          </p:nvPr>
        </p:nvSpPr>
        <p:spPr>
          <a:xfrm>
            <a:off x="838200" y="1319226"/>
            <a:ext cx="10515600" cy="4684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800"/>
              <a:buFont typeface="Noto Sans Symbols"/>
              <a:buChar char="▪"/>
              <a:defRPr b="0" i="0" sz="18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 name="Shape 9"/>
        <p:cNvGrpSpPr/>
        <p:nvPr/>
      </p:nvGrpSpPr>
      <p:grpSpPr>
        <a:xfrm>
          <a:off x="0" y="0"/>
          <a:ext cx="0" cy="0"/>
          <a:chOff x="0" y="0"/>
          <a:chExt cx="0" cy="0"/>
        </a:xfrm>
      </p:grpSpPr>
      <p:sp>
        <p:nvSpPr>
          <p:cNvPr id="10" name="Google Shape;10;p13"/>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chemeClr val="dk2"/>
                </a:solidFill>
                <a:latin typeface="Roboto"/>
                <a:ea typeface="Roboto"/>
                <a:cs typeface="Roboto"/>
                <a:sym typeface="Roboto"/>
              </a:defRPr>
            </a:lvl1pPr>
            <a:lvl2pPr indent="0" lvl="1" marL="0" marR="0" rtl="0" algn="l">
              <a:spcBef>
                <a:spcPts val="0"/>
              </a:spcBef>
              <a:buNone/>
              <a:defRPr b="0" i="0" sz="1200" u="none" cap="none" strike="noStrike">
                <a:solidFill>
                  <a:schemeClr val="dk2"/>
                </a:solidFill>
                <a:latin typeface="Roboto"/>
                <a:ea typeface="Roboto"/>
                <a:cs typeface="Roboto"/>
                <a:sym typeface="Roboto"/>
              </a:defRPr>
            </a:lvl2pPr>
            <a:lvl3pPr indent="0" lvl="2" marL="0" marR="0" rtl="0" algn="l">
              <a:spcBef>
                <a:spcPts val="0"/>
              </a:spcBef>
              <a:buNone/>
              <a:defRPr b="0" i="0" sz="1200" u="none" cap="none" strike="noStrike">
                <a:solidFill>
                  <a:schemeClr val="dk2"/>
                </a:solidFill>
                <a:latin typeface="Roboto"/>
                <a:ea typeface="Roboto"/>
                <a:cs typeface="Roboto"/>
                <a:sym typeface="Roboto"/>
              </a:defRPr>
            </a:lvl3pPr>
            <a:lvl4pPr indent="0" lvl="3" marL="0" marR="0" rtl="0" algn="l">
              <a:spcBef>
                <a:spcPts val="0"/>
              </a:spcBef>
              <a:buNone/>
              <a:defRPr b="0" i="0" sz="1200" u="none" cap="none" strike="noStrike">
                <a:solidFill>
                  <a:schemeClr val="dk2"/>
                </a:solidFill>
                <a:latin typeface="Roboto"/>
                <a:ea typeface="Roboto"/>
                <a:cs typeface="Roboto"/>
                <a:sym typeface="Roboto"/>
              </a:defRPr>
            </a:lvl4pPr>
            <a:lvl5pPr indent="0" lvl="4" marL="0" marR="0" rtl="0" algn="l">
              <a:spcBef>
                <a:spcPts val="0"/>
              </a:spcBef>
              <a:buNone/>
              <a:defRPr b="0" i="0" sz="1200" u="none" cap="none" strike="noStrike">
                <a:solidFill>
                  <a:schemeClr val="dk2"/>
                </a:solidFill>
                <a:latin typeface="Roboto"/>
                <a:ea typeface="Roboto"/>
                <a:cs typeface="Roboto"/>
                <a:sym typeface="Roboto"/>
              </a:defRPr>
            </a:lvl5pPr>
            <a:lvl6pPr indent="0" lvl="5" marL="0" marR="0" rtl="0" algn="l">
              <a:spcBef>
                <a:spcPts val="0"/>
              </a:spcBef>
              <a:buNone/>
              <a:defRPr b="0" i="0" sz="1200" u="none" cap="none" strike="noStrike">
                <a:solidFill>
                  <a:schemeClr val="dk2"/>
                </a:solidFill>
                <a:latin typeface="Roboto"/>
                <a:ea typeface="Roboto"/>
                <a:cs typeface="Roboto"/>
                <a:sym typeface="Roboto"/>
              </a:defRPr>
            </a:lvl6pPr>
            <a:lvl7pPr indent="0" lvl="6" marL="0" marR="0" rtl="0" algn="l">
              <a:spcBef>
                <a:spcPts val="0"/>
              </a:spcBef>
              <a:buNone/>
              <a:defRPr b="0" i="0" sz="1200" u="none" cap="none" strike="noStrike">
                <a:solidFill>
                  <a:schemeClr val="dk2"/>
                </a:solidFill>
                <a:latin typeface="Roboto"/>
                <a:ea typeface="Roboto"/>
                <a:cs typeface="Roboto"/>
                <a:sym typeface="Roboto"/>
              </a:defRPr>
            </a:lvl7pPr>
            <a:lvl8pPr indent="0" lvl="7" marL="0" marR="0" rtl="0" algn="l">
              <a:spcBef>
                <a:spcPts val="0"/>
              </a:spcBef>
              <a:buNone/>
              <a:defRPr b="0" i="0" sz="1200" u="none" cap="none" strike="noStrike">
                <a:solidFill>
                  <a:schemeClr val="dk2"/>
                </a:solidFill>
                <a:latin typeface="Roboto"/>
                <a:ea typeface="Roboto"/>
                <a:cs typeface="Roboto"/>
                <a:sym typeface="Roboto"/>
              </a:defRPr>
            </a:lvl8pPr>
            <a:lvl9pPr indent="0" lvl="8" marL="0" marR="0" rt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11" name="Google Shape;11;p13"/>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00" u="none" cap="none" strike="noStrike">
                <a:solidFill>
                  <a:schemeClr val="dk2"/>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descr="A close up of a logo&#10;&#10;Description automatically generated" id="12" name="Google Shape;12;p13"/>
          <p:cNvPicPr preferRelativeResize="0"/>
          <p:nvPr/>
        </p:nvPicPr>
        <p:blipFill rotWithShape="1">
          <a:blip r:embed="rId1">
            <a:alphaModFix/>
          </a:blip>
          <a:srcRect b="0" l="0" r="0" t="0"/>
          <a:stretch/>
        </p:blipFill>
        <p:spPr>
          <a:xfrm>
            <a:off x="213361" y="6227581"/>
            <a:ext cx="922093" cy="4965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idx="2" type="body"/>
          </p:nvPr>
        </p:nvSpPr>
        <p:spPr>
          <a:xfrm>
            <a:off x="855477" y="2147941"/>
            <a:ext cx="8277307" cy="181674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latin typeface="Roboto"/>
                <a:ea typeface="Roboto"/>
                <a:cs typeface="Roboto"/>
                <a:sym typeface="Roboto"/>
              </a:rPr>
              <a:t>Physical Computing</a:t>
            </a:r>
            <a:endParaRPr>
              <a:latin typeface="Roboto"/>
              <a:ea typeface="Roboto"/>
              <a:cs typeface="Roboto"/>
              <a:sym typeface="Roboto"/>
            </a:endParaRPr>
          </a:p>
        </p:txBody>
      </p:sp>
      <p:sp>
        <p:nvSpPr>
          <p:cNvPr id="81" name="Google Shape;81;p1"/>
          <p:cNvSpPr txBox="1"/>
          <p:nvPr>
            <p:ph idx="3" type="body"/>
          </p:nvPr>
        </p:nvSpPr>
        <p:spPr>
          <a:xfrm>
            <a:off x="855475" y="4192125"/>
            <a:ext cx="8662800" cy="1103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GB" sz="3000">
                <a:solidFill>
                  <a:srgbClr val="00546C"/>
                </a:solidFill>
                <a:latin typeface="Roboto"/>
                <a:ea typeface="Roboto"/>
                <a:cs typeface="Roboto"/>
                <a:sym typeface="Roboto"/>
              </a:rPr>
              <a:t>Raspberry Pi Pico and Micro-Python</a:t>
            </a:r>
            <a:endParaRPr sz="3000">
              <a:solidFill>
                <a:srgbClr val="00546C"/>
              </a:solidFill>
              <a:latin typeface="Roboto"/>
              <a:ea typeface="Roboto"/>
              <a:cs typeface="Roboto"/>
              <a:sym typeface="Roboto"/>
            </a:endParaRPr>
          </a:p>
          <a:p>
            <a:pPr indent="0" lvl="0" marL="0" rtl="0" algn="l">
              <a:lnSpc>
                <a:spcPct val="90000"/>
              </a:lnSpc>
              <a:spcBef>
                <a:spcPts val="1000"/>
              </a:spcBef>
              <a:spcAft>
                <a:spcPts val="0"/>
              </a:spcAft>
              <a:buClr>
                <a:schemeClr val="lt1"/>
              </a:buClr>
              <a:buSzPts val="2800"/>
              <a:buNone/>
            </a:pPr>
            <a:r>
              <a:t/>
            </a:r>
            <a:endParaRPr sz="3000">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c2cff4ddb4_0_3"/>
          <p:cNvSpPr txBox="1"/>
          <p:nvPr>
            <p:ph type="title"/>
          </p:nvPr>
        </p:nvSpPr>
        <p:spPr>
          <a:xfrm>
            <a:off x="1306600" y="1236400"/>
            <a:ext cx="4976100" cy="509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lt1"/>
                </a:solidFill>
                <a:latin typeface="Roboto"/>
                <a:ea typeface="Roboto"/>
                <a:cs typeface="Roboto"/>
                <a:sym typeface="Roboto"/>
              </a:rPr>
              <a:t>Use the w</a:t>
            </a:r>
            <a:r>
              <a:rPr lang="en-GB">
                <a:solidFill>
                  <a:schemeClr val="lt1"/>
                </a:solidFill>
                <a:latin typeface="Roboto"/>
                <a:ea typeface="Roboto"/>
                <a:cs typeface="Roboto"/>
                <a:sym typeface="Roboto"/>
                <a:extLst>
                  <a:ext uri="http://customooxmlschemas.google.com/">
                    <go:slidesCustomData xmlns:go="http://customooxmlschemas.google.com/" textRoundtripDataId="6"/>
                  </a:ext>
                </a:extLst>
              </a:rPr>
              <a:t>iring diagram worksheet</a:t>
            </a:r>
            <a:r>
              <a:rPr lang="en-GB">
                <a:solidFill>
                  <a:schemeClr val="lt1"/>
                </a:solidFill>
                <a:latin typeface="Roboto"/>
                <a:ea typeface="Roboto"/>
                <a:cs typeface="Roboto"/>
                <a:sym typeface="Roboto"/>
              </a:rPr>
              <a:t> to complete your </a:t>
            </a:r>
            <a:r>
              <a:rPr lang="en-GB">
                <a:solidFill>
                  <a:schemeClr val="lt1"/>
                </a:solidFill>
                <a:latin typeface="Roboto"/>
                <a:ea typeface="Roboto"/>
                <a:cs typeface="Roboto"/>
                <a:sym typeface="Roboto"/>
              </a:rPr>
              <a:t>circuit</a:t>
            </a:r>
            <a:endParaRPr>
              <a:solidFill>
                <a:schemeClr val="lt1"/>
              </a:solidFill>
              <a:latin typeface="Roboto"/>
              <a:ea typeface="Roboto"/>
              <a:cs typeface="Roboto"/>
              <a:sym typeface="Roboto"/>
            </a:endParaRPr>
          </a:p>
        </p:txBody>
      </p:sp>
      <p:sp>
        <p:nvSpPr>
          <p:cNvPr id="184" name="Google Shape;184;g2c2cff4ddb4_0_3"/>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pic>
        <p:nvPicPr>
          <p:cNvPr id="185" name="Google Shape;185;g2c2cff4ddb4_0_3"/>
          <p:cNvPicPr preferRelativeResize="0"/>
          <p:nvPr/>
        </p:nvPicPr>
        <p:blipFill>
          <a:blip r:embed="rId3">
            <a:alphaModFix/>
          </a:blip>
          <a:stretch>
            <a:fillRect/>
          </a:stretch>
        </p:blipFill>
        <p:spPr>
          <a:xfrm>
            <a:off x="7933150" y="853225"/>
            <a:ext cx="3930100" cy="5189801"/>
          </a:xfrm>
          <a:prstGeom prst="rect">
            <a:avLst/>
          </a:prstGeom>
          <a:noFill/>
          <a:ln cap="flat" cmpd="sng" w="28575">
            <a:solidFill>
              <a:schemeClr val="dk2"/>
            </a:solidFill>
            <a:prstDash val="solid"/>
            <a:round/>
            <a:headEnd len="sm" w="sm" type="none"/>
            <a:tailEnd len="sm" w="sm" type="none"/>
          </a:ln>
          <a:effectLst>
            <a:outerShdw blurRad="57150" rotWithShape="0" algn="bl" dir="5400000" dist="114300">
              <a:srgbClr val="000000">
                <a:alpha val="50000"/>
              </a:srgbClr>
            </a:outerShdw>
          </a:effectLst>
        </p:spPr>
      </p:pic>
      <p:sp>
        <p:nvSpPr>
          <p:cNvPr id="186" name="Google Shape;186;g2c2cff4ddb4_0_3"/>
          <p:cNvSpPr/>
          <p:nvPr/>
        </p:nvSpPr>
        <p:spPr>
          <a:xfrm>
            <a:off x="6662775" y="2770450"/>
            <a:ext cx="1498800" cy="560100"/>
          </a:xfrm>
          <a:prstGeom prst="rightArrow">
            <a:avLst>
              <a:gd fmla="val 50000" name="adj1"/>
              <a:gd fmla="val 50000" name="adj2"/>
            </a:avLst>
          </a:prstGeom>
          <a:solidFill>
            <a:srgbClr val="F1C232"/>
          </a:solidFill>
          <a:ln cap="flat" cmpd="sng" w="9525">
            <a:solidFill>
              <a:srgbClr val="413F3E"/>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idx="1" type="body"/>
          </p:nvPr>
        </p:nvSpPr>
        <p:spPr>
          <a:xfrm>
            <a:off x="865625" y="1926325"/>
            <a:ext cx="5730900" cy="4209000"/>
          </a:xfrm>
          <a:prstGeom prst="rect">
            <a:avLst/>
          </a:prstGeom>
          <a:noFill/>
          <a:ln>
            <a:noFill/>
          </a:ln>
        </p:spPr>
        <p:txBody>
          <a:bodyPr anchorCtr="0" anchor="t" bIns="45700" lIns="45700" spcFirstLastPara="1" rIns="45700" wrap="square" tIns="45700">
            <a:normAutofit fontScale="92500" lnSpcReduction="10000"/>
          </a:bodyPr>
          <a:lstStyle/>
          <a:p>
            <a:pPr indent="-334645" lvl="0" marL="228600" rtl="0" algn="l">
              <a:lnSpc>
                <a:spcPct val="90000"/>
              </a:lnSpc>
              <a:spcBef>
                <a:spcPts val="0"/>
              </a:spcBef>
              <a:spcAft>
                <a:spcPts val="0"/>
              </a:spcAft>
              <a:buClr>
                <a:schemeClr val="lt1"/>
              </a:buClr>
              <a:buSzPct val="100000"/>
              <a:buChar char="•"/>
            </a:pPr>
            <a:r>
              <a:rPr lang="en-GB" sz="4400">
                <a:solidFill>
                  <a:schemeClr val="lt1"/>
                </a:solidFill>
              </a:rPr>
              <a:t>Implement the starter code</a:t>
            </a:r>
            <a:endParaRPr sz="4400"/>
          </a:p>
          <a:p>
            <a:pPr indent="-76200" lvl="0" marL="228600" rtl="0" algn="l">
              <a:lnSpc>
                <a:spcPct val="90000"/>
              </a:lnSpc>
              <a:spcBef>
                <a:spcPts val="700"/>
              </a:spcBef>
              <a:spcAft>
                <a:spcPts val="0"/>
              </a:spcAft>
              <a:buClr>
                <a:srgbClr val="4497CB"/>
              </a:buClr>
              <a:buSzPct val="54545"/>
              <a:buNone/>
            </a:pPr>
            <a:r>
              <a:t/>
            </a:r>
            <a:endParaRPr sz="4400">
              <a:solidFill>
                <a:schemeClr val="lt1"/>
              </a:solidFill>
            </a:endParaRPr>
          </a:p>
          <a:p>
            <a:pPr indent="-334645" lvl="0" marL="228600" rtl="0" algn="l">
              <a:lnSpc>
                <a:spcPct val="90000"/>
              </a:lnSpc>
              <a:spcBef>
                <a:spcPts val="700"/>
              </a:spcBef>
              <a:spcAft>
                <a:spcPts val="0"/>
              </a:spcAft>
              <a:buClr>
                <a:schemeClr val="lt1"/>
              </a:buClr>
              <a:buSzPct val="100000"/>
              <a:buChar char="•"/>
            </a:pPr>
            <a:r>
              <a:rPr lang="en-GB" sz="4400">
                <a:solidFill>
                  <a:schemeClr val="lt1"/>
                </a:solidFill>
              </a:rPr>
              <a:t>Complete the</a:t>
            </a:r>
            <a:r>
              <a:rPr lang="en-GB" sz="4400">
                <a:solidFill>
                  <a:schemeClr val="lt1"/>
                </a:solidFill>
                <a:extLst>
                  <a:ext uri="http://customooxmlschemas.google.com/">
                    <go:slidesCustomData xmlns:go="http://customooxmlschemas.google.com/" textRoundtripDataId="7"/>
                  </a:ext>
                </a:extLst>
              </a:rPr>
              <a:t> worksheet activity</a:t>
            </a:r>
            <a:r>
              <a:rPr lang="en-GB" sz="4400">
                <a:solidFill>
                  <a:schemeClr val="lt1"/>
                </a:solidFill>
              </a:rPr>
              <a:t> and then try to complete the challenge tasks</a:t>
            </a:r>
            <a:endParaRPr b="1" sz="4400">
              <a:solidFill>
                <a:srgbClr val="4598CB"/>
              </a:solidFill>
              <a:latin typeface="Barlow"/>
              <a:ea typeface="Barlow"/>
              <a:cs typeface="Barlow"/>
              <a:sym typeface="Barlow"/>
            </a:endParaRPr>
          </a:p>
          <a:p>
            <a:pPr indent="-50800" lvl="0" marL="228600" rtl="0" algn="l">
              <a:lnSpc>
                <a:spcPct val="90000"/>
              </a:lnSpc>
              <a:spcBef>
                <a:spcPts val="700"/>
              </a:spcBef>
              <a:spcAft>
                <a:spcPts val="0"/>
              </a:spcAft>
              <a:buClr>
                <a:schemeClr val="dk1"/>
              </a:buClr>
              <a:buSzPct val="100000"/>
              <a:buNone/>
            </a:pPr>
            <a:r>
              <a:t/>
            </a:r>
            <a:endParaRPr b="1">
              <a:solidFill>
                <a:srgbClr val="4598CB"/>
              </a:solidFill>
              <a:latin typeface="Barlow"/>
              <a:ea typeface="Barlow"/>
              <a:cs typeface="Barlow"/>
              <a:sym typeface="Barlow"/>
            </a:endParaRPr>
          </a:p>
        </p:txBody>
      </p:sp>
      <p:pic>
        <p:nvPicPr>
          <p:cNvPr id="192" name="Google Shape;192;p9"/>
          <p:cNvPicPr preferRelativeResize="0"/>
          <p:nvPr/>
        </p:nvPicPr>
        <p:blipFill>
          <a:blip r:embed="rId3">
            <a:alphaModFix/>
          </a:blip>
          <a:stretch>
            <a:fillRect/>
          </a:stretch>
        </p:blipFill>
        <p:spPr>
          <a:xfrm>
            <a:off x="7854000" y="1305650"/>
            <a:ext cx="3835349" cy="5237801"/>
          </a:xfrm>
          <a:prstGeom prst="rect">
            <a:avLst/>
          </a:prstGeom>
          <a:noFill/>
          <a:ln cap="flat" cmpd="sng" w="28575">
            <a:solidFill>
              <a:schemeClr val="dk2"/>
            </a:solidFill>
            <a:prstDash val="solid"/>
            <a:round/>
            <a:headEnd len="sm" w="sm" type="none"/>
            <a:tailEnd len="sm" w="sm" type="none"/>
          </a:ln>
          <a:effectLst>
            <a:outerShdw blurRad="57150" rotWithShape="0" algn="bl" dir="5400000" dist="114300">
              <a:srgbClr val="000000">
                <a:alpha val="50000"/>
              </a:srgbClr>
            </a:outerShdw>
          </a:effectLst>
        </p:spPr>
      </p:pic>
      <p:sp>
        <p:nvSpPr>
          <p:cNvPr id="193" name="Google Shape;193;p9"/>
          <p:cNvSpPr/>
          <p:nvPr/>
        </p:nvSpPr>
        <p:spPr>
          <a:xfrm>
            <a:off x="5190350" y="2831350"/>
            <a:ext cx="2904900" cy="560100"/>
          </a:xfrm>
          <a:prstGeom prst="rightArrow">
            <a:avLst>
              <a:gd fmla="val 50000" name="adj1"/>
              <a:gd fmla="val 50000" name="adj2"/>
            </a:avLst>
          </a:prstGeom>
          <a:solidFill>
            <a:srgbClr val="F1C232"/>
          </a:solidFill>
          <a:ln cap="flat" cmpd="sng" w="9525">
            <a:solidFill>
              <a:srgbClr val="413F3E"/>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682852" y="559727"/>
            <a:ext cx="8720400" cy="1889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Plenary</a:t>
            </a:r>
            <a:endParaRPr>
              <a:latin typeface="Roboto"/>
              <a:ea typeface="Roboto"/>
              <a:cs typeface="Roboto"/>
              <a:sym typeface="Roboto"/>
            </a:endParaRPr>
          </a:p>
        </p:txBody>
      </p:sp>
      <p:sp>
        <p:nvSpPr>
          <p:cNvPr id="201" name="Google Shape;201;p11"/>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caf0fc23c8_0_19"/>
          <p:cNvSpPr txBox="1"/>
          <p:nvPr>
            <p:ph type="title"/>
          </p:nvPr>
        </p:nvSpPr>
        <p:spPr>
          <a:xfrm>
            <a:off x="484550" y="377950"/>
            <a:ext cx="10802100" cy="1889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Explain what is meant by</a:t>
            </a:r>
            <a:r>
              <a:rPr lang="en-GB">
                <a:latin typeface="Roboto"/>
                <a:ea typeface="Roboto"/>
                <a:cs typeface="Roboto"/>
                <a:sym typeface="Roboto"/>
              </a:rPr>
              <a:t> the term debounce?</a:t>
            </a:r>
            <a:endParaRPr>
              <a:latin typeface="Roboto"/>
              <a:ea typeface="Roboto"/>
              <a:cs typeface="Roboto"/>
              <a:sym typeface="Roboto"/>
            </a:endParaRPr>
          </a:p>
        </p:txBody>
      </p:sp>
      <p:sp>
        <p:nvSpPr>
          <p:cNvPr id="209" name="Google Shape;209;g2caf0fc23c8_0_19"/>
          <p:cNvSpPr txBox="1"/>
          <p:nvPr>
            <p:ph idx="12" type="sldNum"/>
          </p:nvPr>
        </p:nvSpPr>
        <p:spPr>
          <a:xfrm>
            <a:off x="11552262" y="6335492"/>
            <a:ext cx="42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e56d9918d6_0_0"/>
          <p:cNvSpPr txBox="1"/>
          <p:nvPr>
            <p:ph type="title"/>
          </p:nvPr>
        </p:nvSpPr>
        <p:spPr>
          <a:xfrm>
            <a:off x="906850" y="453425"/>
            <a:ext cx="8940900" cy="1048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solidFill>
                  <a:schemeClr val="lt1"/>
                </a:solidFill>
              </a:rPr>
              <a:t>Homework</a:t>
            </a:r>
            <a:endParaRPr>
              <a:solidFill>
                <a:schemeClr val="lt1"/>
              </a:solidFill>
            </a:endParaRPr>
          </a:p>
        </p:txBody>
      </p:sp>
      <p:sp>
        <p:nvSpPr>
          <p:cNvPr id="216" name="Google Shape;216;g2e56d9918d6_0_0"/>
          <p:cNvSpPr txBox="1"/>
          <p:nvPr>
            <p:ph idx="1" type="body"/>
          </p:nvPr>
        </p:nvSpPr>
        <p:spPr>
          <a:xfrm>
            <a:off x="906850" y="2522150"/>
            <a:ext cx="10446900" cy="3654900"/>
          </a:xfrm>
          <a:prstGeom prst="rect">
            <a:avLst/>
          </a:prstGeom>
        </p:spPr>
        <p:txBody>
          <a:bodyPr anchorCtr="0" anchor="t" bIns="45700" lIns="91425" spcFirstLastPara="1" rIns="91425" wrap="square" tIns="45700">
            <a:noAutofit/>
          </a:bodyPr>
          <a:lstStyle/>
          <a:p>
            <a:pPr indent="0" lvl="0" marL="228600" rtl="0" algn="l">
              <a:lnSpc>
                <a:spcPct val="100000"/>
              </a:lnSpc>
              <a:spcBef>
                <a:spcPts val="0"/>
              </a:spcBef>
              <a:spcAft>
                <a:spcPts val="0"/>
              </a:spcAft>
              <a:buNone/>
            </a:pPr>
            <a:r>
              <a:rPr lang="en-GB" sz="3000"/>
              <a:t>Research the </a:t>
            </a:r>
            <a:r>
              <a:rPr lang="en-GB" sz="2700"/>
              <a:t>Capacitive </a:t>
            </a:r>
            <a:r>
              <a:rPr b="1" lang="en-GB" sz="2700"/>
              <a:t>Touch Buttons and Toggle Switches</a:t>
            </a:r>
            <a:r>
              <a:rPr lang="en-GB" sz="2700"/>
              <a:t>. </a:t>
            </a:r>
            <a:endParaRPr sz="2700"/>
          </a:p>
          <a:p>
            <a:pPr indent="0" lvl="0" marL="228600" rtl="0" algn="l">
              <a:lnSpc>
                <a:spcPct val="100000"/>
              </a:lnSpc>
              <a:spcBef>
                <a:spcPts val="0"/>
              </a:spcBef>
              <a:spcAft>
                <a:spcPts val="0"/>
              </a:spcAft>
              <a:buNone/>
            </a:pPr>
            <a:r>
              <a:rPr lang="en-GB" sz="3000"/>
              <a:t>Which </a:t>
            </a:r>
            <a:r>
              <a:rPr lang="en-GB" sz="3000"/>
              <a:t>can be used in electronic circuits.  Create a slide for each containing an image of the item and an </a:t>
            </a:r>
            <a:r>
              <a:rPr lang="en-GB" sz="3000"/>
              <a:t>explanation</a:t>
            </a:r>
            <a:r>
              <a:rPr lang="en-GB" sz="3000"/>
              <a:t> of how they work</a:t>
            </a:r>
            <a:endParaRPr sz="3000"/>
          </a:p>
          <a:p>
            <a:pPr indent="0" lvl="0" marL="0" rtl="0" algn="l">
              <a:lnSpc>
                <a:spcPct val="100000"/>
              </a:lnSpc>
              <a:spcBef>
                <a:spcPts val="1200"/>
              </a:spcBef>
              <a:spcAft>
                <a:spcPts val="0"/>
              </a:spcAft>
              <a:buNone/>
            </a:pPr>
            <a:r>
              <a:t/>
            </a:r>
            <a:endParaRPr sz="2700"/>
          </a:p>
          <a:p>
            <a:pPr indent="0" lvl="0" marL="0" rtl="0" algn="l">
              <a:lnSpc>
                <a:spcPct val="100000"/>
              </a:lnSpc>
              <a:spcBef>
                <a:spcPts val="1200"/>
              </a:spcBef>
              <a:spcAft>
                <a:spcPts val="1200"/>
              </a:spcAft>
              <a:buNone/>
            </a:pPr>
            <a:r>
              <a:t/>
            </a:r>
            <a:endParaRPr sz="2700"/>
          </a:p>
        </p:txBody>
      </p:sp>
      <p:sp>
        <p:nvSpPr>
          <p:cNvPr id="217" name="Google Shape;217;g2e56d9918d6_0_0"/>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type="title"/>
          </p:nvPr>
        </p:nvSpPr>
        <p:spPr>
          <a:xfrm>
            <a:off x="521696" y="628260"/>
            <a:ext cx="10477500" cy="8652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Computer Systems - Starter</a:t>
            </a:r>
            <a:endParaRPr>
              <a:latin typeface="Roboto"/>
              <a:ea typeface="Roboto"/>
              <a:cs typeface="Roboto"/>
              <a:sym typeface="Roboto"/>
            </a:endParaRPr>
          </a:p>
        </p:txBody>
      </p:sp>
      <p:sp>
        <p:nvSpPr>
          <p:cNvPr id="87" name="Google Shape;87;p2"/>
          <p:cNvSpPr txBox="1"/>
          <p:nvPr/>
        </p:nvSpPr>
        <p:spPr>
          <a:xfrm>
            <a:off x="704575" y="2145802"/>
            <a:ext cx="10677900" cy="3600900"/>
          </a:xfrm>
          <a:prstGeom prst="rect">
            <a:avLst/>
          </a:prstGeom>
          <a:noFill/>
          <a:ln>
            <a:noFill/>
          </a:ln>
        </p:spPr>
        <p:txBody>
          <a:bodyPr anchorCtr="0" anchor="t" bIns="45700" lIns="45700" spcFirstLastPara="1" rIns="45700" wrap="square" tIns="45700">
            <a:normAutofit fontScale="85000" lnSpcReduction="10000"/>
          </a:bodyPr>
          <a:lstStyle/>
          <a:p>
            <a:pPr indent="0" lvl="0" marL="0" marR="0" rtl="0" algn="l">
              <a:lnSpc>
                <a:spcPct val="90000"/>
              </a:lnSpc>
              <a:spcBef>
                <a:spcPts val="0"/>
              </a:spcBef>
              <a:spcAft>
                <a:spcPts val="0"/>
              </a:spcAft>
              <a:buClr>
                <a:schemeClr val="lt1"/>
              </a:buClr>
              <a:buSzPct val="93333"/>
              <a:buFont typeface="Arial"/>
              <a:buNone/>
            </a:pPr>
            <a:r>
              <a:rPr b="1" i="0" lang="en-GB" sz="3000" u="none" cap="none" strike="noStrike">
                <a:solidFill>
                  <a:schemeClr val="lt1"/>
                </a:solidFill>
                <a:latin typeface="Roboto"/>
                <a:ea typeface="Roboto"/>
                <a:cs typeface="Roboto"/>
                <a:sym typeface="Roboto"/>
              </a:rPr>
              <a:t>Think, pair, share</a:t>
            </a:r>
            <a:endParaRPr b="1" sz="3000">
              <a:latin typeface="Roboto"/>
              <a:ea typeface="Roboto"/>
              <a:cs typeface="Roboto"/>
              <a:sym typeface="Roboto"/>
            </a:endParaRPr>
          </a:p>
          <a:p>
            <a:pPr indent="0" lvl="0" marL="0" marR="0" rtl="0" algn="l">
              <a:lnSpc>
                <a:spcPct val="90000"/>
              </a:lnSpc>
              <a:spcBef>
                <a:spcPts val="1000"/>
              </a:spcBef>
              <a:spcAft>
                <a:spcPts val="0"/>
              </a:spcAft>
              <a:buClr>
                <a:srgbClr val="4497CB"/>
              </a:buClr>
              <a:buSzPct val="79321"/>
              <a:buFont typeface="Arial"/>
              <a:buNone/>
            </a:pPr>
            <a:r>
              <a:t/>
            </a:r>
            <a:endParaRPr i="0" sz="3529" u="none" cap="none" strike="noStrike">
              <a:solidFill>
                <a:schemeClr val="lt1"/>
              </a:solidFill>
              <a:latin typeface="Roboto"/>
              <a:ea typeface="Roboto"/>
              <a:cs typeface="Roboto"/>
              <a:sym typeface="Roboto"/>
            </a:endParaRPr>
          </a:p>
          <a:p>
            <a:pPr indent="0" lvl="0" marL="0" marR="0" rtl="0" algn="l">
              <a:lnSpc>
                <a:spcPct val="90000"/>
              </a:lnSpc>
              <a:spcBef>
                <a:spcPts val="1000"/>
              </a:spcBef>
              <a:spcAft>
                <a:spcPts val="0"/>
              </a:spcAft>
              <a:buClr>
                <a:schemeClr val="lt1"/>
              </a:buClr>
              <a:buSzPct val="79321"/>
              <a:buFont typeface="Arial"/>
              <a:buNone/>
            </a:pPr>
            <a:r>
              <a:rPr lang="en-GB" sz="3529">
                <a:solidFill>
                  <a:schemeClr val="lt1"/>
                </a:solidFill>
                <a:latin typeface="Roboto"/>
                <a:ea typeface="Roboto"/>
                <a:cs typeface="Roboto"/>
                <a:sym typeface="Roboto"/>
              </a:rPr>
              <a:t>What components do a</a:t>
            </a:r>
            <a:r>
              <a:rPr i="0" lang="en-GB" sz="3529" u="none" cap="none" strike="noStrike">
                <a:solidFill>
                  <a:schemeClr val="lt1"/>
                </a:solidFill>
                <a:latin typeface="Roboto"/>
                <a:ea typeface="Roboto"/>
                <a:cs typeface="Roboto"/>
                <a:sym typeface="Roboto"/>
              </a:rPr>
              <a:t>ll computer systems </a:t>
            </a:r>
            <a:r>
              <a:rPr lang="en-GB" sz="3529">
                <a:solidFill>
                  <a:schemeClr val="lt1"/>
                </a:solidFill>
                <a:latin typeface="Roboto"/>
                <a:ea typeface="Roboto"/>
                <a:cs typeface="Roboto"/>
                <a:sym typeface="Roboto"/>
              </a:rPr>
              <a:t>have in</a:t>
            </a:r>
            <a:r>
              <a:rPr i="0" lang="en-GB" sz="3529" u="none" cap="none" strike="noStrike">
                <a:solidFill>
                  <a:schemeClr val="lt1"/>
                </a:solidFill>
                <a:latin typeface="Roboto"/>
                <a:ea typeface="Roboto"/>
                <a:cs typeface="Roboto"/>
                <a:sym typeface="Roboto"/>
              </a:rPr>
              <a:t> common?</a:t>
            </a:r>
            <a:endParaRPr sz="3529">
              <a:latin typeface="Roboto"/>
              <a:ea typeface="Roboto"/>
              <a:cs typeface="Roboto"/>
              <a:sym typeface="Roboto"/>
            </a:endParaRPr>
          </a:p>
          <a:p>
            <a:pPr indent="0" lvl="0" marL="0" marR="0" rtl="0" algn="l">
              <a:lnSpc>
                <a:spcPct val="90000"/>
              </a:lnSpc>
              <a:spcBef>
                <a:spcPts val="1000"/>
              </a:spcBef>
              <a:spcAft>
                <a:spcPts val="0"/>
              </a:spcAft>
              <a:buClr>
                <a:schemeClr val="lt1"/>
              </a:buClr>
              <a:buSzPct val="79321"/>
              <a:buFont typeface="Arial"/>
              <a:buNone/>
            </a:pPr>
            <a:r>
              <a:t/>
            </a:r>
            <a:endParaRPr sz="3529">
              <a:solidFill>
                <a:schemeClr val="lt1"/>
              </a:solidFill>
              <a:latin typeface="Roboto"/>
              <a:ea typeface="Roboto"/>
              <a:cs typeface="Roboto"/>
              <a:sym typeface="Roboto"/>
            </a:endParaRPr>
          </a:p>
          <a:p>
            <a:pPr indent="0" lvl="0" marL="0" marR="0" rtl="0" algn="l">
              <a:lnSpc>
                <a:spcPct val="90000"/>
              </a:lnSpc>
              <a:spcBef>
                <a:spcPts val="1000"/>
              </a:spcBef>
              <a:spcAft>
                <a:spcPts val="0"/>
              </a:spcAft>
              <a:buClr>
                <a:schemeClr val="lt1"/>
              </a:buClr>
              <a:buSzPct val="79321"/>
              <a:buFont typeface="Arial"/>
              <a:buNone/>
            </a:pPr>
            <a:r>
              <a:rPr i="0" lang="en-GB" sz="3529" u="none" cap="none" strike="noStrike">
                <a:solidFill>
                  <a:schemeClr val="lt1"/>
                </a:solidFill>
                <a:latin typeface="Roboto"/>
                <a:ea typeface="Roboto"/>
                <a:cs typeface="Roboto"/>
                <a:sym typeface="Roboto"/>
              </a:rPr>
              <a:t>What is the difference between a general purpose computer and an embedded system?</a:t>
            </a:r>
            <a:endParaRPr sz="3529">
              <a:latin typeface="Roboto"/>
              <a:ea typeface="Roboto"/>
              <a:cs typeface="Roboto"/>
              <a:sym typeface="Roboto"/>
            </a:endParaRPr>
          </a:p>
          <a:p>
            <a:pPr indent="0" lvl="0" marL="0" marR="0" rtl="0" algn="l">
              <a:lnSpc>
                <a:spcPct val="90000"/>
              </a:lnSpc>
              <a:spcBef>
                <a:spcPts val="1000"/>
              </a:spcBef>
              <a:spcAft>
                <a:spcPts val="0"/>
              </a:spcAft>
              <a:buClr>
                <a:srgbClr val="4497CB"/>
              </a:buClr>
              <a:buSzPct val="1000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0000"/>
              </a:lnSpc>
              <a:spcBef>
                <a:spcPts val="1000"/>
              </a:spcBef>
              <a:spcAft>
                <a:spcPts val="0"/>
              </a:spcAft>
              <a:buClr>
                <a:srgbClr val="4497CB"/>
              </a:buClr>
              <a:buSzPct val="100000"/>
              <a:buFont typeface="Arial"/>
              <a:buNone/>
            </a:pPr>
            <a:r>
              <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idx="2" type="body"/>
          </p:nvPr>
        </p:nvSpPr>
        <p:spPr>
          <a:xfrm>
            <a:off x="614475" y="1525975"/>
            <a:ext cx="8911500" cy="88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t>In this lesson you will learn </a:t>
            </a:r>
            <a:endParaRPr/>
          </a:p>
        </p:txBody>
      </p:sp>
      <p:sp>
        <p:nvSpPr>
          <p:cNvPr id="93" name="Google Shape;93;p6"/>
          <p:cNvSpPr txBox="1"/>
          <p:nvPr>
            <p:ph idx="3" type="body"/>
          </p:nvPr>
        </p:nvSpPr>
        <p:spPr>
          <a:xfrm>
            <a:off x="489450" y="2917625"/>
            <a:ext cx="8414700" cy="2769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en-GB">
                <a:latin typeface="Roboto"/>
                <a:ea typeface="Roboto"/>
                <a:cs typeface="Roboto"/>
                <a:sym typeface="Roboto"/>
              </a:rPr>
              <a:t>How breadboards are used</a:t>
            </a:r>
            <a:r>
              <a:rPr lang="en-GB">
                <a:latin typeface="Roboto"/>
                <a:ea typeface="Roboto"/>
                <a:cs typeface="Roboto"/>
                <a:sym typeface="Roboto"/>
                <a:extLst>
                  <a:ext uri="http://customooxmlschemas.google.com/">
                    <go:slidesCustomData xmlns:go="http://customooxmlschemas.google.com/" textRoundtripDataId="0"/>
                  </a:ext>
                </a:extLst>
              </a:rPr>
              <a:t> as tool for prototyping with microcontrollers. </a:t>
            </a:r>
            <a:endParaRPr>
              <a:latin typeface="Roboto"/>
              <a:ea typeface="Roboto"/>
              <a:cs typeface="Roboto"/>
              <a:sym typeface="Roboto"/>
              <a:extLst>
                <a:ext uri="http://customooxmlschemas.google.com/">
                  <go:slidesCustomData xmlns:go="http://customooxmlschemas.google.com/" textRoundtripDataId="1"/>
                </a:ext>
              </a:extLst>
            </a:endParaRPr>
          </a:p>
          <a:p>
            <a:pPr indent="0" lvl="0" marL="0" rtl="0" algn="l">
              <a:lnSpc>
                <a:spcPct val="90000"/>
              </a:lnSpc>
              <a:spcBef>
                <a:spcPts val="0"/>
              </a:spcBef>
              <a:spcAft>
                <a:spcPts val="0"/>
              </a:spcAft>
              <a:buClr>
                <a:schemeClr val="lt1"/>
              </a:buClr>
              <a:buSzPts val="2400"/>
              <a:buNone/>
            </a:pPr>
            <a:r>
              <a:t/>
            </a:r>
            <a:endParaRPr>
              <a:latin typeface="Roboto"/>
              <a:ea typeface="Roboto"/>
              <a:cs typeface="Roboto"/>
              <a:sym typeface="Roboto"/>
              <a:extLst>
                <a:ext uri="http://customooxmlschemas.google.com/">
                  <go:slidesCustomData xmlns:go="http://customooxmlschemas.google.com/" textRoundtripDataId="2"/>
                </a:ext>
              </a:extLst>
            </a:endParaRPr>
          </a:p>
          <a:p>
            <a:pPr indent="0" lvl="0" marL="0" rtl="0" algn="l">
              <a:lnSpc>
                <a:spcPct val="90000"/>
              </a:lnSpc>
              <a:spcBef>
                <a:spcPts val="0"/>
              </a:spcBef>
              <a:spcAft>
                <a:spcPts val="0"/>
              </a:spcAft>
              <a:buClr>
                <a:schemeClr val="lt1"/>
              </a:buClr>
              <a:buSzPts val="2400"/>
              <a:buNone/>
            </a:pPr>
            <a:r>
              <a:rPr lang="en-GB">
                <a:latin typeface="Roboto"/>
                <a:ea typeface="Roboto"/>
                <a:cs typeface="Roboto"/>
                <a:sym typeface="Roboto"/>
                <a:extLst>
                  <a:ext uri="http://customooxmlschemas.google.com/">
                    <go:slidesCustomData xmlns:go="http://customooxmlschemas.google.com/" textRoundtripDataId="3"/>
                  </a:ext>
                </a:extLst>
              </a:rPr>
              <a:t>How to create simple circuits to input digital data using a push button.</a:t>
            </a:r>
            <a:r>
              <a:rPr lang="en-GB">
                <a:solidFill>
                  <a:srgbClr val="1C4587"/>
                </a:solidFill>
                <a:latin typeface="Roboto"/>
                <a:ea typeface="Roboto"/>
                <a:cs typeface="Roboto"/>
                <a:sym typeface="Roboto"/>
                <a:extLst>
                  <a:ext uri="http://customooxmlschemas.google.com/">
                    <go:slidesCustomData xmlns:go="http://customooxmlschemas.google.com/" textRoundtripDataId="4"/>
                  </a:ext>
                </a:extLst>
              </a:rPr>
              <a:t> </a:t>
            </a:r>
            <a:endParaRPr>
              <a:solidFill>
                <a:srgbClr val="1C4587"/>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a:solidFill>
                <a:srgbClr val="1C4587"/>
              </a:solidFill>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rPr lang="en-GB">
                <a:latin typeface="Roboto"/>
                <a:ea typeface="Roboto"/>
                <a:cs typeface="Roboto"/>
                <a:sym typeface="Roboto"/>
              </a:rPr>
              <a:t>How to create a sequence of instructions to control the button input</a:t>
            </a:r>
            <a:endParaRPr>
              <a:latin typeface="Roboto"/>
              <a:ea typeface="Roboto"/>
              <a:cs typeface="Roboto"/>
              <a:sym typeface="Roboto"/>
            </a:endParaRPr>
          </a:p>
          <a:p>
            <a:pPr indent="0" lvl="0" marL="0" rtl="0" algn="l">
              <a:lnSpc>
                <a:spcPct val="90000"/>
              </a:lnSpc>
              <a:spcBef>
                <a:spcPts val="0"/>
              </a:spcBef>
              <a:spcAft>
                <a:spcPts val="0"/>
              </a:spcAft>
              <a:buClr>
                <a:schemeClr val="lt1"/>
              </a:buClr>
              <a:buSzPts val="2400"/>
              <a:buNone/>
            </a:pPr>
            <a:r>
              <a:t/>
            </a:r>
            <a:endParaRPr b="1" sz="3000">
              <a:latin typeface="Quicksand"/>
              <a:ea typeface="Quicksand"/>
              <a:cs typeface="Quicksand"/>
              <a:sym typeface="Quicksand"/>
            </a:endParaRPr>
          </a:p>
          <a:p>
            <a:pPr indent="0" lvl="0" marL="0" rtl="0" algn="l">
              <a:lnSpc>
                <a:spcPct val="90000"/>
              </a:lnSpc>
              <a:spcBef>
                <a:spcPts val="1000"/>
              </a:spcBef>
              <a:spcAft>
                <a:spcPts val="0"/>
              </a:spcAft>
              <a:buClr>
                <a:schemeClr val="lt1"/>
              </a:buClr>
              <a:buSzPts val="2400"/>
              <a:buNone/>
            </a:pPr>
            <a:r>
              <a:t/>
            </a:r>
            <a:endParaRPr b="1" sz="3000">
              <a:latin typeface="Quicksand"/>
              <a:ea typeface="Quicksand"/>
              <a:cs typeface="Quicksand"/>
              <a:sym typeface="Quicksand"/>
            </a:endParaRPr>
          </a:p>
          <a:p>
            <a:pPr indent="0" lvl="0" marL="0" rtl="0" algn="l">
              <a:lnSpc>
                <a:spcPct val="90000"/>
              </a:lnSpc>
              <a:spcBef>
                <a:spcPts val="1000"/>
              </a:spcBef>
              <a:spcAft>
                <a:spcPts val="0"/>
              </a:spcAft>
              <a:buClr>
                <a:schemeClr val="lt1"/>
              </a:buClr>
              <a:buSzPts val="3600"/>
              <a:buNone/>
            </a:pPr>
            <a:r>
              <a:t/>
            </a:r>
            <a:endParaRPr sz="3600">
              <a:latin typeface="Malgun Gothic"/>
              <a:ea typeface="Malgun Gothic"/>
              <a:cs typeface="Malgun Gothic"/>
              <a:sym typeface="Malgun Gothic"/>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558272" y="638415"/>
            <a:ext cx="10477500" cy="8652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Pico RP2040 </a:t>
            </a:r>
            <a:r>
              <a:rPr lang="en-GB">
                <a:latin typeface="Roboto"/>
                <a:ea typeface="Roboto"/>
                <a:cs typeface="Roboto"/>
                <a:sym typeface="Roboto"/>
              </a:rPr>
              <a:t>Microcontroller</a:t>
            </a:r>
            <a:endParaRPr>
              <a:latin typeface="Roboto"/>
              <a:ea typeface="Roboto"/>
              <a:cs typeface="Roboto"/>
              <a:sym typeface="Roboto"/>
            </a:endParaRPr>
          </a:p>
        </p:txBody>
      </p:sp>
      <p:pic>
        <p:nvPicPr>
          <p:cNvPr descr="Image" id="99" name="Google Shape;99;p3"/>
          <p:cNvPicPr preferRelativeResize="0"/>
          <p:nvPr/>
        </p:nvPicPr>
        <p:blipFill rotWithShape="1">
          <a:blip r:embed="rId3">
            <a:alphaModFix/>
          </a:blip>
          <a:srcRect b="14693" l="23019" r="34169" t="5352"/>
          <a:stretch/>
        </p:blipFill>
        <p:spPr>
          <a:xfrm>
            <a:off x="8519250" y="1287875"/>
            <a:ext cx="3235599" cy="5235926"/>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sp>
        <p:nvSpPr>
          <p:cNvPr id="100" name="Google Shape;100;p3"/>
          <p:cNvSpPr txBox="1"/>
          <p:nvPr/>
        </p:nvSpPr>
        <p:spPr>
          <a:xfrm>
            <a:off x="704575" y="2145800"/>
            <a:ext cx="7158300" cy="3897300"/>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0"/>
              </a:spcBef>
              <a:spcAft>
                <a:spcPts val="0"/>
              </a:spcAft>
              <a:buClr>
                <a:schemeClr val="lt1"/>
              </a:buClr>
              <a:buSzPts val="2800"/>
              <a:buFont typeface="Arial"/>
              <a:buNone/>
            </a:pPr>
            <a:r>
              <a:rPr i="0" lang="en-GB" sz="3000" u="none" cap="none" strike="noStrike">
                <a:solidFill>
                  <a:schemeClr val="lt1"/>
                </a:solidFill>
                <a:latin typeface="Roboto"/>
                <a:ea typeface="Roboto"/>
                <a:cs typeface="Roboto"/>
                <a:sym typeface="Roboto"/>
              </a:rPr>
              <a:t>Last lesson you learnt that digital GPIO pins can be toggled on or off</a:t>
            </a:r>
            <a:r>
              <a:rPr lang="en-GB" sz="3000">
                <a:solidFill>
                  <a:schemeClr val="lt1"/>
                </a:solidFill>
                <a:latin typeface="Roboto"/>
                <a:ea typeface="Roboto"/>
                <a:cs typeface="Roboto"/>
                <a:sym typeface="Roboto"/>
              </a:rPr>
              <a:t> by </a:t>
            </a:r>
            <a:r>
              <a:rPr i="0" lang="en-GB" sz="3000" u="none" cap="none" strike="noStrike">
                <a:solidFill>
                  <a:schemeClr val="lt1"/>
                </a:solidFill>
                <a:latin typeface="Roboto"/>
                <a:ea typeface="Roboto"/>
                <a:cs typeface="Roboto"/>
                <a:sym typeface="Roboto"/>
              </a:rPr>
              <a:t>passing a current through the pin</a:t>
            </a:r>
            <a:endParaRPr sz="3000">
              <a:solidFill>
                <a:schemeClr val="lt1"/>
              </a:solidFill>
              <a:latin typeface="Roboto"/>
              <a:ea typeface="Roboto"/>
              <a:cs typeface="Roboto"/>
              <a:sym typeface="Roboto"/>
            </a:endParaRPr>
          </a:p>
          <a:p>
            <a:pPr indent="0" lvl="0" marL="0" marR="0" rtl="0" algn="l">
              <a:lnSpc>
                <a:spcPct val="90000"/>
              </a:lnSpc>
              <a:spcBef>
                <a:spcPts val="0"/>
              </a:spcBef>
              <a:spcAft>
                <a:spcPts val="0"/>
              </a:spcAft>
              <a:buClr>
                <a:schemeClr val="lt1"/>
              </a:buClr>
              <a:buSzPts val="2800"/>
              <a:buFont typeface="Arial"/>
              <a:buNone/>
            </a:pPr>
            <a:r>
              <a:t/>
            </a:r>
            <a:endParaRPr sz="3000">
              <a:solidFill>
                <a:schemeClr val="lt1"/>
              </a:solidFill>
              <a:latin typeface="Roboto"/>
              <a:ea typeface="Roboto"/>
              <a:cs typeface="Roboto"/>
              <a:sym typeface="Roboto"/>
            </a:endParaRPr>
          </a:p>
          <a:p>
            <a:pPr indent="0" lvl="0" marL="0" marR="0" rtl="0" algn="l">
              <a:lnSpc>
                <a:spcPct val="90000"/>
              </a:lnSpc>
              <a:spcBef>
                <a:spcPts val="0"/>
              </a:spcBef>
              <a:spcAft>
                <a:spcPts val="0"/>
              </a:spcAft>
              <a:buClr>
                <a:schemeClr val="lt1"/>
              </a:buClr>
              <a:buSzPts val="2800"/>
              <a:buFont typeface="Arial"/>
              <a:buNone/>
            </a:pPr>
            <a:r>
              <a:rPr lang="en-GB" sz="3000">
                <a:solidFill>
                  <a:schemeClr val="lt1"/>
                </a:solidFill>
                <a:latin typeface="Roboto"/>
                <a:ea typeface="Roboto"/>
                <a:cs typeface="Roboto"/>
                <a:sym typeface="Roboto"/>
              </a:rPr>
              <a:t>Can you recall the methods you used to turn on and off a pin on the Pico?</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caf0fc23c8_0_7"/>
          <p:cNvSpPr txBox="1"/>
          <p:nvPr>
            <p:ph idx="1" type="body"/>
          </p:nvPr>
        </p:nvSpPr>
        <p:spPr>
          <a:xfrm>
            <a:off x="480550" y="555300"/>
            <a:ext cx="5334000" cy="516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800"/>
              <a:buFont typeface="Arial"/>
              <a:buNone/>
            </a:pPr>
            <a:r>
              <a:rPr lang="en-GB" sz="4400">
                <a:extLst>
                  <a:ext uri="http://customooxmlschemas.google.com/">
                    <go:slidesCustomData xmlns:go="http://customooxmlschemas.google.com/" textRoundtripDataId="5"/>
                  </a:ext>
                </a:extLst>
              </a:rPr>
              <a:t>Use the worksheet Predict Activity</a:t>
            </a:r>
            <a:endParaRPr sz="4400"/>
          </a:p>
          <a:p>
            <a:pPr indent="0" lvl="0" marL="0" rtl="0" algn="l">
              <a:spcBef>
                <a:spcPts val="0"/>
              </a:spcBef>
              <a:spcAft>
                <a:spcPts val="0"/>
              </a:spcAft>
              <a:buClr>
                <a:schemeClr val="lt1"/>
              </a:buClr>
              <a:buSzPts val="2800"/>
              <a:buFont typeface="Arial"/>
              <a:buNone/>
            </a:pPr>
            <a:r>
              <a:t/>
            </a:r>
            <a:endParaRPr/>
          </a:p>
          <a:p>
            <a:pPr indent="0" lvl="0" marL="0" rtl="0" algn="l">
              <a:spcBef>
                <a:spcPts val="0"/>
              </a:spcBef>
              <a:spcAft>
                <a:spcPts val="0"/>
              </a:spcAft>
              <a:buClr>
                <a:schemeClr val="lt1"/>
              </a:buClr>
              <a:buSzPts val="2800"/>
              <a:buFont typeface="Arial"/>
              <a:buNone/>
            </a:pPr>
            <a:r>
              <a:rPr lang="en-GB"/>
              <a:t>What will happen when the code is executed?</a:t>
            </a:r>
            <a:endParaRPr/>
          </a:p>
          <a:p>
            <a:pPr indent="0" lvl="0" marL="0" rtl="0" algn="l">
              <a:spcBef>
                <a:spcPts val="1000"/>
              </a:spcBef>
              <a:spcAft>
                <a:spcPts val="0"/>
              </a:spcAft>
              <a:buClr>
                <a:schemeClr val="lt1"/>
              </a:buClr>
              <a:buSzPts val="2800"/>
              <a:buFont typeface="Arial"/>
              <a:buNone/>
            </a:pPr>
            <a:r>
              <a:t/>
            </a:r>
            <a:endParaRPr/>
          </a:p>
          <a:p>
            <a:pPr indent="0" lvl="0" marL="0" rtl="0" algn="l">
              <a:spcBef>
                <a:spcPts val="1000"/>
              </a:spcBef>
              <a:spcAft>
                <a:spcPts val="0"/>
              </a:spcAft>
              <a:buClr>
                <a:schemeClr val="lt1"/>
              </a:buClr>
              <a:buSzPts val="2800"/>
              <a:buFont typeface="Arial"/>
              <a:buNone/>
            </a:pPr>
            <a:r>
              <a:rPr lang="en-GB"/>
              <a:t>Do you recognise any lines of code from last lesson?</a:t>
            </a:r>
            <a:br>
              <a:rPr lang="en-GB"/>
            </a:br>
            <a:endParaRPr/>
          </a:p>
          <a:p>
            <a:pPr indent="0" lvl="0" marL="0" rtl="0" algn="l">
              <a:spcBef>
                <a:spcPts val="1000"/>
              </a:spcBef>
              <a:spcAft>
                <a:spcPts val="0"/>
              </a:spcAft>
              <a:buClr>
                <a:schemeClr val="lt1"/>
              </a:buClr>
              <a:buSzPts val="2800"/>
              <a:buFont typeface="Arial"/>
              <a:buNone/>
            </a:pPr>
            <a:r>
              <a:rPr lang="en-GB"/>
              <a:t>Annotate the code to show your understanding</a:t>
            </a:r>
            <a:endParaRPr/>
          </a:p>
        </p:txBody>
      </p:sp>
      <p:sp>
        <p:nvSpPr>
          <p:cNvPr id="107" name="Google Shape;107;g2caf0fc23c8_0_7"/>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pic>
        <p:nvPicPr>
          <p:cNvPr id="108" name="Google Shape;108;g2caf0fc23c8_0_7"/>
          <p:cNvPicPr preferRelativeResize="0"/>
          <p:nvPr/>
        </p:nvPicPr>
        <p:blipFill>
          <a:blip r:embed="rId3">
            <a:alphaModFix/>
          </a:blip>
          <a:stretch>
            <a:fillRect/>
          </a:stretch>
        </p:blipFill>
        <p:spPr>
          <a:xfrm>
            <a:off x="5886475" y="844500"/>
            <a:ext cx="5976400" cy="3227550"/>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sp>
        <p:nvSpPr>
          <p:cNvPr id="109" name="Google Shape;109;g2caf0fc23c8_0_7"/>
          <p:cNvSpPr/>
          <p:nvPr/>
        </p:nvSpPr>
        <p:spPr>
          <a:xfrm>
            <a:off x="4396800" y="2729550"/>
            <a:ext cx="1752900" cy="522900"/>
          </a:xfrm>
          <a:prstGeom prst="rightArrow">
            <a:avLst>
              <a:gd fmla="val 50000" name="adj1"/>
              <a:gd fmla="val 50000" name="adj2"/>
            </a:avLst>
          </a:prstGeom>
          <a:solidFill>
            <a:srgbClr val="F6B26B"/>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5"/>
          <p:cNvPicPr preferRelativeResize="0"/>
          <p:nvPr/>
        </p:nvPicPr>
        <p:blipFill rotWithShape="1">
          <a:blip r:embed="rId3">
            <a:alphaModFix/>
          </a:blip>
          <a:srcRect b="0" l="0" r="0" t="0"/>
          <a:stretch/>
        </p:blipFill>
        <p:spPr>
          <a:xfrm>
            <a:off x="3034558" y="1876949"/>
            <a:ext cx="6122889" cy="2362307"/>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sp>
        <p:nvSpPr>
          <p:cNvPr id="115" name="Google Shape;115;p5"/>
          <p:cNvSpPr txBox="1"/>
          <p:nvPr>
            <p:ph type="title"/>
          </p:nvPr>
        </p:nvSpPr>
        <p:spPr>
          <a:xfrm>
            <a:off x="174577" y="348687"/>
            <a:ext cx="8348353" cy="152826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Let's</a:t>
            </a:r>
            <a:r>
              <a:rPr lang="en-GB">
                <a:latin typeface="Roboto"/>
                <a:ea typeface="Roboto"/>
                <a:cs typeface="Roboto"/>
                <a:sym typeface="Roboto"/>
              </a:rPr>
              <a:t> examine the code</a:t>
            </a:r>
            <a:endParaRPr>
              <a:latin typeface="Roboto"/>
              <a:ea typeface="Roboto"/>
              <a:cs typeface="Roboto"/>
              <a:sym typeface="Roboto"/>
            </a:endParaRPr>
          </a:p>
        </p:txBody>
      </p:sp>
      <p:sp>
        <p:nvSpPr>
          <p:cNvPr id="116" name="Google Shape;116;p5"/>
          <p:cNvSpPr txBox="1"/>
          <p:nvPr>
            <p:ph idx="1" type="body"/>
          </p:nvPr>
        </p:nvSpPr>
        <p:spPr>
          <a:xfrm>
            <a:off x="8083296" y="225872"/>
            <a:ext cx="3934127" cy="108918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lt1"/>
              </a:buClr>
              <a:buSzPts val="2800"/>
              <a:buFont typeface="Arial"/>
              <a:buNone/>
            </a:pPr>
            <a:r>
              <a:rPr b="1" i="0" lang="en-GB" sz="2800" u="none" cap="none" strike="noStrike">
                <a:solidFill>
                  <a:schemeClr val="lt1"/>
                </a:solidFill>
              </a:rPr>
              <a:t>Annotate your sheet to help you later</a:t>
            </a:r>
            <a:endParaRPr b="1"/>
          </a:p>
        </p:txBody>
      </p:sp>
      <p:sp>
        <p:nvSpPr>
          <p:cNvPr id="117" name="Google Shape;117;p5"/>
          <p:cNvSpPr txBox="1"/>
          <p:nvPr/>
        </p:nvSpPr>
        <p:spPr>
          <a:xfrm>
            <a:off x="174577" y="1419302"/>
            <a:ext cx="3016500" cy="14775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0" i="0" lang="en-GB" sz="1800" u="none" cap="none" strike="noStrike">
                <a:solidFill>
                  <a:schemeClr val="lt1"/>
                </a:solidFill>
                <a:latin typeface="Arial"/>
                <a:ea typeface="Arial"/>
                <a:cs typeface="Arial"/>
                <a:sym typeface="Arial"/>
              </a:rPr>
              <a:t>I</a:t>
            </a:r>
            <a:r>
              <a:rPr i="0" lang="en-GB" sz="1800" u="none" cap="none" strike="noStrike">
                <a:solidFill>
                  <a:schemeClr val="lt1"/>
                </a:solidFill>
                <a:latin typeface="Roboto"/>
                <a:ea typeface="Roboto"/>
                <a:cs typeface="Roboto"/>
                <a:sym typeface="Roboto"/>
              </a:rPr>
              <a:t>mport the pin module from the machine library</a:t>
            </a:r>
            <a:endParaRPr i="0" sz="1800" u="none" cap="none" strike="noStrike">
              <a:solidFill>
                <a:schemeClr val="lt1"/>
              </a:solidFill>
              <a:latin typeface="Roboto"/>
              <a:ea typeface="Roboto"/>
              <a:cs typeface="Roboto"/>
              <a:sym typeface="Roboto"/>
            </a:endParaRPr>
          </a:p>
          <a:p>
            <a:pPr indent="0" lvl="0" marL="0" marR="0" rtl="0" algn="l">
              <a:spcBef>
                <a:spcPts val="0"/>
              </a:spcBef>
              <a:spcAft>
                <a:spcPts val="0"/>
              </a:spcAft>
              <a:buNone/>
            </a:pPr>
            <a:r>
              <a:t/>
            </a:r>
            <a:endParaRPr i="0" sz="1800" u="none" cap="none" strike="noStrike">
              <a:solidFill>
                <a:schemeClr val="lt1"/>
              </a:solidFill>
              <a:latin typeface="Roboto"/>
              <a:ea typeface="Roboto"/>
              <a:cs typeface="Roboto"/>
              <a:sym typeface="Roboto"/>
            </a:endParaRPr>
          </a:p>
          <a:p>
            <a:pPr indent="0" lvl="0" marL="0" marR="0" rtl="0" algn="l">
              <a:spcBef>
                <a:spcPts val="0"/>
              </a:spcBef>
              <a:spcAft>
                <a:spcPts val="0"/>
              </a:spcAft>
              <a:buNone/>
            </a:pPr>
            <a:r>
              <a:rPr i="0" lang="en-GB" sz="1800" u="none" cap="none" strike="noStrike">
                <a:solidFill>
                  <a:schemeClr val="lt1"/>
                </a:solidFill>
                <a:latin typeface="Roboto"/>
                <a:ea typeface="Roboto"/>
                <a:cs typeface="Roboto"/>
                <a:sym typeface="Roboto"/>
              </a:rPr>
              <a:t>Import the sleep function from the time library</a:t>
            </a:r>
            <a:endParaRPr>
              <a:latin typeface="Roboto"/>
              <a:ea typeface="Roboto"/>
              <a:cs typeface="Roboto"/>
              <a:sym typeface="Roboto"/>
            </a:endParaRPr>
          </a:p>
        </p:txBody>
      </p:sp>
      <p:cxnSp>
        <p:nvCxnSpPr>
          <p:cNvPr id="118" name="Google Shape;118;p5"/>
          <p:cNvCxnSpPr/>
          <p:nvPr/>
        </p:nvCxnSpPr>
        <p:spPr>
          <a:xfrm flipH="1">
            <a:off x="7954750" y="1998560"/>
            <a:ext cx="1202700" cy="568500"/>
          </a:xfrm>
          <a:prstGeom prst="straightConnector1">
            <a:avLst/>
          </a:prstGeom>
          <a:noFill/>
          <a:ln cap="flat" cmpd="sng" w="50800">
            <a:solidFill>
              <a:srgbClr val="FF2F92"/>
            </a:solidFill>
            <a:prstDash val="solid"/>
            <a:miter lim="8000"/>
            <a:headEnd len="sm" w="sm" type="none"/>
            <a:tailEnd len="med" w="med" type="triangle"/>
          </a:ln>
        </p:spPr>
      </p:cxnSp>
      <p:cxnSp>
        <p:nvCxnSpPr>
          <p:cNvPr id="119" name="Google Shape;119;p5"/>
          <p:cNvCxnSpPr/>
          <p:nvPr/>
        </p:nvCxnSpPr>
        <p:spPr>
          <a:xfrm rot="10800000">
            <a:off x="6220355" y="3250598"/>
            <a:ext cx="2806179" cy="4"/>
          </a:xfrm>
          <a:prstGeom prst="straightConnector1">
            <a:avLst/>
          </a:prstGeom>
          <a:noFill/>
          <a:ln cap="flat" cmpd="sng" w="50800">
            <a:solidFill>
              <a:srgbClr val="FF2F92"/>
            </a:solidFill>
            <a:prstDash val="solid"/>
            <a:miter lim="8000"/>
            <a:headEnd len="sm" w="sm" type="none"/>
            <a:tailEnd len="med" w="med" type="triangle"/>
          </a:ln>
        </p:spPr>
      </p:cxnSp>
      <p:sp>
        <p:nvSpPr>
          <p:cNvPr id="120" name="Google Shape;120;p5"/>
          <p:cNvSpPr txBox="1"/>
          <p:nvPr/>
        </p:nvSpPr>
        <p:spPr>
          <a:xfrm>
            <a:off x="9280525" y="1876951"/>
            <a:ext cx="2865000" cy="12006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0" i="0" lang="en-GB" sz="1800" u="none" cap="none" strike="noStrike">
                <a:solidFill>
                  <a:schemeClr val="lt1"/>
                </a:solidFill>
                <a:latin typeface="Arial"/>
                <a:ea typeface="Arial"/>
                <a:cs typeface="Arial"/>
                <a:sym typeface="Arial"/>
              </a:rPr>
              <a:t>I</a:t>
            </a:r>
            <a:r>
              <a:rPr i="0" lang="en-GB" sz="1800" u="none" cap="none" strike="noStrike">
                <a:solidFill>
                  <a:schemeClr val="lt1"/>
                </a:solidFill>
                <a:latin typeface="Roboto"/>
                <a:ea typeface="Roboto"/>
                <a:cs typeface="Roboto"/>
                <a:sym typeface="Roboto"/>
              </a:rPr>
              <a:t>nitialise a digital pin object and assign it to Pin 17 set this as an input pin with a PULL_DOWN</a:t>
            </a:r>
            <a:endParaRPr i="0" sz="1800" u="none" cap="none" strike="noStrike">
              <a:solidFill>
                <a:schemeClr val="lt1"/>
              </a:solidFill>
              <a:latin typeface="Roboto"/>
              <a:ea typeface="Roboto"/>
              <a:cs typeface="Roboto"/>
              <a:sym typeface="Roboto"/>
            </a:endParaRPr>
          </a:p>
        </p:txBody>
      </p:sp>
      <p:sp>
        <p:nvSpPr>
          <p:cNvPr id="121" name="Google Shape;121;p5"/>
          <p:cNvSpPr txBox="1"/>
          <p:nvPr/>
        </p:nvSpPr>
        <p:spPr>
          <a:xfrm>
            <a:off x="9260103" y="3624898"/>
            <a:ext cx="3067500" cy="6465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i="0" lang="en-GB" sz="1800" u="none" cap="none" strike="noStrike">
                <a:solidFill>
                  <a:schemeClr val="lt1"/>
                </a:solidFill>
                <a:latin typeface="Roboto"/>
                <a:ea typeface="Roboto"/>
                <a:cs typeface="Roboto"/>
                <a:sym typeface="Roboto"/>
              </a:rPr>
              <a:t>While true creates an indefinite loop</a:t>
            </a:r>
            <a:endParaRPr i="0" sz="1800" u="none" cap="none" strike="noStrike">
              <a:solidFill>
                <a:schemeClr val="lt1"/>
              </a:solidFill>
              <a:latin typeface="Roboto"/>
              <a:ea typeface="Roboto"/>
              <a:cs typeface="Roboto"/>
              <a:sym typeface="Roboto"/>
            </a:endParaRPr>
          </a:p>
        </p:txBody>
      </p:sp>
      <p:sp>
        <p:nvSpPr>
          <p:cNvPr id="122" name="Google Shape;122;p5"/>
          <p:cNvSpPr txBox="1"/>
          <p:nvPr/>
        </p:nvSpPr>
        <p:spPr>
          <a:xfrm>
            <a:off x="8949853" y="4697412"/>
            <a:ext cx="3067569" cy="1077218"/>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i="0" lang="en-GB" sz="2800" u="none" cap="none" strike="noStrike">
                <a:solidFill>
                  <a:schemeClr val="lt1"/>
                </a:solidFill>
                <a:latin typeface="Quicksand"/>
                <a:ea typeface="Quicksand"/>
                <a:cs typeface="Quicksand"/>
                <a:sym typeface="Quicksand"/>
              </a:rPr>
              <a:t>.</a:t>
            </a:r>
            <a:r>
              <a:rPr i="0" lang="en-GB" sz="1800" u="none" cap="none" strike="noStrike">
                <a:solidFill>
                  <a:schemeClr val="lt1"/>
                </a:solidFill>
                <a:latin typeface="Roboto"/>
                <a:ea typeface="Roboto"/>
                <a:cs typeface="Roboto"/>
                <a:sym typeface="Roboto"/>
              </a:rPr>
              <a:t>value() is method it reads (gets) the value of the pin either 0 or 1</a:t>
            </a:r>
            <a:endParaRPr i="0" sz="1800" u="none" cap="none" strike="noStrike">
              <a:solidFill>
                <a:schemeClr val="lt1"/>
              </a:solidFill>
              <a:latin typeface="Roboto"/>
              <a:ea typeface="Roboto"/>
              <a:cs typeface="Roboto"/>
              <a:sym typeface="Roboto"/>
            </a:endParaRPr>
          </a:p>
        </p:txBody>
      </p:sp>
      <p:sp>
        <p:nvSpPr>
          <p:cNvPr id="123" name="Google Shape;123;p5"/>
          <p:cNvSpPr txBox="1"/>
          <p:nvPr/>
        </p:nvSpPr>
        <p:spPr>
          <a:xfrm>
            <a:off x="355633" y="5084577"/>
            <a:ext cx="3067500" cy="892800"/>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i="0" lang="en-GB" sz="1800" u="none" cap="none" strike="noStrike">
                <a:solidFill>
                  <a:schemeClr val="lt1"/>
                </a:solidFill>
                <a:latin typeface="Roboto"/>
                <a:ea typeface="Roboto"/>
                <a:cs typeface="Roboto"/>
                <a:sym typeface="Roboto"/>
              </a:rPr>
              <a:t>Sleep() function is called to create a time delay </a:t>
            </a:r>
            <a:r>
              <a:rPr i="0" lang="en-GB" sz="1600" u="none" cap="none" strike="noStrike">
                <a:solidFill>
                  <a:schemeClr val="lt1"/>
                </a:solidFill>
                <a:latin typeface="Roboto"/>
                <a:ea typeface="Roboto"/>
                <a:cs typeface="Roboto"/>
                <a:sym typeface="Roboto"/>
              </a:rPr>
              <a:t> this is known as a debounce </a:t>
            </a:r>
            <a:endParaRPr i="0" sz="1100" u="none" cap="none" strike="noStrike">
              <a:solidFill>
                <a:schemeClr val="lt1"/>
              </a:solidFill>
              <a:latin typeface="Roboto"/>
              <a:ea typeface="Roboto"/>
              <a:cs typeface="Roboto"/>
              <a:sym typeface="Roboto"/>
            </a:endParaRPr>
          </a:p>
        </p:txBody>
      </p:sp>
      <p:cxnSp>
        <p:nvCxnSpPr>
          <p:cNvPr id="124" name="Google Shape;124;p5"/>
          <p:cNvCxnSpPr/>
          <p:nvPr/>
        </p:nvCxnSpPr>
        <p:spPr>
          <a:xfrm flipH="1" rot="10800000">
            <a:off x="3242148" y="4242813"/>
            <a:ext cx="717686" cy="1054020"/>
          </a:xfrm>
          <a:prstGeom prst="straightConnector1">
            <a:avLst/>
          </a:prstGeom>
          <a:noFill/>
          <a:ln cap="flat" cmpd="sng" w="50800">
            <a:solidFill>
              <a:srgbClr val="FF2F92"/>
            </a:solidFill>
            <a:prstDash val="solid"/>
            <a:miter lim="8000"/>
            <a:headEnd len="sm" w="sm" type="none"/>
            <a:tailEnd len="med" w="med" type="triangle"/>
          </a:ln>
        </p:spPr>
      </p:cxnSp>
      <p:cxnSp>
        <p:nvCxnSpPr>
          <p:cNvPr id="125" name="Google Shape;125;p5"/>
          <p:cNvCxnSpPr/>
          <p:nvPr/>
        </p:nvCxnSpPr>
        <p:spPr>
          <a:xfrm>
            <a:off x="2304612" y="2084038"/>
            <a:ext cx="886500" cy="147900"/>
          </a:xfrm>
          <a:prstGeom prst="straightConnector1">
            <a:avLst/>
          </a:prstGeom>
          <a:noFill/>
          <a:ln cap="flat" cmpd="sng" w="50800">
            <a:solidFill>
              <a:srgbClr val="FF2F92"/>
            </a:solidFill>
            <a:prstDash val="solid"/>
            <a:miter lim="8000"/>
            <a:headEnd len="sm" w="sm" type="none"/>
            <a:tailEnd len="med" w="med" type="triangle"/>
          </a:ln>
        </p:spPr>
      </p:cxnSp>
      <p:cxnSp>
        <p:nvCxnSpPr>
          <p:cNvPr id="126" name="Google Shape;126;p5"/>
          <p:cNvCxnSpPr/>
          <p:nvPr/>
        </p:nvCxnSpPr>
        <p:spPr>
          <a:xfrm rot="10800000">
            <a:off x="6220354" y="3426985"/>
            <a:ext cx="2947017" cy="360389"/>
          </a:xfrm>
          <a:prstGeom prst="straightConnector1">
            <a:avLst/>
          </a:prstGeom>
          <a:noFill/>
          <a:ln cap="flat" cmpd="sng" w="50800">
            <a:solidFill>
              <a:srgbClr val="FF2F92"/>
            </a:solidFill>
            <a:prstDash val="solid"/>
            <a:miter lim="8000"/>
            <a:headEnd len="sm" w="sm" type="none"/>
            <a:tailEnd len="med" w="med" type="triangle"/>
          </a:ln>
        </p:spPr>
      </p:cxnSp>
      <p:cxnSp>
        <p:nvCxnSpPr>
          <p:cNvPr id="127" name="Google Shape;127;p5"/>
          <p:cNvCxnSpPr/>
          <p:nvPr/>
        </p:nvCxnSpPr>
        <p:spPr>
          <a:xfrm rot="10800000">
            <a:off x="7144511" y="3839437"/>
            <a:ext cx="1716413" cy="1087067"/>
          </a:xfrm>
          <a:prstGeom prst="straightConnector1">
            <a:avLst/>
          </a:prstGeom>
          <a:noFill/>
          <a:ln cap="flat" cmpd="sng" w="50800">
            <a:solidFill>
              <a:srgbClr val="FF2F92"/>
            </a:solidFill>
            <a:prstDash val="solid"/>
            <a:miter lim="8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521696" y="628260"/>
            <a:ext cx="10477500" cy="8652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Breadboard</a:t>
            </a:r>
            <a:endParaRPr>
              <a:latin typeface="Roboto"/>
              <a:ea typeface="Roboto"/>
              <a:cs typeface="Roboto"/>
              <a:sym typeface="Roboto"/>
            </a:endParaRPr>
          </a:p>
        </p:txBody>
      </p:sp>
      <p:sp>
        <p:nvSpPr>
          <p:cNvPr id="133" name="Google Shape;133;p7"/>
          <p:cNvSpPr txBox="1"/>
          <p:nvPr/>
        </p:nvSpPr>
        <p:spPr>
          <a:xfrm>
            <a:off x="704576" y="2145792"/>
            <a:ext cx="6415552" cy="2955338"/>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0"/>
              </a:spcBef>
              <a:spcAft>
                <a:spcPts val="0"/>
              </a:spcAft>
              <a:buClr>
                <a:schemeClr val="lt1"/>
              </a:buClr>
              <a:buSzPts val="2800"/>
              <a:buFont typeface="Arial"/>
              <a:buNone/>
            </a:pPr>
            <a:r>
              <a:rPr i="0" lang="en-GB" sz="2800" u="none" cap="none" strike="noStrike">
                <a:solidFill>
                  <a:schemeClr val="lt1"/>
                </a:solidFill>
                <a:latin typeface="Roboto"/>
                <a:ea typeface="Roboto"/>
                <a:cs typeface="Roboto"/>
                <a:sym typeface="Roboto"/>
              </a:rPr>
              <a:t>Designed to assist in prototyping the breadboard allows temporary connection to be made  to pins </a:t>
            </a:r>
            <a:endParaRPr>
              <a:latin typeface="Roboto"/>
              <a:ea typeface="Roboto"/>
              <a:cs typeface="Roboto"/>
              <a:sym typeface="Roboto"/>
            </a:endParaRPr>
          </a:p>
          <a:p>
            <a:pPr indent="-50800" lvl="0" marL="228600" marR="0" rtl="0" algn="l">
              <a:lnSpc>
                <a:spcPct val="90000"/>
              </a:lnSpc>
              <a:spcBef>
                <a:spcPts val="1000"/>
              </a:spcBef>
              <a:spcAft>
                <a:spcPts val="0"/>
              </a:spcAft>
              <a:buClr>
                <a:srgbClr val="4497CB"/>
              </a:buClr>
              <a:buSzPts val="2800"/>
              <a:buFont typeface="Arial"/>
              <a:buNone/>
            </a:pPr>
            <a:r>
              <a:t/>
            </a:r>
            <a:endParaRPr b="0" i="0" sz="2800" u="none" cap="none" strike="noStrike">
              <a:solidFill>
                <a:schemeClr val="lt1"/>
              </a:solidFill>
              <a:latin typeface="Arial"/>
              <a:ea typeface="Arial"/>
              <a:cs typeface="Arial"/>
              <a:sym typeface="Arial"/>
            </a:endParaRPr>
          </a:p>
        </p:txBody>
      </p:sp>
      <p:pic>
        <p:nvPicPr>
          <p:cNvPr descr="A close up of a circuit board&#10;&#10;Description automatically generated" id="134" name="Google Shape;134;p7"/>
          <p:cNvPicPr preferRelativeResize="0"/>
          <p:nvPr/>
        </p:nvPicPr>
        <p:blipFill rotWithShape="1">
          <a:blip r:embed="rId3">
            <a:alphaModFix/>
          </a:blip>
          <a:srcRect b="5835" l="5266" r="6960" t="3272"/>
          <a:stretch/>
        </p:blipFill>
        <p:spPr>
          <a:xfrm rot="5400000">
            <a:off x="7270704" y="2799886"/>
            <a:ext cx="4197694" cy="2889505"/>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cxnSp>
        <p:nvCxnSpPr>
          <p:cNvPr id="135" name="Google Shape;135;p7"/>
          <p:cNvCxnSpPr/>
          <p:nvPr/>
        </p:nvCxnSpPr>
        <p:spPr>
          <a:xfrm>
            <a:off x="7668765" y="1674862"/>
            <a:ext cx="499872" cy="778182"/>
          </a:xfrm>
          <a:prstGeom prst="straightConnector1">
            <a:avLst/>
          </a:prstGeom>
          <a:noFill/>
          <a:ln cap="flat" cmpd="sng" w="50800">
            <a:solidFill>
              <a:srgbClr val="C51718"/>
            </a:solidFill>
            <a:prstDash val="solid"/>
            <a:miter lim="800000"/>
            <a:headEnd len="sm" w="sm" type="none"/>
            <a:tailEnd len="med" w="med" type="triangle"/>
          </a:ln>
        </p:spPr>
      </p:cxnSp>
      <p:cxnSp>
        <p:nvCxnSpPr>
          <p:cNvPr id="136" name="Google Shape;136;p7"/>
          <p:cNvCxnSpPr/>
          <p:nvPr/>
        </p:nvCxnSpPr>
        <p:spPr>
          <a:xfrm flipH="1">
            <a:off x="10558268" y="1493534"/>
            <a:ext cx="390146" cy="950962"/>
          </a:xfrm>
          <a:prstGeom prst="straightConnector1">
            <a:avLst/>
          </a:prstGeom>
          <a:noFill/>
          <a:ln cap="flat" cmpd="sng" w="50800">
            <a:solidFill>
              <a:srgbClr val="C51718"/>
            </a:solidFill>
            <a:prstDash val="solid"/>
            <a:miter lim="800000"/>
            <a:headEnd len="sm" w="sm" type="none"/>
            <a:tailEnd len="med" w="med" type="triangle"/>
          </a:ln>
        </p:spPr>
      </p:cxnSp>
      <p:cxnSp>
        <p:nvCxnSpPr>
          <p:cNvPr id="137" name="Google Shape;137;p7"/>
          <p:cNvCxnSpPr/>
          <p:nvPr/>
        </p:nvCxnSpPr>
        <p:spPr>
          <a:xfrm>
            <a:off x="7790688" y="3540555"/>
            <a:ext cx="999744" cy="146303"/>
          </a:xfrm>
          <a:prstGeom prst="straightConnector1">
            <a:avLst/>
          </a:prstGeom>
          <a:noFill/>
          <a:ln cap="flat" cmpd="sng" w="50800">
            <a:solidFill>
              <a:srgbClr val="C51718"/>
            </a:solidFill>
            <a:prstDash val="solid"/>
            <a:miter lim="800000"/>
            <a:headEnd len="sm" w="sm" type="none"/>
            <a:tailEnd len="med" w="med" type="triangle"/>
          </a:ln>
        </p:spPr>
      </p:cxnSp>
      <p:cxnSp>
        <p:nvCxnSpPr>
          <p:cNvPr id="138" name="Google Shape;138;p7"/>
          <p:cNvCxnSpPr/>
          <p:nvPr/>
        </p:nvCxnSpPr>
        <p:spPr>
          <a:xfrm>
            <a:off x="7485888" y="4553702"/>
            <a:ext cx="1456942" cy="345039"/>
          </a:xfrm>
          <a:prstGeom prst="straightConnector1">
            <a:avLst/>
          </a:prstGeom>
          <a:noFill/>
          <a:ln cap="flat" cmpd="sng" w="50800">
            <a:solidFill>
              <a:srgbClr val="C51718"/>
            </a:solidFill>
            <a:prstDash val="solid"/>
            <a:miter lim="800000"/>
            <a:headEnd len="sm" w="sm" type="none"/>
            <a:tailEnd len="med" w="med" type="triangle"/>
          </a:ln>
        </p:spPr>
      </p:cxnSp>
      <p:sp>
        <p:nvSpPr>
          <p:cNvPr id="139" name="Google Shape;139;p7"/>
          <p:cNvSpPr txBox="1"/>
          <p:nvPr/>
        </p:nvSpPr>
        <p:spPr>
          <a:xfrm>
            <a:off x="10018772" y="1085474"/>
            <a:ext cx="14691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800" u="none" cap="none" strike="noStrike">
                <a:solidFill>
                  <a:schemeClr val="dk1"/>
                </a:solidFill>
                <a:latin typeface="Arial"/>
                <a:ea typeface="Arial"/>
                <a:cs typeface="Arial"/>
                <a:sym typeface="Arial"/>
              </a:rPr>
              <a:t>Power Rails</a:t>
            </a:r>
            <a:endParaRPr/>
          </a:p>
        </p:txBody>
      </p:sp>
      <p:cxnSp>
        <p:nvCxnSpPr>
          <p:cNvPr id="140" name="Google Shape;140;p7"/>
          <p:cNvCxnSpPr/>
          <p:nvPr/>
        </p:nvCxnSpPr>
        <p:spPr>
          <a:xfrm flipH="1">
            <a:off x="8412475" y="1493534"/>
            <a:ext cx="2535939" cy="843066"/>
          </a:xfrm>
          <a:prstGeom prst="straightConnector1">
            <a:avLst/>
          </a:prstGeom>
          <a:noFill/>
          <a:ln cap="flat" cmpd="sng" w="50800">
            <a:solidFill>
              <a:srgbClr val="C51718"/>
            </a:solidFill>
            <a:prstDash val="solid"/>
            <a:miter lim="800000"/>
            <a:headEnd len="sm" w="sm" type="none"/>
            <a:tailEnd len="med" w="med" type="triangle"/>
          </a:ln>
        </p:spPr>
      </p:cxnSp>
      <p:sp>
        <p:nvSpPr>
          <p:cNvPr id="141" name="Google Shape;141;p7"/>
          <p:cNvSpPr txBox="1"/>
          <p:nvPr/>
        </p:nvSpPr>
        <p:spPr>
          <a:xfrm>
            <a:off x="6742169" y="1174742"/>
            <a:ext cx="146913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Ground Rails</a:t>
            </a:r>
            <a:endParaRPr/>
          </a:p>
        </p:txBody>
      </p:sp>
      <p:cxnSp>
        <p:nvCxnSpPr>
          <p:cNvPr id="142" name="Google Shape;142;p7"/>
          <p:cNvCxnSpPr/>
          <p:nvPr/>
        </p:nvCxnSpPr>
        <p:spPr>
          <a:xfrm>
            <a:off x="7711436" y="1683549"/>
            <a:ext cx="2712722" cy="859896"/>
          </a:xfrm>
          <a:prstGeom prst="straightConnector1">
            <a:avLst/>
          </a:prstGeom>
          <a:noFill/>
          <a:ln cap="flat" cmpd="sng" w="50800">
            <a:solidFill>
              <a:srgbClr val="C51718"/>
            </a:solidFill>
            <a:prstDash val="solid"/>
            <a:miter lim="800000"/>
            <a:headEnd len="sm" w="sm" type="none"/>
            <a:tailEnd len="med" w="med" type="triangle"/>
          </a:ln>
        </p:spPr>
      </p:cxnSp>
      <p:sp>
        <p:nvSpPr>
          <p:cNvPr id="143" name="Google Shape;143;p7"/>
          <p:cNvSpPr txBox="1"/>
          <p:nvPr/>
        </p:nvSpPr>
        <p:spPr>
          <a:xfrm>
            <a:off x="6519669" y="3317445"/>
            <a:ext cx="14691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Bus Strips</a:t>
            </a:r>
            <a:endParaRPr/>
          </a:p>
        </p:txBody>
      </p:sp>
      <p:sp>
        <p:nvSpPr>
          <p:cNvPr id="144" name="Google Shape;144;p7"/>
          <p:cNvSpPr txBox="1"/>
          <p:nvPr/>
        </p:nvSpPr>
        <p:spPr>
          <a:xfrm>
            <a:off x="6199627" y="4348259"/>
            <a:ext cx="14691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Tie points</a:t>
            </a:r>
            <a:endParaRPr/>
          </a:p>
        </p:txBody>
      </p:sp>
      <p:sp>
        <p:nvSpPr>
          <p:cNvPr id="145" name="Google Shape;145;p7"/>
          <p:cNvSpPr txBox="1"/>
          <p:nvPr/>
        </p:nvSpPr>
        <p:spPr>
          <a:xfrm>
            <a:off x="7988807" y="566031"/>
            <a:ext cx="17556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Terminal Strips</a:t>
            </a:r>
            <a:endParaRPr/>
          </a:p>
        </p:txBody>
      </p:sp>
      <p:cxnSp>
        <p:nvCxnSpPr>
          <p:cNvPr id="146" name="Google Shape;146;p7"/>
          <p:cNvCxnSpPr/>
          <p:nvPr/>
        </p:nvCxnSpPr>
        <p:spPr>
          <a:xfrm flipH="1">
            <a:off x="8290560" y="944050"/>
            <a:ext cx="164585" cy="1431278"/>
          </a:xfrm>
          <a:prstGeom prst="straightConnector1">
            <a:avLst/>
          </a:prstGeom>
          <a:noFill/>
          <a:ln cap="flat" cmpd="sng" w="50800">
            <a:solidFill>
              <a:srgbClr val="C51718"/>
            </a:solidFill>
            <a:prstDash val="solid"/>
            <a:miter lim="800000"/>
            <a:headEnd len="sm" w="sm" type="none"/>
            <a:tailEnd len="med" w="med" type="triangle"/>
          </a:ln>
        </p:spPr>
      </p:cxnSp>
      <p:cxnSp>
        <p:nvCxnSpPr>
          <p:cNvPr id="147" name="Google Shape;147;p7"/>
          <p:cNvCxnSpPr/>
          <p:nvPr/>
        </p:nvCxnSpPr>
        <p:spPr>
          <a:xfrm>
            <a:off x="8948925" y="911089"/>
            <a:ext cx="1418332" cy="1415272"/>
          </a:xfrm>
          <a:prstGeom prst="straightConnector1">
            <a:avLst/>
          </a:prstGeom>
          <a:noFill/>
          <a:ln cap="flat" cmpd="sng" w="50800">
            <a:solidFill>
              <a:srgbClr val="C51718"/>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521696" y="628260"/>
            <a:ext cx="10477500" cy="8652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Momentary Button</a:t>
            </a:r>
            <a:endParaRPr>
              <a:latin typeface="Roboto"/>
              <a:ea typeface="Roboto"/>
              <a:cs typeface="Roboto"/>
              <a:sym typeface="Roboto"/>
            </a:endParaRPr>
          </a:p>
        </p:txBody>
      </p:sp>
      <p:sp>
        <p:nvSpPr>
          <p:cNvPr id="153" name="Google Shape;153;p8"/>
          <p:cNvSpPr txBox="1"/>
          <p:nvPr/>
        </p:nvSpPr>
        <p:spPr>
          <a:xfrm>
            <a:off x="7224675" y="3035850"/>
            <a:ext cx="4413600" cy="1308900"/>
          </a:xfrm>
          <a:prstGeom prst="rect">
            <a:avLst/>
          </a:prstGeom>
          <a:noFill/>
          <a:ln>
            <a:noFill/>
          </a:ln>
        </p:spPr>
        <p:txBody>
          <a:bodyPr anchorCtr="0" anchor="t" bIns="45700" lIns="45700" spcFirstLastPara="1" rIns="45700" wrap="square" tIns="45700">
            <a:normAutofit/>
          </a:bodyPr>
          <a:lstStyle/>
          <a:p>
            <a:pPr indent="0" lvl="0" marL="0" marR="0" rtl="0" algn="l">
              <a:lnSpc>
                <a:spcPct val="90000"/>
              </a:lnSpc>
              <a:spcBef>
                <a:spcPts val="0"/>
              </a:spcBef>
              <a:spcAft>
                <a:spcPts val="0"/>
              </a:spcAft>
              <a:buClr>
                <a:schemeClr val="lt1"/>
              </a:buClr>
              <a:buSzPts val="2400"/>
              <a:buFont typeface="Arial"/>
              <a:buNone/>
            </a:pPr>
            <a:r>
              <a:rPr lang="en-GB" sz="1746">
                <a:solidFill>
                  <a:schemeClr val="lt1"/>
                </a:solidFill>
                <a:latin typeface="Roboto"/>
                <a:ea typeface="Roboto"/>
                <a:cs typeface="Roboto"/>
                <a:sym typeface="Roboto"/>
              </a:rPr>
              <a:t>N</a:t>
            </a:r>
            <a:r>
              <a:rPr lang="en-GB" sz="2408">
                <a:solidFill>
                  <a:schemeClr val="lt1"/>
                </a:solidFill>
                <a:latin typeface="Roboto"/>
                <a:ea typeface="Roboto"/>
                <a:cs typeface="Roboto"/>
                <a:sym typeface="Roboto"/>
              </a:rPr>
              <a:t>ote how the legs on the buttons face each other facing legs are connected internally </a:t>
            </a:r>
            <a:r>
              <a:rPr lang="en-GB" sz="2808">
                <a:solidFill>
                  <a:schemeClr val="lt1"/>
                </a:solidFill>
                <a:latin typeface="Roboto"/>
                <a:ea typeface="Roboto"/>
                <a:cs typeface="Roboto"/>
                <a:sym typeface="Roboto"/>
              </a:rPr>
              <a:t> </a:t>
            </a:r>
            <a:endParaRPr sz="2800">
              <a:solidFill>
                <a:schemeClr val="lt1"/>
              </a:solidFill>
              <a:latin typeface="Arial"/>
              <a:ea typeface="Arial"/>
              <a:cs typeface="Arial"/>
              <a:sym typeface="Arial"/>
            </a:endParaRPr>
          </a:p>
        </p:txBody>
      </p:sp>
      <p:pic>
        <p:nvPicPr>
          <p:cNvPr id="154" name="Google Shape;154;p8"/>
          <p:cNvPicPr preferRelativeResize="0"/>
          <p:nvPr/>
        </p:nvPicPr>
        <p:blipFill rotWithShape="1">
          <a:blip r:embed="rId3">
            <a:alphaModFix/>
          </a:blip>
          <a:srcRect b="16898" l="9884" r="54286" t="15478"/>
          <a:stretch/>
        </p:blipFill>
        <p:spPr>
          <a:xfrm>
            <a:off x="6598400" y="5079075"/>
            <a:ext cx="1997151" cy="1309000"/>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cxnSp>
        <p:nvCxnSpPr>
          <p:cNvPr id="155" name="Google Shape;155;p8"/>
          <p:cNvCxnSpPr/>
          <p:nvPr/>
        </p:nvCxnSpPr>
        <p:spPr>
          <a:xfrm flipH="1">
            <a:off x="7397299" y="4507403"/>
            <a:ext cx="399300" cy="734100"/>
          </a:xfrm>
          <a:prstGeom prst="straightConnector1">
            <a:avLst/>
          </a:prstGeom>
          <a:noFill/>
          <a:ln cap="flat" cmpd="sng" w="50800">
            <a:solidFill>
              <a:schemeClr val="accent3"/>
            </a:solidFill>
            <a:prstDash val="solid"/>
            <a:miter lim="800000"/>
            <a:headEnd len="sm" w="sm" type="none"/>
            <a:tailEnd len="med" w="med" type="triangle"/>
          </a:ln>
        </p:spPr>
      </p:cxnSp>
      <p:cxnSp>
        <p:nvCxnSpPr>
          <p:cNvPr id="156" name="Google Shape;156;p8"/>
          <p:cNvCxnSpPr/>
          <p:nvPr/>
        </p:nvCxnSpPr>
        <p:spPr>
          <a:xfrm flipH="1">
            <a:off x="7935999" y="4344970"/>
            <a:ext cx="399300" cy="734100"/>
          </a:xfrm>
          <a:prstGeom prst="straightConnector1">
            <a:avLst/>
          </a:prstGeom>
          <a:noFill/>
          <a:ln cap="flat" cmpd="sng" w="50800">
            <a:solidFill>
              <a:schemeClr val="accent3"/>
            </a:solidFill>
            <a:prstDash val="solid"/>
            <a:miter lim="800000"/>
            <a:headEnd len="sm" w="sm" type="none"/>
            <a:tailEnd len="med" w="med" type="triangle"/>
          </a:ln>
        </p:spPr>
      </p:cxnSp>
      <p:pic>
        <p:nvPicPr>
          <p:cNvPr id="157" name="Google Shape;157;p8"/>
          <p:cNvPicPr preferRelativeResize="0"/>
          <p:nvPr/>
        </p:nvPicPr>
        <p:blipFill rotWithShape="1">
          <a:blip r:embed="rId3">
            <a:alphaModFix/>
          </a:blip>
          <a:srcRect b="13950" l="70148" r="0" t="25841"/>
          <a:stretch/>
        </p:blipFill>
        <p:spPr>
          <a:xfrm>
            <a:off x="9525738" y="5150825"/>
            <a:ext cx="1664049" cy="1165500"/>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sp>
        <p:nvSpPr>
          <p:cNvPr id="158" name="Google Shape;158;p8"/>
          <p:cNvSpPr txBox="1"/>
          <p:nvPr/>
        </p:nvSpPr>
        <p:spPr>
          <a:xfrm>
            <a:off x="393850" y="1493525"/>
            <a:ext cx="5839500" cy="498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solidFill>
                  <a:schemeClr val="lt1"/>
                </a:solidFill>
                <a:latin typeface="Roboto"/>
                <a:ea typeface="Roboto"/>
                <a:cs typeface="Roboto"/>
                <a:sym typeface="Roboto"/>
              </a:rPr>
              <a:t>Push buttons come in a </a:t>
            </a:r>
            <a:r>
              <a:rPr lang="en-GB" sz="2400">
                <a:solidFill>
                  <a:schemeClr val="lt1"/>
                </a:solidFill>
                <a:latin typeface="Roboto"/>
                <a:ea typeface="Roboto"/>
                <a:cs typeface="Roboto"/>
                <a:sym typeface="Roboto"/>
              </a:rPr>
              <a:t>variety</a:t>
            </a:r>
            <a:r>
              <a:rPr lang="en-GB" sz="2400">
                <a:solidFill>
                  <a:schemeClr val="lt1"/>
                </a:solidFill>
                <a:latin typeface="Roboto"/>
                <a:ea typeface="Roboto"/>
                <a:cs typeface="Roboto"/>
                <a:sym typeface="Roboto"/>
              </a:rPr>
              <a:t> of different shapes and sizes </a:t>
            </a:r>
            <a:endParaRPr sz="2400">
              <a:solidFill>
                <a:schemeClr val="lt1"/>
              </a:solidFill>
              <a:latin typeface="Roboto"/>
              <a:ea typeface="Roboto"/>
              <a:cs typeface="Roboto"/>
              <a:sym typeface="Roboto"/>
            </a:endParaRPr>
          </a:p>
          <a:p>
            <a:pPr indent="0" lvl="0" marL="0" rtl="0" algn="l">
              <a:spcBef>
                <a:spcPts val="0"/>
              </a:spcBef>
              <a:spcAft>
                <a:spcPts val="0"/>
              </a:spcAft>
              <a:buNone/>
            </a:pPr>
            <a:r>
              <a:t/>
            </a:r>
            <a:endParaRPr sz="2400">
              <a:solidFill>
                <a:schemeClr val="lt1"/>
              </a:solidFill>
              <a:latin typeface="Roboto"/>
              <a:ea typeface="Roboto"/>
              <a:cs typeface="Roboto"/>
              <a:sym typeface="Roboto"/>
            </a:endParaRPr>
          </a:p>
          <a:p>
            <a:pPr indent="0" lvl="0" marL="0" rtl="0" algn="l">
              <a:spcBef>
                <a:spcPts val="0"/>
              </a:spcBef>
              <a:spcAft>
                <a:spcPts val="0"/>
              </a:spcAft>
              <a:buNone/>
            </a:pPr>
            <a:r>
              <a:rPr lang="en-GB" sz="2400">
                <a:solidFill>
                  <a:schemeClr val="lt1"/>
                </a:solidFill>
                <a:latin typeface="Roboto"/>
                <a:ea typeface="Roboto"/>
                <a:cs typeface="Roboto"/>
                <a:sym typeface="Roboto"/>
              </a:rPr>
              <a:t>Momentary buttons </a:t>
            </a:r>
            <a:r>
              <a:rPr lang="en-GB" sz="2400">
                <a:solidFill>
                  <a:schemeClr val="lt1"/>
                </a:solidFill>
                <a:latin typeface="Roboto"/>
                <a:ea typeface="Roboto"/>
                <a:cs typeface="Roboto"/>
                <a:sym typeface="Roboto"/>
              </a:rPr>
              <a:t>alter state</a:t>
            </a:r>
            <a:r>
              <a:rPr lang="en-GB" sz="2400">
                <a:solidFill>
                  <a:schemeClr val="lt1"/>
                </a:solidFill>
                <a:latin typeface="Roboto"/>
                <a:ea typeface="Roboto"/>
                <a:cs typeface="Roboto"/>
                <a:sym typeface="Roboto"/>
              </a:rPr>
              <a:t> only while pressed</a:t>
            </a:r>
            <a:endParaRPr sz="2400">
              <a:solidFill>
                <a:schemeClr val="lt1"/>
              </a:solidFill>
              <a:latin typeface="Roboto"/>
              <a:ea typeface="Roboto"/>
              <a:cs typeface="Roboto"/>
              <a:sym typeface="Roboto"/>
            </a:endParaRPr>
          </a:p>
          <a:p>
            <a:pPr indent="0" lvl="0" marL="0" rtl="0" algn="l">
              <a:spcBef>
                <a:spcPts val="0"/>
              </a:spcBef>
              <a:spcAft>
                <a:spcPts val="0"/>
              </a:spcAft>
              <a:buNone/>
            </a:pPr>
            <a:r>
              <a:t/>
            </a:r>
            <a:endParaRPr sz="2400">
              <a:solidFill>
                <a:schemeClr val="lt1"/>
              </a:solidFill>
              <a:latin typeface="Roboto"/>
              <a:ea typeface="Roboto"/>
              <a:cs typeface="Roboto"/>
              <a:sym typeface="Roboto"/>
            </a:endParaRPr>
          </a:p>
          <a:p>
            <a:pPr indent="0" lvl="0" marL="0" rtl="0" algn="l">
              <a:spcBef>
                <a:spcPts val="0"/>
              </a:spcBef>
              <a:spcAft>
                <a:spcPts val="0"/>
              </a:spcAft>
              <a:buNone/>
            </a:pPr>
            <a:r>
              <a:rPr lang="en-GB" sz="2400">
                <a:solidFill>
                  <a:schemeClr val="lt1"/>
                </a:solidFill>
                <a:latin typeface="Roboto"/>
                <a:ea typeface="Roboto"/>
                <a:cs typeface="Roboto"/>
                <a:sym typeface="Roboto"/>
              </a:rPr>
              <a:t>Push Buttons are an effective way to </a:t>
            </a:r>
            <a:r>
              <a:rPr lang="en-GB" sz="2400">
                <a:solidFill>
                  <a:schemeClr val="lt1"/>
                </a:solidFill>
                <a:latin typeface="Roboto"/>
                <a:ea typeface="Roboto"/>
                <a:cs typeface="Roboto"/>
                <a:sym typeface="Roboto"/>
              </a:rPr>
              <a:t>receive external </a:t>
            </a:r>
            <a:r>
              <a:rPr lang="en-GB" sz="2400">
                <a:solidFill>
                  <a:schemeClr val="lt1"/>
                </a:solidFill>
                <a:latin typeface="Roboto"/>
                <a:ea typeface="Roboto"/>
                <a:cs typeface="Roboto"/>
                <a:sym typeface="Roboto"/>
              </a:rPr>
              <a:t> input</a:t>
            </a:r>
            <a:endParaRPr sz="2400">
              <a:solidFill>
                <a:schemeClr val="lt1"/>
              </a:solidFill>
              <a:latin typeface="Roboto"/>
              <a:ea typeface="Roboto"/>
              <a:cs typeface="Roboto"/>
              <a:sym typeface="Roboto"/>
            </a:endParaRPr>
          </a:p>
          <a:p>
            <a:pPr indent="0" lvl="0" marL="0" rtl="0" algn="l">
              <a:spcBef>
                <a:spcPts val="0"/>
              </a:spcBef>
              <a:spcAft>
                <a:spcPts val="0"/>
              </a:spcAft>
              <a:buNone/>
            </a:pPr>
            <a:r>
              <a:t/>
            </a:r>
            <a:endParaRPr sz="2400">
              <a:solidFill>
                <a:schemeClr val="lt1"/>
              </a:solidFill>
              <a:latin typeface="Roboto"/>
              <a:ea typeface="Roboto"/>
              <a:cs typeface="Roboto"/>
              <a:sym typeface="Roboto"/>
            </a:endParaRPr>
          </a:p>
          <a:p>
            <a:pPr indent="0" lvl="0" marL="0" rtl="0" algn="l">
              <a:spcBef>
                <a:spcPts val="0"/>
              </a:spcBef>
              <a:spcAft>
                <a:spcPts val="0"/>
              </a:spcAft>
              <a:buNone/>
            </a:pPr>
            <a:r>
              <a:rPr lang="en-GB" sz="2400">
                <a:solidFill>
                  <a:schemeClr val="lt1"/>
                </a:solidFill>
                <a:latin typeface="Roboto"/>
                <a:ea typeface="Roboto"/>
                <a:cs typeface="Roboto"/>
                <a:sym typeface="Roboto"/>
              </a:rPr>
              <a:t>Push buttons are used on everyday devices such as keyboards, mice, keypads on games consoles and simple on/off buttons</a:t>
            </a:r>
            <a:endParaRPr sz="2400">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2e55c604387_0_0"/>
          <p:cNvPicPr preferRelativeResize="0"/>
          <p:nvPr/>
        </p:nvPicPr>
        <p:blipFill rotWithShape="1">
          <a:blip r:embed="rId3">
            <a:alphaModFix/>
          </a:blip>
          <a:srcRect b="0" l="0" r="0" t="0"/>
          <a:stretch/>
        </p:blipFill>
        <p:spPr>
          <a:xfrm>
            <a:off x="6282678" y="2167486"/>
            <a:ext cx="4036928" cy="3213711"/>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sp>
        <p:nvSpPr>
          <p:cNvPr id="164" name="Google Shape;164;g2e55c604387_0_0"/>
          <p:cNvSpPr txBox="1"/>
          <p:nvPr>
            <p:ph type="title"/>
          </p:nvPr>
        </p:nvSpPr>
        <p:spPr>
          <a:xfrm>
            <a:off x="521696" y="628260"/>
            <a:ext cx="10477500" cy="865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Circuit</a:t>
            </a:r>
            <a:endParaRPr>
              <a:latin typeface="Roboto"/>
              <a:ea typeface="Roboto"/>
              <a:cs typeface="Roboto"/>
              <a:sym typeface="Roboto"/>
            </a:endParaRPr>
          </a:p>
        </p:txBody>
      </p:sp>
      <p:sp>
        <p:nvSpPr>
          <p:cNvPr id="165" name="Google Shape;165;g2e55c604387_0_0"/>
          <p:cNvSpPr txBox="1"/>
          <p:nvPr/>
        </p:nvSpPr>
        <p:spPr>
          <a:xfrm>
            <a:off x="704575" y="2199260"/>
            <a:ext cx="4614300" cy="1381500"/>
          </a:xfrm>
          <a:prstGeom prst="rect">
            <a:avLst/>
          </a:prstGeom>
          <a:noFill/>
          <a:ln>
            <a:noFill/>
          </a:ln>
        </p:spPr>
        <p:txBody>
          <a:bodyPr anchorCtr="0" anchor="t" bIns="45700" lIns="45700" spcFirstLastPara="1" rIns="45700" wrap="square" tIns="45700">
            <a:normAutofit lnSpcReduction="20000"/>
          </a:bodyPr>
          <a:lstStyle/>
          <a:p>
            <a:pPr indent="0" lvl="0" marL="0" marR="0" rtl="0" algn="l">
              <a:lnSpc>
                <a:spcPct val="90000"/>
              </a:lnSpc>
              <a:spcBef>
                <a:spcPts val="0"/>
              </a:spcBef>
              <a:spcAft>
                <a:spcPts val="0"/>
              </a:spcAft>
              <a:buClr>
                <a:schemeClr val="lt1"/>
              </a:buClr>
              <a:buSzPts val="2400"/>
              <a:buFont typeface="Arial"/>
              <a:buNone/>
            </a:pPr>
            <a:r>
              <a:rPr lang="en-GB" sz="2646">
                <a:solidFill>
                  <a:schemeClr val="lt1"/>
                </a:solidFill>
                <a:latin typeface="Roboto"/>
                <a:ea typeface="Roboto"/>
                <a:cs typeface="Roboto"/>
                <a:sym typeface="Roboto"/>
              </a:rPr>
              <a:t>Note how the legs on the button face each other facing legs are connected  </a:t>
            </a:r>
            <a:endParaRPr sz="1646">
              <a:latin typeface="Roboto"/>
              <a:ea typeface="Roboto"/>
              <a:cs typeface="Roboto"/>
              <a:sym typeface="Roboto"/>
            </a:endParaRPr>
          </a:p>
          <a:p>
            <a:pPr indent="-64135" lvl="0" marL="228600" marR="0" rtl="0" algn="l">
              <a:lnSpc>
                <a:spcPct val="90000"/>
              </a:lnSpc>
              <a:spcBef>
                <a:spcPts val="1000"/>
              </a:spcBef>
              <a:spcAft>
                <a:spcPts val="0"/>
              </a:spcAft>
              <a:buClr>
                <a:srgbClr val="4497CB"/>
              </a:buClr>
              <a:buSzPts val="2800"/>
              <a:buFont typeface="Arial"/>
              <a:buNone/>
            </a:pPr>
            <a:r>
              <a:t/>
            </a:r>
            <a:endParaRPr sz="2800">
              <a:solidFill>
                <a:schemeClr val="lt1"/>
              </a:solidFill>
              <a:latin typeface="Arial"/>
              <a:ea typeface="Arial"/>
              <a:cs typeface="Arial"/>
              <a:sym typeface="Arial"/>
            </a:endParaRPr>
          </a:p>
        </p:txBody>
      </p:sp>
      <p:cxnSp>
        <p:nvCxnSpPr>
          <p:cNvPr id="166" name="Google Shape;166;g2e55c604387_0_0"/>
          <p:cNvCxnSpPr/>
          <p:nvPr/>
        </p:nvCxnSpPr>
        <p:spPr>
          <a:xfrm flipH="1">
            <a:off x="8845995" y="1629242"/>
            <a:ext cx="1447800" cy="2542500"/>
          </a:xfrm>
          <a:prstGeom prst="straightConnector1">
            <a:avLst/>
          </a:prstGeom>
          <a:noFill/>
          <a:ln cap="flat" cmpd="sng" w="50800">
            <a:solidFill>
              <a:srgbClr val="C51718"/>
            </a:solidFill>
            <a:prstDash val="solid"/>
            <a:miter lim="800000"/>
            <a:headEnd len="sm" w="sm" type="none"/>
            <a:tailEnd len="med" w="med" type="triangle"/>
          </a:ln>
        </p:spPr>
      </p:cxnSp>
      <p:sp>
        <p:nvSpPr>
          <p:cNvPr id="167" name="Google Shape;167;g2e55c604387_0_0"/>
          <p:cNvSpPr txBox="1"/>
          <p:nvPr/>
        </p:nvSpPr>
        <p:spPr>
          <a:xfrm>
            <a:off x="8409024" y="763968"/>
            <a:ext cx="1469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Power Rails</a:t>
            </a:r>
            <a:endParaRPr/>
          </a:p>
        </p:txBody>
      </p:sp>
      <p:sp>
        <p:nvSpPr>
          <p:cNvPr id="168" name="Google Shape;168;g2e55c604387_0_0"/>
          <p:cNvSpPr txBox="1"/>
          <p:nvPr/>
        </p:nvSpPr>
        <p:spPr>
          <a:xfrm>
            <a:off x="6342924" y="970096"/>
            <a:ext cx="1469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Ground Rails</a:t>
            </a:r>
            <a:endParaRPr/>
          </a:p>
        </p:txBody>
      </p:sp>
      <p:sp>
        <p:nvSpPr>
          <p:cNvPr id="169" name="Google Shape;169;g2e55c604387_0_0"/>
          <p:cNvSpPr txBox="1"/>
          <p:nvPr/>
        </p:nvSpPr>
        <p:spPr>
          <a:xfrm>
            <a:off x="10293795" y="1342984"/>
            <a:ext cx="2548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Button Pin 14</a:t>
            </a:r>
            <a:endParaRPr/>
          </a:p>
        </p:txBody>
      </p:sp>
      <p:pic>
        <p:nvPicPr>
          <p:cNvPr id="170" name="Google Shape;170;g2e55c604387_0_0"/>
          <p:cNvPicPr preferRelativeResize="0"/>
          <p:nvPr/>
        </p:nvPicPr>
        <p:blipFill rotWithShape="1">
          <a:blip r:embed="rId4">
            <a:alphaModFix/>
          </a:blip>
          <a:srcRect b="16898" l="9884" r="54286" t="15478"/>
          <a:stretch/>
        </p:blipFill>
        <p:spPr>
          <a:xfrm>
            <a:off x="704575" y="4535850"/>
            <a:ext cx="1997151" cy="1309000"/>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cxnSp>
        <p:nvCxnSpPr>
          <p:cNvPr id="171" name="Google Shape;171;g2e55c604387_0_0"/>
          <p:cNvCxnSpPr/>
          <p:nvPr/>
        </p:nvCxnSpPr>
        <p:spPr>
          <a:xfrm flipH="1">
            <a:off x="7198032" y="1324198"/>
            <a:ext cx="1228200" cy="1501500"/>
          </a:xfrm>
          <a:prstGeom prst="straightConnector1">
            <a:avLst/>
          </a:prstGeom>
          <a:noFill/>
          <a:ln cap="flat" cmpd="sng" w="50800">
            <a:solidFill>
              <a:srgbClr val="C51718"/>
            </a:solidFill>
            <a:prstDash val="solid"/>
            <a:miter lim="800000"/>
            <a:headEnd len="sm" w="sm" type="none"/>
            <a:tailEnd len="med" w="med" type="triangle"/>
          </a:ln>
        </p:spPr>
      </p:cxnSp>
      <p:cxnSp>
        <p:nvCxnSpPr>
          <p:cNvPr id="172" name="Google Shape;172;g2e55c604387_0_0"/>
          <p:cNvCxnSpPr>
            <a:stCxn id="173" idx="1"/>
          </p:cNvCxnSpPr>
          <p:nvPr/>
        </p:nvCxnSpPr>
        <p:spPr>
          <a:xfrm flipH="1">
            <a:off x="10144397" y="2808483"/>
            <a:ext cx="918600" cy="75900"/>
          </a:xfrm>
          <a:prstGeom prst="straightConnector1">
            <a:avLst/>
          </a:prstGeom>
          <a:noFill/>
          <a:ln cap="flat" cmpd="sng" w="50800">
            <a:solidFill>
              <a:srgbClr val="C51718"/>
            </a:solidFill>
            <a:prstDash val="solid"/>
            <a:miter lim="800000"/>
            <a:headEnd len="sm" w="sm" type="none"/>
            <a:tailEnd len="med" w="med" type="triangle"/>
          </a:ln>
        </p:spPr>
      </p:cxnSp>
      <p:sp>
        <p:nvSpPr>
          <p:cNvPr id="173" name="Google Shape;173;g2e55c604387_0_0"/>
          <p:cNvSpPr txBox="1"/>
          <p:nvPr/>
        </p:nvSpPr>
        <p:spPr>
          <a:xfrm>
            <a:off x="11062997" y="2623833"/>
            <a:ext cx="1103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3v</a:t>
            </a:r>
            <a:endParaRPr/>
          </a:p>
        </p:txBody>
      </p:sp>
      <p:cxnSp>
        <p:nvCxnSpPr>
          <p:cNvPr id="174" name="Google Shape;174;g2e55c604387_0_0"/>
          <p:cNvCxnSpPr/>
          <p:nvPr/>
        </p:nvCxnSpPr>
        <p:spPr>
          <a:xfrm flipH="1">
            <a:off x="6894404" y="1561766"/>
            <a:ext cx="275700" cy="1084800"/>
          </a:xfrm>
          <a:prstGeom prst="straightConnector1">
            <a:avLst/>
          </a:prstGeom>
          <a:noFill/>
          <a:ln cap="flat" cmpd="sng" w="50800">
            <a:solidFill>
              <a:srgbClr val="C51718"/>
            </a:solidFill>
            <a:prstDash val="solid"/>
            <a:miter lim="800000"/>
            <a:headEnd len="sm" w="sm" type="none"/>
            <a:tailEnd len="med" w="med" type="triangle"/>
          </a:ln>
        </p:spPr>
      </p:cxnSp>
      <p:cxnSp>
        <p:nvCxnSpPr>
          <p:cNvPr id="175" name="Google Shape;175;g2e55c604387_0_0"/>
          <p:cNvCxnSpPr/>
          <p:nvPr/>
        </p:nvCxnSpPr>
        <p:spPr>
          <a:xfrm flipH="1">
            <a:off x="1994762" y="3869153"/>
            <a:ext cx="399300" cy="734100"/>
          </a:xfrm>
          <a:prstGeom prst="straightConnector1">
            <a:avLst/>
          </a:prstGeom>
          <a:noFill/>
          <a:ln cap="flat" cmpd="sng" w="50800">
            <a:solidFill>
              <a:schemeClr val="accent3"/>
            </a:solidFill>
            <a:prstDash val="solid"/>
            <a:miter lim="800000"/>
            <a:headEnd len="sm" w="sm" type="none"/>
            <a:tailEnd len="med" w="med" type="triangle"/>
          </a:ln>
        </p:spPr>
      </p:cxnSp>
      <p:cxnSp>
        <p:nvCxnSpPr>
          <p:cNvPr id="176" name="Google Shape;176;g2e55c604387_0_0"/>
          <p:cNvCxnSpPr/>
          <p:nvPr/>
        </p:nvCxnSpPr>
        <p:spPr>
          <a:xfrm flipH="1">
            <a:off x="2245899" y="4286495"/>
            <a:ext cx="399300" cy="734100"/>
          </a:xfrm>
          <a:prstGeom prst="straightConnector1">
            <a:avLst/>
          </a:prstGeom>
          <a:noFill/>
          <a:ln cap="flat" cmpd="sng" w="50800">
            <a:solidFill>
              <a:schemeClr val="accent3"/>
            </a:solidFill>
            <a:prstDash val="solid"/>
            <a:miter lim="800000"/>
            <a:headEnd len="sm" w="sm" type="none"/>
            <a:tailEnd len="med" w="med" type="triangle"/>
          </a:ln>
        </p:spPr>
      </p:cxnSp>
      <p:pic>
        <p:nvPicPr>
          <p:cNvPr id="177" name="Google Shape;177;g2e55c604387_0_0"/>
          <p:cNvPicPr preferRelativeResize="0"/>
          <p:nvPr/>
        </p:nvPicPr>
        <p:blipFill rotWithShape="1">
          <a:blip r:embed="rId4">
            <a:alphaModFix/>
          </a:blip>
          <a:srcRect b="13950" l="70148" r="0" t="25841"/>
          <a:stretch/>
        </p:blipFill>
        <p:spPr>
          <a:xfrm>
            <a:off x="3631913" y="4607600"/>
            <a:ext cx="1664049" cy="1165500"/>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Slides">
  <a:themeElements>
    <a:clrScheme name="Custom 1">
      <a:dk1>
        <a:srgbClr val="00546C"/>
      </a:dk1>
      <a:lt1>
        <a:srgbClr val="FFFFFF"/>
      </a:lt1>
      <a:dk2>
        <a:srgbClr val="413F3E"/>
      </a:dk2>
      <a:lt2>
        <a:srgbClr val="FFFFFF"/>
      </a:lt2>
      <a:accent1>
        <a:srgbClr val="00546C"/>
      </a:accent1>
      <a:accent2>
        <a:srgbClr val="3FAEA8"/>
      </a:accent2>
      <a:accent3>
        <a:srgbClr val="E83F40"/>
      </a:accent3>
      <a:accent4>
        <a:srgbClr val="96C7CB"/>
      </a:accent4>
      <a:accent5>
        <a:srgbClr val="B3CB9F"/>
      </a:accent5>
      <a:accent6>
        <a:srgbClr val="413F3E"/>
      </a:accent6>
      <a:hlink>
        <a:srgbClr val="E83F40"/>
      </a:hlink>
      <a:folHlink>
        <a:srgbClr val="0054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4556815905F9489CD6169ADFC45FA0" ma:contentTypeVersion="17" ma:contentTypeDescription="Create a new document." ma:contentTypeScope="" ma:versionID="5c71af11ad712b43274e359be03db046">
  <xsd:schema xmlns:xsd="http://www.w3.org/2001/XMLSchema" xmlns:xs="http://www.w3.org/2001/XMLSchema" xmlns:p="http://schemas.microsoft.com/office/2006/metadata/properties" xmlns:ns2="7fb71039-8488-46b2-98e1-cf524d04c1d8" xmlns:ns3="98d9f76e-1946-4df1-928b-da6410fe5930" xmlns:ns4="dcc682b7-513e-4c22-9fc0-4b2be07a9cdf" targetNamespace="http://schemas.microsoft.com/office/2006/metadata/properties" ma:root="true" ma:fieldsID="4ea580e44b846a76d7861694ea44eda3" ns2:_="" ns3:_="" ns4:_="">
    <xsd:import namespace="7fb71039-8488-46b2-98e1-cf524d04c1d8"/>
    <xsd:import namespace="98d9f76e-1946-4df1-928b-da6410fe5930"/>
    <xsd:import namespace="dcc682b7-513e-4c22-9fc0-4b2be07a9cd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4: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b71039-8488-46b2-98e1-cf524d04c1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abc9f92-c6fb-43c1-a5b4-65b1067b7748"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8d9f76e-1946-4df1-928b-da6410fe593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cc682b7-513e-4c22-9fc0-4b2be07a9cdf"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9626316-2caa-46f8-8839-058ee9f1c4e1}" ma:internalName="TaxCatchAll" ma:showField="CatchAllData" ma:web="b2dcfdb3-79be-47d5-86f7-05cdcdeebf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c682b7-513e-4c22-9fc0-4b2be07a9cdf" xsi:nil="true"/>
    <lcf76f155ced4ddcb4097134ff3c332f xmlns="7fb71039-8488-46b2-98e1-cf524d04c1d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E4E865D-F9E0-413B-A89A-50788AFE9558}"/>
</file>

<file path=customXml/itemProps2.xml><?xml version="1.0" encoding="utf-8"?>
<ds:datastoreItem xmlns:ds="http://schemas.openxmlformats.org/officeDocument/2006/customXml" ds:itemID="{B8BCBCB1-15AD-40BE-9890-B4FB25D90D63}"/>
</file>

<file path=customXml/itemProps3.xml><?xml version="1.0" encoding="utf-8"?>
<ds:datastoreItem xmlns:ds="http://schemas.openxmlformats.org/officeDocument/2006/customXml" ds:itemID="{889A515B-F209-4AC9-910A-850639EF99E7}"/>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Tina Fountain</dc:creator>
  <dcterms:created xsi:type="dcterms:W3CDTF">2023-11-17T13:11:52Z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0x010100B54556815905F9489CD6169ADFC45FA0</vt:lpwstr>
  </property>
</Properties>
</file>