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pJP4+/McneVTB988pgKvOw+6q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Montserrat-italic.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font" Target="fonts/Roboto-bold.fntdata"/><Relationship Id="rId3" Type="http://schemas.openxmlformats.org/officeDocument/2006/relationships/slideMaster" Target="slideMasters/slideMaster1.xml"/><Relationship Id="rId34" Type="http://schemas.openxmlformats.org/officeDocument/2006/relationships/customXml" Target="../customXml/item2.xml"/><Relationship Id="rId25" Type="http://schemas.openxmlformats.org/officeDocument/2006/relationships/font" Target="fonts/Montserrat-bold.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customXml" Target="../customXml/item1.xml"/><Relationship Id="rId20" Type="http://schemas.openxmlformats.org/officeDocument/2006/relationships/font" Target="fonts/Roboto-regular.fntdata"/><Relationship Id="rId2" Type="http://schemas.openxmlformats.org/officeDocument/2006/relationships/presProps" Target="presProps.xml"/><Relationship Id="rId29" Type="http://schemas.openxmlformats.org/officeDocument/2006/relationships/font" Target="fonts/Barlow-bold.fntdata"/><Relationship Id="rId16" Type="http://schemas.openxmlformats.org/officeDocument/2006/relationships/slide" Target="slides/slide12.xml"/><Relationship Id="rId24" Type="http://schemas.openxmlformats.org/officeDocument/2006/relationships/font" Target="fonts/Montserrat-regular.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customschemas.google.com/relationships/presentationmetadata" Target="metadata"/><Relationship Id="rId23" Type="http://schemas.openxmlformats.org/officeDocument/2006/relationships/font" Target="fonts/Roboto-boldItalic.fntdata"/><Relationship Id="rId28" Type="http://schemas.openxmlformats.org/officeDocument/2006/relationships/font" Target="fonts/Barlow-regular.fntdata"/><Relationship Id="rId5" Type="http://schemas.openxmlformats.org/officeDocument/2006/relationships/slide" Target="slides/slide1.xml"/><Relationship Id="rId15" Type="http://schemas.openxmlformats.org/officeDocument/2006/relationships/slide" Target="slides/slide11.xml"/><Relationship Id="rId31" Type="http://schemas.openxmlformats.org/officeDocument/2006/relationships/font" Target="fonts/Barlow-boldItalic.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font" Target="fonts/Roboto-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Montserrat-boldItalic.fntdata"/><Relationship Id="rId30" Type="http://schemas.openxmlformats.org/officeDocument/2006/relationships/font" Target="fonts/Barlow-italic.fntdata"/><Relationship Id="rId14" Type="http://schemas.openxmlformats.org/officeDocument/2006/relationships/slide" Target="slides/slide10.xml"/><Relationship Id="rId35" Type="http://schemas.openxmlformats.org/officeDocument/2006/relationships/customXml" Target="../customXml/item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8" name="Google Shape;8;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An alternative method can be used to manually add the required files to the pico the SSD1306 file is in the code folder and once open a screen </a:t>
            </a:r>
            <a:r>
              <a:rPr lang="en-GB"/>
              <a:t>recording</a:t>
            </a:r>
            <a:r>
              <a:rPr lang="en-GB"/>
              <a:t> is also </a:t>
            </a:r>
            <a:r>
              <a:rPr lang="en-GB"/>
              <a:t>available</a:t>
            </a:r>
            <a:r>
              <a:rPr lang="en-GB"/>
              <a:t> to assist students in saving the file to the pico. Video demo is included in resources folder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For this activity you may want to distribute the starter code to students to run. Stronger programmers should have no trouble </a:t>
            </a:r>
            <a:r>
              <a:rPr lang="en-GB"/>
              <a:t>completing</a:t>
            </a:r>
            <a:r>
              <a:rPr lang="en-GB"/>
              <a:t> the code independently and undertaking the challenges.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543523eb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543523eb5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83" name="Google Shape;183;g2e543523eb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Space is provided at the bottom of the OLED worksheet for students to define the following two key terms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543523eb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543523eb5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90" name="Google Shape;190;g2e543523eb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 screen that is made up of tiny LEDS which when switched on can display only one colour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543523eb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543523eb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97" name="Google Shape;197;g2e543523eb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An agreed </a:t>
            </a:r>
            <a:r>
              <a:rPr lang="en-GB"/>
              <a:t>method</a:t>
            </a:r>
            <a:r>
              <a:rPr lang="en-GB"/>
              <a:t> of communication between hardware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1cfdb3d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1cfdb3d2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04" name="Google Shape;204;g211cfdb3d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74151"/>
              </a:buClr>
              <a:buSzPts val="1800"/>
              <a:buFont typeface="Malgun Gothic"/>
              <a:buNone/>
            </a:pPr>
            <a:r>
              <a:rPr lang="en-GB" sz="1800">
                <a:solidFill>
                  <a:srgbClr val="374151"/>
                </a:solidFill>
                <a:latin typeface="Malgun Gothic"/>
                <a:ea typeface="Malgun Gothic"/>
                <a:cs typeface="Malgun Gothic"/>
                <a:sym typeface="Malgun Gothic"/>
              </a:rPr>
              <a:t>In the context of computing and communication, a protocol is a set of rules or guidelines that dictate how data is transmitted and received between devices or systems. It defines the syntax, semantics, and synchronisation of communication, ensuring that different entities can understand and interpret the information exchanged. Protocols are essential for enabling communication and interoperability in various networking scenarios.</a:t>
            </a:r>
            <a:endParaRPr sz="1800">
              <a:latin typeface="Calibri"/>
              <a:ea typeface="Calibri"/>
              <a:cs typeface="Calibri"/>
              <a:sym typeface="Calibri"/>
            </a:endParaRPr>
          </a:p>
          <a:p>
            <a:pPr indent="0" lvl="0" marL="0" rtl="0" algn="l">
              <a:spcBef>
                <a:spcPts val="0"/>
              </a:spcBef>
              <a:spcAft>
                <a:spcPts val="0"/>
              </a:spcAft>
              <a:buNone/>
            </a:pPr>
            <a:br>
              <a:rPr lang="en-GB"/>
            </a:br>
            <a:endParaRPr>
              <a:solidFill>
                <a:srgbClr val="000000"/>
              </a:solidFill>
              <a:latin typeface="Barlow"/>
              <a:ea typeface="Barlow"/>
              <a:cs typeface="Barlow"/>
              <a:sym typeface="Barlow"/>
            </a:endParaRPr>
          </a:p>
        </p:txBody>
      </p:sp>
      <p:sp>
        <p:nvSpPr>
          <p:cNvPr id="85" name="Google Shape;85;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br>
              <a:rPr lang="en-GB">
                <a:solidFill>
                  <a:srgbClr val="1F1F1F"/>
                </a:solidFill>
                <a:latin typeface="Arial"/>
                <a:ea typeface="Arial"/>
                <a:cs typeface="Arial"/>
                <a:sym typeface="Arial"/>
              </a:rPr>
            </a:br>
            <a:r>
              <a:rPr b="1" lang="en-GB">
                <a:solidFill>
                  <a:srgbClr val="1F1F1F"/>
                </a:solidFill>
                <a:latin typeface="Arial"/>
                <a:ea typeface="Arial"/>
                <a:cs typeface="Arial"/>
                <a:sym typeface="Arial"/>
              </a:rPr>
              <a:t>Explanation of how tiny OLED screens such as the SSD1306 would be used in the real world on computing systems, these will help students to see the relevance of the device in relation to real world application</a:t>
            </a:r>
            <a:endParaRPr b="1">
              <a:solidFill>
                <a:srgbClr val="1F1F1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rgbClr val="1F1F1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a:solidFill>
                  <a:srgbClr val="1F1F1F"/>
                </a:solidFill>
                <a:latin typeface="Arial"/>
                <a:ea typeface="Arial"/>
                <a:cs typeface="Arial"/>
                <a:sym typeface="Arial"/>
              </a:rPr>
              <a:t>OLED displays are becoming increasingly popular in a variety of computing applications, due to their low power consumption, high contrast, and beautiful color representation. </a:t>
            </a:r>
            <a:endParaRPr>
              <a:solidFill>
                <a:srgbClr val="1F1F1F"/>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a:solidFill>
                  <a:srgbClr val="1F1F1F"/>
                </a:solidFill>
                <a:latin typeface="Arial"/>
                <a:ea typeface="Arial"/>
                <a:cs typeface="Arial"/>
                <a:sym typeface="Arial"/>
              </a:rPr>
              <a:t>Here are some specific examples of how tiny OLED displays like the SSD1306 are being used in the real world:</a:t>
            </a:r>
            <a:endParaRPr/>
          </a:p>
          <a:p>
            <a:pPr indent="0" lvl="0" marL="0" rtl="0" algn="l">
              <a:spcBef>
                <a:spcPts val="0"/>
              </a:spcBef>
              <a:spcAft>
                <a:spcPts val="0"/>
              </a:spcAft>
              <a:buClr>
                <a:schemeClr val="dk1"/>
              </a:buClr>
              <a:buSzPts val="1100"/>
              <a:buFont typeface="Arial"/>
              <a:buNone/>
            </a:pPr>
            <a:r>
              <a:rPr lang="en-GB">
                <a:solidFill>
                  <a:srgbClr val="1F1F1F"/>
                </a:solidFill>
                <a:latin typeface="Arial"/>
                <a:ea typeface="Arial"/>
                <a:cs typeface="Arial"/>
                <a:sym typeface="Arial"/>
              </a:rPr>
              <a:t>Tiny OLED displays are often used in embedded systems where space and power consumption are critical. For example, they are used in digital watches, fitness </a:t>
            </a:r>
            <a:r>
              <a:rPr lang="en-GB">
                <a:solidFill>
                  <a:srgbClr val="1F1F1F"/>
                </a:solidFill>
                <a:latin typeface="Arial"/>
                <a:ea typeface="Arial"/>
                <a:cs typeface="Arial"/>
                <a:sym typeface="Arial"/>
              </a:rPr>
              <a:t>trackers</a:t>
            </a:r>
            <a:r>
              <a:rPr lang="en-GB">
                <a:solidFill>
                  <a:srgbClr val="1F1F1F"/>
                </a:solidFill>
                <a:latin typeface="Arial"/>
                <a:ea typeface="Arial"/>
                <a:cs typeface="Arial"/>
                <a:sym typeface="Arial"/>
              </a:rPr>
              <a:t>, remote controls,  smart home displays, security camera and medical devices.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543523e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543523eb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07" name="Google Shape;107;g2e543523eb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 common error is to wire the clock and data pins incorrectly.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543523eb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543523eb5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16" name="Google Shape;116;g2e543523eb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Pico has two I2c channels 0 &amp; 1. I2C is a </a:t>
            </a:r>
            <a:r>
              <a:rPr lang="en-GB"/>
              <a:t>protocol</a:t>
            </a:r>
            <a:r>
              <a:rPr lang="en-GB"/>
              <a:t> that is used to </a:t>
            </a:r>
            <a:r>
              <a:rPr lang="en-GB"/>
              <a:t>communicate</a:t>
            </a:r>
            <a:r>
              <a:rPr lang="en-GB"/>
              <a:t> with external devices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374a95bf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374a95bf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35" name="Google Shape;135;g2c374a95bf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GB"/>
              <a:t>Give students time to digest the code before running the code to demonstrate the output</a:t>
            </a:r>
            <a:endParaRPr b="1"/>
          </a:p>
          <a:p>
            <a:pPr indent="0" lvl="0" marL="0" rtl="0" algn="l">
              <a:spcBef>
                <a:spcPts val="0"/>
              </a:spcBef>
              <a:spcAft>
                <a:spcPts val="0"/>
              </a:spcAft>
              <a:buNone/>
            </a:pPr>
            <a:r>
              <a:rPr lang="en-GB">
                <a:solidFill>
                  <a:srgbClr val="000000"/>
                </a:solidFill>
                <a:latin typeface="Barlow"/>
                <a:ea typeface="Barlow"/>
                <a:cs typeface="Barlow"/>
                <a:sym typeface="Barlow"/>
              </a:rPr>
              <a:t>Import i2c is the protocol for working with a range of hardware using serial data transfer</a:t>
            </a:r>
            <a:endParaRPr/>
          </a:p>
          <a:p>
            <a:pPr indent="0" lvl="0" marL="0" rtl="0" algn="l">
              <a:spcBef>
                <a:spcPts val="0"/>
              </a:spcBef>
              <a:spcAft>
                <a:spcPts val="0"/>
              </a:spcAft>
              <a:buNone/>
            </a:pPr>
            <a:r>
              <a:rPr lang="en-GB">
                <a:solidFill>
                  <a:srgbClr val="000000"/>
                </a:solidFill>
                <a:latin typeface="Barlow"/>
                <a:ea typeface="Barlow"/>
                <a:cs typeface="Barlow"/>
                <a:sym typeface="Barlow"/>
              </a:rPr>
              <a:t>I2c is assigned the protocol and the pins allocated to the protocol frequency can vary but it controls the cycle for the output) we will break this down later</a:t>
            </a:r>
            <a:endParaRPr/>
          </a:p>
          <a:p>
            <a:pPr indent="0" lvl="0" marL="0" rtl="0" algn="l">
              <a:spcBef>
                <a:spcPts val="0"/>
              </a:spcBef>
              <a:spcAft>
                <a:spcPts val="0"/>
              </a:spcAft>
              <a:buNone/>
            </a:pPr>
            <a:r>
              <a:rPr lang="en-GB">
                <a:solidFill>
                  <a:srgbClr val="000000"/>
                </a:solidFill>
                <a:latin typeface="Barlow"/>
                <a:ea typeface="Barlow"/>
                <a:cs typeface="Barlow"/>
                <a:sym typeface="Barlow"/>
              </a:rPr>
              <a:t>Width and Height are constants that define the screen size in pixels</a:t>
            </a:r>
            <a:endParaRPr/>
          </a:p>
          <a:p>
            <a:pPr indent="0" lvl="0" marL="0" rtl="0" algn="l">
              <a:spcBef>
                <a:spcPts val="0"/>
              </a:spcBef>
              <a:spcAft>
                <a:spcPts val="0"/>
              </a:spcAft>
              <a:buNone/>
            </a:pPr>
            <a:r>
              <a:rPr lang="en-GB">
                <a:solidFill>
                  <a:srgbClr val="000000"/>
                </a:solidFill>
                <a:latin typeface="Barlow"/>
                <a:ea typeface="Barlow"/>
                <a:cs typeface="Barlow"/>
                <a:sym typeface="Barlow"/>
              </a:rPr>
              <a:t>oled.fill(0) turn all pixels off to reset the screen</a:t>
            </a:r>
            <a:endParaRPr/>
          </a:p>
          <a:p>
            <a:pPr indent="0" lvl="0" marL="0" rtl="0" algn="l">
              <a:spcBef>
                <a:spcPts val="0"/>
              </a:spcBef>
              <a:spcAft>
                <a:spcPts val="0"/>
              </a:spcAft>
              <a:buNone/>
            </a:pPr>
            <a:r>
              <a:rPr lang="en-GB">
                <a:solidFill>
                  <a:srgbClr val="000000"/>
                </a:solidFill>
                <a:latin typeface="Barlow"/>
                <a:ea typeface="Barlow"/>
                <a:cs typeface="Barlow"/>
                <a:sym typeface="Barlow"/>
              </a:rPr>
              <a:t>oled.text method to display text 0, 0 specify the coordinates in pixels of where the output should be placed</a:t>
            </a:r>
            <a:endParaRPr/>
          </a:p>
          <a:p>
            <a:pPr indent="0" lvl="0" marL="0" rtl="0" algn="l">
              <a:spcBef>
                <a:spcPts val="0"/>
              </a:spcBef>
              <a:spcAft>
                <a:spcPts val="0"/>
              </a:spcAft>
              <a:buNone/>
            </a:pPr>
            <a:r>
              <a:rPr lang="en-GB">
                <a:solidFill>
                  <a:srgbClr val="000000"/>
                </a:solidFill>
                <a:latin typeface="Barlow"/>
                <a:ea typeface="Barlow"/>
                <a:cs typeface="Barlow"/>
                <a:sym typeface="Barlow"/>
              </a:rPr>
              <a:t>oled show is required to place the output on the screen </a:t>
            </a:r>
            <a:endParaRPr/>
          </a:p>
        </p:txBody>
      </p:sp>
      <p:sp>
        <p:nvSpPr>
          <p:cNvPr id="144" name="Google Shape;144;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374a95bf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374a95bf0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54" name="Google Shape;154;g2c374a95bf0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1.</a:t>
            </a:r>
            <a:r>
              <a:rPr lang="en-GB">
                <a:solidFill>
                  <a:srgbClr val="0D0D0D"/>
                </a:solidFill>
                <a:latin typeface="Arial"/>
                <a:ea typeface="Arial"/>
                <a:cs typeface="Arial"/>
                <a:sym typeface="Arial"/>
              </a:rPr>
              <a:t>Line  1 I2C class  is imported from the machine libary an I2C allowing for communication with I2C compatible devices, like the SSD1306 OLED display.</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2.</a:t>
            </a:r>
            <a:r>
              <a:rPr lang="en-GB">
                <a:solidFill>
                  <a:srgbClr val="0D0D0D"/>
                </a:solidFill>
                <a:latin typeface="Arial"/>
                <a:ea typeface="Arial"/>
                <a:cs typeface="Arial"/>
                <a:sym typeface="Arial"/>
              </a:rPr>
              <a:t>Line 2 from ssd1306 import SSD1306_I2C: This imports the SSD1306_I2C class, a specific driver for controlling the SSD1306 OLED display over I2C.</a:t>
            </a:r>
            <a:endParaRPr>
              <a:solidFill>
                <a:srgbClr val="0D0D0D"/>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1.</a:t>
            </a:r>
            <a:r>
              <a:rPr b="1" lang="en-GB">
                <a:solidFill>
                  <a:srgbClr val="0D0D0D"/>
                </a:solidFill>
                <a:latin typeface="Arial"/>
                <a:ea typeface="Arial"/>
                <a:cs typeface="Arial"/>
                <a:sym typeface="Arial"/>
              </a:rPr>
              <a:t>Configuration Constants</a:t>
            </a:r>
            <a:r>
              <a:rPr lang="en-GB">
                <a:solidFill>
                  <a:srgbClr val="0D0D0D"/>
                </a:solidFill>
                <a:latin typeface="Arial"/>
                <a:ea typeface="Arial"/>
                <a:cs typeface="Arial"/>
                <a:sym typeface="Arial"/>
              </a:rPr>
              <a:t>:</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1.</a:t>
            </a:r>
            <a:r>
              <a:rPr lang="en-GB">
                <a:solidFill>
                  <a:srgbClr val="0D0D0D"/>
                </a:solidFill>
                <a:latin typeface="Arial"/>
                <a:ea typeface="Arial"/>
                <a:cs typeface="Arial"/>
                <a:sym typeface="Arial"/>
              </a:rPr>
              <a:t>WIDTH = 128 and HEIGHT = 64: These constants define the width and height of the OLED display in pixels.</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2.</a:t>
            </a:r>
            <a:r>
              <a:rPr lang="en-GB">
                <a:solidFill>
                  <a:srgbClr val="0D0D0D"/>
                </a:solidFill>
                <a:latin typeface="Arial"/>
                <a:ea typeface="Arial"/>
                <a:cs typeface="Arial"/>
                <a:sym typeface="Arial"/>
              </a:rPr>
              <a:t>line 7 i2c = I2C(0, scl=Pin(1), sda=Pin(0), freq=400000): This line line 7 initializes the I2C communication. It specifies the I2C channel  (0 in this case the clock (scl) and data (sda) lines using pin numbers (1 and 0, respectively), and the communication frequency (400000 Hz, or 400 kHz). the frequency of the I2C communication clock, measured in Hertz (Hz). This frequency dictates how fast the data is transmitted over the I2C bus between the microcontroller Line 8 oled = SSD1306_I2C(WIDTH, HEIGHT, i2c): Here, an instance of the SSD1306_I2C class is created, which represents the OLED display. This instance is initialized with the width and height of the display, as well as the i2c object created earlier. This line prepares the OLED display for receiving data and commands.</a:t>
            </a:r>
            <a:endParaRPr>
              <a:solidFill>
                <a:srgbClr val="0D0D0D"/>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2.</a:t>
            </a:r>
            <a:r>
              <a:rPr b="1" lang="en-GB">
                <a:solidFill>
                  <a:srgbClr val="0D0D0D"/>
                </a:solidFill>
                <a:latin typeface="Arial"/>
                <a:ea typeface="Arial"/>
                <a:cs typeface="Arial"/>
                <a:sym typeface="Arial"/>
              </a:rPr>
              <a:t>Displaying Text</a:t>
            </a:r>
            <a:r>
              <a:rPr lang="en-GB">
                <a:solidFill>
                  <a:srgbClr val="0D0D0D"/>
                </a:solidFill>
                <a:latin typeface="Arial"/>
                <a:ea typeface="Arial"/>
                <a:cs typeface="Arial"/>
                <a:sym typeface="Arial"/>
              </a:rPr>
              <a:t>:</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1.</a:t>
            </a:r>
            <a:r>
              <a:rPr lang="en-GB">
                <a:solidFill>
                  <a:srgbClr val="0D0D0D"/>
                </a:solidFill>
                <a:latin typeface="Arial"/>
                <a:ea typeface="Arial"/>
                <a:cs typeface="Arial"/>
                <a:sym typeface="Arial"/>
              </a:rPr>
              <a:t>oled.fill(0): This method call clears the display by filling it with 0 (black). The SSD1306 display is monochrome, so 0 represents black (off) and 1 represents white (on).</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2.</a:t>
            </a:r>
            <a:r>
              <a:rPr lang="en-GB">
                <a:solidFill>
                  <a:srgbClr val="0D0D0D"/>
                </a:solidFill>
                <a:latin typeface="Arial"/>
                <a:ea typeface="Arial"/>
                <a:cs typeface="Arial"/>
                <a:sym typeface="Arial"/>
              </a:rPr>
              <a:t>oled.text("Welcome to the PICO", 0, 0): This draws the text "Welcome to the PICO" at the coordinates (0, 0), which is the top-left corner of the display.</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3.</a:t>
            </a:r>
            <a:r>
              <a:rPr lang="en-GB">
                <a:solidFill>
                  <a:srgbClr val="0D0D0D"/>
                </a:solidFill>
                <a:latin typeface="Arial"/>
                <a:ea typeface="Arial"/>
                <a:cs typeface="Arial"/>
                <a:sym typeface="Arial"/>
              </a:rPr>
              <a:t>oled.text("Lets have some fun with output", 0, 40): This draws another line of text starting at the coordinates (0, 40). The y-coordinate 40 positions this line lower on the display, creating a visible separation from the first line of text.</a:t>
            </a:r>
            <a:endParaRPr>
              <a:solidFill>
                <a:srgbClr val="0D0D0D"/>
              </a:solidFill>
              <a:latin typeface="Arial"/>
              <a:ea typeface="Arial"/>
              <a:cs typeface="Arial"/>
              <a:sym typeface="Arial"/>
            </a:endParaRPr>
          </a:p>
          <a:p>
            <a:pPr indent="0" lvl="0" marL="1270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4.</a:t>
            </a:r>
            <a:r>
              <a:rPr lang="en-GB">
                <a:solidFill>
                  <a:srgbClr val="0D0D0D"/>
                </a:solidFill>
                <a:latin typeface="Arial"/>
                <a:ea typeface="Arial"/>
                <a:cs typeface="Arial"/>
                <a:sym typeface="Arial"/>
              </a:rPr>
              <a:t>oled.show(): Finally, this method updates the OLED display with all the operations performed since the last call to show(). It essentially "flushes" the drawing commands to the display, making the text visible.</a:t>
            </a:r>
            <a:endParaRPr>
              <a:solidFill>
                <a:srgbClr val="0D0D0D"/>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a:latin typeface="Barlow"/>
                <a:ea typeface="Barlow"/>
                <a:cs typeface="Barlow"/>
                <a:sym typeface="Barlow"/>
              </a:rPr>
              <a:t>When you run the code you will notice that some of the text will be off the edge of the screen you can discuss how the letters are made of pixels and the limiting size of 128x 64 individual. pixels takes a little planning when working with objects. </a:t>
            </a:r>
            <a:endParaRPr>
              <a:latin typeface="Barlow"/>
              <a:ea typeface="Barlow"/>
              <a:cs typeface="Barlow"/>
              <a:sym typeface="Barlow"/>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ain Title - Dark Blue 2">
  <p:cSld name="2_Main Title - Dark Blue 2">
    <p:spTree>
      <p:nvGrpSpPr>
        <p:cNvPr id="13" name="Shape 13"/>
        <p:cNvGrpSpPr/>
        <p:nvPr/>
      </p:nvGrpSpPr>
      <p:grpSpPr>
        <a:xfrm>
          <a:off x="0" y="0"/>
          <a:ext cx="0" cy="0"/>
          <a:chOff x="0" y="0"/>
          <a:chExt cx="0" cy="0"/>
        </a:xfrm>
      </p:grpSpPr>
      <p:pic>
        <p:nvPicPr>
          <p:cNvPr id="14" name="Google Shape;14;p13"/>
          <p:cNvPicPr preferRelativeResize="0"/>
          <p:nvPr/>
        </p:nvPicPr>
        <p:blipFill rotWithShape="1">
          <a:blip r:embed="rId2">
            <a:alphaModFix/>
          </a:blip>
          <a:srcRect b="0" l="0" r="0" t="0"/>
          <a:stretch/>
        </p:blipFill>
        <p:spPr>
          <a:xfrm>
            <a:off x="1" y="-3313"/>
            <a:ext cx="12191999" cy="6864626"/>
          </a:xfrm>
          <a:prstGeom prst="rect">
            <a:avLst/>
          </a:prstGeom>
          <a:noFill/>
          <a:ln>
            <a:noFill/>
          </a:ln>
        </p:spPr>
      </p:pic>
      <p:sp>
        <p:nvSpPr>
          <p:cNvPr id="15" name="Google Shape;15;p13"/>
          <p:cNvSpPr txBox="1"/>
          <p:nvPr>
            <p:ph idx="1" type="body"/>
          </p:nvPr>
        </p:nvSpPr>
        <p:spPr>
          <a:xfrm>
            <a:off x="7157921" y="5776913"/>
            <a:ext cx="3467713" cy="738187"/>
          </a:xfrm>
          <a:prstGeom prst="rect">
            <a:avLst/>
          </a:prstGeom>
          <a:noFill/>
          <a:ln>
            <a:noFill/>
          </a:ln>
        </p:spPr>
        <p:txBody>
          <a:bodyPr anchorCtr="0" anchor="t" bIns="45700" lIns="91425" spcFirstLastPara="1" rIns="91425" wrap="square" tIns="45700">
            <a:noAutofit/>
          </a:bodyPr>
          <a:lstStyle>
            <a:lvl1pPr indent="-317500" lvl="0" marL="457200" marR="0" rtl="0" algn="r">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1pPr>
            <a:lvl2pPr indent="-317500" lvl="1" marL="914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04800" lvl="2" marL="1371600" marR="0" rtl="0" algn="l">
              <a:lnSpc>
                <a:spcPct val="9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298450" lvl="3" marL="18288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4pPr>
            <a:lvl5pPr indent="-298450" lvl="4" marL="22860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13"/>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800"/>
              <a:buFont typeface="Arial"/>
              <a:buNone/>
              <a:defRPr b="1" i="0" sz="4800" u="none" cap="none" strike="noStrike">
                <a:solidFill>
                  <a:schemeClr val="lt1"/>
                </a:solidFill>
                <a:latin typeface="Roboto"/>
                <a:ea typeface="Roboto"/>
                <a:cs typeface="Roboto"/>
                <a:sym typeface="Roboto"/>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13"/>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8" name="Google Shape;18;p13"/>
          <p:cNvPicPr preferRelativeResize="0"/>
          <p:nvPr/>
        </p:nvPicPr>
        <p:blipFill rotWithShape="1">
          <a:blip r:embed="rId3">
            <a:alphaModFix/>
          </a:blip>
          <a:srcRect b="0" l="0" r="0" t="0"/>
          <a:stretch/>
        </p:blipFill>
        <p:spPr>
          <a:xfrm>
            <a:off x="855478" y="476792"/>
            <a:ext cx="2566333" cy="6263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66" name="Shape 66"/>
        <p:cNvGrpSpPr/>
        <p:nvPr/>
      </p:nvGrpSpPr>
      <p:grpSpPr>
        <a:xfrm>
          <a:off x="0" y="0"/>
          <a:ext cx="0" cy="0"/>
          <a:chOff x="0" y="0"/>
          <a:chExt cx="0" cy="0"/>
        </a:xfrm>
      </p:grpSpPr>
      <p:sp>
        <p:nvSpPr>
          <p:cNvPr id="67" name="Google Shape;67;p22"/>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9" name="Google Shape;69;p22"/>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p:nvPr>
            <p:ph idx="2" type="media"/>
          </p:nvPr>
        </p:nvSpPr>
        <p:spPr>
          <a:xfrm>
            <a:off x="838200" y="1319267"/>
            <a:ext cx="10515600" cy="4668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
  <p:cSld name="Photograph">
    <p:spTree>
      <p:nvGrpSpPr>
        <p:cNvPr id="71" name="Shape 71"/>
        <p:cNvGrpSpPr/>
        <p:nvPr/>
      </p:nvGrpSpPr>
      <p:grpSpPr>
        <a:xfrm>
          <a:off x="0" y="0"/>
          <a:ext cx="0" cy="0"/>
          <a:chOff x="0" y="0"/>
          <a:chExt cx="0" cy="0"/>
        </a:xfrm>
      </p:grpSpPr>
      <p:sp>
        <p:nvSpPr>
          <p:cNvPr id="72" name="Google Shape;72;p23"/>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2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74" name="Google Shape;74;p23"/>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p:nvPr>
            <p:ph idx="2" type="pic"/>
          </p:nvPr>
        </p:nvSpPr>
        <p:spPr>
          <a:xfrm>
            <a:off x="838200" y="1319253"/>
            <a:ext cx="10515600" cy="4843463"/>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9" name="Shape 19"/>
        <p:cNvGrpSpPr/>
        <p:nvPr/>
      </p:nvGrpSpPr>
      <p:grpSpPr>
        <a:xfrm>
          <a:off x="0" y="0"/>
          <a:ext cx="0" cy="0"/>
          <a:chOff x="0" y="0"/>
          <a:chExt cx="0" cy="0"/>
        </a:xfrm>
      </p:grpSpPr>
      <p:sp>
        <p:nvSpPr>
          <p:cNvPr id="20" name="Google Shape;20;p1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4"/>
          <p:cNvSpPr txBox="1"/>
          <p:nvPr>
            <p:ph idx="1" type="body"/>
          </p:nvPr>
        </p:nvSpPr>
        <p:spPr>
          <a:xfrm>
            <a:off x="484552" y="2576513"/>
            <a:ext cx="10869249" cy="3600451"/>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Two Column Text">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26" name="Google Shape;26;p15"/>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838200"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15"/>
          <p:cNvSpPr txBox="1"/>
          <p:nvPr>
            <p:ph idx="2" type="body"/>
          </p:nvPr>
        </p:nvSpPr>
        <p:spPr>
          <a:xfrm>
            <a:off x="6387548"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ith Image">
  <p:cSld name="Two Column with Image">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6"/>
            <a:ext cx="5489051" cy="10674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1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2" name="Google Shape;32;p16"/>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 type="body"/>
          </p:nvPr>
        </p:nvSpPr>
        <p:spPr>
          <a:xfrm>
            <a:off x="838200" y="1820848"/>
            <a:ext cx="5489051" cy="437992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800"/>
              <a:buFont typeface="Arial"/>
              <a:buNone/>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16"/>
          <p:cNvSpPr txBox="1"/>
          <p:nvPr>
            <p:ph idx="2" type="body"/>
          </p:nvPr>
        </p:nvSpPr>
        <p:spPr>
          <a:xfrm>
            <a:off x="6713537" y="3617842"/>
            <a:ext cx="4618397" cy="258293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600"/>
              <a:buFont typeface="Arial"/>
              <a:buNone/>
              <a:defRPr b="0" i="0" sz="16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16"/>
          <p:cNvSpPr/>
          <p:nvPr>
            <p:ph idx="3" type="pic"/>
          </p:nvPr>
        </p:nvSpPr>
        <p:spPr>
          <a:xfrm>
            <a:off x="6713537" y="0"/>
            <a:ext cx="2582863" cy="333216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nner Image Two Column">
  <p:cSld name="Banner Image Two Column">
    <p:spTree>
      <p:nvGrpSpPr>
        <p:cNvPr id="36" name="Shape 36"/>
        <p:cNvGrpSpPr/>
        <p:nvPr/>
      </p:nvGrpSpPr>
      <p:grpSpPr>
        <a:xfrm>
          <a:off x="0" y="0"/>
          <a:ext cx="0" cy="0"/>
          <a:chOff x="0" y="0"/>
          <a:chExt cx="0" cy="0"/>
        </a:xfrm>
      </p:grpSpPr>
      <p:sp>
        <p:nvSpPr>
          <p:cNvPr id="37" name="Google Shape;37;p17"/>
          <p:cNvSpPr txBox="1"/>
          <p:nvPr>
            <p:ph type="title"/>
          </p:nvPr>
        </p:nvSpPr>
        <p:spPr>
          <a:xfrm>
            <a:off x="838199" y="3650850"/>
            <a:ext cx="10493735" cy="6373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1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9" name="Google Shape;39;p17"/>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body"/>
          </p:nvPr>
        </p:nvSpPr>
        <p:spPr>
          <a:xfrm>
            <a:off x="838200" y="4420652"/>
            <a:ext cx="5489051" cy="178012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1400"/>
              <a:buFont typeface="Noto Sans Symbols"/>
              <a:buNone/>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7"/>
          <p:cNvSpPr txBox="1"/>
          <p:nvPr>
            <p:ph idx="2" type="body"/>
          </p:nvPr>
        </p:nvSpPr>
        <p:spPr>
          <a:xfrm>
            <a:off x="6713537" y="4420652"/>
            <a:ext cx="4618397" cy="1780121"/>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10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7"/>
          <p:cNvSpPr/>
          <p:nvPr>
            <p:ph idx="3" type="pic"/>
          </p:nvPr>
        </p:nvSpPr>
        <p:spPr>
          <a:xfrm>
            <a:off x="0" y="0"/>
            <a:ext cx="12191999" cy="3428999"/>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Image with LHS content">
  <p:cSld name="Column Image with LHS content">
    <p:spTree>
      <p:nvGrpSpPr>
        <p:cNvPr id="43" name="Shape 43"/>
        <p:cNvGrpSpPr/>
        <p:nvPr/>
      </p:nvGrpSpPr>
      <p:grpSpPr>
        <a:xfrm>
          <a:off x="0" y="0"/>
          <a:ext cx="0" cy="0"/>
          <a:chOff x="0" y="0"/>
          <a:chExt cx="0" cy="0"/>
        </a:xfrm>
      </p:grpSpPr>
      <p:sp>
        <p:nvSpPr>
          <p:cNvPr id="44" name="Google Shape;44;p18"/>
          <p:cNvSpPr txBox="1"/>
          <p:nvPr>
            <p:ph type="title"/>
          </p:nvPr>
        </p:nvSpPr>
        <p:spPr>
          <a:xfrm>
            <a:off x="4770783" y="365126"/>
            <a:ext cx="6583017" cy="10114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8"/>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46" name="Google Shape;46;p18"/>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 type="body"/>
          </p:nvPr>
        </p:nvSpPr>
        <p:spPr>
          <a:xfrm>
            <a:off x="4770784" y="1666081"/>
            <a:ext cx="6583016" cy="437992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8"/>
          <p:cNvSpPr/>
          <p:nvPr>
            <p:ph idx="2" type="pic"/>
          </p:nvPr>
        </p:nvSpPr>
        <p:spPr>
          <a:xfrm>
            <a:off x="1704216" y="0"/>
            <a:ext cx="2493068" cy="685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Three Column Text">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2" name="Google Shape;52;p19"/>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 type="body"/>
          </p:nvPr>
        </p:nvSpPr>
        <p:spPr>
          <a:xfrm>
            <a:off x="7985760" y="1321242"/>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19"/>
          <p:cNvSpPr txBox="1"/>
          <p:nvPr>
            <p:ph idx="2" type="body"/>
          </p:nvPr>
        </p:nvSpPr>
        <p:spPr>
          <a:xfrm>
            <a:off x="4411980" y="1313268"/>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19"/>
          <p:cNvSpPr txBox="1"/>
          <p:nvPr>
            <p:ph idx="3" type="body"/>
          </p:nvPr>
        </p:nvSpPr>
        <p:spPr>
          <a:xfrm>
            <a:off x="838200" y="1313269"/>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56" name="Shape 56"/>
        <p:cNvGrpSpPr/>
        <p:nvPr/>
      </p:nvGrpSpPr>
      <p:grpSpPr>
        <a:xfrm>
          <a:off x="0" y="0"/>
          <a:ext cx="0" cy="0"/>
          <a:chOff x="0" y="0"/>
          <a:chExt cx="0" cy="0"/>
        </a:xfrm>
      </p:grpSpPr>
      <p:sp>
        <p:nvSpPr>
          <p:cNvPr id="57" name="Google Shape;57;p20"/>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20"/>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9" name="Google Shape;59;p20"/>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p:nvPr>
            <p:ph idx="2" type="chart"/>
          </p:nvPr>
        </p:nvSpPr>
        <p:spPr>
          <a:xfrm>
            <a:off x="838200" y="1319199"/>
            <a:ext cx="10515600" cy="46847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61" name="Shape 61"/>
        <p:cNvGrpSpPr/>
        <p:nvPr/>
      </p:nvGrpSpPr>
      <p:grpSpPr>
        <a:xfrm>
          <a:off x="0" y="0"/>
          <a:ext cx="0" cy="0"/>
          <a:chOff x="0" y="0"/>
          <a:chExt cx="0" cy="0"/>
        </a:xfrm>
      </p:grpSpPr>
      <p:sp>
        <p:nvSpPr>
          <p:cNvPr id="62" name="Google Shape;62;p21"/>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4" name="Google Shape;64;p21"/>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ph idx="2" type="tbl"/>
          </p:nvPr>
        </p:nvSpPr>
        <p:spPr>
          <a:xfrm>
            <a:off x="838200" y="1319226"/>
            <a:ext cx="10515600" cy="4684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800"/>
              <a:buFont typeface="Noto Sans Symbols"/>
              <a:buChar char="▪"/>
              <a:defRPr b="0" i="0" sz="18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1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dk2"/>
                </a:solidFill>
                <a:latin typeface="Roboto"/>
                <a:ea typeface="Roboto"/>
                <a:cs typeface="Roboto"/>
                <a:sym typeface="Roboto"/>
              </a:defRPr>
            </a:lvl1pPr>
            <a:lvl2pPr indent="0" lvl="1" marL="0" marR="0" rtl="0" algn="l">
              <a:spcBef>
                <a:spcPts val="0"/>
              </a:spcBef>
              <a:buNone/>
              <a:defRPr b="0" i="0" sz="1200" u="none" cap="none" strike="noStrike">
                <a:solidFill>
                  <a:schemeClr val="dk2"/>
                </a:solidFill>
                <a:latin typeface="Roboto"/>
                <a:ea typeface="Roboto"/>
                <a:cs typeface="Roboto"/>
                <a:sym typeface="Roboto"/>
              </a:defRPr>
            </a:lvl2pPr>
            <a:lvl3pPr indent="0" lvl="2" marL="0" marR="0" rtl="0" algn="l">
              <a:spcBef>
                <a:spcPts val="0"/>
              </a:spcBef>
              <a:buNone/>
              <a:defRPr b="0" i="0" sz="1200" u="none" cap="none" strike="noStrike">
                <a:solidFill>
                  <a:schemeClr val="dk2"/>
                </a:solidFill>
                <a:latin typeface="Roboto"/>
                <a:ea typeface="Roboto"/>
                <a:cs typeface="Roboto"/>
                <a:sym typeface="Roboto"/>
              </a:defRPr>
            </a:lvl3pPr>
            <a:lvl4pPr indent="0" lvl="3" marL="0" marR="0" rtl="0" algn="l">
              <a:spcBef>
                <a:spcPts val="0"/>
              </a:spcBef>
              <a:buNone/>
              <a:defRPr b="0" i="0" sz="1200" u="none" cap="none" strike="noStrike">
                <a:solidFill>
                  <a:schemeClr val="dk2"/>
                </a:solidFill>
                <a:latin typeface="Roboto"/>
                <a:ea typeface="Roboto"/>
                <a:cs typeface="Roboto"/>
                <a:sym typeface="Roboto"/>
              </a:defRPr>
            </a:lvl4pPr>
            <a:lvl5pPr indent="0" lvl="4" marL="0" marR="0" rtl="0" algn="l">
              <a:spcBef>
                <a:spcPts val="0"/>
              </a:spcBef>
              <a:buNone/>
              <a:defRPr b="0" i="0" sz="1200" u="none" cap="none" strike="noStrike">
                <a:solidFill>
                  <a:schemeClr val="dk2"/>
                </a:solidFill>
                <a:latin typeface="Roboto"/>
                <a:ea typeface="Roboto"/>
                <a:cs typeface="Roboto"/>
                <a:sym typeface="Roboto"/>
              </a:defRPr>
            </a:lvl5pPr>
            <a:lvl6pPr indent="0" lvl="5" marL="0" marR="0" rtl="0" algn="l">
              <a:spcBef>
                <a:spcPts val="0"/>
              </a:spcBef>
              <a:buNone/>
              <a:defRPr b="0" i="0" sz="1200" u="none" cap="none" strike="noStrike">
                <a:solidFill>
                  <a:schemeClr val="dk2"/>
                </a:solidFill>
                <a:latin typeface="Roboto"/>
                <a:ea typeface="Roboto"/>
                <a:cs typeface="Roboto"/>
                <a:sym typeface="Roboto"/>
              </a:defRPr>
            </a:lvl6pPr>
            <a:lvl7pPr indent="0" lvl="6" marL="0" marR="0" rtl="0" algn="l">
              <a:spcBef>
                <a:spcPts val="0"/>
              </a:spcBef>
              <a:buNone/>
              <a:defRPr b="0" i="0" sz="1200" u="none" cap="none" strike="noStrike">
                <a:solidFill>
                  <a:schemeClr val="dk2"/>
                </a:solidFill>
                <a:latin typeface="Roboto"/>
                <a:ea typeface="Roboto"/>
                <a:cs typeface="Roboto"/>
                <a:sym typeface="Roboto"/>
              </a:defRPr>
            </a:lvl7pPr>
            <a:lvl8pPr indent="0" lvl="7" marL="0" marR="0" rtl="0" algn="l">
              <a:spcBef>
                <a:spcPts val="0"/>
              </a:spcBef>
              <a:buNone/>
              <a:defRPr b="0" i="0" sz="1200" u="none" cap="none" strike="noStrike">
                <a:solidFill>
                  <a:schemeClr val="dk2"/>
                </a:solidFill>
                <a:latin typeface="Roboto"/>
                <a:ea typeface="Roboto"/>
                <a:cs typeface="Roboto"/>
                <a:sym typeface="Roboto"/>
              </a:defRPr>
            </a:lvl8pPr>
            <a:lvl9pPr indent="0" lvl="8" marL="0" marR="0" rt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11" name="Google Shape;11;p12"/>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00" u="none" cap="none" strike="noStrike">
                <a:solidFill>
                  <a:schemeClr val="dk2"/>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A close up of a logo&#10;&#10;Description automatically generated" id="12" name="Google Shape;12;p12"/>
          <p:cNvPicPr preferRelativeResize="0"/>
          <p:nvPr/>
        </p:nvPicPr>
        <p:blipFill rotWithShape="1">
          <a:blip r:embed="rId1">
            <a:alphaModFix/>
          </a:blip>
          <a:srcRect b="0" l="0" r="0" t="0"/>
          <a:stretch/>
        </p:blipFill>
        <p:spPr>
          <a:xfrm>
            <a:off x="213361" y="6227581"/>
            <a:ext cx="922093" cy="4965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sz="4600">
                <a:latin typeface="Montserrat"/>
                <a:ea typeface="Montserrat"/>
                <a:cs typeface="Montserrat"/>
                <a:sym typeface="Montserrat"/>
              </a:rPr>
              <a:t>Physical Computing</a:t>
            </a:r>
            <a:endParaRPr sz="4600">
              <a:latin typeface="Montserrat"/>
              <a:ea typeface="Montserrat"/>
              <a:cs typeface="Montserrat"/>
              <a:sym typeface="Montserrat"/>
            </a:endParaRPr>
          </a:p>
        </p:txBody>
      </p:sp>
      <p:sp>
        <p:nvSpPr>
          <p:cNvPr id="81" name="Google Shape;81;p1"/>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t>Raspberry Pi Pico and Micro-Python</a:t>
            </a:r>
            <a:endParaRPr/>
          </a:p>
          <a:p>
            <a:pPr indent="0" lvl="0" marL="0" rtl="0" algn="l">
              <a:lnSpc>
                <a:spcPct val="90000"/>
              </a:lnSpc>
              <a:spcBef>
                <a:spcPts val="1000"/>
              </a:spcBef>
              <a:spcAft>
                <a:spcPts val="0"/>
              </a:spcAft>
              <a:buClr>
                <a:schemeClr val="lt1"/>
              </a:buClr>
              <a:buSzPts val="2800"/>
              <a:buNone/>
            </a:pPr>
            <a:r>
              <a:rPr lang="en-GB"/>
              <a: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521696" y="628260"/>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Task 1</a:t>
            </a:r>
            <a:endParaRPr>
              <a:latin typeface="Roboto"/>
              <a:ea typeface="Roboto"/>
              <a:cs typeface="Roboto"/>
              <a:sym typeface="Roboto"/>
            </a:endParaRPr>
          </a:p>
        </p:txBody>
      </p:sp>
      <p:sp>
        <p:nvSpPr>
          <p:cNvPr id="168" name="Google Shape;168;p8"/>
          <p:cNvSpPr txBox="1"/>
          <p:nvPr/>
        </p:nvSpPr>
        <p:spPr>
          <a:xfrm>
            <a:off x="644025" y="1737027"/>
            <a:ext cx="5391300" cy="3834300"/>
          </a:xfrm>
          <a:prstGeom prst="rect">
            <a:avLst/>
          </a:prstGeom>
          <a:noFill/>
          <a:ln>
            <a:noFill/>
          </a:ln>
        </p:spPr>
        <p:txBody>
          <a:bodyPr anchorCtr="0" anchor="t" bIns="45700" lIns="45700" spcFirstLastPara="1" rIns="45700" wrap="square" tIns="45700">
            <a:normAutofit lnSpcReduction="10000"/>
          </a:bodyPr>
          <a:lstStyle/>
          <a:p>
            <a:pPr indent="0" lvl="0" marL="0" marR="0" rtl="0" algn="l">
              <a:lnSpc>
                <a:spcPct val="90000"/>
              </a:lnSpc>
              <a:spcBef>
                <a:spcPts val="0"/>
              </a:spcBef>
              <a:spcAft>
                <a:spcPts val="0"/>
              </a:spcAft>
              <a:buClr>
                <a:schemeClr val="lt1"/>
              </a:buClr>
              <a:buSzPts val="2800"/>
              <a:buFont typeface="Arial"/>
              <a:buNone/>
            </a:pPr>
            <a:r>
              <a:rPr lang="en-GB" sz="3000">
                <a:solidFill>
                  <a:schemeClr val="lt1"/>
                </a:solidFill>
                <a:latin typeface="Roboto"/>
                <a:ea typeface="Roboto"/>
                <a:cs typeface="Roboto"/>
                <a:sym typeface="Roboto"/>
              </a:rPr>
              <a:t>SSD1306 is not a standard python built in library so we have to install via the manage package in Thonny. </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rPr lang="en-GB" sz="3000">
                <a:solidFill>
                  <a:schemeClr val="lt1"/>
                </a:solidFill>
                <a:latin typeface="Roboto"/>
                <a:ea typeface="Roboto"/>
                <a:cs typeface="Roboto"/>
                <a:sym typeface="Roboto"/>
              </a:rPr>
              <a:t>Use the worksheet to guide you through the process</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t/>
            </a:r>
            <a:endParaRPr sz="2800">
              <a:solidFill>
                <a:schemeClr val="lt1"/>
              </a:solidFill>
            </a:endParaRPr>
          </a:p>
          <a:p>
            <a:pPr indent="-50800" lvl="0" marL="228600" marR="0" rtl="0" algn="l">
              <a:lnSpc>
                <a:spcPct val="90000"/>
              </a:lnSpc>
              <a:spcBef>
                <a:spcPts val="1000"/>
              </a:spcBef>
              <a:spcAft>
                <a:spcPts val="0"/>
              </a:spcAft>
              <a:buClr>
                <a:srgbClr val="4497CB"/>
              </a:buClr>
              <a:buSzPts val="2800"/>
              <a:buFont typeface="Arial"/>
              <a:buNone/>
            </a:pPr>
            <a:r>
              <a:t/>
            </a:r>
            <a:endParaRPr sz="2800">
              <a:solidFill>
                <a:schemeClr val="lt1"/>
              </a:solidFill>
              <a:latin typeface="Arial"/>
              <a:ea typeface="Arial"/>
              <a:cs typeface="Arial"/>
              <a:sym typeface="Arial"/>
            </a:endParaRPr>
          </a:p>
        </p:txBody>
      </p:sp>
      <p:pic>
        <p:nvPicPr>
          <p:cNvPr id="169" name="Google Shape;169;p8"/>
          <p:cNvPicPr preferRelativeResize="0"/>
          <p:nvPr/>
        </p:nvPicPr>
        <p:blipFill>
          <a:blip r:embed="rId3">
            <a:alphaModFix/>
          </a:blip>
          <a:stretch>
            <a:fillRect/>
          </a:stretch>
        </p:blipFill>
        <p:spPr>
          <a:xfrm>
            <a:off x="7827925" y="1105151"/>
            <a:ext cx="4211674" cy="5298425"/>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70" name="Google Shape;170;p8"/>
          <p:cNvSpPr/>
          <p:nvPr/>
        </p:nvSpPr>
        <p:spPr>
          <a:xfrm>
            <a:off x="6500150" y="3618225"/>
            <a:ext cx="1498800" cy="5601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484551" y="548640"/>
            <a:ext cx="10869249" cy="121484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Challenges</a:t>
            </a:r>
            <a:endParaRPr>
              <a:latin typeface="Roboto"/>
              <a:ea typeface="Roboto"/>
              <a:cs typeface="Roboto"/>
              <a:sym typeface="Roboto"/>
            </a:endParaRPr>
          </a:p>
        </p:txBody>
      </p:sp>
      <p:sp>
        <p:nvSpPr>
          <p:cNvPr id="176" name="Google Shape;176;p9"/>
          <p:cNvSpPr txBox="1"/>
          <p:nvPr>
            <p:ph idx="1" type="body"/>
          </p:nvPr>
        </p:nvSpPr>
        <p:spPr>
          <a:xfrm>
            <a:off x="484550" y="1763475"/>
            <a:ext cx="4692900" cy="4413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GB">
                <a:solidFill>
                  <a:srgbClr val="FFFFFF"/>
                </a:solidFill>
                <a:latin typeface="Roboto"/>
                <a:ea typeface="Roboto"/>
                <a:cs typeface="Roboto"/>
                <a:sym typeface="Roboto"/>
              </a:rPr>
              <a:t>Can you program the OLED to change what is output to the screen when a button is clicked?</a:t>
            </a:r>
            <a:endParaRPr>
              <a:solidFill>
                <a:srgbClr val="FFFFFF"/>
              </a:solidFill>
              <a:latin typeface="Roboto"/>
              <a:ea typeface="Roboto"/>
              <a:cs typeface="Roboto"/>
              <a:sym typeface="Roboto"/>
            </a:endParaRPr>
          </a:p>
          <a:p>
            <a:pPr indent="0" lvl="0" marL="0" rtl="0" algn="l">
              <a:spcBef>
                <a:spcPts val="1000"/>
              </a:spcBef>
              <a:spcAft>
                <a:spcPts val="0"/>
              </a:spcAft>
              <a:buNone/>
            </a:pPr>
            <a:r>
              <a:t/>
            </a:r>
            <a:endParaRPr>
              <a:solidFill>
                <a:srgbClr val="FFFFFF"/>
              </a:solidFill>
              <a:latin typeface="Roboto"/>
              <a:ea typeface="Roboto"/>
              <a:cs typeface="Roboto"/>
              <a:sym typeface="Roboto"/>
            </a:endParaRPr>
          </a:p>
          <a:p>
            <a:pPr indent="0" lvl="0" marL="0" rtl="0" algn="l">
              <a:spcBef>
                <a:spcPts val="1000"/>
              </a:spcBef>
              <a:spcAft>
                <a:spcPts val="0"/>
              </a:spcAft>
              <a:buNone/>
            </a:pPr>
            <a:r>
              <a:rPr lang="en-GB">
                <a:solidFill>
                  <a:srgbClr val="FFFFFF"/>
                </a:solidFill>
                <a:latin typeface="Roboto"/>
                <a:ea typeface="Roboto"/>
                <a:cs typeface="Roboto"/>
                <a:sym typeface="Roboto"/>
              </a:rPr>
              <a:t>Use the sample code in the handout to experiment with the code</a:t>
            </a:r>
            <a:endParaRPr>
              <a:solidFill>
                <a:srgbClr val="FFFFFF"/>
              </a:solidFill>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t/>
            </a:r>
            <a:endParaRPr>
              <a:solidFill>
                <a:schemeClr val="lt1"/>
              </a:solidFill>
            </a:endParaRPr>
          </a:p>
        </p:txBody>
      </p:sp>
      <p:sp>
        <p:nvSpPr>
          <p:cNvPr id="177" name="Google Shape;177;p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78" name="Google Shape;178;p9"/>
          <p:cNvPicPr preferRelativeResize="0"/>
          <p:nvPr/>
        </p:nvPicPr>
        <p:blipFill>
          <a:blip r:embed="rId3">
            <a:alphaModFix/>
          </a:blip>
          <a:stretch>
            <a:fillRect/>
          </a:stretch>
        </p:blipFill>
        <p:spPr>
          <a:xfrm>
            <a:off x="7827925" y="1105151"/>
            <a:ext cx="4211674" cy="5298425"/>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79" name="Google Shape;179;p9"/>
          <p:cNvSpPr/>
          <p:nvPr/>
        </p:nvSpPr>
        <p:spPr>
          <a:xfrm>
            <a:off x="5768750" y="3474325"/>
            <a:ext cx="2199300" cy="5601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e543523eb5_0_20"/>
          <p:cNvSpPr txBox="1"/>
          <p:nvPr>
            <p:ph type="title"/>
          </p:nvPr>
        </p:nvSpPr>
        <p:spPr>
          <a:xfrm>
            <a:off x="484550" y="602900"/>
            <a:ext cx="10669200" cy="197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Plenary</a:t>
            </a:r>
            <a:endParaRPr/>
          </a:p>
        </p:txBody>
      </p:sp>
      <p:sp>
        <p:nvSpPr>
          <p:cNvPr id="186" name="Google Shape;186;g2e543523eb5_0_20"/>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543523eb5_0_27"/>
          <p:cNvSpPr txBox="1"/>
          <p:nvPr>
            <p:ph type="title"/>
          </p:nvPr>
        </p:nvSpPr>
        <p:spPr>
          <a:xfrm>
            <a:off x="661350" y="904350"/>
            <a:ext cx="10869300" cy="193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Explain the term Mono OLED Screen</a:t>
            </a:r>
            <a:endParaRPr/>
          </a:p>
        </p:txBody>
      </p:sp>
      <p:sp>
        <p:nvSpPr>
          <p:cNvPr id="193" name="Google Shape;193;g2e543523eb5_0_27"/>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e543523eb5_0_34"/>
          <p:cNvSpPr txBox="1"/>
          <p:nvPr>
            <p:ph type="title"/>
          </p:nvPr>
        </p:nvSpPr>
        <p:spPr>
          <a:xfrm>
            <a:off x="484550" y="1243475"/>
            <a:ext cx="10593900" cy="13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Define the term protocol</a:t>
            </a:r>
            <a:endParaRPr/>
          </a:p>
        </p:txBody>
      </p:sp>
      <p:sp>
        <p:nvSpPr>
          <p:cNvPr id="200" name="Google Shape;200;g2e543523eb5_0_34"/>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11cfdb3d24_0_0"/>
          <p:cNvSpPr txBox="1"/>
          <p:nvPr>
            <p:ph type="title"/>
          </p:nvPr>
        </p:nvSpPr>
        <p:spPr>
          <a:xfrm>
            <a:off x="597525" y="801225"/>
            <a:ext cx="10389000" cy="937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lt1"/>
                </a:solidFill>
              </a:rPr>
              <a:t>Homework</a:t>
            </a:r>
            <a:endParaRPr>
              <a:solidFill>
                <a:schemeClr val="lt1"/>
              </a:solidFill>
            </a:endParaRPr>
          </a:p>
        </p:txBody>
      </p:sp>
      <p:sp>
        <p:nvSpPr>
          <p:cNvPr id="207" name="Google Shape;207;g211cfdb3d24_0_0"/>
          <p:cNvSpPr txBox="1"/>
          <p:nvPr>
            <p:ph idx="1" type="body"/>
          </p:nvPr>
        </p:nvSpPr>
        <p:spPr>
          <a:xfrm>
            <a:off x="484550" y="1738428"/>
            <a:ext cx="10869300" cy="4438800"/>
          </a:xfrm>
          <a:prstGeom prst="rect">
            <a:avLst/>
          </a:prstGeom>
        </p:spPr>
        <p:txBody>
          <a:bodyPr anchorCtr="0" anchor="t" bIns="45700" lIns="91425" spcFirstLastPara="1" rIns="91425" wrap="square" tIns="45700">
            <a:noAutofit/>
          </a:bodyPr>
          <a:lstStyle/>
          <a:p>
            <a:pPr indent="0" lvl="0" marL="228600" rtl="0" algn="l">
              <a:lnSpc>
                <a:spcPct val="100000"/>
              </a:lnSpc>
              <a:spcBef>
                <a:spcPts val="0"/>
              </a:spcBef>
              <a:spcAft>
                <a:spcPts val="0"/>
              </a:spcAft>
              <a:buNone/>
            </a:pPr>
            <a:r>
              <a:rPr lang="en-GB" sz="3000">
                <a:solidFill>
                  <a:schemeClr val="lt1"/>
                </a:solidFill>
                <a:latin typeface="Montserrat"/>
                <a:ea typeface="Montserrat"/>
                <a:cs typeface="Montserrat"/>
                <a:sym typeface="Montserrat"/>
              </a:rPr>
              <a:t>OLED is one type of technology used in screens. LCD is another popular display type. </a:t>
            </a:r>
            <a:endParaRPr sz="3000">
              <a:solidFill>
                <a:schemeClr val="lt1"/>
              </a:solidFill>
              <a:latin typeface="Montserrat"/>
              <a:ea typeface="Montserrat"/>
              <a:cs typeface="Montserrat"/>
              <a:sym typeface="Montserrat"/>
            </a:endParaRPr>
          </a:p>
          <a:p>
            <a:pPr indent="0" lvl="0" marL="228600" rtl="0" algn="l">
              <a:lnSpc>
                <a:spcPct val="100000"/>
              </a:lnSpc>
              <a:spcBef>
                <a:spcPts val="0"/>
              </a:spcBef>
              <a:spcAft>
                <a:spcPts val="0"/>
              </a:spcAft>
              <a:buNone/>
            </a:pPr>
            <a:r>
              <a:t/>
            </a:r>
            <a:endParaRPr sz="3000">
              <a:solidFill>
                <a:schemeClr val="lt1"/>
              </a:solidFill>
              <a:latin typeface="Montserrat"/>
              <a:ea typeface="Montserrat"/>
              <a:cs typeface="Montserrat"/>
              <a:sym typeface="Montserrat"/>
            </a:endParaRPr>
          </a:p>
          <a:p>
            <a:pPr indent="0" lvl="0" marL="228600" rtl="0" algn="l">
              <a:lnSpc>
                <a:spcPct val="100000"/>
              </a:lnSpc>
              <a:spcBef>
                <a:spcPts val="0"/>
              </a:spcBef>
              <a:spcAft>
                <a:spcPts val="0"/>
              </a:spcAft>
              <a:buNone/>
            </a:pPr>
            <a:r>
              <a:rPr lang="en-GB" sz="3000">
                <a:solidFill>
                  <a:schemeClr val="lt1"/>
                </a:solidFill>
                <a:latin typeface="Montserrat"/>
                <a:ea typeface="Montserrat"/>
                <a:cs typeface="Montserrat"/>
                <a:sym typeface="Montserrat"/>
              </a:rPr>
              <a:t>Research LCD screen technology create a handout to explain your findings. </a:t>
            </a:r>
            <a:endParaRPr sz="3000">
              <a:solidFill>
                <a:schemeClr val="lt1"/>
              </a:solidFill>
              <a:latin typeface="Montserrat"/>
              <a:ea typeface="Montserrat"/>
              <a:cs typeface="Montserrat"/>
              <a:sym typeface="Montserrat"/>
            </a:endParaRPr>
          </a:p>
          <a:p>
            <a:pPr indent="0" lvl="0" marL="228600" rtl="0" algn="l">
              <a:lnSpc>
                <a:spcPct val="100000"/>
              </a:lnSpc>
              <a:spcBef>
                <a:spcPts val="0"/>
              </a:spcBef>
              <a:spcAft>
                <a:spcPts val="0"/>
              </a:spcAft>
              <a:buNone/>
            </a:pPr>
            <a:r>
              <a:t/>
            </a:r>
            <a:endParaRPr sz="3000">
              <a:solidFill>
                <a:schemeClr val="lt1"/>
              </a:solidFill>
              <a:latin typeface="Montserrat"/>
              <a:ea typeface="Montserrat"/>
              <a:cs typeface="Montserrat"/>
              <a:sym typeface="Montserrat"/>
            </a:endParaRPr>
          </a:p>
        </p:txBody>
      </p:sp>
      <p:sp>
        <p:nvSpPr>
          <p:cNvPr id="208" name="Google Shape;208;g211cfdb3d24_0_0"/>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idx="2" type="body"/>
          </p:nvPr>
        </p:nvSpPr>
        <p:spPr>
          <a:xfrm>
            <a:off x="566969" y="1376044"/>
            <a:ext cx="8277307" cy="18167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Lesson 3 Starter</a:t>
            </a:r>
            <a:endParaRPr/>
          </a:p>
        </p:txBody>
      </p:sp>
      <p:sp>
        <p:nvSpPr>
          <p:cNvPr id="89" name="Google Shape;89;p2"/>
          <p:cNvSpPr txBox="1"/>
          <p:nvPr>
            <p:ph idx="3" type="body"/>
          </p:nvPr>
        </p:nvSpPr>
        <p:spPr>
          <a:xfrm>
            <a:off x="566975" y="2541425"/>
            <a:ext cx="8474400" cy="307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b="1" lang="en-GB"/>
              <a:t>Think pair share</a:t>
            </a:r>
            <a:endParaRPr b="1"/>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rPr lang="en-GB"/>
              <a:t>Greeting</a:t>
            </a:r>
            <a:r>
              <a:rPr lang="en-GB"/>
              <a:t> someone by saying hello is an </a:t>
            </a:r>
            <a:r>
              <a:rPr lang="en-GB"/>
              <a:t>acceptable</a:t>
            </a:r>
            <a:r>
              <a:rPr lang="en-GB"/>
              <a:t> protocol.</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rPr lang="en-GB"/>
              <a:t>What is a ment by the term protocol?</a:t>
            </a:r>
            <a:endParaRPr/>
          </a:p>
          <a:p>
            <a:pPr indent="0" lvl="0" marL="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2" type="body"/>
          </p:nvPr>
        </p:nvSpPr>
        <p:spPr>
          <a:xfrm>
            <a:off x="614470" y="1525980"/>
            <a:ext cx="8277307" cy="88026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In this lesson you will learn</a:t>
            </a:r>
            <a:endParaRPr/>
          </a:p>
        </p:txBody>
      </p:sp>
      <p:sp>
        <p:nvSpPr>
          <p:cNvPr id="95" name="Google Shape;95;p3"/>
          <p:cNvSpPr txBox="1"/>
          <p:nvPr>
            <p:ph idx="3" type="body"/>
          </p:nvPr>
        </p:nvSpPr>
        <p:spPr>
          <a:xfrm>
            <a:off x="489449" y="2917623"/>
            <a:ext cx="8277307" cy="2347914"/>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GB"/>
              <a:t>How to create a </a:t>
            </a:r>
            <a:r>
              <a:rPr lang="en-GB"/>
              <a:t>circuit for a 0.96 inch OLED screen on the Pico</a:t>
            </a:r>
            <a:endParaRPr/>
          </a:p>
          <a:p>
            <a:pPr indent="-406400" lvl="0" marL="457200" rtl="0" algn="l">
              <a:lnSpc>
                <a:spcPct val="90000"/>
              </a:lnSpc>
              <a:spcBef>
                <a:spcPts val="0"/>
              </a:spcBef>
              <a:spcAft>
                <a:spcPts val="0"/>
              </a:spcAft>
              <a:buSzPts val="2800"/>
              <a:buChar char="●"/>
            </a:pPr>
            <a:r>
              <a:rPr lang="en-GB"/>
              <a:t>How to </a:t>
            </a:r>
            <a:r>
              <a:rPr lang="en-GB"/>
              <a:t>program the Pico to output data to the screen </a:t>
            </a:r>
            <a:endParaRPr/>
          </a:p>
          <a:p>
            <a:pPr indent="-406400" lvl="0" marL="457200" rtl="0" algn="l">
              <a:lnSpc>
                <a:spcPct val="90000"/>
              </a:lnSpc>
              <a:spcBef>
                <a:spcPts val="0"/>
              </a:spcBef>
              <a:spcAft>
                <a:spcPts val="0"/>
              </a:spcAft>
              <a:buSzPts val="2800"/>
              <a:buChar char="●"/>
            </a:pPr>
            <a:r>
              <a:rPr lang="en-GB"/>
              <a:t>T</a:t>
            </a:r>
            <a:r>
              <a:rPr lang="en-GB"/>
              <a:t>hat protocols are needed to communicate between the Pico and the OLED screen</a:t>
            </a:r>
            <a:endParaRPr>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558272" y="638415"/>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GB">
                <a:solidFill>
                  <a:schemeClr val="lt1"/>
                </a:solidFill>
                <a:latin typeface="Roboto"/>
                <a:ea typeface="Roboto"/>
                <a:cs typeface="Roboto"/>
                <a:sym typeface="Roboto"/>
              </a:rPr>
              <a:t>OLED Screens</a:t>
            </a:r>
            <a:endParaRPr>
              <a:solidFill>
                <a:schemeClr val="lt1"/>
              </a:solidFill>
              <a:latin typeface="Roboto"/>
              <a:ea typeface="Roboto"/>
              <a:cs typeface="Roboto"/>
              <a:sym typeface="Roboto"/>
            </a:endParaRPr>
          </a:p>
        </p:txBody>
      </p:sp>
      <p:sp>
        <p:nvSpPr>
          <p:cNvPr id="101" name="Google Shape;101;p5"/>
          <p:cNvSpPr txBox="1"/>
          <p:nvPr/>
        </p:nvSpPr>
        <p:spPr>
          <a:xfrm>
            <a:off x="704576" y="2145792"/>
            <a:ext cx="6555047" cy="2955338"/>
          </a:xfrm>
          <a:prstGeom prst="rect">
            <a:avLst/>
          </a:prstGeom>
          <a:noFill/>
          <a:ln>
            <a:noFill/>
          </a:ln>
        </p:spPr>
        <p:txBody>
          <a:bodyPr anchorCtr="0" anchor="t" bIns="45700" lIns="45700" spcFirstLastPara="1" rIns="45700" wrap="square" tIns="45700">
            <a:normAutofit/>
          </a:bodyPr>
          <a:lstStyle/>
          <a:p>
            <a:pPr indent="-50800" lvl="0" marL="228600" marR="0" rtl="0" algn="l">
              <a:lnSpc>
                <a:spcPct val="90000"/>
              </a:lnSpc>
              <a:spcBef>
                <a:spcPts val="0"/>
              </a:spcBef>
              <a:spcAft>
                <a:spcPts val="0"/>
              </a:spcAft>
              <a:buClr>
                <a:srgbClr val="4497CB"/>
              </a:buClr>
              <a:buSzPts val="2800"/>
              <a:buFont typeface="Arial"/>
              <a:buNone/>
            </a:pPr>
            <a:r>
              <a:t/>
            </a:r>
            <a:endParaRPr sz="2800">
              <a:solidFill>
                <a:schemeClr val="lt1"/>
              </a:solidFill>
              <a:latin typeface="Arial"/>
              <a:ea typeface="Arial"/>
              <a:cs typeface="Arial"/>
              <a:sym typeface="Arial"/>
            </a:endParaRPr>
          </a:p>
        </p:txBody>
      </p:sp>
      <p:sp>
        <p:nvSpPr>
          <p:cNvPr id="102" name="Google Shape;102;p5"/>
          <p:cNvSpPr txBox="1"/>
          <p:nvPr/>
        </p:nvSpPr>
        <p:spPr>
          <a:xfrm>
            <a:off x="612850" y="1503700"/>
            <a:ext cx="71118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Roboto"/>
                <a:ea typeface="Roboto"/>
                <a:cs typeface="Roboto"/>
                <a:sym typeface="Roboto"/>
              </a:rPr>
              <a:t>O</a:t>
            </a:r>
            <a:r>
              <a:rPr lang="en-GB" sz="2800">
                <a:solidFill>
                  <a:schemeClr val="dk1"/>
                </a:solidFill>
                <a:latin typeface="Roboto"/>
                <a:ea typeface="Roboto"/>
                <a:cs typeface="Roboto"/>
                <a:sym typeface="Roboto"/>
              </a:rPr>
              <a:t>LED</a:t>
            </a:r>
            <a:r>
              <a:rPr lang="en-GB" sz="2800">
                <a:solidFill>
                  <a:srgbClr val="000000"/>
                </a:solidFill>
                <a:latin typeface="Roboto"/>
                <a:ea typeface="Roboto"/>
                <a:cs typeface="Roboto"/>
                <a:sym typeface="Roboto"/>
              </a:rPr>
              <a:t> </a:t>
            </a:r>
            <a:r>
              <a:rPr lang="en-GB" sz="2800">
                <a:solidFill>
                  <a:schemeClr val="lt1"/>
                </a:solidFill>
                <a:latin typeface="Roboto"/>
                <a:ea typeface="Roboto"/>
                <a:cs typeface="Roboto"/>
                <a:sym typeface="Roboto"/>
              </a:rPr>
              <a:t>Organic Light Emitting Diode are popular for real world applications such as </a:t>
            </a:r>
            <a:endParaRPr sz="2800">
              <a:latin typeface="Roboto"/>
              <a:ea typeface="Roboto"/>
              <a:cs typeface="Roboto"/>
              <a:sym typeface="Roboto"/>
            </a:endParaRPr>
          </a:p>
          <a:p>
            <a:pPr indent="0" lvl="0" marL="0" marR="0" rtl="0" algn="l">
              <a:spcBef>
                <a:spcPts val="0"/>
              </a:spcBef>
              <a:spcAft>
                <a:spcPts val="0"/>
              </a:spcAft>
              <a:buNone/>
            </a:pPr>
            <a:r>
              <a:t/>
            </a:r>
            <a:endParaRPr sz="2800">
              <a:solidFill>
                <a:schemeClr val="lt1"/>
              </a:solidFill>
              <a:latin typeface="Roboto"/>
              <a:ea typeface="Roboto"/>
              <a:cs typeface="Roboto"/>
              <a:sym typeface="Roboto"/>
            </a:endParaRPr>
          </a:p>
          <a:p>
            <a:pPr indent="0" lvl="0" marL="0" marR="0" rtl="0" algn="l">
              <a:spcBef>
                <a:spcPts val="0"/>
              </a:spcBef>
              <a:spcAft>
                <a:spcPts val="0"/>
              </a:spcAft>
              <a:buNone/>
            </a:pPr>
            <a:r>
              <a:rPr lang="en-GB" sz="2800">
                <a:solidFill>
                  <a:schemeClr val="lt1"/>
                </a:solidFill>
                <a:latin typeface="Roboto"/>
                <a:ea typeface="Roboto"/>
                <a:cs typeface="Roboto"/>
                <a:sym typeface="Roboto"/>
              </a:rPr>
              <a:t>Smart home devices, Washing machines, Microwaves, </a:t>
            </a:r>
            <a:r>
              <a:rPr lang="en-GB" sz="2800">
                <a:solidFill>
                  <a:schemeClr val="lt1"/>
                </a:solidFill>
                <a:latin typeface="Roboto"/>
                <a:ea typeface="Roboto"/>
                <a:cs typeface="Roboto"/>
                <a:sym typeface="Roboto"/>
              </a:rPr>
              <a:t>smart watches and other wearables, </a:t>
            </a:r>
            <a:endParaRPr sz="2800">
              <a:latin typeface="Roboto"/>
              <a:ea typeface="Roboto"/>
              <a:cs typeface="Roboto"/>
              <a:sym typeface="Roboto"/>
            </a:endParaRPr>
          </a:p>
          <a:p>
            <a:pPr indent="0" lvl="0" marL="0" marR="0" rtl="0" algn="l">
              <a:spcBef>
                <a:spcPts val="0"/>
              </a:spcBef>
              <a:spcAft>
                <a:spcPts val="0"/>
              </a:spcAft>
              <a:buNone/>
            </a:pPr>
            <a:r>
              <a:t/>
            </a:r>
            <a:endParaRPr sz="2800">
              <a:solidFill>
                <a:schemeClr val="lt1"/>
              </a:solidFill>
              <a:latin typeface="Roboto"/>
              <a:ea typeface="Roboto"/>
              <a:cs typeface="Roboto"/>
              <a:sym typeface="Roboto"/>
            </a:endParaRPr>
          </a:p>
          <a:p>
            <a:pPr indent="0" lvl="0" marL="0" marR="0" rtl="0" algn="l">
              <a:spcBef>
                <a:spcPts val="0"/>
              </a:spcBef>
              <a:spcAft>
                <a:spcPts val="0"/>
              </a:spcAft>
              <a:buNone/>
            </a:pPr>
            <a:r>
              <a:rPr lang="en-GB" sz="2800">
                <a:solidFill>
                  <a:schemeClr val="lt1"/>
                </a:solidFill>
                <a:latin typeface="Roboto"/>
                <a:ea typeface="Roboto"/>
                <a:cs typeface="Roboto"/>
                <a:sym typeface="Roboto"/>
              </a:rPr>
              <a:t>They provide an option when you need a user to be able to </a:t>
            </a:r>
            <a:r>
              <a:rPr lang="en-GB" sz="2800">
                <a:solidFill>
                  <a:schemeClr val="lt1"/>
                </a:solidFill>
                <a:latin typeface="Roboto"/>
                <a:ea typeface="Roboto"/>
                <a:cs typeface="Roboto"/>
                <a:sym typeface="Roboto"/>
              </a:rPr>
              <a:t>read</a:t>
            </a:r>
            <a:r>
              <a:rPr lang="en-GB" sz="2800">
                <a:solidFill>
                  <a:schemeClr val="lt1"/>
                </a:solidFill>
                <a:latin typeface="Roboto"/>
                <a:ea typeface="Roboto"/>
                <a:cs typeface="Roboto"/>
                <a:sym typeface="Roboto"/>
              </a:rPr>
              <a:t> small amounts of output data</a:t>
            </a:r>
            <a:endParaRPr sz="2800">
              <a:solidFill>
                <a:schemeClr val="lt1"/>
              </a:solidFill>
              <a:latin typeface="Roboto"/>
              <a:ea typeface="Roboto"/>
              <a:cs typeface="Roboto"/>
              <a:sym typeface="Roboto"/>
            </a:endParaRPr>
          </a:p>
          <a:p>
            <a:pPr indent="0" lvl="0" marL="0" marR="0" rtl="0" algn="l">
              <a:spcBef>
                <a:spcPts val="0"/>
              </a:spcBef>
              <a:spcAft>
                <a:spcPts val="0"/>
              </a:spcAft>
              <a:buNone/>
            </a:pPr>
            <a:r>
              <a:rPr lang="en-GB" sz="2800">
                <a:solidFill>
                  <a:schemeClr val="lt1"/>
                </a:solidFill>
                <a:latin typeface="Arial"/>
                <a:ea typeface="Arial"/>
                <a:cs typeface="Arial"/>
                <a:sym typeface="Arial"/>
              </a:rPr>
              <a:t> </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pic>
        <p:nvPicPr>
          <p:cNvPr id="103" name="Google Shape;103;p5"/>
          <p:cNvPicPr preferRelativeResize="0"/>
          <p:nvPr/>
        </p:nvPicPr>
        <p:blipFill rotWithShape="1">
          <a:blip r:embed="rId3">
            <a:alphaModFix/>
          </a:blip>
          <a:srcRect b="11879" l="0" r="0" t="13359"/>
          <a:stretch/>
        </p:blipFill>
        <p:spPr>
          <a:xfrm>
            <a:off x="7724650" y="2755310"/>
            <a:ext cx="4110525" cy="3650515"/>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543523eb5_0_0"/>
          <p:cNvSpPr txBox="1"/>
          <p:nvPr>
            <p:ph type="title"/>
          </p:nvPr>
        </p:nvSpPr>
        <p:spPr>
          <a:xfrm>
            <a:off x="484500" y="715950"/>
            <a:ext cx="10869300" cy="18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a:t>
            </a:r>
            <a:r>
              <a:rPr lang="en-GB"/>
              <a:t>Circuit</a:t>
            </a:r>
            <a:r>
              <a:rPr lang="en-GB"/>
              <a:t> </a:t>
            </a:r>
            <a:endParaRPr/>
          </a:p>
        </p:txBody>
      </p:sp>
      <p:sp>
        <p:nvSpPr>
          <p:cNvPr id="110" name="Google Shape;110;g2e543523eb5_0_0"/>
          <p:cNvSpPr txBox="1"/>
          <p:nvPr>
            <p:ph idx="1" type="body"/>
          </p:nvPr>
        </p:nvSpPr>
        <p:spPr>
          <a:xfrm>
            <a:off x="1095900" y="2036100"/>
            <a:ext cx="5159100" cy="312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3400"/>
              <a:t>G</a:t>
            </a:r>
            <a:r>
              <a:rPr lang="en-GB" sz="3600"/>
              <a:t>ND - Ground </a:t>
            </a:r>
            <a:endParaRPr sz="3600"/>
          </a:p>
          <a:p>
            <a:pPr indent="0" lvl="0" marL="0" rtl="0" algn="l">
              <a:spcBef>
                <a:spcPts val="1000"/>
              </a:spcBef>
              <a:spcAft>
                <a:spcPts val="0"/>
              </a:spcAft>
              <a:buNone/>
            </a:pPr>
            <a:r>
              <a:rPr lang="en-GB" sz="3600"/>
              <a:t>VCC - 3v Rail</a:t>
            </a:r>
            <a:endParaRPr sz="3600"/>
          </a:p>
          <a:p>
            <a:pPr indent="0" lvl="0" marL="0" rtl="0" algn="l">
              <a:spcBef>
                <a:spcPts val="1000"/>
              </a:spcBef>
              <a:spcAft>
                <a:spcPts val="0"/>
              </a:spcAft>
              <a:buNone/>
            </a:pPr>
            <a:r>
              <a:rPr lang="en-GB" sz="3600"/>
              <a:t>SCL - GPIO 1</a:t>
            </a:r>
            <a:endParaRPr sz="3600"/>
          </a:p>
          <a:p>
            <a:pPr indent="0" lvl="0" marL="0" rtl="0" algn="l">
              <a:spcBef>
                <a:spcPts val="1000"/>
              </a:spcBef>
              <a:spcAft>
                <a:spcPts val="0"/>
              </a:spcAft>
              <a:buNone/>
            </a:pPr>
            <a:r>
              <a:rPr lang="en-GB" sz="3600"/>
              <a:t>SDA - GPIO 0</a:t>
            </a:r>
            <a:endParaRPr sz="3600"/>
          </a:p>
        </p:txBody>
      </p:sp>
      <p:sp>
        <p:nvSpPr>
          <p:cNvPr id="111" name="Google Shape;111;g2e543523eb5_0_0"/>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id="112" name="Google Shape;112;g2e543523eb5_0_0"/>
          <p:cNvPicPr preferRelativeResize="0"/>
          <p:nvPr/>
        </p:nvPicPr>
        <p:blipFill>
          <a:blip r:embed="rId3">
            <a:alphaModFix/>
          </a:blip>
          <a:stretch>
            <a:fillRect/>
          </a:stretch>
        </p:blipFill>
        <p:spPr>
          <a:xfrm>
            <a:off x="5649643" y="1264500"/>
            <a:ext cx="5289933" cy="4669501"/>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e543523eb5_0_11"/>
          <p:cNvSpPr txBox="1"/>
          <p:nvPr>
            <p:ph type="title"/>
          </p:nvPr>
        </p:nvSpPr>
        <p:spPr>
          <a:xfrm>
            <a:off x="484550" y="301475"/>
            <a:ext cx="7654500" cy="71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Pin out Diagram</a:t>
            </a:r>
            <a:endParaRPr/>
          </a:p>
        </p:txBody>
      </p:sp>
      <p:sp>
        <p:nvSpPr>
          <p:cNvPr id="119" name="Google Shape;119;g2e543523eb5_0_11"/>
          <p:cNvSpPr txBox="1"/>
          <p:nvPr>
            <p:ph idx="1" type="body"/>
          </p:nvPr>
        </p:nvSpPr>
        <p:spPr>
          <a:xfrm>
            <a:off x="167875" y="1885125"/>
            <a:ext cx="5205000" cy="4072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a:p>
            <a:pPr indent="0" lvl="0" marL="0" rtl="0" algn="ctr">
              <a:spcBef>
                <a:spcPts val="1000"/>
              </a:spcBef>
              <a:spcAft>
                <a:spcPts val="0"/>
              </a:spcAft>
              <a:buNone/>
            </a:pPr>
            <a:r>
              <a:rPr lang="en-GB"/>
              <a:t>Note how i2C pins are grouped in pairs</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GB"/>
              <a:t>Pico has two Channels </a:t>
            </a:r>
            <a:endParaRPr/>
          </a:p>
          <a:p>
            <a:pPr indent="0" lvl="0" marL="0" rtl="0" algn="ctr">
              <a:spcBef>
                <a:spcPts val="1000"/>
              </a:spcBef>
              <a:spcAft>
                <a:spcPts val="0"/>
              </a:spcAft>
              <a:buNone/>
            </a:pPr>
            <a:r>
              <a:rPr lang="en-GB"/>
              <a:t>0 &amp; 1</a:t>
            </a:r>
            <a:endParaRPr/>
          </a:p>
        </p:txBody>
      </p:sp>
      <p:sp>
        <p:nvSpPr>
          <p:cNvPr id="120" name="Google Shape;120;g2e543523eb5_0_11"/>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descr="A computer chip with many different colored labels&#10;&#10;Description automatically generated" id="121" name="Google Shape;121;g2e543523eb5_0_11"/>
          <p:cNvPicPr preferRelativeResize="0"/>
          <p:nvPr/>
        </p:nvPicPr>
        <p:blipFill rotWithShape="1">
          <a:blip r:embed="rId3">
            <a:alphaModFix/>
          </a:blip>
          <a:srcRect b="12481" l="30610" r="15996" t="19389"/>
          <a:stretch/>
        </p:blipFill>
        <p:spPr>
          <a:xfrm>
            <a:off x="5920600" y="902775"/>
            <a:ext cx="6057950" cy="5052450"/>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22" name="Google Shape;122;g2e543523eb5_0_11"/>
          <p:cNvSpPr/>
          <p:nvPr/>
        </p:nvSpPr>
        <p:spPr>
          <a:xfrm>
            <a:off x="5920600" y="1124003"/>
            <a:ext cx="681000" cy="441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g2e543523eb5_0_11"/>
          <p:cNvSpPr/>
          <p:nvPr/>
        </p:nvSpPr>
        <p:spPr>
          <a:xfrm>
            <a:off x="5920600" y="5205175"/>
            <a:ext cx="681000" cy="441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g2e543523eb5_0_11"/>
          <p:cNvSpPr/>
          <p:nvPr/>
        </p:nvSpPr>
        <p:spPr>
          <a:xfrm>
            <a:off x="5920600" y="1748203"/>
            <a:ext cx="681000" cy="441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g2e543523eb5_0_11"/>
          <p:cNvSpPr/>
          <p:nvPr/>
        </p:nvSpPr>
        <p:spPr>
          <a:xfrm>
            <a:off x="5920600" y="2296200"/>
            <a:ext cx="681000" cy="365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g2e543523eb5_0_11"/>
          <p:cNvSpPr/>
          <p:nvPr/>
        </p:nvSpPr>
        <p:spPr>
          <a:xfrm>
            <a:off x="5920600" y="2866813"/>
            <a:ext cx="681000" cy="929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g2e543523eb5_0_11"/>
          <p:cNvSpPr/>
          <p:nvPr/>
        </p:nvSpPr>
        <p:spPr>
          <a:xfrm>
            <a:off x="5920600" y="4036000"/>
            <a:ext cx="681000" cy="929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g2e543523eb5_0_11"/>
          <p:cNvSpPr/>
          <p:nvPr/>
        </p:nvSpPr>
        <p:spPr>
          <a:xfrm>
            <a:off x="4718500" y="2983300"/>
            <a:ext cx="1141500" cy="365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g2e543523eb5_0_11"/>
          <p:cNvSpPr/>
          <p:nvPr/>
        </p:nvSpPr>
        <p:spPr>
          <a:xfrm>
            <a:off x="4718500" y="4284350"/>
            <a:ext cx="1141500" cy="365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g2e543523eb5_0_11"/>
          <p:cNvSpPr/>
          <p:nvPr/>
        </p:nvSpPr>
        <p:spPr>
          <a:xfrm>
            <a:off x="4718500" y="5084175"/>
            <a:ext cx="1141500" cy="365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g2e543523eb5_0_11"/>
          <p:cNvSpPr/>
          <p:nvPr/>
        </p:nvSpPr>
        <p:spPr>
          <a:xfrm>
            <a:off x="4718500" y="1885125"/>
            <a:ext cx="1141500" cy="365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374a95bf0_0_16"/>
          <p:cNvSpPr txBox="1"/>
          <p:nvPr>
            <p:ph type="title"/>
          </p:nvPr>
        </p:nvSpPr>
        <p:spPr>
          <a:xfrm>
            <a:off x="1438225" y="1635025"/>
            <a:ext cx="5117100" cy="2225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3800">
                <a:solidFill>
                  <a:schemeClr val="lt1"/>
                </a:solidFill>
                <a:latin typeface="Roboto"/>
                <a:ea typeface="Roboto"/>
                <a:cs typeface="Roboto"/>
                <a:sym typeface="Roboto"/>
              </a:rPr>
              <a:t>Use the circuit diagram </a:t>
            </a:r>
            <a:r>
              <a:rPr lang="en-GB" sz="3800">
                <a:solidFill>
                  <a:schemeClr val="lt1"/>
                </a:solidFill>
                <a:latin typeface="Roboto"/>
                <a:ea typeface="Roboto"/>
                <a:cs typeface="Roboto"/>
                <a:sym typeface="Roboto"/>
              </a:rPr>
              <a:t>worksheet </a:t>
            </a:r>
            <a:r>
              <a:rPr lang="en-GB" sz="3800">
                <a:solidFill>
                  <a:schemeClr val="lt1"/>
                </a:solidFill>
                <a:latin typeface="Roboto"/>
                <a:ea typeface="Roboto"/>
                <a:cs typeface="Roboto"/>
                <a:sym typeface="Roboto"/>
              </a:rPr>
              <a:t>to connect the OLED to the Pico</a:t>
            </a:r>
            <a:endParaRPr sz="3800">
              <a:solidFill>
                <a:schemeClr val="lt1"/>
              </a:solidFill>
              <a:latin typeface="Roboto"/>
              <a:ea typeface="Roboto"/>
              <a:cs typeface="Roboto"/>
              <a:sym typeface="Roboto"/>
            </a:endParaRPr>
          </a:p>
        </p:txBody>
      </p:sp>
      <p:sp>
        <p:nvSpPr>
          <p:cNvPr id="138" name="Google Shape;138;g2c374a95bf0_0_16"/>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id="139" name="Google Shape;139;g2c374a95bf0_0_16"/>
          <p:cNvPicPr preferRelativeResize="0"/>
          <p:nvPr/>
        </p:nvPicPr>
        <p:blipFill>
          <a:blip r:embed="rId3">
            <a:alphaModFix/>
          </a:blip>
          <a:stretch>
            <a:fillRect/>
          </a:stretch>
        </p:blipFill>
        <p:spPr>
          <a:xfrm>
            <a:off x="8299675" y="1151575"/>
            <a:ext cx="3678875" cy="4419301"/>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40" name="Google Shape;140;g2c374a95bf0_0_16"/>
          <p:cNvSpPr/>
          <p:nvPr/>
        </p:nvSpPr>
        <p:spPr>
          <a:xfrm>
            <a:off x="6948825" y="2376825"/>
            <a:ext cx="1498800" cy="5601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idx="2" type="body"/>
          </p:nvPr>
        </p:nvSpPr>
        <p:spPr>
          <a:xfrm>
            <a:off x="309819" y="1134019"/>
            <a:ext cx="8277300" cy="181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sz="4400"/>
              <a:t>Lesson 3 PRIMM Activity</a:t>
            </a:r>
            <a:endParaRPr sz="4400"/>
          </a:p>
        </p:txBody>
      </p:sp>
      <p:sp>
        <p:nvSpPr>
          <p:cNvPr id="148" name="Google Shape;148;p6"/>
          <p:cNvSpPr txBox="1"/>
          <p:nvPr>
            <p:ph idx="3" type="body"/>
          </p:nvPr>
        </p:nvSpPr>
        <p:spPr>
          <a:xfrm>
            <a:off x="913250" y="2190225"/>
            <a:ext cx="6286200" cy="316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t>Look at the code on the starter code worksheet</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rPr lang="en-GB"/>
              <a:t>What can you deduce from the code?</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rPr lang="en-GB"/>
              <a:t>Annotate any code you recognise</a:t>
            </a:r>
            <a:endParaRPr/>
          </a:p>
        </p:txBody>
      </p:sp>
      <p:pic>
        <p:nvPicPr>
          <p:cNvPr id="149" name="Google Shape;149;p6"/>
          <p:cNvPicPr preferRelativeResize="0"/>
          <p:nvPr/>
        </p:nvPicPr>
        <p:blipFill>
          <a:blip r:embed="rId3">
            <a:alphaModFix/>
          </a:blip>
          <a:stretch>
            <a:fillRect/>
          </a:stretch>
        </p:blipFill>
        <p:spPr>
          <a:xfrm>
            <a:off x="7867800" y="1333400"/>
            <a:ext cx="4188050" cy="5065125"/>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50" name="Google Shape;150;p6"/>
          <p:cNvSpPr/>
          <p:nvPr/>
        </p:nvSpPr>
        <p:spPr>
          <a:xfrm>
            <a:off x="6761950" y="3034850"/>
            <a:ext cx="1498800" cy="5601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374a95bf0_0_2"/>
          <p:cNvSpPr txBox="1"/>
          <p:nvPr>
            <p:ph type="title"/>
          </p:nvPr>
        </p:nvSpPr>
        <p:spPr>
          <a:xfrm>
            <a:off x="589925" y="922725"/>
            <a:ext cx="9439200" cy="1270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Roboto"/>
                <a:ea typeface="Roboto"/>
                <a:cs typeface="Roboto"/>
                <a:sym typeface="Roboto"/>
              </a:rPr>
              <a:t>Let’s break down the code</a:t>
            </a:r>
            <a:endParaRPr>
              <a:latin typeface="Roboto"/>
              <a:ea typeface="Roboto"/>
              <a:cs typeface="Roboto"/>
              <a:sym typeface="Roboto"/>
            </a:endParaRPr>
          </a:p>
        </p:txBody>
      </p:sp>
      <p:sp>
        <p:nvSpPr>
          <p:cNvPr id="157" name="Google Shape;157;g2c374a95bf0_0_2"/>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
        <p:nvSpPr>
          <p:cNvPr id="158" name="Google Shape;158;g2c374a95bf0_0_2"/>
          <p:cNvSpPr txBox="1"/>
          <p:nvPr/>
        </p:nvSpPr>
        <p:spPr>
          <a:xfrm>
            <a:off x="365400" y="2465825"/>
            <a:ext cx="2054700" cy="96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lt1"/>
                </a:solidFill>
                <a:latin typeface="Roboto"/>
                <a:ea typeface="Roboto"/>
                <a:cs typeface="Roboto"/>
                <a:sym typeface="Roboto"/>
              </a:rPr>
              <a:t>Constants set the width and height of the screen</a:t>
            </a:r>
            <a:endParaRPr sz="1700">
              <a:solidFill>
                <a:schemeClr val="lt1"/>
              </a:solidFill>
              <a:latin typeface="Roboto"/>
              <a:ea typeface="Roboto"/>
              <a:cs typeface="Roboto"/>
              <a:sym typeface="Roboto"/>
            </a:endParaRPr>
          </a:p>
        </p:txBody>
      </p:sp>
      <p:sp>
        <p:nvSpPr>
          <p:cNvPr id="159" name="Google Shape;159;g2c374a95bf0_0_2"/>
          <p:cNvSpPr txBox="1"/>
          <p:nvPr/>
        </p:nvSpPr>
        <p:spPr>
          <a:xfrm>
            <a:off x="319650" y="3743025"/>
            <a:ext cx="2146200" cy="70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lt1"/>
                </a:solidFill>
                <a:latin typeface="Roboto"/>
                <a:ea typeface="Roboto"/>
                <a:cs typeface="Roboto"/>
                <a:sym typeface="Roboto"/>
              </a:rPr>
              <a:t>Create a I2c  &amp; a SSD object </a:t>
            </a:r>
            <a:endParaRPr sz="1700">
              <a:solidFill>
                <a:schemeClr val="lt1"/>
              </a:solidFill>
              <a:latin typeface="Roboto"/>
              <a:ea typeface="Roboto"/>
              <a:cs typeface="Roboto"/>
              <a:sym typeface="Roboto"/>
            </a:endParaRPr>
          </a:p>
        </p:txBody>
      </p:sp>
      <p:pic>
        <p:nvPicPr>
          <p:cNvPr id="160" name="Google Shape;160;g2c374a95bf0_0_2"/>
          <p:cNvPicPr preferRelativeResize="0"/>
          <p:nvPr/>
        </p:nvPicPr>
        <p:blipFill>
          <a:blip r:embed="rId3">
            <a:alphaModFix/>
          </a:blip>
          <a:stretch>
            <a:fillRect/>
          </a:stretch>
        </p:blipFill>
        <p:spPr>
          <a:xfrm>
            <a:off x="3272450" y="2193225"/>
            <a:ext cx="8706101" cy="4060161"/>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
        <p:nvSpPr>
          <p:cNvPr id="161" name="Google Shape;161;g2c374a95bf0_0_2"/>
          <p:cNvSpPr/>
          <p:nvPr/>
        </p:nvSpPr>
        <p:spPr>
          <a:xfrm>
            <a:off x="2465850" y="3252725"/>
            <a:ext cx="1202400" cy="182700"/>
          </a:xfrm>
          <a:prstGeom prst="rightArrow">
            <a:avLst>
              <a:gd fmla="val 50027"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g2c374a95bf0_0_2"/>
          <p:cNvSpPr/>
          <p:nvPr/>
        </p:nvSpPr>
        <p:spPr>
          <a:xfrm>
            <a:off x="2465850" y="4131950"/>
            <a:ext cx="1324500" cy="182700"/>
          </a:xfrm>
          <a:prstGeom prst="rightArrow">
            <a:avLst>
              <a:gd fmla="val 50027"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Slides">
  <a:themeElements>
    <a:clrScheme name="Custom 1">
      <a:dk1>
        <a:srgbClr val="00546C"/>
      </a:dk1>
      <a:lt1>
        <a:srgbClr val="FFFFFF"/>
      </a:lt1>
      <a:dk2>
        <a:srgbClr val="413F3E"/>
      </a:dk2>
      <a:lt2>
        <a:srgbClr val="FFFFFF"/>
      </a:lt2>
      <a:accent1>
        <a:srgbClr val="00546C"/>
      </a:accent1>
      <a:accent2>
        <a:srgbClr val="3FAEA8"/>
      </a:accent2>
      <a:accent3>
        <a:srgbClr val="E83F40"/>
      </a:accent3>
      <a:accent4>
        <a:srgbClr val="96C7CB"/>
      </a:accent4>
      <a:accent5>
        <a:srgbClr val="B3CB9F"/>
      </a:accent5>
      <a:accent6>
        <a:srgbClr val="413F3E"/>
      </a:accent6>
      <a:hlink>
        <a:srgbClr val="E83F40"/>
      </a:hlink>
      <a:folHlink>
        <a:srgbClr val="0054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4556815905F9489CD6169ADFC45FA0" ma:contentTypeVersion="17" ma:contentTypeDescription="Create a new document." ma:contentTypeScope="" ma:versionID="5c71af11ad712b43274e359be03db046">
  <xsd:schema xmlns:xsd="http://www.w3.org/2001/XMLSchema" xmlns:xs="http://www.w3.org/2001/XMLSchema" xmlns:p="http://schemas.microsoft.com/office/2006/metadata/properties" xmlns:ns2="7fb71039-8488-46b2-98e1-cf524d04c1d8" xmlns:ns3="98d9f76e-1946-4df1-928b-da6410fe5930" xmlns:ns4="dcc682b7-513e-4c22-9fc0-4b2be07a9cdf" targetNamespace="http://schemas.microsoft.com/office/2006/metadata/properties" ma:root="true" ma:fieldsID="4ea580e44b846a76d7861694ea44eda3" ns2:_="" ns3:_="" ns4:_="">
    <xsd:import namespace="7fb71039-8488-46b2-98e1-cf524d04c1d8"/>
    <xsd:import namespace="98d9f76e-1946-4df1-928b-da6410fe5930"/>
    <xsd:import namespace="dcc682b7-513e-4c22-9fc0-4b2be07a9c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4: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71039-8488-46b2-98e1-cf524d04c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abc9f92-c6fb-43c1-a5b4-65b1067b774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8d9f76e-1946-4df1-928b-da6410fe59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c682b7-513e-4c22-9fc0-4b2be07a9cdf"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9626316-2caa-46f8-8839-058ee9f1c4e1}" ma:internalName="TaxCatchAll" ma:showField="CatchAllData" ma:web="b2dcfdb3-79be-47d5-86f7-05cdcdeeb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c682b7-513e-4c22-9fc0-4b2be07a9cdf" xsi:nil="true"/>
    <lcf76f155ced4ddcb4097134ff3c332f xmlns="7fb71039-8488-46b2-98e1-cf524d04c1d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D1D2450-3469-47EE-BA99-9B2100365A5D}"/>
</file>

<file path=customXml/itemProps2.xml><?xml version="1.0" encoding="utf-8"?>
<ds:datastoreItem xmlns:ds="http://schemas.openxmlformats.org/officeDocument/2006/customXml" ds:itemID="{F4D3BF72-F15C-4A67-9759-722F5030A1F1}"/>
</file>

<file path=customXml/itemProps3.xml><?xml version="1.0" encoding="utf-8"?>
<ds:datastoreItem xmlns:ds="http://schemas.openxmlformats.org/officeDocument/2006/customXml" ds:itemID="{306B6E65-EA01-484E-9F78-D65F09D4D0D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Tina Fountain</dc:creator>
  <dcterms:created xsi:type="dcterms:W3CDTF">2023-11-17T13:11:52Z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0x010100B54556815905F9489CD6169ADFC45FA0</vt:lpwstr>
  </property>
</Properties>
</file>