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49" r:id="rId2"/>
    <p:sldId id="450" r:id="rId3"/>
    <p:sldId id="451" r:id="rId4"/>
    <p:sldId id="453" r:id="rId5"/>
    <p:sldId id="454" r:id="rId6"/>
    <p:sldId id="455" r:id="rId7"/>
    <p:sldId id="456" r:id="rId8"/>
    <p:sldId id="458" r:id="rId9"/>
    <p:sldId id="402" r:id="rId10"/>
    <p:sldId id="403" r:id="rId11"/>
    <p:sldId id="404" r:id="rId12"/>
    <p:sldId id="405" r:id="rId13"/>
    <p:sldId id="437" r:id="rId14"/>
    <p:sldId id="406" r:id="rId15"/>
    <p:sldId id="438" r:id="rId16"/>
    <p:sldId id="409" r:id="rId17"/>
    <p:sldId id="439" r:id="rId18"/>
    <p:sldId id="408" r:id="rId19"/>
    <p:sldId id="407" r:id="rId20"/>
    <p:sldId id="410" r:id="rId21"/>
    <p:sldId id="440" r:id="rId22"/>
    <p:sldId id="411" r:id="rId23"/>
    <p:sldId id="441" r:id="rId24"/>
    <p:sldId id="412" r:id="rId25"/>
    <p:sldId id="442" r:id="rId26"/>
    <p:sldId id="413" r:id="rId27"/>
    <p:sldId id="443" r:id="rId28"/>
    <p:sldId id="414" r:id="rId29"/>
    <p:sldId id="444" r:id="rId30"/>
    <p:sldId id="415" r:id="rId31"/>
    <p:sldId id="445" r:id="rId32"/>
    <p:sldId id="416" r:id="rId33"/>
    <p:sldId id="446" r:id="rId34"/>
    <p:sldId id="417" r:id="rId35"/>
    <p:sldId id="447" r:id="rId36"/>
    <p:sldId id="418" r:id="rId37"/>
    <p:sldId id="448" r:id="rId38"/>
    <p:sldId id="419" r:id="rId39"/>
  </p:sldIdLst>
  <p:sldSz cx="3600450" cy="1260475"/>
  <p:notesSz cx="6858000" cy="9144000"/>
  <p:defaultTextStyle>
    <a:defPPr>
      <a:defRPr lang="en-US"/>
    </a:defPPr>
    <a:lvl1pPr marL="0" algn="l" defTabSz="25780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8903" algn="l" defTabSz="25780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57806" algn="l" defTabSz="25780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86709" algn="l" defTabSz="25780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15612" algn="l" defTabSz="25780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44515" algn="l" defTabSz="25780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73418" algn="l" defTabSz="25780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02320" algn="l" defTabSz="25780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31223" algn="l" defTabSz="25780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">
          <p15:clr>
            <a:srgbClr val="A4A3A4"/>
          </p15:clr>
        </p15:guide>
        <p15:guide id="2" pos="11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2879" autoAdjust="0"/>
  </p:normalViewPr>
  <p:slideViewPr>
    <p:cSldViewPr>
      <p:cViewPr varScale="1">
        <p:scale>
          <a:sx n="195" d="100"/>
          <a:sy n="195" d="100"/>
        </p:scale>
        <p:origin x="150" y="732"/>
      </p:cViewPr>
      <p:guideLst>
        <p:guide orient="horz" pos="397"/>
        <p:guide pos="1134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40AA9-3494-4C6C-A9F5-EC77388A0065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66850" y="685800"/>
            <a:ext cx="9791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26072-EF98-4C3F-88D5-71F59F360C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0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780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28903" algn="l" defTabSz="25780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57806" algn="l" defTabSz="25780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86709" algn="l" defTabSz="25780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515612" algn="l" defTabSz="25780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644515" algn="l" defTabSz="25780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773418" algn="l" defTabSz="25780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902320" algn="l" defTabSz="25780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031223" algn="l" defTabSz="25780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26072-EF98-4C3F-88D5-71F59F360C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26072-EF98-4C3F-88D5-71F59F360C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3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26072-EF98-4C3F-88D5-71F59F360C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26072-EF98-4C3F-88D5-71F59F360C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26072-EF98-4C3F-88D5-71F59F360C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26072-EF98-4C3F-88D5-71F59F360C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5" y="391564"/>
            <a:ext cx="3060383" cy="270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8" y="714270"/>
            <a:ext cx="2520316" cy="3221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8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7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86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15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44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73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02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3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2FC-44C4-4BBA-BB7B-B79712F536F6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BF07-0E48-4C13-829B-056F256E3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2FC-44C4-4BBA-BB7B-B79712F536F6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BF07-0E48-4C13-829B-056F256E3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9" y="50478"/>
            <a:ext cx="810102" cy="10754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5" y="50478"/>
            <a:ext cx="2370297" cy="10754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2FC-44C4-4BBA-BB7B-B79712F536F6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BF07-0E48-4C13-829B-056F256E3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2FC-44C4-4BBA-BB7B-B79712F536F6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BF07-0E48-4C13-829B-056F256E3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1" y="809972"/>
            <a:ext cx="3060383" cy="250344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1" y="534244"/>
            <a:ext cx="3060383" cy="275729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289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5780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8670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1561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4451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7341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0232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3122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2FC-44C4-4BBA-BB7B-B79712F536F6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BF07-0E48-4C13-829B-056F256E3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3" y="294112"/>
            <a:ext cx="1590199" cy="831855"/>
          </a:xfrm>
        </p:spPr>
        <p:txBody>
          <a:bodyPr/>
          <a:lstStyle>
            <a:lvl1pPr>
              <a:defRPr sz="9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30" y="294112"/>
            <a:ext cx="1590199" cy="831855"/>
          </a:xfrm>
        </p:spPr>
        <p:txBody>
          <a:bodyPr/>
          <a:lstStyle>
            <a:lvl1pPr>
              <a:defRPr sz="9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2FC-44C4-4BBA-BB7B-B79712F536F6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BF07-0E48-4C13-829B-056F256E3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5" y="282148"/>
            <a:ext cx="1590825" cy="117586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8903" indent="0">
              <a:buNone/>
              <a:defRPr sz="500" b="1"/>
            </a:lvl2pPr>
            <a:lvl3pPr marL="257806" indent="0">
              <a:buNone/>
              <a:defRPr sz="500" b="1"/>
            </a:lvl3pPr>
            <a:lvl4pPr marL="386709" indent="0">
              <a:buNone/>
              <a:defRPr sz="500" b="1"/>
            </a:lvl4pPr>
            <a:lvl5pPr marL="515612" indent="0">
              <a:buNone/>
              <a:defRPr sz="500" b="1"/>
            </a:lvl5pPr>
            <a:lvl6pPr marL="644515" indent="0">
              <a:buNone/>
              <a:defRPr sz="500" b="1"/>
            </a:lvl6pPr>
            <a:lvl7pPr marL="773418" indent="0">
              <a:buNone/>
              <a:defRPr sz="500" b="1"/>
            </a:lvl7pPr>
            <a:lvl8pPr marL="902320" indent="0">
              <a:buNone/>
              <a:defRPr sz="500" b="1"/>
            </a:lvl8pPr>
            <a:lvl9pPr marL="1031223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5" y="399734"/>
            <a:ext cx="1590825" cy="72623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83" y="282148"/>
            <a:ext cx="1591448" cy="117586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8903" indent="0">
              <a:buNone/>
              <a:defRPr sz="500" b="1"/>
            </a:lvl2pPr>
            <a:lvl3pPr marL="257806" indent="0">
              <a:buNone/>
              <a:defRPr sz="500" b="1"/>
            </a:lvl3pPr>
            <a:lvl4pPr marL="386709" indent="0">
              <a:buNone/>
              <a:defRPr sz="500" b="1"/>
            </a:lvl4pPr>
            <a:lvl5pPr marL="515612" indent="0">
              <a:buNone/>
              <a:defRPr sz="500" b="1"/>
            </a:lvl5pPr>
            <a:lvl6pPr marL="644515" indent="0">
              <a:buNone/>
              <a:defRPr sz="500" b="1"/>
            </a:lvl6pPr>
            <a:lvl7pPr marL="773418" indent="0">
              <a:buNone/>
              <a:defRPr sz="500" b="1"/>
            </a:lvl7pPr>
            <a:lvl8pPr marL="902320" indent="0">
              <a:buNone/>
              <a:defRPr sz="500" b="1"/>
            </a:lvl8pPr>
            <a:lvl9pPr marL="1031223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83" y="399734"/>
            <a:ext cx="1591448" cy="72623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2FC-44C4-4BBA-BB7B-B79712F536F6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BF07-0E48-4C13-829B-056F256E3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2FC-44C4-4BBA-BB7B-B79712F536F6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BF07-0E48-4C13-829B-056F256E3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2FC-44C4-4BBA-BB7B-B79712F536F6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BF07-0E48-4C13-829B-056F256E3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4" y="50186"/>
            <a:ext cx="1184522" cy="21358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8" y="50186"/>
            <a:ext cx="2012753" cy="1075780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4" y="263766"/>
            <a:ext cx="1184522" cy="862200"/>
          </a:xfrm>
        </p:spPr>
        <p:txBody>
          <a:bodyPr/>
          <a:lstStyle>
            <a:lvl1pPr marL="0" indent="0">
              <a:buNone/>
              <a:defRPr sz="400"/>
            </a:lvl1pPr>
            <a:lvl2pPr marL="128903" indent="0">
              <a:buNone/>
              <a:defRPr sz="400"/>
            </a:lvl2pPr>
            <a:lvl3pPr marL="257806" indent="0">
              <a:buNone/>
              <a:defRPr sz="300"/>
            </a:lvl3pPr>
            <a:lvl4pPr marL="386709" indent="0">
              <a:buNone/>
              <a:defRPr sz="300"/>
            </a:lvl4pPr>
            <a:lvl5pPr marL="515612" indent="0">
              <a:buNone/>
              <a:defRPr sz="300"/>
            </a:lvl5pPr>
            <a:lvl6pPr marL="644515" indent="0">
              <a:buNone/>
              <a:defRPr sz="300"/>
            </a:lvl6pPr>
            <a:lvl7pPr marL="773418" indent="0">
              <a:buNone/>
              <a:defRPr sz="300"/>
            </a:lvl7pPr>
            <a:lvl8pPr marL="902320" indent="0">
              <a:buNone/>
              <a:defRPr sz="300"/>
            </a:lvl8pPr>
            <a:lvl9pPr marL="1031223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2FC-44C4-4BBA-BB7B-B79712F536F6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BF07-0E48-4C13-829B-056F256E3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5" y="882333"/>
            <a:ext cx="2160270" cy="104164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5" y="112627"/>
            <a:ext cx="2160270" cy="756285"/>
          </a:xfrm>
        </p:spPr>
        <p:txBody>
          <a:bodyPr/>
          <a:lstStyle>
            <a:lvl1pPr marL="0" indent="0">
              <a:buNone/>
              <a:defRPr sz="900"/>
            </a:lvl1pPr>
            <a:lvl2pPr marL="128903" indent="0">
              <a:buNone/>
              <a:defRPr sz="900"/>
            </a:lvl2pPr>
            <a:lvl3pPr marL="257806" indent="0">
              <a:buNone/>
              <a:defRPr sz="600"/>
            </a:lvl3pPr>
            <a:lvl4pPr marL="386709" indent="0">
              <a:buNone/>
              <a:defRPr sz="500"/>
            </a:lvl4pPr>
            <a:lvl5pPr marL="515612" indent="0">
              <a:buNone/>
              <a:defRPr sz="500"/>
            </a:lvl5pPr>
            <a:lvl6pPr marL="644515" indent="0">
              <a:buNone/>
              <a:defRPr sz="500"/>
            </a:lvl6pPr>
            <a:lvl7pPr marL="773418" indent="0">
              <a:buNone/>
              <a:defRPr sz="500"/>
            </a:lvl7pPr>
            <a:lvl8pPr marL="902320" indent="0">
              <a:buNone/>
              <a:defRPr sz="500"/>
            </a:lvl8pPr>
            <a:lvl9pPr marL="1031223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5" y="986497"/>
            <a:ext cx="2160270" cy="147931"/>
          </a:xfrm>
        </p:spPr>
        <p:txBody>
          <a:bodyPr/>
          <a:lstStyle>
            <a:lvl1pPr marL="0" indent="0">
              <a:buNone/>
              <a:defRPr sz="400"/>
            </a:lvl1pPr>
            <a:lvl2pPr marL="128903" indent="0">
              <a:buNone/>
              <a:defRPr sz="400"/>
            </a:lvl2pPr>
            <a:lvl3pPr marL="257806" indent="0">
              <a:buNone/>
              <a:defRPr sz="300"/>
            </a:lvl3pPr>
            <a:lvl4pPr marL="386709" indent="0">
              <a:buNone/>
              <a:defRPr sz="300"/>
            </a:lvl4pPr>
            <a:lvl5pPr marL="515612" indent="0">
              <a:buNone/>
              <a:defRPr sz="300"/>
            </a:lvl5pPr>
            <a:lvl6pPr marL="644515" indent="0">
              <a:buNone/>
              <a:defRPr sz="300"/>
            </a:lvl6pPr>
            <a:lvl7pPr marL="773418" indent="0">
              <a:buNone/>
              <a:defRPr sz="300"/>
            </a:lvl7pPr>
            <a:lvl8pPr marL="902320" indent="0">
              <a:buNone/>
              <a:defRPr sz="300"/>
            </a:lvl8pPr>
            <a:lvl9pPr marL="1031223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2FC-44C4-4BBA-BB7B-B79712F536F6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BF07-0E48-4C13-829B-056F256E3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3" y="50479"/>
            <a:ext cx="3240406" cy="210079"/>
          </a:xfrm>
          <a:prstGeom prst="rect">
            <a:avLst/>
          </a:prstGeom>
        </p:spPr>
        <p:txBody>
          <a:bodyPr vert="horz" lIns="25780" tIns="12890" rIns="25780" bIns="12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294112"/>
            <a:ext cx="3240406" cy="831855"/>
          </a:xfrm>
          <a:prstGeom prst="rect">
            <a:avLst/>
          </a:prstGeom>
        </p:spPr>
        <p:txBody>
          <a:bodyPr vert="horz" lIns="25780" tIns="12890" rIns="25780" bIns="12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5" y="1168274"/>
            <a:ext cx="840105" cy="67109"/>
          </a:xfrm>
          <a:prstGeom prst="rect">
            <a:avLst/>
          </a:prstGeom>
        </p:spPr>
        <p:txBody>
          <a:bodyPr vert="horz" lIns="25780" tIns="12890" rIns="25780" bIns="1289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B2FC-44C4-4BBA-BB7B-B79712F536F6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7" y="1168274"/>
            <a:ext cx="1140144" cy="67109"/>
          </a:xfrm>
          <a:prstGeom prst="rect">
            <a:avLst/>
          </a:prstGeom>
        </p:spPr>
        <p:txBody>
          <a:bodyPr vert="horz" lIns="25780" tIns="12890" rIns="25780" bIns="1289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6" y="1168274"/>
            <a:ext cx="840105" cy="67109"/>
          </a:xfrm>
          <a:prstGeom prst="rect">
            <a:avLst/>
          </a:prstGeom>
        </p:spPr>
        <p:txBody>
          <a:bodyPr vert="horz" lIns="25780" tIns="12890" rIns="25780" bIns="1289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BF07-0E48-4C13-829B-056F256E3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7806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77" indent="-96677" algn="l" defTabSz="25780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09467" indent="-80564" algn="l" defTabSz="257806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22257" indent="-64452" algn="l" defTabSz="25780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1161" indent="-64452" algn="l" defTabSz="257806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80063" indent="-64452" algn="l" defTabSz="257806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708966" indent="-64452" algn="l" defTabSz="25780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37869" indent="-64452" algn="l" defTabSz="25780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66772" indent="-64452" algn="l" defTabSz="25780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95675" indent="-64452" algn="l" defTabSz="25780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80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8903" algn="l" defTabSz="25780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57806" algn="l" defTabSz="25780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86709" algn="l" defTabSz="25780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15612" algn="l" defTabSz="25780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44515" algn="l" defTabSz="25780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73418" algn="l" defTabSz="25780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02320" algn="l" defTabSz="25780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31223" algn="l" defTabSz="25780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a probability density function for a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A) T B) 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18" t="-2190" b="-12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37" y="846261"/>
            <a:ext cx="647467" cy="3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3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3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09" y="293688"/>
            <a:ext cx="186363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45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3" y="24503"/>
            <a:ext cx="1800200" cy="12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ction Button: Forward or Next 2">
            <a:hlinkClick r:id="rId3" action="ppaction://hlinksldjump" highlightClick="1"/>
          </p:cNvPr>
          <p:cNvSpPr/>
          <p:nvPr/>
        </p:nvSpPr>
        <p:spPr>
          <a:xfrm>
            <a:off x="2993992" y="810257"/>
            <a:ext cx="432048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Example</a:t>
            </a:r>
          </a:p>
        </p:txBody>
      </p:sp>
    </p:spTree>
    <p:extLst>
      <p:ext uri="{BB962C8B-B14F-4D97-AF65-F5344CB8AC3E}">
        <p14:creationId xmlns:p14="http://schemas.microsoft.com/office/powerpoint/2010/main" val="27146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independent categorical trials?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A) Yes</a:t>
            </a:r>
          </a:p>
          <a:p>
            <a:r>
              <a:rPr lang="en-US" dirty="0"/>
              <a:t>B) No</a:t>
            </a:r>
          </a:p>
          <a:p>
            <a:r>
              <a:rPr lang="en-US" dirty="0"/>
              <a:t>C) I don’t know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728217" y="294112"/>
            <a:ext cx="1692213" cy="9121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25% of bottled water is just tap water packaged in a bottle. Consider a sample of five bottled water brands. Let Y = number of these brands that use tap water.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Action Button: Forward or Next 6">
            <a:hlinkClick r:id="" action="ppaction://noaction" highlightClick="1"/>
          </p:cNvPr>
          <p:cNvSpPr/>
          <p:nvPr/>
        </p:nvSpPr>
        <p:spPr>
          <a:xfrm>
            <a:off x="174930" y="990277"/>
            <a:ext cx="216024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h-itt.com/img/iCuePro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258" y="846261"/>
            <a:ext cx="185192" cy="41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765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3" y="24503"/>
            <a:ext cx="1800200" cy="12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7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number of trials fixed?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A) Yes </a:t>
            </a:r>
          </a:p>
          <a:p>
            <a:r>
              <a:rPr lang="en-US" dirty="0"/>
              <a:t>B) No</a:t>
            </a:r>
          </a:p>
          <a:p>
            <a:r>
              <a:rPr lang="en-US" dirty="0"/>
              <a:t>C) I don’t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25% of bottled water is just tap water packaged in a bottle. Consider a sample of five bottled water brands. Let Y = number of these brands that use tap water.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ction Button: Forward or Next 4">
            <a:hlinkClick r:id="" action="ppaction://noaction" highlightClick="1"/>
          </p:cNvPr>
          <p:cNvSpPr/>
          <p:nvPr/>
        </p:nvSpPr>
        <p:spPr>
          <a:xfrm>
            <a:off x="216049" y="990277"/>
            <a:ext cx="216024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h-itt.com/img/iCuePro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258" y="846261"/>
            <a:ext cx="185192" cy="41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768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3" y="24503"/>
            <a:ext cx="1800200" cy="12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7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more than two categories?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A) Yes </a:t>
            </a:r>
          </a:p>
          <a:p>
            <a:r>
              <a:rPr lang="en-US" dirty="0"/>
              <a:t>B) No</a:t>
            </a:r>
          </a:p>
          <a:p>
            <a:r>
              <a:rPr lang="en-US" dirty="0"/>
              <a:t>C) I don’t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25% of bottled water is just tap water packaged in a bottle. Consider a sample of five bottled water brands. Let Y = number of these brands that use tap water.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http://www.h-itt.com/img/iCuePro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258" y="846261"/>
            <a:ext cx="185192" cy="41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811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3" y="24503"/>
            <a:ext cx="1800200" cy="12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7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2 or more trials?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A) Yes </a:t>
            </a:r>
          </a:p>
          <a:p>
            <a:r>
              <a:rPr lang="en-US" dirty="0"/>
              <a:t>B) No</a:t>
            </a:r>
          </a:p>
          <a:p>
            <a:r>
              <a:rPr lang="en-US" dirty="0"/>
              <a:t>C) I don’t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25% of bottled water is just tap water packaged in a bottle. Consider a sample of five bottled water brands. Let Y = number of these brands that use tap water.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http://www.h-itt.com/img/iCuePro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258" y="846261"/>
            <a:ext cx="185192" cy="41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706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7" y="293688"/>
            <a:ext cx="835296" cy="831850"/>
          </a:xfrm>
        </p:spPr>
      </p:pic>
      <p:pic>
        <p:nvPicPr>
          <p:cNvPr id="1863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46" y="293688"/>
            <a:ext cx="149595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0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a probability density function for a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A) T B) 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18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37" y="846261"/>
            <a:ext cx="647467" cy="3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99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independent categorical trials?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A) Yes</a:t>
            </a:r>
          </a:p>
          <a:p>
            <a:r>
              <a:rPr lang="en-US" dirty="0"/>
              <a:t>B) No</a:t>
            </a:r>
          </a:p>
          <a:p>
            <a:r>
              <a:rPr lang="en-US" dirty="0"/>
              <a:t>I don’t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the number Y of cracks per concrete specimen is approximately 2.5 (We are interested in the number of cracks per Block)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1" y="774253"/>
            <a:ext cx="688382" cy="3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3" y="24503"/>
            <a:ext cx="1800200" cy="12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78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constant rate?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A) Yes</a:t>
            </a:r>
          </a:p>
          <a:p>
            <a:r>
              <a:rPr lang="en-US" dirty="0"/>
              <a:t>B) No</a:t>
            </a:r>
          </a:p>
          <a:p>
            <a:r>
              <a:rPr lang="en-US" dirty="0"/>
              <a:t>I don’t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the number Y of cracks per concrete specimen is approximately 2.5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1" y="774253"/>
            <a:ext cx="688382" cy="3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3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3" y="24503"/>
            <a:ext cx="1800200" cy="12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78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1" y="293688"/>
            <a:ext cx="1096529" cy="831850"/>
          </a:xfrm>
        </p:spPr>
      </p:pic>
      <p:pic>
        <p:nvPicPr>
          <p:cNvPr id="1873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136" y="293688"/>
            <a:ext cx="1483179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052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3" y="24503"/>
            <a:ext cx="1800200" cy="12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7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independent categorical trials?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A) Yes</a:t>
            </a:r>
          </a:p>
          <a:p>
            <a:r>
              <a:rPr lang="en-US" dirty="0"/>
              <a:t>B) No</a:t>
            </a:r>
          </a:p>
          <a:p>
            <a:r>
              <a:rPr lang="en-US" dirty="0"/>
              <a:t>C) I don’t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Assume hitting oil at one drilling location is independent of another and the probability of a success is 0.3. What is the probability that a driller will hit oil for the first time on the 10</a:t>
            </a:r>
            <a:r>
              <a:rPr lang="en-US" baseline="30000" dirty="0"/>
              <a:t>th</a:t>
            </a:r>
            <a:r>
              <a:rPr lang="en-US" dirty="0"/>
              <a:t> drilling?</a:t>
            </a:r>
          </a:p>
        </p:txBody>
      </p:sp>
      <p:pic>
        <p:nvPicPr>
          <p:cNvPr id="5" name="Picture 2" descr="http://www.h-itt.com/img/iCuePro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258" y="846261"/>
            <a:ext cx="185192" cy="41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0166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3" y="24503"/>
            <a:ext cx="1800200" cy="12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78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number of trials fixed?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A) Yes</a:t>
            </a:r>
          </a:p>
          <a:p>
            <a:r>
              <a:rPr lang="en-US" dirty="0"/>
              <a:t>B) No</a:t>
            </a:r>
          </a:p>
          <a:p>
            <a:r>
              <a:rPr lang="en-US" dirty="0"/>
              <a:t>C) I don’t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Assume hitting oil at one drilling location is independent of another and the probability of a success is 0.3. What is the probability that a driller will hit oil for the first time on the 10th drilling?</a:t>
            </a:r>
          </a:p>
        </p:txBody>
      </p:sp>
      <p:pic>
        <p:nvPicPr>
          <p:cNvPr id="5" name="Picture 2" descr="http://www.h-itt.com/img/iCuePro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258" y="846261"/>
            <a:ext cx="185192" cy="41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490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3" y="24503"/>
            <a:ext cx="1800200" cy="12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7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a probability density function for a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≥0 </m:t>
                    </m:r>
                  </m:oMath>
                </a14:m>
                <a:r>
                  <a:rPr lang="en-US" dirty="0"/>
                  <a:t>A) T B) 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18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37" y="846261"/>
            <a:ext cx="647467" cy="3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83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Trials to first success?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A) Yes</a:t>
            </a:r>
          </a:p>
          <a:p>
            <a:r>
              <a:rPr lang="en-US" dirty="0"/>
              <a:t>B) No</a:t>
            </a:r>
          </a:p>
          <a:p>
            <a:r>
              <a:rPr lang="en-US" dirty="0"/>
              <a:t>C) I don’t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Assume hitting oil at one drilling location is independent of another and the probability of a success is 0.3. What is the probability that a driller will hit oil for the first time on the 10th drilling?</a:t>
            </a:r>
          </a:p>
        </p:txBody>
      </p:sp>
      <p:pic>
        <p:nvPicPr>
          <p:cNvPr id="5" name="Picture 2" descr="http://www.h-itt.com/img/iCuePro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258" y="846261"/>
            <a:ext cx="185192" cy="41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653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3" y="24503"/>
            <a:ext cx="1800200" cy="12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78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</a:t>
            </a:r>
          </a:p>
        </p:txBody>
      </p:sp>
      <p:pic>
        <p:nvPicPr>
          <p:cNvPr id="1884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90" y="293688"/>
            <a:ext cx="1127071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6" y="293688"/>
            <a:ext cx="666399" cy="831850"/>
          </a:xfrm>
        </p:spPr>
      </p:pic>
    </p:spTree>
    <p:extLst>
      <p:ext uri="{BB962C8B-B14F-4D97-AF65-F5344CB8AC3E}">
        <p14:creationId xmlns:p14="http://schemas.microsoft.com/office/powerpoint/2010/main" val="1884689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3" y="24503"/>
            <a:ext cx="1800200" cy="12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78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independent categorical trials?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A) Yes</a:t>
            </a:r>
          </a:p>
          <a:p>
            <a:r>
              <a:rPr lang="en-US" dirty="0"/>
              <a:t>B) No</a:t>
            </a:r>
          </a:p>
          <a:p>
            <a:r>
              <a:rPr lang="en-US" dirty="0"/>
              <a:t>C) I don’t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 experiment is conducted to select a suitable catalyst for the commercial production of ethylene </a:t>
            </a:r>
            <a:r>
              <a:rPr lang="en-US" dirty="0" err="1"/>
              <a:t>diamine</a:t>
            </a:r>
            <a:r>
              <a:rPr lang="en-US" dirty="0"/>
              <a:t> (EDA – used in soap). Suppose a chemical engineer randomly selects 3 catalysts for testing from among a group of 10 catalysts, 6 of which have low acidity and 4 of which have high acidity</a:t>
            </a:r>
          </a:p>
        </p:txBody>
      </p:sp>
      <p:pic>
        <p:nvPicPr>
          <p:cNvPr id="5" name="Picture 2" descr="http://www.h-itt.com/img/iCuePro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258" y="846261"/>
            <a:ext cx="185192" cy="41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4516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3" y="24503"/>
            <a:ext cx="1800200" cy="12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78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constant rate?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A) Yes</a:t>
            </a:r>
          </a:p>
          <a:p>
            <a:r>
              <a:rPr lang="en-US" dirty="0"/>
              <a:t>B) No</a:t>
            </a:r>
          </a:p>
          <a:p>
            <a:r>
              <a:rPr lang="en-US" dirty="0"/>
              <a:t>C) I don’t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 experiment is conducted to select a suitable catalyst for the commercial production of ethylene </a:t>
            </a:r>
            <a:r>
              <a:rPr lang="en-US" dirty="0" err="1"/>
              <a:t>diamine</a:t>
            </a:r>
            <a:r>
              <a:rPr lang="en-US" dirty="0"/>
              <a:t> (EDA – used in soap). Suppose a chemical engineer randomly selects 3 catalysts for testing from among a group of 10 catalysts, 6 of which have low acidity and 4 of which have high acidity</a:t>
            </a:r>
          </a:p>
        </p:txBody>
      </p:sp>
      <p:pic>
        <p:nvPicPr>
          <p:cNvPr id="5" name="Picture 2" descr="http://www.h-itt.com/img/iCuePro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258" y="846261"/>
            <a:ext cx="185192" cy="41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5108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3" y="24503"/>
            <a:ext cx="1800200" cy="12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78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HYPER-GEOMETRIC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7" y="270198"/>
            <a:ext cx="1228613" cy="871972"/>
          </a:xfrm>
        </p:spPr>
      </p:pic>
      <p:pic>
        <p:nvPicPr>
          <p:cNvPr id="1894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101" y="293688"/>
            <a:ext cx="91524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47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57" y="-79921"/>
            <a:ext cx="1327001" cy="132700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line is NOT plotted?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A) curve(</a:t>
            </a:r>
            <a:r>
              <a:rPr lang="en-US" dirty="0" err="1"/>
              <a:t>dnorm</a:t>
            </a:r>
            <a:r>
              <a:rPr lang="en-US" dirty="0"/>
              <a:t>(x, mean=10,sd=4),</a:t>
            </a:r>
            <a:r>
              <a:rPr lang="en-US" dirty="0" err="1"/>
              <a:t>xlim</a:t>
            </a:r>
            <a:r>
              <a:rPr lang="en-US" dirty="0"/>
              <a:t>=c(-10,30))</a:t>
            </a:r>
          </a:p>
          <a:p>
            <a:r>
              <a:rPr lang="en-US" dirty="0"/>
              <a:t>B) curve(</a:t>
            </a:r>
            <a:r>
              <a:rPr lang="en-US" dirty="0" err="1"/>
              <a:t>dnorm</a:t>
            </a:r>
            <a:r>
              <a:rPr lang="en-US" dirty="0"/>
              <a:t>(x, mean=10,sd=2),</a:t>
            </a:r>
            <a:r>
              <a:rPr lang="en-US" dirty="0" err="1"/>
              <a:t>xlim</a:t>
            </a:r>
            <a:r>
              <a:rPr lang="en-US" dirty="0"/>
              <a:t>=c(0,20))</a:t>
            </a:r>
          </a:p>
          <a:p>
            <a:r>
              <a:rPr lang="en-US" dirty="0"/>
              <a:t>C) curve(</a:t>
            </a:r>
            <a:r>
              <a:rPr lang="en-US" dirty="0" err="1"/>
              <a:t>dnorm</a:t>
            </a:r>
            <a:r>
              <a:rPr lang="en-US" dirty="0"/>
              <a:t>(x, mean=5,sd=10),</a:t>
            </a:r>
            <a:r>
              <a:rPr lang="en-US" dirty="0" err="1"/>
              <a:t>xlim</a:t>
            </a:r>
            <a:r>
              <a:rPr lang="en-US" dirty="0"/>
              <a:t>=c(-30,40))</a:t>
            </a:r>
          </a:p>
          <a:p>
            <a:r>
              <a:rPr lang="en-US" dirty="0"/>
              <a:t>D) curve(</a:t>
            </a:r>
            <a:r>
              <a:rPr lang="en-US" dirty="0" err="1"/>
              <a:t>dnorm</a:t>
            </a:r>
            <a:r>
              <a:rPr lang="en-US" dirty="0"/>
              <a:t>(x, mean=5,sd=1/2),</a:t>
            </a:r>
            <a:r>
              <a:rPr lang="en-US" dirty="0" err="1"/>
              <a:t>xlim</a:t>
            </a:r>
            <a:r>
              <a:rPr lang="en-US" dirty="0"/>
              <a:t>=c(4,7))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5" y="850703"/>
            <a:ext cx="647467" cy="3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4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size of the area shaded?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A) 0.5</a:t>
            </a:r>
          </a:p>
          <a:p>
            <a:r>
              <a:rPr lang="en-US" dirty="0"/>
              <a:t>B) 0.7</a:t>
            </a:r>
          </a:p>
          <a:p>
            <a:r>
              <a:rPr lang="en-US" dirty="0"/>
              <a:t>C) &lt; 0.5</a:t>
            </a:r>
          </a:p>
          <a:p>
            <a:r>
              <a:rPr lang="en-US" dirty="0"/>
              <a:t>D) &gt; 0.5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65" y="307082"/>
            <a:ext cx="953393" cy="95339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83" y="126181"/>
            <a:ext cx="647467" cy="3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1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1" y="-63209"/>
            <a:ext cx="1296144" cy="12961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line is incorrect?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3" y="294112"/>
            <a:ext cx="2124258" cy="8401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A) curve(</a:t>
            </a:r>
            <a:r>
              <a:rPr lang="en-US" dirty="0" err="1"/>
              <a:t>dnorm</a:t>
            </a:r>
            <a:r>
              <a:rPr lang="en-US" dirty="0"/>
              <a:t>(x, mean=4,sd=2),</a:t>
            </a:r>
            <a:r>
              <a:rPr lang="en-US" dirty="0" err="1"/>
              <a:t>xlim</a:t>
            </a:r>
            <a:r>
              <a:rPr lang="en-US" dirty="0"/>
              <a:t>=c(-2,10))</a:t>
            </a:r>
          </a:p>
          <a:p>
            <a:r>
              <a:rPr lang="en-US" dirty="0"/>
              <a:t>B) </a:t>
            </a:r>
            <a:r>
              <a:rPr lang="en-US" dirty="0" err="1"/>
              <a:t>xcurve</a:t>
            </a:r>
            <a:r>
              <a:rPr lang="en-US" dirty="0"/>
              <a:t>=</a:t>
            </a:r>
            <a:r>
              <a:rPr lang="en-US" dirty="0" err="1"/>
              <a:t>seq</a:t>
            </a:r>
            <a:r>
              <a:rPr lang="en-US" dirty="0"/>
              <a:t>(1,5,length=1000)</a:t>
            </a:r>
          </a:p>
          <a:p>
            <a:r>
              <a:rPr lang="en-US" dirty="0"/>
              <a:t>C) </a:t>
            </a:r>
            <a:r>
              <a:rPr lang="en-US" dirty="0" err="1"/>
              <a:t>ycurve</a:t>
            </a:r>
            <a:r>
              <a:rPr lang="en-US" dirty="0"/>
              <a:t>=</a:t>
            </a:r>
            <a:r>
              <a:rPr lang="en-US" dirty="0" err="1"/>
              <a:t>dnorm</a:t>
            </a:r>
            <a:r>
              <a:rPr lang="en-US" dirty="0"/>
              <a:t>(</a:t>
            </a:r>
            <a:r>
              <a:rPr lang="en-US" dirty="0" err="1"/>
              <a:t>xcurve,mean</a:t>
            </a:r>
            <a:r>
              <a:rPr lang="en-US" dirty="0"/>
              <a:t>=4,sd=2)</a:t>
            </a:r>
          </a:p>
          <a:p>
            <a:r>
              <a:rPr lang="en-US" dirty="0"/>
              <a:t>D)polygon(c(1,xcurve,6),c(0,ycurve,0),col="Red")</a:t>
            </a:r>
          </a:p>
          <a:p>
            <a:r>
              <a:rPr lang="en-US" dirty="0"/>
              <a:t>E) text(locator(1),paste("P(1 &lt;= Y &lt; 5)","=",round(</a:t>
            </a:r>
            <a:r>
              <a:rPr lang="en-US" dirty="0" err="1"/>
              <a:t>pnorm</a:t>
            </a:r>
            <a:r>
              <a:rPr lang="en-US" dirty="0"/>
              <a:t>(5,mean=4,sd=2)-</a:t>
            </a:r>
            <a:r>
              <a:rPr lang="en-US" dirty="0" err="1"/>
              <a:t>pnorm</a:t>
            </a:r>
            <a:r>
              <a:rPr lang="en-US" dirty="0"/>
              <a:t>(1,mean=4,sd=2),4)))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09" y="918270"/>
            <a:ext cx="647467" cy="3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3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line calculates the area?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91074"/>
            <a:ext cx="2281831" cy="9121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A) curve(</a:t>
            </a:r>
            <a:r>
              <a:rPr lang="en-US" dirty="0" err="1"/>
              <a:t>dchisq</a:t>
            </a:r>
            <a:r>
              <a:rPr lang="en-US" dirty="0"/>
              <a:t>(x, </a:t>
            </a:r>
            <a:r>
              <a:rPr lang="en-US" dirty="0" err="1"/>
              <a:t>df</a:t>
            </a:r>
            <a:r>
              <a:rPr lang="en-US" dirty="0"/>
              <a:t>=3),</a:t>
            </a:r>
            <a:r>
              <a:rPr lang="en-US" dirty="0" err="1"/>
              <a:t>xlim</a:t>
            </a:r>
            <a:r>
              <a:rPr lang="en-US" dirty="0"/>
              <a:t>=c(0,10),</a:t>
            </a:r>
            <a:r>
              <a:rPr lang="en-US" dirty="0" err="1"/>
              <a:t>ylim</a:t>
            </a:r>
            <a:r>
              <a:rPr lang="en-US" dirty="0"/>
              <a:t>=c(0,1),</a:t>
            </a:r>
            <a:r>
              <a:rPr lang="en-US" dirty="0" err="1"/>
              <a:t>ylab</a:t>
            </a:r>
            <a:r>
              <a:rPr lang="en-US" dirty="0"/>
              <a:t>="Gamma density")</a:t>
            </a:r>
          </a:p>
          <a:p>
            <a:r>
              <a:rPr lang="en-US" dirty="0"/>
              <a:t>B) </a:t>
            </a:r>
            <a:r>
              <a:rPr lang="en-US" dirty="0" err="1"/>
              <a:t>xcurve</a:t>
            </a:r>
            <a:r>
              <a:rPr lang="en-US" dirty="0"/>
              <a:t>=</a:t>
            </a:r>
            <a:r>
              <a:rPr lang="en-US" dirty="0" err="1"/>
              <a:t>seq</a:t>
            </a:r>
            <a:r>
              <a:rPr lang="en-US" dirty="0"/>
              <a:t>(3,5,length=1000)</a:t>
            </a:r>
          </a:p>
          <a:p>
            <a:r>
              <a:rPr lang="en-US" dirty="0"/>
              <a:t>C) </a:t>
            </a:r>
            <a:r>
              <a:rPr lang="en-US" dirty="0" err="1"/>
              <a:t>ycurve</a:t>
            </a:r>
            <a:r>
              <a:rPr lang="en-US" dirty="0"/>
              <a:t>=</a:t>
            </a:r>
            <a:r>
              <a:rPr lang="en-US" dirty="0" err="1"/>
              <a:t>dchisq</a:t>
            </a:r>
            <a:r>
              <a:rPr lang="en-US" dirty="0"/>
              <a:t>(</a:t>
            </a:r>
            <a:r>
              <a:rPr lang="en-US" dirty="0" err="1"/>
              <a:t>xcurve,df</a:t>
            </a:r>
            <a:r>
              <a:rPr lang="en-US" dirty="0"/>
              <a:t>=3)</a:t>
            </a:r>
          </a:p>
          <a:p>
            <a:r>
              <a:rPr lang="en-US" dirty="0"/>
              <a:t>D)polygon(c(3,xcurve,5),c(0,ycurve,0),col="Red")</a:t>
            </a:r>
          </a:p>
          <a:p>
            <a:r>
              <a:rPr lang="en-US" dirty="0"/>
              <a:t>E)text(locator(1),paste("P(3=&lt;Y&lt;=5)","=",round(</a:t>
            </a:r>
            <a:r>
              <a:rPr lang="en-US" dirty="0" err="1"/>
              <a:t>pchisq</a:t>
            </a:r>
            <a:r>
              <a:rPr lang="en-US" dirty="0"/>
              <a:t>(5,df=3)-</a:t>
            </a:r>
            <a:r>
              <a:rPr lang="en-US" dirty="0" err="1"/>
              <a:t>pchisq</a:t>
            </a:r>
            <a:r>
              <a:rPr lang="en-US" dirty="0"/>
              <a:t>(3,df=3),4)))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32" y="-24120"/>
            <a:ext cx="1318618" cy="131861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41" y="7408"/>
            <a:ext cx="647467" cy="3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8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HWK due 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Read Examples 6.1,2,3 page212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77" y="293688"/>
            <a:ext cx="835296" cy="831850"/>
          </a:xfrm>
        </p:spPr>
      </p:pic>
    </p:spTree>
    <p:extLst>
      <p:ext uri="{BB962C8B-B14F-4D97-AF65-F5344CB8AC3E}">
        <p14:creationId xmlns:p14="http://schemas.microsoft.com/office/powerpoint/2010/main" val="366204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pic>
        <p:nvPicPr>
          <p:cNvPr id="182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21" y="39476"/>
            <a:ext cx="1656183" cy="118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95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15710</TotalTime>
  <Words>1054</Words>
  <Application>Microsoft Office PowerPoint</Application>
  <PresentationFormat>Custom</PresentationFormat>
  <Paragraphs>100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Office Theme</vt:lpstr>
      <vt:lpstr>Continuous distributions</vt:lpstr>
      <vt:lpstr>Continuous distributions</vt:lpstr>
      <vt:lpstr>Continuous distributions</vt:lpstr>
      <vt:lpstr>Which line is NOT plotted?</vt:lpstr>
      <vt:lpstr>What is the size of the area shaded?</vt:lpstr>
      <vt:lpstr>Which line is incorrect?</vt:lpstr>
      <vt:lpstr>What line calculates the area?</vt:lpstr>
      <vt:lpstr>HWK due Wed</vt:lpstr>
      <vt:lpstr>m</vt:lpstr>
      <vt:lpstr>PowerPoint Presentation</vt:lpstr>
      <vt:lpstr>PowerPoint Presentation</vt:lpstr>
      <vt:lpstr>Are there independent categorical trials?</vt:lpstr>
      <vt:lpstr>PowerPoint Presentation</vt:lpstr>
      <vt:lpstr>Is the number of trials fixed?</vt:lpstr>
      <vt:lpstr>PowerPoint Presentation</vt:lpstr>
      <vt:lpstr>Are there more than two categories?</vt:lpstr>
      <vt:lpstr>PowerPoint Presentation</vt:lpstr>
      <vt:lpstr>Are there 2 or more trials? </vt:lpstr>
      <vt:lpstr>BINOMIAL</vt:lpstr>
      <vt:lpstr>Are there independent categorical trials?</vt:lpstr>
      <vt:lpstr>PowerPoint Presentation</vt:lpstr>
      <vt:lpstr>Is there a constant rate?</vt:lpstr>
      <vt:lpstr>PowerPoint Presentation</vt:lpstr>
      <vt:lpstr>POISSON</vt:lpstr>
      <vt:lpstr>PowerPoint Presentation</vt:lpstr>
      <vt:lpstr>Are there independent categorical trials?</vt:lpstr>
      <vt:lpstr>PowerPoint Presentation</vt:lpstr>
      <vt:lpstr>Is the number of trials fixed?</vt:lpstr>
      <vt:lpstr>PowerPoint Presentation</vt:lpstr>
      <vt:lpstr>Trials to first success?</vt:lpstr>
      <vt:lpstr>PowerPoint Presentation</vt:lpstr>
      <vt:lpstr>GEOMETRIC</vt:lpstr>
      <vt:lpstr>PowerPoint Presentation</vt:lpstr>
      <vt:lpstr>Are there independent categorical trials?</vt:lpstr>
      <vt:lpstr>PowerPoint Presentation</vt:lpstr>
      <vt:lpstr>Is there a constant rate?</vt:lpstr>
      <vt:lpstr>PowerPoint Presentation</vt:lpstr>
      <vt:lpstr>HYPER-GEOMETRIC</vt:lpstr>
    </vt:vector>
  </TitlesOfParts>
  <Company>UoA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wste002</dc:creator>
  <cp:lastModifiedBy>Stewart, Wayne S.</cp:lastModifiedBy>
  <cp:revision>311</cp:revision>
  <dcterms:created xsi:type="dcterms:W3CDTF">2013-01-16T19:41:50Z</dcterms:created>
  <dcterms:modified xsi:type="dcterms:W3CDTF">2018-02-26T15:56:02Z</dcterms:modified>
</cp:coreProperties>
</file>