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8" r:id="rId3"/>
    <p:sldId id="257" r:id="rId4"/>
    <p:sldId id="265" r:id="rId5"/>
    <p:sldId id="267" r:id="rId6"/>
    <p:sldId id="275" r:id="rId7"/>
    <p:sldId id="279" r:id="rId8"/>
    <p:sldId id="259" r:id="rId9"/>
    <p:sldId id="268" r:id="rId10"/>
    <p:sldId id="269" r:id="rId11"/>
    <p:sldId id="270" r:id="rId12"/>
    <p:sldId id="273" r:id="rId13"/>
    <p:sldId id="274" r:id="rId14"/>
    <p:sldId id="272" r:id="rId15"/>
    <p:sldId id="262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C0D0219-0CD8-874C-8BA5-E0F9D98E4DAA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FE54809-0EA6-D24E-80EB-8B36539DEE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do Math </a:t>
            </a:r>
            <a:r>
              <a:rPr lang="en-US" dirty="0"/>
              <a:t>and </a:t>
            </a:r>
            <a:r>
              <a:rPr lang="en-US" dirty="0" smtClean="0"/>
              <a:t>Stats </a:t>
            </a:r>
            <a:r>
              <a:rPr lang="en-US" dirty="0"/>
              <a:t>fit </a:t>
            </a:r>
            <a:r>
              <a:rPr lang="en-US" dirty="0" smtClean="0"/>
              <a:t>into </a:t>
            </a:r>
            <a:r>
              <a:rPr lang="en-US" dirty="0" smtClean="0"/>
              <a:t>a </a:t>
            </a:r>
            <a:r>
              <a:rPr lang="en-US" dirty="0"/>
              <a:t>World of Data Science?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 Hardin</a:t>
            </a:r>
          </a:p>
          <a:p>
            <a:r>
              <a:rPr lang="en-US" dirty="0" smtClean="0"/>
              <a:t>Pomona College</a:t>
            </a:r>
          </a:p>
          <a:p>
            <a:r>
              <a:rPr lang="en-US" dirty="0" smtClean="0"/>
              <a:t>4.7.2017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2670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math should DS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2339101"/>
          </a:xfrm>
        </p:spPr>
        <p:txBody>
          <a:bodyPr/>
          <a:lstStyle/>
          <a:p>
            <a:r>
              <a:rPr lang="en-US" dirty="0" err="1" smtClean="0"/>
              <a:t>Calc</a:t>
            </a:r>
            <a:r>
              <a:rPr lang="en-US" dirty="0" smtClean="0"/>
              <a:t> I</a:t>
            </a:r>
          </a:p>
          <a:p>
            <a:endParaRPr lang="en-US" dirty="0"/>
          </a:p>
          <a:p>
            <a:r>
              <a:rPr lang="en-US" dirty="0" err="1" smtClean="0"/>
              <a:t>Calc</a:t>
            </a:r>
            <a:r>
              <a:rPr lang="en-US" dirty="0" smtClean="0"/>
              <a:t> II</a:t>
            </a:r>
          </a:p>
          <a:p>
            <a:endParaRPr lang="en-US" dirty="0"/>
          </a:p>
          <a:p>
            <a:r>
              <a:rPr lang="en-US" dirty="0" err="1" smtClean="0"/>
              <a:t>Calc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2339102"/>
          </a:xfrm>
        </p:spPr>
        <p:txBody>
          <a:bodyPr/>
          <a:lstStyle/>
          <a:p>
            <a:r>
              <a:rPr lang="en-US" dirty="0" smtClean="0"/>
              <a:t>Linear Algebra</a:t>
            </a:r>
          </a:p>
          <a:p>
            <a:endParaRPr lang="en-US" dirty="0"/>
          </a:p>
          <a:p>
            <a:r>
              <a:rPr lang="en-US" dirty="0" smtClean="0"/>
              <a:t>Discrete Math</a:t>
            </a:r>
          </a:p>
          <a:p>
            <a:endParaRPr lang="en-US" dirty="0"/>
          </a:p>
          <a:p>
            <a:r>
              <a:rPr lang="en-US" dirty="0" smtClean="0"/>
              <a:t>Probability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2670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math should DS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2339101"/>
          </a:xfrm>
        </p:spPr>
        <p:txBody>
          <a:bodyPr/>
          <a:lstStyle/>
          <a:p>
            <a:r>
              <a:rPr lang="en-US" dirty="0" err="1" smtClean="0"/>
              <a:t>Calc</a:t>
            </a:r>
            <a:r>
              <a:rPr lang="en-US" dirty="0" smtClean="0"/>
              <a:t> I</a:t>
            </a:r>
          </a:p>
          <a:p>
            <a:endParaRPr lang="en-US" dirty="0"/>
          </a:p>
          <a:p>
            <a:r>
              <a:rPr lang="en-US" dirty="0" err="1" smtClean="0"/>
              <a:t>Calc</a:t>
            </a:r>
            <a:r>
              <a:rPr lang="en-US" dirty="0" smtClean="0"/>
              <a:t> II</a:t>
            </a:r>
          </a:p>
          <a:p>
            <a:endParaRPr lang="en-US" dirty="0"/>
          </a:p>
          <a:p>
            <a:r>
              <a:rPr lang="en-US" dirty="0" err="1" smtClean="0"/>
              <a:t>Calc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2339102"/>
          </a:xfrm>
        </p:spPr>
        <p:txBody>
          <a:bodyPr/>
          <a:lstStyle/>
          <a:p>
            <a:r>
              <a:rPr lang="en-US" dirty="0" smtClean="0"/>
              <a:t>Linear Algebra</a:t>
            </a:r>
          </a:p>
          <a:p>
            <a:endParaRPr lang="en-US" dirty="0"/>
          </a:p>
          <a:p>
            <a:r>
              <a:rPr lang="en-US" dirty="0" smtClean="0"/>
              <a:t>Discrete Math</a:t>
            </a:r>
          </a:p>
          <a:p>
            <a:endParaRPr lang="en-US" dirty="0"/>
          </a:p>
          <a:p>
            <a:r>
              <a:rPr lang="en-US" dirty="0" smtClean="0"/>
              <a:t>Probability Theory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9413" y="5149540"/>
            <a:ext cx="541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 semesters of math !!</a:t>
            </a:r>
          </a:p>
          <a:p>
            <a:pPr algn="ctr"/>
            <a:r>
              <a:rPr lang="en-US" dirty="0" smtClean="0"/>
              <a:t>(not to mention needed CS, statistics,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7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50172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we need math?</a:t>
            </a:r>
            <a:br>
              <a:rPr lang="en-US" dirty="0" smtClean="0"/>
            </a:br>
            <a:r>
              <a:rPr lang="en-US" sz="3600" dirty="0" smtClean="0"/>
              <a:t>Case study: support vector machines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571052" cy="3493008"/>
          </a:xfrm>
        </p:spPr>
        <p:txBody>
          <a:bodyPr/>
          <a:lstStyle/>
          <a:p>
            <a:r>
              <a:rPr lang="en-US" dirty="0" smtClean="0"/>
              <a:t>Transformations</a:t>
            </a:r>
          </a:p>
          <a:p>
            <a:r>
              <a:rPr lang="en-US" dirty="0" smtClean="0"/>
              <a:t>Minima</a:t>
            </a:r>
          </a:p>
          <a:p>
            <a:r>
              <a:rPr lang="en-US" dirty="0" smtClean="0"/>
              <a:t>Dot-products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Lagrange multipliers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-11" r="-2863" b="-1174"/>
          <a:stretch/>
        </p:blipFill>
        <p:spPr>
          <a:xfrm>
            <a:off x="627897" y="2170664"/>
            <a:ext cx="3954947" cy="2201044"/>
          </a:xfrm>
        </p:spPr>
      </p:pic>
      <p:pic>
        <p:nvPicPr>
          <p:cNvPr id="9" name="Picture 8" descr="sv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6" y="4555066"/>
            <a:ext cx="7277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2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50172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we need math?</a:t>
            </a:r>
            <a:br>
              <a:rPr lang="en-US" dirty="0" smtClean="0"/>
            </a:br>
            <a:r>
              <a:rPr lang="en-US" sz="3600" dirty="0" smtClean="0"/>
              <a:t>Case study: support vector machines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571052" cy="3493008"/>
          </a:xfrm>
        </p:spPr>
        <p:txBody>
          <a:bodyPr/>
          <a:lstStyle/>
          <a:p>
            <a:r>
              <a:rPr lang="en-US" dirty="0" smtClean="0"/>
              <a:t>or </a:t>
            </a:r>
            <a:r>
              <a:rPr lang="en-US" b="1" dirty="0" smtClean="0"/>
              <a:t>ONLY CALCULUS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No black box thinking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-11" r="-2863" b="-1174"/>
          <a:stretch/>
        </p:blipFill>
        <p:spPr>
          <a:xfrm>
            <a:off x="627897" y="2170664"/>
            <a:ext cx="3954947" cy="2201044"/>
          </a:xfrm>
        </p:spPr>
      </p:pic>
      <p:pic>
        <p:nvPicPr>
          <p:cNvPr id="9" name="Picture 8" descr="sv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6" y="4555066"/>
            <a:ext cx="7277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 Moving </a:t>
            </a:r>
            <a:r>
              <a:rPr lang="en-US" dirty="0" smtClean="0"/>
              <a:t>F</a:t>
            </a:r>
            <a:r>
              <a:rPr lang="en-US" dirty="0" smtClean="0"/>
              <a:t>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Math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Counting</a:t>
            </a:r>
          </a:p>
          <a:p>
            <a:r>
              <a:rPr lang="en-US" dirty="0" smtClean="0"/>
              <a:t>Discrete Simulations</a:t>
            </a:r>
          </a:p>
          <a:p>
            <a:r>
              <a:rPr lang="en-US" dirty="0" smtClean="0"/>
              <a:t>Graph theory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Continuous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1" y="2974694"/>
            <a:ext cx="3637769" cy="2835797"/>
          </a:xfrm>
        </p:spPr>
        <p:txBody>
          <a:bodyPr>
            <a:normAutofit/>
          </a:bodyPr>
          <a:lstStyle/>
          <a:p>
            <a:r>
              <a:rPr lang="en-US" dirty="0" smtClean="0"/>
              <a:t>Functions &amp; logic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calc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optimiz</a:t>
            </a:r>
            <a:r>
              <a:rPr lang="en-US" dirty="0" smtClean="0"/>
              <a:t> &amp; partial </a:t>
            </a:r>
            <a:r>
              <a:rPr lang="en-US" dirty="0" err="1" smtClean="0"/>
              <a:t>deriv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Taylor expansions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 smtClean="0"/>
              <a:t>Multivariate thinking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490" y="5967501"/>
            <a:ext cx="678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Hardin &amp; Horton “Ensuring that Mathematics is Relevant in a World of Data Science (forthcoming in </a:t>
            </a:r>
            <a:r>
              <a:rPr lang="en-US" sz="1400" b="1" dirty="0" smtClean="0"/>
              <a:t>AMS Notices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251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&amp; Data Science</a:t>
            </a:r>
            <a:br>
              <a:rPr lang="en-US" dirty="0" smtClean="0"/>
            </a:br>
            <a:r>
              <a:rPr lang="en-US" dirty="0" smtClean="0"/>
              <a:t>(in math and stats)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computing in standard mathematical curricula. 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can gain computing experience in their CS classes, but programming experience is quite different from the hands-on approach to computing with </a:t>
            </a:r>
            <a:r>
              <a:rPr lang="en-US" dirty="0" smtClean="0"/>
              <a:t>data and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9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3385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Computing 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2671681"/>
          </a:xfrm>
        </p:spPr>
        <p:txBody>
          <a:bodyPr/>
          <a:lstStyle/>
          <a:p>
            <a:r>
              <a:rPr lang="en-US" dirty="0"/>
              <a:t>The computation requirements that are sometimes part of mathematics and statistics majors … should be expanded …including more </a:t>
            </a:r>
            <a:r>
              <a:rPr lang="en-US" b="1" dirty="0"/>
              <a:t>mathematical and statistical modeling</a:t>
            </a:r>
            <a:r>
              <a:rPr lang="en-US" dirty="0"/>
              <a:t>, </a:t>
            </a:r>
            <a:r>
              <a:rPr lang="en-US" b="1" dirty="0"/>
              <a:t>data analysis</a:t>
            </a:r>
            <a:r>
              <a:rPr lang="en-US" dirty="0"/>
              <a:t>, </a:t>
            </a:r>
            <a:r>
              <a:rPr lang="en-US" b="1" dirty="0"/>
              <a:t>visualization</a:t>
            </a:r>
            <a:r>
              <a:rPr lang="en-US" dirty="0"/>
              <a:t>, and </a:t>
            </a:r>
            <a:r>
              <a:rPr lang="en-US" b="1" dirty="0"/>
              <a:t>high performance computing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490" y="5588000"/>
            <a:ext cx="70484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MAA  </a:t>
            </a:r>
            <a:r>
              <a:rPr lang="en-US" dirty="0" err="1" smtClean="0"/>
              <a:t>INGenIOuS</a:t>
            </a:r>
            <a:r>
              <a:rPr lang="en-US" dirty="0" smtClean="0"/>
              <a:t> Report (2013)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www.maa.org</a:t>
            </a:r>
            <a:r>
              <a:rPr lang="en-US" sz="1600" dirty="0"/>
              <a:t>/sites/default/files/</a:t>
            </a:r>
            <a:r>
              <a:rPr lang="en-US" sz="1600" dirty="0" err="1"/>
              <a:t>pdf</a:t>
            </a:r>
            <a:r>
              <a:rPr lang="en-US" sz="1600" dirty="0"/>
              <a:t>/ingenious/</a:t>
            </a:r>
            <a:r>
              <a:rPr lang="en-US" sz="1600" dirty="0" err="1"/>
              <a:t>INGenIOuS.pdf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70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260375" cy="267148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867" y="2590801"/>
            <a:ext cx="553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 Hardin</a:t>
            </a:r>
          </a:p>
          <a:p>
            <a:r>
              <a:rPr lang="en-US" dirty="0" smtClean="0"/>
              <a:t>Department of Mathematics</a:t>
            </a:r>
          </a:p>
          <a:p>
            <a:r>
              <a:rPr lang="en-US" dirty="0" smtClean="0"/>
              <a:t>Pomona College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o.hardin@pomona.edu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2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Recommendations</a:t>
            </a:r>
            <a:br>
              <a:rPr lang="en-US" dirty="0" smtClean="0"/>
            </a:br>
            <a:r>
              <a:rPr lang="en-US" dirty="0" smtClean="0"/>
              <a:t>(statistics)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Curriculum Guidelines for Statistical Science (ASA)</a:t>
            </a:r>
          </a:p>
          <a:p>
            <a:endParaRPr lang="en-US" dirty="0" smtClean="0"/>
          </a:p>
          <a:p>
            <a:r>
              <a:rPr lang="en-US" dirty="0" smtClean="0"/>
              <a:t>Guidelines for Assessment and Instruction in Statistics Education (ASA)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1" y="2313431"/>
            <a:ext cx="3804581" cy="3493008"/>
          </a:xfrm>
        </p:spPr>
        <p:txBody>
          <a:bodyPr>
            <a:normAutofit/>
          </a:bodyPr>
          <a:lstStyle/>
          <a:p>
            <a:r>
              <a:rPr lang="en-US" dirty="0"/>
              <a:t>Curriculum Guidelines for Undergraduate Programs in Data Science (PCMI &amp; NSF)</a:t>
            </a:r>
          </a:p>
          <a:p>
            <a:endParaRPr lang="en-US" dirty="0" smtClean="0"/>
          </a:p>
          <a:p>
            <a:r>
              <a:rPr lang="en-US" dirty="0" err="1" smtClean="0"/>
              <a:t>INGenIOuS</a:t>
            </a:r>
            <a:r>
              <a:rPr lang="en-US" dirty="0" smtClean="0"/>
              <a:t> Project (ASA &amp; MAA with AMS and SIAM)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6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2828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two pillars of computational and statistical thinking should not be taught </a:t>
            </a:r>
            <a:r>
              <a:rPr lang="en-US" dirty="0" smtClean="0"/>
              <a:t>separately. </a:t>
            </a:r>
          </a:p>
          <a:p>
            <a:r>
              <a:rPr lang="en-US" dirty="0"/>
              <a:t>Data scientists should understand both the computational and modeling </a:t>
            </a:r>
            <a:r>
              <a:rPr lang="en-US" dirty="0" smtClean="0"/>
              <a:t>challenges… when </a:t>
            </a:r>
            <a:r>
              <a:rPr lang="en-US" dirty="0"/>
              <a:t>integrated with statistical thinking, computational thinking greatly amplifies the ability of data </a:t>
            </a:r>
            <a:r>
              <a:rPr lang="en-US" dirty="0" smtClean="0"/>
              <a:t>scientists.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490" y="5606493"/>
            <a:ext cx="63820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PCMI Report, 2016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www.amstat.org</a:t>
            </a:r>
            <a:r>
              <a:rPr lang="en-US" sz="1400" dirty="0"/>
              <a:t>/</a:t>
            </a:r>
            <a:r>
              <a:rPr lang="en-US" sz="1400" dirty="0" err="1"/>
              <a:t>asa</a:t>
            </a:r>
            <a:r>
              <a:rPr lang="en-US" sz="1400" dirty="0"/>
              <a:t>/files/</a:t>
            </a:r>
            <a:r>
              <a:rPr lang="en-US" sz="1400" dirty="0" err="1"/>
              <a:t>pdfs</a:t>
            </a:r>
            <a:r>
              <a:rPr lang="en-US" sz="1400" dirty="0"/>
              <a:t>/EDU-</a:t>
            </a:r>
            <a:r>
              <a:rPr lang="en-US" sz="1400" dirty="0" err="1"/>
              <a:t>DataScienceGuidelines.pdf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5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01" y="1027664"/>
            <a:ext cx="79930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</a:t>
            </a:r>
            <a:r>
              <a:rPr lang="en-US" dirty="0" smtClean="0"/>
              <a:t>Moving </a:t>
            </a:r>
            <a:r>
              <a:rPr lang="en-US" dirty="0"/>
              <a:t>F</a:t>
            </a:r>
            <a:r>
              <a:rPr lang="en-US" dirty="0" smtClean="0"/>
              <a:t>orward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(content – visualization &amp; confounding)</a:t>
            </a:r>
            <a:endParaRPr lang="en-US" sz="3600" dirty="0"/>
          </a:p>
        </p:txBody>
      </p:sp>
      <p:pic>
        <p:nvPicPr>
          <p:cNvPr id="4" name="Content Placeholder 3" descr="simpparsala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38" r="-22438"/>
          <a:stretch>
            <a:fillRect/>
          </a:stretch>
        </p:blipFill>
        <p:spPr>
          <a:xfrm>
            <a:off x="1042988" y="2324100"/>
            <a:ext cx="6777037" cy="3508375"/>
          </a:xfrm>
        </p:spPr>
      </p:pic>
    </p:spTree>
    <p:extLst>
      <p:ext uri="{BB962C8B-B14F-4D97-AF65-F5344CB8AC3E}">
        <p14:creationId xmlns:p14="http://schemas.microsoft.com/office/powerpoint/2010/main" val="417453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 Moving Forward </a:t>
            </a:r>
            <a:r>
              <a:rPr lang="en-US" dirty="0" smtClean="0"/>
              <a:t>(tools - reproducible </a:t>
            </a:r>
            <a:r>
              <a:rPr lang="en-US" dirty="0"/>
              <a:t>research)</a:t>
            </a:r>
          </a:p>
        </p:txBody>
      </p:sp>
      <p:pic>
        <p:nvPicPr>
          <p:cNvPr id="4" name="Content Placeholder 3" descr="rstud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4" r="-7274"/>
          <a:stretch>
            <a:fillRect/>
          </a:stretch>
        </p:blipFill>
        <p:spPr>
          <a:xfrm>
            <a:off x="643468" y="2323652"/>
            <a:ext cx="7849550" cy="4064129"/>
          </a:xfrm>
        </p:spPr>
      </p:pic>
    </p:spTree>
    <p:extLst>
      <p:ext uri="{BB962C8B-B14F-4D97-AF65-F5344CB8AC3E}">
        <p14:creationId xmlns:p14="http://schemas.microsoft.com/office/powerpoint/2010/main" val="158468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rstud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4" r="-7274"/>
          <a:stretch>
            <a:fillRect/>
          </a:stretch>
        </p:blipFill>
        <p:spPr>
          <a:xfrm>
            <a:off x="1388531" y="2323652"/>
            <a:ext cx="7104485" cy="4064129"/>
          </a:xfrm>
          <a:prstGeom prst="rect">
            <a:avLst/>
          </a:prstGeom>
          <a:ln w="57150" cap="sq" cmpd="sng">
            <a:noFill/>
            <a:rou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 Moving Forward </a:t>
            </a:r>
            <a:r>
              <a:rPr lang="en-US" dirty="0" smtClean="0"/>
              <a:t>(tools - reproducible </a:t>
            </a:r>
            <a:r>
              <a:rPr lang="en-US" dirty="0"/>
              <a:t>research)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50932" y="2323652"/>
            <a:ext cx="2717301" cy="3789281"/>
          </a:xfrm>
          <a:ln w="57150" cmpd="sng">
            <a:solidFill>
              <a:srgbClr val="FF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2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Recommendations</a:t>
            </a:r>
            <a:br>
              <a:rPr lang="en-US" dirty="0" smtClean="0"/>
            </a:br>
            <a:r>
              <a:rPr lang="en-US" dirty="0" smtClean="0"/>
              <a:t>(math)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CUPM Curriculum Guide to Majors in the Mathematical Sciences (MAA)</a:t>
            </a:r>
          </a:p>
          <a:p>
            <a:endParaRPr lang="en-US" dirty="0" smtClean="0"/>
          </a:p>
          <a:p>
            <a:r>
              <a:rPr lang="en-US" dirty="0" err="1"/>
              <a:t>INGenIOuS</a:t>
            </a:r>
            <a:r>
              <a:rPr lang="en-US" dirty="0"/>
              <a:t> Project (ASA &amp; MAA with AMS and SIAM)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1" y="2313431"/>
            <a:ext cx="3838449" cy="3493008"/>
          </a:xfrm>
        </p:spPr>
        <p:txBody>
          <a:bodyPr/>
          <a:lstStyle/>
          <a:p>
            <a:r>
              <a:rPr lang="en-US" dirty="0" smtClean="0"/>
              <a:t>Curriculum </a:t>
            </a:r>
            <a:r>
              <a:rPr lang="en-US" dirty="0"/>
              <a:t>Guidelines for Undergraduate Programs in Data Science (PCMI &amp; NSF)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6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&amp;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Mathematical </a:t>
            </a:r>
            <a:r>
              <a:rPr lang="en-US" dirty="0"/>
              <a:t>sciences major programs should include concepts and methods from data analysis, computing, and mathematical </a:t>
            </a:r>
            <a:r>
              <a:rPr lang="en-US" dirty="0" smtClean="0"/>
              <a:t>modeling.</a:t>
            </a:r>
          </a:p>
          <a:p>
            <a:endParaRPr lang="en-US" dirty="0" smtClean="0"/>
          </a:p>
          <a:p>
            <a:r>
              <a:rPr lang="en-US" dirty="0"/>
              <a:t>Mathematical sciences major programs should teach students to use technology effectively, both as a tool for solving problems and as an aid to exploring mathematical ideas.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489" y="5634335"/>
            <a:ext cx="75247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CUPM Curriculum Guide to Majors in the Mathematical Sciences (MAA</a:t>
            </a:r>
            <a:r>
              <a:rPr lang="en-US" dirty="0" smtClean="0"/>
              <a:t>)</a:t>
            </a:r>
          </a:p>
          <a:p>
            <a:r>
              <a:rPr lang="en-US" sz="1400" dirty="0"/>
              <a:t>http://</a:t>
            </a:r>
            <a:r>
              <a:rPr lang="en-US" sz="1400" dirty="0" err="1"/>
              <a:t>www.maa.org</a:t>
            </a:r>
            <a:r>
              <a:rPr lang="en-US" sz="1400" dirty="0"/>
              <a:t>/sites/default/files/</a:t>
            </a:r>
            <a:r>
              <a:rPr lang="en-US" sz="1400" dirty="0" err="1"/>
              <a:t>pdf</a:t>
            </a:r>
            <a:r>
              <a:rPr lang="en-US" sz="1400" dirty="0"/>
              <a:t>/CUPM/</a:t>
            </a:r>
            <a:r>
              <a:rPr lang="en-US" sz="1400" dirty="0" err="1"/>
              <a:t>pdf</a:t>
            </a:r>
            <a:r>
              <a:rPr lang="en-US" sz="1400" dirty="0"/>
              <a:t>/</a:t>
            </a:r>
            <a:r>
              <a:rPr lang="en-US" sz="1400" dirty="0" err="1"/>
              <a:t>CUPMguide_print.pdf</a:t>
            </a:r>
            <a:endParaRPr lang="en-US" sz="14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7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Math in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Data scientists employ models to understand the world and </a:t>
            </a:r>
            <a:r>
              <a:rPr lang="en-US" b="1" dirty="0"/>
              <a:t>mathematics provides the language for these models</a:t>
            </a:r>
            <a:r>
              <a:rPr lang="en-US" dirty="0"/>
              <a:t>, so a working data scientist requires a firm foundation in mathematics.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PCMI Report, 2016</a:t>
            </a:r>
          </a:p>
          <a:p>
            <a:pPr marL="68580" indent="0">
              <a:buNone/>
            </a:pPr>
            <a:r>
              <a:rPr lang="en-US" sz="1400" dirty="0"/>
              <a:t>https://</a:t>
            </a:r>
            <a:r>
              <a:rPr lang="en-US" sz="1400" dirty="0" err="1"/>
              <a:t>www.amstat.org</a:t>
            </a:r>
            <a:r>
              <a:rPr lang="en-US" sz="1400" dirty="0"/>
              <a:t>/</a:t>
            </a:r>
            <a:r>
              <a:rPr lang="en-US" sz="1400" dirty="0" err="1"/>
              <a:t>asa</a:t>
            </a:r>
            <a:r>
              <a:rPr lang="en-US" sz="1400" dirty="0"/>
              <a:t>/files/</a:t>
            </a:r>
            <a:r>
              <a:rPr lang="en-US" sz="1400" dirty="0" err="1"/>
              <a:t>pdfs</a:t>
            </a:r>
            <a:r>
              <a:rPr lang="en-US" sz="1400" dirty="0"/>
              <a:t>/EDU-</a:t>
            </a:r>
            <a:r>
              <a:rPr lang="en-US" sz="1400" dirty="0" err="1"/>
              <a:t>DataScienceGuidelines.pdf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638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381</TotalTime>
  <Words>539</Words>
  <Application>Microsoft Macintosh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How do Math and Stats fit into a World of Data Science?</vt:lpstr>
      <vt:lpstr>Recent Recommendations (statistics) </vt:lpstr>
      <vt:lpstr>Statistics &amp; Data Science</vt:lpstr>
      <vt:lpstr>Statistics Moving Forward  (content – visualization &amp; confounding)</vt:lpstr>
      <vt:lpstr>Statistics Moving Forward (tools - reproducible research)</vt:lpstr>
      <vt:lpstr>Statistics Moving Forward (tools - reproducible research)</vt:lpstr>
      <vt:lpstr>Recent Recommendations (math)</vt:lpstr>
      <vt:lpstr>Math &amp; Data Science</vt:lpstr>
      <vt:lpstr>Why Math in Data Science?</vt:lpstr>
      <vt:lpstr>What math should DS know?</vt:lpstr>
      <vt:lpstr>What math should DS know?</vt:lpstr>
      <vt:lpstr>Do we need math? Case study: support vector machines</vt:lpstr>
      <vt:lpstr>Do we need math? Case study: support vector machines</vt:lpstr>
      <vt:lpstr>Math Moving Forward</vt:lpstr>
      <vt:lpstr>Computing &amp; Data Science (in math and stats)</vt:lpstr>
      <vt:lpstr>Computing Moving Forward</vt:lpstr>
      <vt:lpstr>Thank you!</vt:lpstr>
    </vt:vector>
  </TitlesOfParts>
  <Company>Pomona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 Mathematics and Statistics fit in to a World of Data Science?</dc:title>
  <dc:creator>Jo Hardin</dc:creator>
  <cp:lastModifiedBy>Jo Hardin</cp:lastModifiedBy>
  <cp:revision>20</cp:revision>
  <dcterms:created xsi:type="dcterms:W3CDTF">2017-03-13T19:46:19Z</dcterms:created>
  <dcterms:modified xsi:type="dcterms:W3CDTF">2017-04-02T19:17:58Z</dcterms:modified>
</cp:coreProperties>
</file>