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74" r:id="rId6"/>
    <p:sldId id="275" r:id="rId7"/>
    <p:sldId id="280" r:id="rId8"/>
    <p:sldId id="261" r:id="rId9"/>
    <p:sldId id="262" r:id="rId10"/>
    <p:sldId id="263" r:id="rId11"/>
    <p:sldId id="265" r:id="rId12"/>
    <p:sldId id="267" r:id="rId13"/>
    <p:sldId id="266" r:id="rId14"/>
    <p:sldId id="268" r:id="rId15"/>
    <p:sldId id="269" r:id="rId16"/>
    <p:sldId id="270" r:id="rId17"/>
    <p:sldId id="271" r:id="rId18"/>
    <p:sldId id="272" r:id="rId19"/>
    <p:sldId id="277" r:id="rId20"/>
    <p:sldId id="279" r:id="rId21"/>
    <p:sldId id="281" r:id="rId22"/>
    <p:sldId id="282" r:id="rId23"/>
    <p:sldId id="28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karakon" initials="GK"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2B80"/>
    <a:srgbClr val="000066"/>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F8BE88-B231-4FA7-B7C5-D1528F0AB924}" v="614" dt="2019-02-19T23:51:08.1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682" autoAdjust="0"/>
  </p:normalViewPr>
  <p:slideViewPr>
    <p:cSldViewPr snapToGrid="0">
      <p:cViewPr varScale="1">
        <p:scale>
          <a:sx n="98" d="100"/>
          <a:sy n="98" d="100"/>
        </p:scale>
        <p:origin x="990" y="78"/>
      </p:cViewPr>
      <p:guideLst>
        <p:guide orient="horz" pos="2160"/>
        <p:guide pos="3840"/>
      </p:guideLst>
    </p:cSldViewPr>
  </p:slideViewPr>
  <p:outlineViewPr>
    <p:cViewPr>
      <p:scale>
        <a:sx n="33" d="100"/>
        <a:sy n="33" d="100"/>
      </p:scale>
      <p:origin x="0" y="-2698"/>
    </p:cViewPr>
  </p:outlineViewPr>
  <p:notesTextViewPr>
    <p:cViewPr>
      <p:scale>
        <a:sx n="1" d="1"/>
        <a:sy n="1" d="1"/>
      </p:scale>
      <p:origin x="0" y="0"/>
    </p:cViewPr>
  </p:notesTextViewPr>
  <p:notesViewPr>
    <p:cSldViewPr snapToGrid="0">
      <p:cViewPr varScale="1">
        <p:scale>
          <a:sx n="94" d="100"/>
          <a:sy n="94" d="100"/>
        </p:scale>
        <p:origin x="368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oannis Tsiokanos" userId="S::40195378@ads.qub.ac.uk::7821cdf6-454a-4bc6-a278-49ee22d2fc1d" providerId="AD" clId="Web-{0416C140-835D-40DF-8070-D4A8B28ABB3B}"/>
  </pc:docChgLst>
  <pc:docChgLst>
    <pc:chgData name="john tsiokanos" userId="9dcb27d209879a42" providerId="LiveId" clId="{CA166753-3810-476F-8681-FF4ACA443550}"/>
  </pc:docChgLst>
  <pc:docChgLst>
    <pc:chgData name="Ioannis Tsiokanos" userId="7821cdf6-454a-4bc6-a278-49ee22d2fc1d" providerId="ADAL" clId="{20F8BE88-B231-4FA7-B7C5-D1528F0AB924}"/>
    <pc:docChg chg="undo custSel addSld modSld">
      <pc:chgData name="Ioannis Tsiokanos" userId="7821cdf6-454a-4bc6-a278-49ee22d2fc1d" providerId="ADAL" clId="{20F8BE88-B231-4FA7-B7C5-D1528F0AB924}" dt="2019-02-19T23:51:16.461" v="1955" actId="1076"/>
      <pc:docMkLst>
        <pc:docMk/>
      </pc:docMkLst>
      <pc:sldChg chg="modSp">
        <pc:chgData name="Ioannis Tsiokanos" userId="7821cdf6-454a-4bc6-a278-49ee22d2fc1d" providerId="ADAL" clId="{20F8BE88-B231-4FA7-B7C5-D1528F0AB924}" dt="2019-02-19T14:49:10.283" v="5" actId="1076"/>
        <pc:sldMkLst>
          <pc:docMk/>
          <pc:sldMk cId="2554853112" sldId="279"/>
        </pc:sldMkLst>
        <pc:spChg chg="mod">
          <ac:chgData name="Ioannis Tsiokanos" userId="7821cdf6-454a-4bc6-a278-49ee22d2fc1d" providerId="ADAL" clId="{20F8BE88-B231-4FA7-B7C5-D1528F0AB924}" dt="2019-02-19T14:49:10.283" v="5" actId="1076"/>
          <ac:spMkLst>
            <pc:docMk/>
            <pc:sldMk cId="2554853112" sldId="279"/>
            <ac:spMk id="16" creationId="{4F7779B1-A93E-4C64-92A9-26E7C11394E4}"/>
          </ac:spMkLst>
        </pc:spChg>
        <pc:picChg chg="mod">
          <ac:chgData name="Ioannis Tsiokanos" userId="7821cdf6-454a-4bc6-a278-49ee22d2fc1d" providerId="ADAL" clId="{20F8BE88-B231-4FA7-B7C5-D1528F0AB924}" dt="2019-02-19T14:48:55.603" v="3" actId="1035"/>
          <ac:picMkLst>
            <pc:docMk/>
            <pc:sldMk cId="2554853112" sldId="279"/>
            <ac:picMk id="14" creationId="{9A997A7C-9855-43BB-B9BD-EC4FD8B7D76B}"/>
          </ac:picMkLst>
        </pc:picChg>
      </pc:sldChg>
      <pc:sldChg chg="addSp delSp modSp add delAnim modAnim">
        <pc:chgData name="Ioannis Tsiokanos" userId="7821cdf6-454a-4bc6-a278-49ee22d2fc1d" providerId="ADAL" clId="{20F8BE88-B231-4FA7-B7C5-D1528F0AB924}" dt="2019-02-19T19:13:11.457" v="1074" actId="20577"/>
        <pc:sldMkLst>
          <pc:docMk/>
          <pc:sldMk cId="391164952" sldId="281"/>
        </pc:sldMkLst>
        <pc:spChg chg="mod">
          <ac:chgData name="Ioannis Tsiokanos" userId="7821cdf6-454a-4bc6-a278-49ee22d2fc1d" providerId="ADAL" clId="{20F8BE88-B231-4FA7-B7C5-D1528F0AB924}" dt="2019-02-19T16:31:06.382" v="30" actId="114"/>
          <ac:spMkLst>
            <pc:docMk/>
            <pc:sldMk cId="391164952" sldId="281"/>
            <ac:spMk id="2" creationId="{18430DC6-C49F-436E-85F2-974F1B9792F8}"/>
          </ac:spMkLst>
        </pc:spChg>
        <pc:spChg chg="mod">
          <ac:chgData name="Ioannis Tsiokanos" userId="7821cdf6-454a-4bc6-a278-49ee22d2fc1d" providerId="ADAL" clId="{20F8BE88-B231-4FA7-B7C5-D1528F0AB924}" dt="2019-02-19T17:28:19.898" v="542"/>
          <ac:spMkLst>
            <pc:docMk/>
            <pc:sldMk cId="391164952" sldId="281"/>
            <ac:spMk id="3" creationId="{D09A7E33-3599-423B-A1F5-E63B401F54FC}"/>
          </ac:spMkLst>
        </pc:spChg>
        <pc:spChg chg="add mod">
          <ac:chgData name="Ioannis Tsiokanos" userId="7821cdf6-454a-4bc6-a278-49ee22d2fc1d" providerId="ADAL" clId="{20F8BE88-B231-4FA7-B7C5-D1528F0AB924}" dt="2019-02-19T16:57:20.789" v="295" actId="20577"/>
          <ac:spMkLst>
            <pc:docMk/>
            <pc:sldMk cId="391164952" sldId="281"/>
            <ac:spMk id="6" creationId="{D9475A04-1046-4AAF-8DEF-C4CCA7DC5C53}"/>
          </ac:spMkLst>
        </pc:spChg>
        <pc:spChg chg="add del mod">
          <ac:chgData name="Ioannis Tsiokanos" userId="7821cdf6-454a-4bc6-a278-49ee22d2fc1d" providerId="ADAL" clId="{20F8BE88-B231-4FA7-B7C5-D1528F0AB924}" dt="2019-02-19T16:34:24.649" v="103" actId="478"/>
          <ac:spMkLst>
            <pc:docMk/>
            <pc:sldMk cId="391164952" sldId="281"/>
            <ac:spMk id="7" creationId="{59F7D869-D063-429C-9C7C-BDE1DF48F4DA}"/>
          </ac:spMkLst>
        </pc:spChg>
        <pc:spChg chg="add mod">
          <ac:chgData name="Ioannis Tsiokanos" userId="7821cdf6-454a-4bc6-a278-49ee22d2fc1d" providerId="ADAL" clId="{20F8BE88-B231-4FA7-B7C5-D1528F0AB924}" dt="2019-02-19T19:13:11.457" v="1074" actId="20577"/>
          <ac:spMkLst>
            <pc:docMk/>
            <pc:sldMk cId="391164952" sldId="281"/>
            <ac:spMk id="8" creationId="{029081D6-DA79-47D7-BF8D-356FAF7AE416}"/>
          </ac:spMkLst>
        </pc:spChg>
        <pc:spChg chg="add mod">
          <ac:chgData name="Ioannis Tsiokanos" userId="7821cdf6-454a-4bc6-a278-49ee22d2fc1d" providerId="ADAL" clId="{20F8BE88-B231-4FA7-B7C5-D1528F0AB924}" dt="2019-02-19T17:48:11.322" v="917" actId="20577"/>
          <ac:spMkLst>
            <pc:docMk/>
            <pc:sldMk cId="391164952" sldId="281"/>
            <ac:spMk id="11" creationId="{A3F43554-8DFF-41D9-BB9D-09539ABB4A6F}"/>
          </ac:spMkLst>
        </pc:spChg>
        <pc:spChg chg="add mod">
          <ac:chgData name="Ioannis Tsiokanos" userId="7821cdf6-454a-4bc6-a278-49ee22d2fc1d" providerId="ADAL" clId="{20F8BE88-B231-4FA7-B7C5-D1528F0AB924}" dt="2019-02-19T17:48:32.038" v="993" actId="1035"/>
          <ac:spMkLst>
            <pc:docMk/>
            <pc:sldMk cId="391164952" sldId="281"/>
            <ac:spMk id="14" creationId="{155F12BE-A82C-4139-8D98-79A5A7953C40}"/>
          </ac:spMkLst>
        </pc:spChg>
        <pc:spChg chg="add mod">
          <ac:chgData name="Ioannis Tsiokanos" userId="7821cdf6-454a-4bc6-a278-49ee22d2fc1d" providerId="ADAL" clId="{20F8BE88-B231-4FA7-B7C5-D1528F0AB924}" dt="2019-02-19T17:48:40.851" v="994" actId="1076"/>
          <ac:spMkLst>
            <pc:docMk/>
            <pc:sldMk cId="391164952" sldId="281"/>
            <ac:spMk id="16" creationId="{15C5A218-A54F-4FC2-A074-C6C523273544}"/>
          </ac:spMkLst>
        </pc:spChg>
        <pc:spChg chg="add mod">
          <ac:chgData name="Ioannis Tsiokanos" userId="7821cdf6-454a-4bc6-a278-49ee22d2fc1d" providerId="ADAL" clId="{20F8BE88-B231-4FA7-B7C5-D1528F0AB924}" dt="2019-02-19T17:48:03.304" v="915" actId="20577"/>
          <ac:spMkLst>
            <pc:docMk/>
            <pc:sldMk cId="391164952" sldId="281"/>
            <ac:spMk id="22" creationId="{74C1249E-6FD6-497F-9991-3D4E8546125A}"/>
          </ac:spMkLst>
        </pc:spChg>
        <pc:spChg chg="add mod">
          <ac:chgData name="Ioannis Tsiokanos" userId="7821cdf6-454a-4bc6-a278-49ee22d2fc1d" providerId="ADAL" clId="{20F8BE88-B231-4FA7-B7C5-D1528F0AB924}" dt="2019-02-19T17:48:55.179" v="1043" actId="1035"/>
          <ac:spMkLst>
            <pc:docMk/>
            <pc:sldMk cId="391164952" sldId="281"/>
            <ac:spMk id="25" creationId="{506D57A8-2BD8-428F-B409-468A49ACB64C}"/>
          </ac:spMkLst>
        </pc:spChg>
        <pc:spChg chg="add mod">
          <ac:chgData name="Ioannis Tsiokanos" userId="7821cdf6-454a-4bc6-a278-49ee22d2fc1d" providerId="ADAL" clId="{20F8BE88-B231-4FA7-B7C5-D1528F0AB924}" dt="2019-02-19T17:52:58.025" v="1045" actId="1076"/>
          <ac:spMkLst>
            <pc:docMk/>
            <pc:sldMk cId="391164952" sldId="281"/>
            <ac:spMk id="27" creationId="{26852BE6-35CC-4FE1-8745-CB2286D11241}"/>
          </ac:spMkLst>
        </pc:spChg>
        <pc:spChg chg="add mod">
          <ac:chgData name="Ioannis Tsiokanos" userId="7821cdf6-454a-4bc6-a278-49ee22d2fc1d" providerId="ADAL" clId="{20F8BE88-B231-4FA7-B7C5-D1528F0AB924}" dt="2019-02-19T17:43:41.320" v="700" actId="571"/>
          <ac:spMkLst>
            <pc:docMk/>
            <pc:sldMk cId="391164952" sldId="281"/>
            <ac:spMk id="28" creationId="{FAEB154B-7F25-4161-A315-7EC80DE8EFD2}"/>
          </ac:spMkLst>
        </pc:spChg>
        <pc:picChg chg="add mod">
          <ac:chgData name="Ioannis Tsiokanos" userId="7821cdf6-454a-4bc6-a278-49ee22d2fc1d" providerId="ADAL" clId="{20F8BE88-B231-4FA7-B7C5-D1528F0AB924}" dt="2019-02-19T16:57:32.431" v="298" actId="1076"/>
          <ac:picMkLst>
            <pc:docMk/>
            <pc:sldMk cId="391164952" sldId="281"/>
            <ac:picMk id="10" creationId="{8BEAC22E-2902-4A32-9766-CF173BE096C3}"/>
          </ac:picMkLst>
        </pc:picChg>
        <pc:picChg chg="add mod">
          <ac:chgData name="Ioannis Tsiokanos" userId="7821cdf6-454a-4bc6-a278-49ee22d2fc1d" providerId="ADAL" clId="{20F8BE88-B231-4FA7-B7C5-D1528F0AB924}" dt="2019-02-19T17:43:41.320" v="700" actId="571"/>
          <ac:picMkLst>
            <pc:docMk/>
            <pc:sldMk cId="391164952" sldId="281"/>
            <ac:picMk id="29" creationId="{C383A69F-BE37-48AF-A7D6-F16C2C4C78E9}"/>
          </ac:picMkLst>
        </pc:picChg>
        <pc:cxnChg chg="add mod">
          <ac:chgData name="Ioannis Tsiokanos" userId="7821cdf6-454a-4bc6-a278-49ee22d2fc1d" providerId="ADAL" clId="{20F8BE88-B231-4FA7-B7C5-D1528F0AB924}" dt="2019-02-19T17:48:21.773" v="946" actId="1035"/>
          <ac:cxnSpMkLst>
            <pc:docMk/>
            <pc:sldMk cId="391164952" sldId="281"/>
            <ac:cxnSpMk id="12" creationId="{374D8843-6A90-4B7A-8247-9D28AB5B98ED}"/>
          </ac:cxnSpMkLst>
        </pc:cxnChg>
        <pc:cxnChg chg="add mod">
          <ac:chgData name="Ioannis Tsiokanos" userId="7821cdf6-454a-4bc6-a278-49ee22d2fc1d" providerId="ADAL" clId="{20F8BE88-B231-4FA7-B7C5-D1528F0AB924}" dt="2019-02-19T17:48:44.584" v="995" actId="14100"/>
          <ac:cxnSpMkLst>
            <pc:docMk/>
            <pc:sldMk cId="391164952" sldId="281"/>
            <ac:cxnSpMk id="15" creationId="{5B3A1C57-9C9D-4093-9D73-CC06B10C4601}"/>
          </ac:cxnSpMkLst>
        </pc:cxnChg>
        <pc:cxnChg chg="add mod">
          <ac:chgData name="Ioannis Tsiokanos" userId="7821cdf6-454a-4bc6-a278-49ee22d2fc1d" providerId="ADAL" clId="{20F8BE88-B231-4FA7-B7C5-D1528F0AB924}" dt="2019-02-19T17:53:05.819" v="1063" actId="1036"/>
          <ac:cxnSpMkLst>
            <pc:docMk/>
            <pc:sldMk cId="391164952" sldId="281"/>
            <ac:cxnSpMk id="23" creationId="{55CD8110-FB09-4833-8E76-29BB2B4C164B}"/>
          </ac:cxnSpMkLst>
        </pc:cxnChg>
        <pc:cxnChg chg="add mod">
          <ac:chgData name="Ioannis Tsiokanos" userId="7821cdf6-454a-4bc6-a278-49ee22d2fc1d" providerId="ADAL" clId="{20F8BE88-B231-4FA7-B7C5-D1528F0AB924}" dt="2019-02-19T17:53:14.788" v="1064" actId="14100"/>
          <ac:cxnSpMkLst>
            <pc:docMk/>
            <pc:sldMk cId="391164952" sldId="281"/>
            <ac:cxnSpMk id="26" creationId="{1F9A6F44-598E-4363-89CA-7AF00B38F094}"/>
          </ac:cxnSpMkLst>
        </pc:cxnChg>
      </pc:sldChg>
      <pc:sldChg chg="addSp delSp modSp add modAnim">
        <pc:chgData name="Ioannis Tsiokanos" userId="7821cdf6-454a-4bc6-a278-49ee22d2fc1d" providerId="ADAL" clId="{20F8BE88-B231-4FA7-B7C5-D1528F0AB924}" dt="2019-02-19T19:38:11.654" v="1632" actId="20577"/>
        <pc:sldMkLst>
          <pc:docMk/>
          <pc:sldMk cId="286422853" sldId="282"/>
        </pc:sldMkLst>
        <pc:spChg chg="mod">
          <ac:chgData name="Ioannis Tsiokanos" userId="7821cdf6-454a-4bc6-a278-49ee22d2fc1d" providerId="ADAL" clId="{20F8BE88-B231-4FA7-B7C5-D1528F0AB924}" dt="2019-02-19T19:24:08.119" v="1250" actId="1076"/>
          <ac:spMkLst>
            <pc:docMk/>
            <pc:sldMk cId="286422853" sldId="282"/>
            <ac:spMk id="2" creationId="{82756D01-7178-4D78-A618-C904567AB193}"/>
          </ac:spMkLst>
        </pc:spChg>
        <pc:spChg chg="mod">
          <ac:chgData name="Ioannis Tsiokanos" userId="7821cdf6-454a-4bc6-a278-49ee22d2fc1d" providerId="ADAL" clId="{20F8BE88-B231-4FA7-B7C5-D1528F0AB924}" dt="2019-02-19T19:28:13.541" v="1349" actId="1076"/>
          <ac:spMkLst>
            <pc:docMk/>
            <pc:sldMk cId="286422853" sldId="282"/>
            <ac:spMk id="3" creationId="{B0D68248-CBC0-4A45-AC6C-06F302D5209E}"/>
          </ac:spMkLst>
        </pc:spChg>
        <pc:spChg chg="mod">
          <ac:chgData name="Ioannis Tsiokanos" userId="7821cdf6-454a-4bc6-a278-49ee22d2fc1d" providerId="ADAL" clId="{20F8BE88-B231-4FA7-B7C5-D1528F0AB924}" dt="2019-02-19T19:24:08.119" v="1250" actId="1076"/>
          <ac:spMkLst>
            <pc:docMk/>
            <pc:sldMk cId="286422853" sldId="282"/>
            <ac:spMk id="4" creationId="{61C0B935-5B3D-481B-A182-50FC80B108A8}"/>
          </ac:spMkLst>
        </pc:spChg>
        <pc:spChg chg="mod">
          <ac:chgData name="Ioannis Tsiokanos" userId="7821cdf6-454a-4bc6-a278-49ee22d2fc1d" providerId="ADAL" clId="{20F8BE88-B231-4FA7-B7C5-D1528F0AB924}" dt="2019-02-19T19:24:08.119" v="1250" actId="1076"/>
          <ac:spMkLst>
            <pc:docMk/>
            <pc:sldMk cId="286422853" sldId="282"/>
            <ac:spMk id="5" creationId="{1AD39ABE-DAAB-471B-B029-3F7EFE1D2DEF}"/>
          </ac:spMkLst>
        </pc:spChg>
        <pc:spChg chg="add mod">
          <ac:chgData name="Ioannis Tsiokanos" userId="7821cdf6-454a-4bc6-a278-49ee22d2fc1d" providerId="ADAL" clId="{20F8BE88-B231-4FA7-B7C5-D1528F0AB924}" dt="2019-02-19T19:30:27.517" v="1364" actId="14100"/>
          <ac:spMkLst>
            <pc:docMk/>
            <pc:sldMk cId="286422853" sldId="282"/>
            <ac:spMk id="7" creationId="{C486699A-F933-4DB3-93D4-70545F49BC47}"/>
          </ac:spMkLst>
        </pc:spChg>
        <pc:spChg chg="add mod">
          <ac:chgData name="Ioannis Tsiokanos" userId="7821cdf6-454a-4bc6-a278-49ee22d2fc1d" providerId="ADAL" clId="{20F8BE88-B231-4FA7-B7C5-D1528F0AB924}" dt="2019-02-19T19:30:24.695" v="1363" actId="1076"/>
          <ac:spMkLst>
            <pc:docMk/>
            <pc:sldMk cId="286422853" sldId="282"/>
            <ac:spMk id="8" creationId="{21D07DB7-C64A-48CF-9D3C-F58D1E7C3366}"/>
          </ac:spMkLst>
        </pc:spChg>
        <pc:spChg chg="add del mod">
          <ac:chgData name="Ioannis Tsiokanos" userId="7821cdf6-454a-4bc6-a278-49ee22d2fc1d" providerId="ADAL" clId="{20F8BE88-B231-4FA7-B7C5-D1528F0AB924}" dt="2019-02-19T19:29:27.477" v="1354" actId="478"/>
          <ac:spMkLst>
            <pc:docMk/>
            <pc:sldMk cId="286422853" sldId="282"/>
            <ac:spMk id="14" creationId="{26A2411F-AF45-492D-BC19-8C9CEE80E96B}"/>
          </ac:spMkLst>
        </pc:spChg>
        <pc:spChg chg="add mod">
          <ac:chgData name="Ioannis Tsiokanos" userId="7821cdf6-454a-4bc6-a278-49ee22d2fc1d" providerId="ADAL" clId="{20F8BE88-B231-4FA7-B7C5-D1528F0AB924}" dt="2019-02-19T19:32:22.613" v="1404" actId="208"/>
          <ac:spMkLst>
            <pc:docMk/>
            <pc:sldMk cId="286422853" sldId="282"/>
            <ac:spMk id="15" creationId="{48312100-8010-4C6F-BA33-777BEFF18DA5}"/>
          </ac:spMkLst>
        </pc:spChg>
        <pc:spChg chg="add mod">
          <ac:chgData name="Ioannis Tsiokanos" userId="7821cdf6-454a-4bc6-a278-49ee22d2fc1d" providerId="ADAL" clId="{20F8BE88-B231-4FA7-B7C5-D1528F0AB924}" dt="2019-02-19T19:31:41.535" v="1387" actId="1076"/>
          <ac:spMkLst>
            <pc:docMk/>
            <pc:sldMk cId="286422853" sldId="282"/>
            <ac:spMk id="16" creationId="{AF7215A7-F6FF-454F-98A6-211A4C8C0876}"/>
          </ac:spMkLst>
        </pc:spChg>
        <pc:spChg chg="add mod">
          <ac:chgData name="Ioannis Tsiokanos" userId="7821cdf6-454a-4bc6-a278-49ee22d2fc1d" providerId="ADAL" clId="{20F8BE88-B231-4FA7-B7C5-D1528F0AB924}" dt="2019-02-19T19:32:49.687" v="1504" actId="1037"/>
          <ac:spMkLst>
            <pc:docMk/>
            <pc:sldMk cId="286422853" sldId="282"/>
            <ac:spMk id="17" creationId="{5090C702-F8A8-43E3-9965-A6FBAD7532F2}"/>
          </ac:spMkLst>
        </pc:spChg>
        <pc:spChg chg="add mod">
          <ac:chgData name="Ioannis Tsiokanos" userId="7821cdf6-454a-4bc6-a278-49ee22d2fc1d" providerId="ADAL" clId="{20F8BE88-B231-4FA7-B7C5-D1528F0AB924}" dt="2019-02-19T19:33:18.342" v="1514" actId="1036"/>
          <ac:spMkLst>
            <pc:docMk/>
            <pc:sldMk cId="286422853" sldId="282"/>
            <ac:spMk id="18" creationId="{253CED9E-287E-4D24-B2C0-2FD86F777CE0}"/>
          </ac:spMkLst>
        </pc:spChg>
        <pc:graphicFrameChg chg="add mod modGraphic">
          <ac:chgData name="Ioannis Tsiokanos" userId="7821cdf6-454a-4bc6-a278-49ee22d2fc1d" providerId="ADAL" clId="{20F8BE88-B231-4FA7-B7C5-D1528F0AB924}" dt="2019-02-19T19:38:04.990" v="1630" actId="20577"/>
          <ac:graphicFrameMkLst>
            <pc:docMk/>
            <pc:sldMk cId="286422853" sldId="282"/>
            <ac:graphicFrameMk id="6" creationId="{6A144AFF-A7A7-4DB8-9542-2D44D3849875}"/>
          </ac:graphicFrameMkLst>
        </pc:graphicFrameChg>
        <pc:graphicFrameChg chg="add mod modGraphic">
          <ac:chgData name="Ioannis Tsiokanos" userId="7821cdf6-454a-4bc6-a278-49ee22d2fc1d" providerId="ADAL" clId="{20F8BE88-B231-4FA7-B7C5-D1528F0AB924}" dt="2019-02-19T19:38:11.654" v="1632" actId="20577"/>
          <ac:graphicFrameMkLst>
            <pc:docMk/>
            <pc:sldMk cId="286422853" sldId="282"/>
            <ac:graphicFrameMk id="9" creationId="{F2615322-4766-42DA-93B5-A73561AE492B}"/>
          </ac:graphicFrameMkLst>
        </pc:graphicFrameChg>
        <pc:cxnChg chg="add del mod">
          <ac:chgData name="Ioannis Tsiokanos" userId="7821cdf6-454a-4bc6-a278-49ee22d2fc1d" providerId="ADAL" clId="{20F8BE88-B231-4FA7-B7C5-D1528F0AB924}" dt="2019-02-19T19:27:31.771" v="1342" actId="11529"/>
          <ac:cxnSpMkLst>
            <pc:docMk/>
            <pc:sldMk cId="286422853" sldId="282"/>
            <ac:cxnSpMk id="11" creationId="{D2624438-3BB5-4EB8-947D-347878D93F71}"/>
          </ac:cxnSpMkLst>
        </pc:cxnChg>
      </pc:sldChg>
      <pc:sldChg chg="addSp delSp modSp add">
        <pc:chgData name="Ioannis Tsiokanos" userId="7821cdf6-454a-4bc6-a278-49ee22d2fc1d" providerId="ADAL" clId="{20F8BE88-B231-4FA7-B7C5-D1528F0AB924}" dt="2019-02-19T23:51:16.461" v="1955" actId="1076"/>
        <pc:sldMkLst>
          <pc:docMk/>
          <pc:sldMk cId="1884344834" sldId="283"/>
        </pc:sldMkLst>
        <pc:spChg chg="mod">
          <ac:chgData name="Ioannis Tsiokanos" userId="7821cdf6-454a-4bc6-a278-49ee22d2fc1d" providerId="ADAL" clId="{20F8BE88-B231-4FA7-B7C5-D1528F0AB924}" dt="2019-02-19T23:46:38.206" v="1813" actId="122"/>
          <ac:spMkLst>
            <pc:docMk/>
            <pc:sldMk cId="1884344834" sldId="283"/>
            <ac:spMk id="2" creationId="{3034B1B5-B7E8-4AEE-B470-D838E872DD8D}"/>
          </ac:spMkLst>
        </pc:spChg>
        <pc:spChg chg="mod">
          <ac:chgData name="Ioannis Tsiokanos" userId="7821cdf6-454a-4bc6-a278-49ee22d2fc1d" providerId="ADAL" clId="{20F8BE88-B231-4FA7-B7C5-D1528F0AB924}" dt="2019-02-19T23:48:00.910" v="1944" actId="20577"/>
          <ac:spMkLst>
            <pc:docMk/>
            <pc:sldMk cId="1884344834" sldId="283"/>
            <ac:spMk id="3" creationId="{D3362896-E54A-4190-ADDB-AEE6BE3C45CA}"/>
          </ac:spMkLst>
        </pc:spChg>
        <pc:picChg chg="add del mod">
          <ac:chgData name="Ioannis Tsiokanos" userId="7821cdf6-454a-4bc6-a278-49ee22d2fc1d" providerId="ADAL" clId="{20F8BE88-B231-4FA7-B7C5-D1528F0AB924}" dt="2019-02-19T23:50:20.207" v="1949" actId="478"/>
          <ac:picMkLst>
            <pc:docMk/>
            <pc:sldMk cId="1884344834" sldId="283"/>
            <ac:picMk id="7" creationId="{DFA726F8-D3AA-4600-832E-EBECC84B32FF}"/>
          </ac:picMkLst>
        </pc:picChg>
        <pc:picChg chg="add del mod">
          <ac:chgData name="Ioannis Tsiokanos" userId="7821cdf6-454a-4bc6-a278-49ee22d2fc1d" providerId="ADAL" clId="{20F8BE88-B231-4FA7-B7C5-D1528F0AB924}" dt="2019-02-19T23:50:31.599" v="1951" actId="478"/>
          <ac:picMkLst>
            <pc:docMk/>
            <pc:sldMk cId="1884344834" sldId="283"/>
            <ac:picMk id="9" creationId="{C127EF14-C404-4311-B5AA-DF534C45533F}"/>
          </ac:picMkLst>
        </pc:picChg>
        <pc:picChg chg="add mod">
          <ac:chgData name="Ioannis Tsiokanos" userId="7821cdf6-454a-4bc6-a278-49ee22d2fc1d" providerId="ADAL" clId="{20F8BE88-B231-4FA7-B7C5-D1528F0AB924}" dt="2019-02-19T23:51:16.461" v="1955" actId="1076"/>
          <ac:picMkLst>
            <pc:docMk/>
            <pc:sldMk cId="1884344834" sldId="283"/>
            <ac:picMk id="11" creationId="{687F3ED7-8CFF-4E7E-8150-161897468FA5}"/>
          </ac:picMkLst>
        </pc:picChg>
      </pc:sldChg>
    </pc:docChg>
  </pc:docChgLst>
  <pc:docChgLst>
    <pc:chgData name="Ioannis Tsiokanos" userId="7821cdf6-454a-4bc6-a278-49ee22d2fc1d" providerId="ADAL" clId="{AF19FA15-BE4F-4431-862C-3F582ED5D799}"/>
  </pc:docChgLst>
  <pc:docChgLst>
    <pc:chgData name="Ioannis Tsiokanos" userId="S::40195378@ads.qub.ac.uk::7821cdf6-454a-4bc6-a278-49ee22d2fc1d" providerId="AD" clId="Web-{232E7887-2116-3013-DB87-69E641CC58D5}"/>
  </pc:docChgLst>
  <pc:docChgLst>
    <pc:chgData name="Ioannis Tsiokanos" userId="7821cdf6-454a-4bc6-a278-49ee22d2fc1d" providerId="ADAL" clId="{9F551DF4-A0CB-4FB4-82E9-73DD549A68F9}"/>
  </pc:docChgLst>
  <pc:docChgLst>
    <pc:chgData name="Ioannis Tsiokanos" userId="S::40195378@ads.qub.ac.uk::7821cdf6-454a-4bc6-a278-49ee22d2fc1d" providerId="AD" clId="Web-{20FD6305-A2AF-4247-8E67-3AD873B8DCA6}"/>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A57A6EA-B320-45A4-B7DA-1AE64DF649F4}" type="datetimeFigureOut">
              <a:rPr lang="en-GB" smtClean="0"/>
              <a:t>20/02/2019</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04A9F2-F750-423F-ACD8-9692DE69041D}" type="slidenum">
              <a:rPr lang="en-GB" smtClean="0"/>
              <a:t>‹#›</a:t>
            </a:fld>
            <a:endParaRPr lang="en-GB"/>
          </a:p>
        </p:txBody>
      </p:sp>
    </p:spTree>
    <p:extLst>
      <p:ext uri="{BB962C8B-B14F-4D97-AF65-F5344CB8AC3E}">
        <p14:creationId xmlns:p14="http://schemas.microsoft.com/office/powerpoint/2010/main" val="39069257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11251F-0752-4899-A858-E779CD6D4C1C}" type="datetimeFigureOut">
              <a:rPr lang="en-GB" smtClean="0"/>
              <a:t>20/02/2019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7489BB-1BE2-4156-ADDF-D52263DBA516}" type="slidenum">
              <a:rPr lang="en-GB" smtClean="0"/>
              <a:t>‹#›</a:t>
            </a:fld>
            <a:endParaRPr lang="en-GB"/>
          </a:p>
        </p:txBody>
      </p:sp>
    </p:spTree>
    <p:extLst>
      <p:ext uri="{BB962C8B-B14F-4D97-AF65-F5344CB8AC3E}">
        <p14:creationId xmlns:p14="http://schemas.microsoft.com/office/powerpoint/2010/main" val="3950928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E7489BB-1BE2-4156-ADDF-D52263DBA516}" type="slidenum">
              <a:rPr lang="en-GB" smtClean="0"/>
              <a:t>1</a:t>
            </a:fld>
            <a:endParaRPr lang="en-GB"/>
          </a:p>
        </p:txBody>
      </p:sp>
    </p:spTree>
    <p:extLst>
      <p:ext uri="{BB962C8B-B14F-4D97-AF65-F5344CB8AC3E}">
        <p14:creationId xmlns:p14="http://schemas.microsoft.com/office/powerpoint/2010/main" val="2305500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apply our design flow in the targeted FPU, we redesigned this unit and Here we can observe the micro-architecture of the redesigned FPU, highlighting the FP addition/subtraction related stages. Our modifications are highlighted in orange</a:t>
            </a:r>
          </a:p>
          <a:p>
            <a:r>
              <a:rPr lang="en-US" dirty="0"/>
              <a:t>Apart from the micro-architectural changes, as I mentioned we imposed timing constraints, grouping paths based on how fast they could run.</a:t>
            </a:r>
          </a:p>
          <a:p>
            <a:r>
              <a:rPr lang="en-US" dirty="0"/>
              <a:t>These constraints and micro-architecture changes have as results the isolation of the LLPs only to Stage 4 of the FP add/sub instructions.</a:t>
            </a:r>
          </a:p>
        </p:txBody>
      </p:sp>
      <p:sp>
        <p:nvSpPr>
          <p:cNvPr id="4" name="Slide Number Placeholder 3"/>
          <p:cNvSpPr>
            <a:spLocks noGrp="1"/>
          </p:cNvSpPr>
          <p:nvPr>
            <p:ph type="sldNum" sz="quarter" idx="10"/>
          </p:nvPr>
        </p:nvSpPr>
        <p:spPr/>
        <p:txBody>
          <a:bodyPr/>
          <a:lstStyle/>
          <a:p>
            <a:fld id="{1E7489BB-1BE2-4156-ADDF-D52263DBA516}" type="slidenum">
              <a:rPr lang="en-GB" smtClean="0"/>
              <a:t>10</a:t>
            </a:fld>
            <a:endParaRPr lang="en-GB"/>
          </a:p>
        </p:txBody>
      </p:sp>
    </p:spTree>
    <p:extLst>
      <p:ext uri="{BB962C8B-B14F-4D97-AF65-F5344CB8AC3E}">
        <p14:creationId xmlns:p14="http://schemas.microsoft.com/office/powerpoint/2010/main" val="3359143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will compare the path </a:t>
            </a:r>
            <a:r>
              <a:rPr lang="en-US" dirty="0" err="1"/>
              <a:t>distrubution</a:t>
            </a:r>
            <a:r>
              <a:rPr lang="en-US" dirty="0"/>
              <a:t> of the redesigned FPU with the one from the original unmodified FPU.</a:t>
            </a:r>
          </a:p>
          <a:p>
            <a:r>
              <a:rPr lang="en-US" dirty="0"/>
              <a:t>For the original design, the obtained distribution implies that the performance-centric flow incurs a large number of LLPs close to the clock period. </a:t>
            </a:r>
          </a:p>
          <a:p>
            <a:r>
              <a:rPr lang="en-US" dirty="0"/>
              <a:t>Such a path distribution creates the timing wall. This figure reveals that the timing wall exists in 4 out of the 6 stages.</a:t>
            </a:r>
          </a:p>
        </p:txBody>
      </p:sp>
      <p:sp>
        <p:nvSpPr>
          <p:cNvPr id="4" name="Slide Number Placeholder 3"/>
          <p:cNvSpPr>
            <a:spLocks noGrp="1"/>
          </p:cNvSpPr>
          <p:nvPr>
            <p:ph type="sldNum" sz="quarter" idx="10"/>
          </p:nvPr>
        </p:nvSpPr>
        <p:spPr/>
        <p:txBody>
          <a:bodyPr/>
          <a:lstStyle/>
          <a:p>
            <a:fld id="{1E7489BB-1BE2-4156-ADDF-D52263DBA516}" type="slidenum">
              <a:rPr lang="en-GB" smtClean="0"/>
              <a:t>11</a:t>
            </a:fld>
            <a:endParaRPr lang="en-GB"/>
          </a:p>
        </p:txBody>
      </p:sp>
    </p:spTree>
    <p:extLst>
      <p:ext uri="{BB962C8B-B14F-4D97-AF65-F5344CB8AC3E}">
        <p14:creationId xmlns:p14="http://schemas.microsoft.com/office/powerpoint/2010/main" val="546204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in our experiments, we selected to evaluate the truncation of the 32, 44 and 48 LSBs of the mantissa part of the FP addition/subtraction operands</a:t>
            </a:r>
          </a:p>
          <a:p>
            <a:r>
              <a:rPr lang="en-US" dirty="0"/>
              <a:t>Note that LLPs are isolated in that way that only FP add/sun instructions can activate them.</a:t>
            </a:r>
          </a:p>
          <a:p>
            <a:endParaRPr lang="en-US" dirty="0"/>
          </a:p>
        </p:txBody>
      </p:sp>
      <p:sp>
        <p:nvSpPr>
          <p:cNvPr id="4" name="Slide Number Placeholder 3"/>
          <p:cNvSpPr>
            <a:spLocks noGrp="1"/>
          </p:cNvSpPr>
          <p:nvPr>
            <p:ph type="sldNum" sz="quarter" idx="10"/>
          </p:nvPr>
        </p:nvSpPr>
        <p:spPr/>
        <p:txBody>
          <a:bodyPr/>
          <a:lstStyle/>
          <a:p>
            <a:fld id="{1E7489BB-1BE2-4156-ADDF-D52263DBA516}" type="slidenum">
              <a:rPr lang="en-GB" smtClean="0"/>
              <a:t>12</a:t>
            </a:fld>
            <a:endParaRPr lang="en-GB"/>
          </a:p>
        </p:txBody>
      </p:sp>
    </p:spTree>
    <p:extLst>
      <p:ext uri="{BB962C8B-B14F-4D97-AF65-F5344CB8AC3E}">
        <p14:creationId xmlns:p14="http://schemas.microsoft.com/office/powerpoint/2010/main" val="3050261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As shown in Figure 5, under the nominal clock period  no failures are manifested. In the same figure we can see that under small delay variation</a:t>
            </a:r>
          </a:p>
          <a:p>
            <a:r>
              <a:rPr lang="en-US" sz="1200" b="0" i="0" u="none" strike="noStrike" kern="1200" baseline="0" dirty="0">
                <a:solidFill>
                  <a:schemeClr val="tx1"/>
                </a:solidFill>
                <a:latin typeface="+mn-lt"/>
                <a:ea typeface="+mn-ea"/>
                <a:cs typeface="+mn-cs"/>
              </a:rPr>
              <a:t>For example 3% in the original design are manifested up-to 100000 failures.</a:t>
            </a:r>
            <a:endParaRPr lang="en-US" dirty="0"/>
          </a:p>
          <a:p>
            <a:r>
              <a:rPr lang="en-US" dirty="0"/>
              <a:t>We can also observe that the  proposed design with path shaping and operand bit-width</a:t>
            </a:r>
          </a:p>
          <a:p>
            <a:r>
              <a:rPr lang="en-US" dirty="0"/>
              <a:t>truncation significantly minimizes there errors up to 8%. </a:t>
            </a:r>
            <a:r>
              <a:rPr lang="en-US" dirty="0" err="1"/>
              <a:t>Specifiacally</a:t>
            </a:r>
            <a:r>
              <a:rPr lang="en-US" dirty="0"/>
              <a:t>, under 8% delay variation and truncating </a:t>
            </a:r>
          </a:p>
          <a:p>
            <a:r>
              <a:rPr lang="en-US" dirty="0"/>
              <a:t>the 32, 44 and 48 LSBs timing failures are reduced by </a:t>
            </a:r>
          </a:p>
        </p:txBody>
      </p:sp>
      <p:sp>
        <p:nvSpPr>
          <p:cNvPr id="4" name="Slide Number Placeholder 3"/>
          <p:cNvSpPr>
            <a:spLocks noGrp="1"/>
          </p:cNvSpPr>
          <p:nvPr>
            <p:ph type="sldNum" sz="quarter" idx="10"/>
          </p:nvPr>
        </p:nvSpPr>
        <p:spPr/>
        <p:txBody>
          <a:bodyPr/>
          <a:lstStyle/>
          <a:p>
            <a:fld id="{1E7489BB-1BE2-4156-ADDF-D52263DBA516}" type="slidenum">
              <a:rPr lang="en-GB" smtClean="0"/>
              <a:t>13</a:t>
            </a:fld>
            <a:endParaRPr lang="en-GB"/>
          </a:p>
        </p:txBody>
      </p:sp>
    </p:spTree>
    <p:extLst>
      <p:ext uri="{BB962C8B-B14F-4D97-AF65-F5344CB8AC3E}">
        <p14:creationId xmlns:p14="http://schemas.microsoft.com/office/powerpoint/2010/main" val="2249569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For fair comparison</a:t>
            </a:r>
            <a:endParaRPr lang="en-US" dirty="0"/>
          </a:p>
        </p:txBody>
      </p:sp>
      <p:sp>
        <p:nvSpPr>
          <p:cNvPr id="4" name="Slide Number Placeholder 3"/>
          <p:cNvSpPr>
            <a:spLocks noGrp="1"/>
          </p:cNvSpPr>
          <p:nvPr>
            <p:ph type="sldNum" sz="quarter" idx="10"/>
          </p:nvPr>
        </p:nvSpPr>
        <p:spPr/>
        <p:txBody>
          <a:bodyPr/>
          <a:lstStyle/>
          <a:p>
            <a:fld id="{1E7489BB-1BE2-4156-ADDF-D52263DBA516}" type="slidenum">
              <a:rPr lang="en-GB" smtClean="0"/>
              <a:t>14</a:t>
            </a:fld>
            <a:endParaRPr lang="en-GB"/>
          </a:p>
        </p:txBody>
      </p:sp>
    </p:spTree>
    <p:extLst>
      <p:ext uri="{BB962C8B-B14F-4D97-AF65-F5344CB8AC3E}">
        <p14:creationId xmlns:p14="http://schemas.microsoft.com/office/powerpoint/2010/main" val="2050728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considered benchmarks the 32 LSBs   truncation provides a balanced option between accuracy loss and power gains </a:t>
            </a:r>
          </a:p>
          <a:p>
            <a:endParaRPr lang="en-US" dirty="0"/>
          </a:p>
        </p:txBody>
      </p:sp>
      <p:sp>
        <p:nvSpPr>
          <p:cNvPr id="4" name="Slide Number Placeholder 3"/>
          <p:cNvSpPr>
            <a:spLocks noGrp="1"/>
          </p:cNvSpPr>
          <p:nvPr>
            <p:ph type="sldNum" sz="quarter" idx="10"/>
          </p:nvPr>
        </p:nvSpPr>
        <p:spPr/>
        <p:txBody>
          <a:bodyPr/>
          <a:lstStyle/>
          <a:p>
            <a:fld id="{1E7489BB-1BE2-4156-ADDF-D52263DBA516}" type="slidenum">
              <a:rPr lang="en-GB" smtClean="0"/>
              <a:t>15</a:t>
            </a:fld>
            <a:endParaRPr lang="en-GB"/>
          </a:p>
        </p:txBody>
      </p:sp>
    </p:spTree>
    <p:extLst>
      <p:ext uri="{BB962C8B-B14F-4D97-AF65-F5344CB8AC3E}">
        <p14:creationId xmlns:p14="http://schemas.microsoft.com/office/powerpoint/2010/main" val="7304141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sum up, we proposed a framework for minimizing the timing failures in pipelined designs by redesigning the target circuit</a:t>
            </a:r>
          </a:p>
          <a:p>
            <a:r>
              <a:rPr lang="en-US" dirty="0"/>
              <a:t>in a way that eliminates the excitation of the LLP.  After this, we exploit the dynamic activation of such paths by</a:t>
            </a:r>
          </a:p>
          <a:p>
            <a:r>
              <a:rPr lang="en-US" dirty="0"/>
              <a:t>few operands  by </a:t>
            </a:r>
            <a:r>
              <a:rPr lang="en-US" dirty="0" err="1"/>
              <a:t>settting</a:t>
            </a:r>
            <a:r>
              <a:rPr lang="en-US" dirty="0"/>
              <a:t> to “0 a fixed number of LSBs of the operands that trigger these paths.</a:t>
            </a:r>
          </a:p>
          <a:p>
            <a:r>
              <a:rPr lang="en-US" dirty="0"/>
              <a:t>Results shows that the proposed design can result in up-to …. At a </a:t>
            </a:r>
          </a:p>
        </p:txBody>
      </p:sp>
      <p:sp>
        <p:nvSpPr>
          <p:cNvPr id="4" name="Slide Number Placeholder 3"/>
          <p:cNvSpPr>
            <a:spLocks noGrp="1"/>
          </p:cNvSpPr>
          <p:nvPr>
            <p:ph type="sldNum" sz="quarter" idx="10"/>
          </p:nvPr>
        </p:nvSpPr>
        <p:spPr/>
        <p:txBody>
          <a:bodyPr/>
          <a:lstStyle/>
          <a:p>
            <a:fld id="{1E7489BB-1BE2-4156-ADDF-D52263DBA516}" type="slidenum">
              <a:rPr lang="en-GB" smtClean="0"/>
              <a:t>16</a:t>
            </a:fld>
            <a:endParaRPr lang="en-GB"/>
          </a:p>
        </p:txBody>
      </p:sp>
    </p:spTree>
    <p:extLst>
      <p:ext uri="{BB962C8B-B14F-4D97-AF65-F5344CB8AC3E}">
        <p14:creationId xmlns:p14="http://schemas.microsoft.com/office/powerpoint/2010/main" val="1251221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7489BB-1BE2-4156-ADDF-D52263DBA516}" type="slidenum">
              <a:rPr lang="en-GB" smtClean="0"/>
              <a:t>17</a:t>
            </a:fld>
            <a:endParaRPr lang="en-GB"/>
          </a:p>
        </p:txBody>
      </p:sp>
    </p:spTree>
    <p:extLst>
      <p:ext uri="{BB962C8B-B14F-4D97-AF65-F5344CB8AC3E}">
        <p14:creationId xmlns:p14="http://schemas.microsoft.com/office/powerpoint/2010/main" val="30196230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7489BB-1BE2-4156-ADDF-D52263DBA516}" type="slidenum">
              <a:rPr lang="en-GB" smtClean="0"/>
              <a:t>20</a:t>
            </a:fld>
            <a:endParaRPr lang="en-GB"/>
          </a:p>
        </p:txBody>
      </p:sp>
    </p:spTree>
    <p:extLst>
      <p:ext uri="{BB962C8B-B14F-4D97-AF65-F5344CB8AC3E}">
        <p14:creationId xmlns:p14="http://schemas.microsoft.com/office/powerpoint/2010/main" val="3397116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impact of such variations is on making circuits prone to timing failures and difficult </a:t>
            </a:r>
          </a:p>
          <a:p>
            <a:r>
              <a:rPr lang="en-US" dirty="0"/>
              <a:t>to meet the power and performance specifications.</a:t>
            </a:r>
          </a:p>
        </p:txBody>
      </p:sp>
      <p:sp>
        <p:nvSpPr>
          <p:cNvPr id="4" name="Slide Number Placeholder 3"/>
          <p:cNvSpPr>
            <a:spLocks noGrp="1"/>
          </p:cNvSpPr>
          <p:nvPr>
            <p:ph type="sldNum" sz="quarter" idx="10"/>
          </p:nvPr>
        </p:nvSpPr>
        <p:spPr/>
        <p:txBody>
          <a:bodyPr/>
          <a:lstStyle/>
          <a:p>
            <a:fld id="{1E7489BB-1BE2-4156-ADDF-D52263DBA516}" type="slidenum">
              <a:rPr lang="en-GB" smtClean="0"/>
              <a:t>2</a:t>
            </a:fld>
            <a:endParaRPr lang="en-GB"/>
          </a:p>
        </p:txBody>
      </p:sp>
    </p:spTree>
    <p:extLst>
      <p:ext uri="{BB962C8B-B14F-4D97-AF65-F5344CB8AC3E}">
        <p14:creationId xmlns:p14="http://schemas.microsoft.com/office/powerpoint/2010/main" val="2272590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b="1" dirty="0">
                <a:ln/>
                <a:solidFill>
                  <a:schemeClr val="accent3"/>
                </a:solidFill>
              </a:rPr>
              <a:t>Adopting timing margins that provide sufficient timing margins to mitigate timing failures. However,</a:t>
            </a:r>
          </a:p>
          <a:p>
            <a:pPr marL="228600" indent="-228600">
              <a:buAutoNum type="arabicParenR"/>
            </a:pPr>
            <a:r>
              <a:rPr lang="en-US" b="1" dirty="0">
                <a:ln/>
                <a:solidFill>
                  <a:schemeClr val="accent3"/>
                </a:solidFill>
              </a:rPr>
              <a:t>Another variation- aware technique focus on integrating extra circuits to dynamically detect and correct errors. Although effective, such techniques…</a:t>
            </a:r>
          </a:p>
          <a:p>
            <a:pPr marL="228600" indent="-228600">
              <a:buAutoNum type="arabicParenR"/>
            </a:pPr>
            <a:r>
              <a:rPr lang="en-US" b="1" dirty="0">
                <a:ln/>
                <a:solidFill>
                  <a:schemeClr val="accent3"/>
                </a:solidFill>
              </a:rPr>
              <a:t>Recently schemes that reduce the precision of the operands, allowing trade offs between quality and energy have also been proposed for minimizing the traditional overheads.  applied mainly to few custom designs and simple units and neglects the dynamic timing dependence. Furthermore they are agnostic of</a:t>
            </a:r>
          </a:p>
          <a:p>
            <a:pPr marL="228600" indent="-228600">
              <a:buAutoNum type="arabicParenR"/>
            </a:pPr>
            <a:endParaRPr lang="en-US" b="1" dirty="0">
              <a:ln/>
              <a:solidFill>
                <a:schemeClr val="accent3"/>
              </a:solidFill>
            </a:endParaRPr>
          </a:p>
          <a:p>
            <a:pPr marL="0" indent="0">
              <a:buNone/>
            </a:pPr>
            <a:r>
              <a:rPr lang="en-US" b="1" dirty="0">
                <a:ln/>
                <a:solidFill>
                  <a:schemeClr val="accent3"/>
                </a:solidFill>
              </a:rPr>
              <a:t>So, the question that arises is:</a:t>
            </a:r>
          </a:p>
        </p:txBody>
      </p:sp>
      <p:sp>
        <p:nvSpPr>
          <p:cNvPr id="4" name="Slide Number Placeholder 3"/>
          <p:cNvSpPr>
            <a:spLocks noGrp="1"/>
          </p:cNvSpPr>
          <p:nvPr>
            <p:ph type="sldNum" sz="quarter" idx="10"/>
          </p:nvPr>
        </p:nvSpPr>
        <p:spPr/>
        <p:txBody>
          <a:bodyPr/>
          <a:lstStyle/>
          <a:p>
            <a:fld id="{1E7489BB-1BE2-4156-ADDF-D52263DBA516}" type="slidenum">
              <a:rPr lang="en-GB" smtClean="0"/>
              <a:t>3</a:t>
            </a:fld>
            <a:endParaRPr lang="en-GB"/>
          </a:p>
        </p:txBody>
      </p:sp>
    </p:spTree>
    <p:extLst>
      <p:ext uri="{BB962C8B-B14F-4D97-AF65-F5344CB8AC3E}">
        <p14:creationId xmlns:p14="http://schemas.microsoft.com/office/powerpoint/2010/main" val="261092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answer this question we need to have a more thorough look in pipelined designs.</a:t>
            </a:r>
          </a:p>
        </p:txBody>
      </p:sp>
      <p:sp>
        <p:nvSpPr>
          <p:cNvPr id="4" name="Slide Number Placeholder 3"/>
          <p:cNvSpPr>
            <a:spLocks noGrp="1"/>
          </p:cNvSpPr>
          <p:nvPr>
            <p:ph type="sldNum" sz="quarter" idx="10"/>
          </p:nvPr>
        </p:nvSpPr>
        <p:spPr/>
        <p:txBody>
          <a:bodyPr/>
          <a:lstStyle/>
          <a:p>
            <a:fld id="{1E7489BB-1BE2-4156-ADDF-D52263DBA516}" type="slidenum">
              <a:rPr lang="en-GB" smtClean="0"/>
              <a:t>4</a:t>
            </a:fld>
            <a:endParaRPr lang="en-GB"/>
          </a:p>
        </p:txBody>
      </p:sp>
    </p:spTree>
    <p:extLst>
      <p:ext uri="{BB962C8B-B14F-4D97-AF65-F5344CB8AC3E}">
        <p14:creationId xmlns:p14="http://schemas.microsoft.com/office/powerpoint/2010/main" val="2927520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path shaping, in order to further reduce the excitation probability of the LLPs, we truncating the bit-width only of the instructions and operands</a:t>
            </a:r>
          </a:p>
          <a:p>
            <a:r>
              <a:rPr lang="en-US" dirty="0"/>
              <a:t>that activate these paths. This can be achieved by setting to 0 a number of the LSBs of specific operands, as we can see in this example. This will allow us to </a:t>
            </a:r>
          </a:p>
          <a:p>
            <a:r>
              <a:rPr lang="en-US" dirty="0"/>
              <a:t>obtain timing slack for </a:t>
            </a:r>
            <a:r>
              <a:rPr lang="en-US" dirty="0" err="1"/>
              <a:t>addresing</a:t>
            </a:r>
            <a:r>
              <a:rPr lang="en-US" dirty="0"/>
              <a:t> delay variations, as I will explain later.</a:t>
            </a:r>
          </a:p>
        </p:txBody>
      </p:sp>
      <p:sp>
        <p:nvSpPr>
          <p:cNvPr id="4" name="Slide Number Placeholder 3"/>
          <p:cNvSpPr>
            <a:spLocks noGrp="1"/>
          </p:cNvSpPr>
          <p:nvPr>
            <p:ph type="sldNum" sz="quarter" idx="10"/>
          </p:nvPr>
        </p:nvSpPr>
        <p:spPr/>
        <p:txBody>
          <a:bodyPr/>
          <a:lstStyle/>
          <a:p>
            <a:fld id="{1E7489BB-1BE2-4156-ADDF-D52263DBA516}" type="slidenum">
              <a:rPr lang="en-GB" smtClean="0"/>
              <a:t>5</a:t>
            </a:fld>
            <a:endParaRPr lang="en-GB"/>
          </a:p>
        </p:txBody>
      </p:sp>
    </p:spTree>
    <p:extLst>
      <p:ext uri="{BB962C8B-B14F-4D97-AF65-F5344CB8AC3E}">
        <p14:creationId xmlns:p14="http://schemas.microsoft.com/office/powerpoint/2010/main" val="3506564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7489BB-1BE2-4156-ADDF-D52263DBA516}" type="slidenum">
              <a:rPr lang="en-GB" smtClean="0"/>
              <a:t>6</a:t>
            </a:fld>
            <a:endParaRPr lang="en-GB"/>
          </a:p>
        </p:txBody>
      </p:sp>
    </p:spTree>
    <p:extLst>
      <p:ext uri="{BB962C8B-B14F-4D97-AF65-F5344CB8AC3E}">
        <p14:creationId xmlns:p14="http://schemas.microsoft.com/office/powerpoint/2010/main" val="44026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7489BB-1BE2-4156-ADDF-D52263DBA516}" type="slidenum">
              <a:rPr lang="en-GB" smtClean="0"/>
              <a:t>7</a:t>
            </a:fld>
            <a:endParaRPr lang="en-GB"/>
          </a:p>
        </p:txBody>
      </p:sp>
    </p:spTree>
    <p:extLst>
      <p:ext uri="{BB962C8B-B14F-4D97-AF65-F5344CB8AC3E}">
        <p14:creationId xmlns:p14="http://schemas.microsoft.com/office/powerpoint/2010/main" val="2580289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enable characterization of the data-dependent path excitation</a:t>
            </a:r>
          </a:p>
        </p:txBody>
      </p:sp>
      <p:sp>
        <p:nvSpPr>
          <p:cNvPr id="4" name="Slide Number Placeholder 3"/>
          <p:cNvSpPr>
            <a:spLocks noGrp="1"/>
          </p:cNvSpPr>
          <p:nvPr>
            <p:ph type="sldNum" sz="quarter" idx="10"/>
          </p:nvPr>
        </p:nvSpPr>
        <p:spPr/>
        <p:txBody>
          <a:bodyPr/>
          <a:lstStyle/>
          <a:p>
            <a:fld id="{1E7489BB-1BE2-4156-ADDF-D52263DBA516}" type="slidenum">
              <a:rPr lang="en-GB" smtClean="0"/>
              <a:t>8</a:t>
            </a:fld>
            <a:endParaRPr lang="en-GB"/>
          </a:p>
        </p:txBody>
      </p:sp>
    </p:spTree>
    <p:extLst>
      <p:ext uri="{BB962C8B-B14F-4D97-AF65-F5344CB8AC3E}">
        <p14:creationId xmlns:p14="http://schemas.microsoft.com/office/powerpoint/2010/main" val="3584334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7489BB-1BE2-4156-ADDF-D52263DBA516}" type="slidenum">
              <a:rPr lang="en-GB" smtClean="0"/>
              <a:t>9</a:t>
            </a:fld>
            <a:endParaRPr lang="en-GB"/>
          </a:p>
        </p:txBody>
      </p:sp>
    </p:spTree>
    <p:extLst>
      <p:ext uri="{BB962C8B-B14F-4D97-AF65-F5344CB8AC3E}">
        <p14:creationId xmlns:p14="http://schemas.microsoft.com/office/powerpoint/2010/main" val="36099262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1600200"/>
            <a:ext cx="12192000" cy="5257801"/>
          </a:xfrm>
          <a:prstGeom prst="rect">
            <a:avLst/>
          </a:prstGeom>
          <a:pattFill prst="pct5">
            <a:fgClr>
              <a:schemeClr val="bg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bg1"/>
              </a:solidFill>
            </a:endParaRPr>
          </a:p>
        </p:txBody>
      </p:sp>
      <p:sp>
        <p:nvSpPr>
          <p:cNvPr id="2" name="Title 1"/>
          <p:cNvSpPr>
            <a:spLocks noGrp="1"/>
          </p:cNvSpPr>
          <p:nvPr>
            <p:ph type="ctrTitle"/>
          </p:nvPr>
        </p:nvSpPr>
        <p:spPr>
          <a:xfrm>
            <a:off x="1524000" y="1724026"/>
            <a:ext cx="9144000" cy="1878012"/>
          </a:xfrm>
        </p:spPr>
        <p:txBody>
          <a:bodyPr anchor="b">
            <a:normAutofit/>
          </a:bodyPr>
          <a:lstStyle>
            <a:lvl1pPr algn="ctr">
              <a:defRPr sz="5400">
                <a:solidFill>
                  <a:schemeClr val="bg1"/>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p:cNvSpPr>
            <a:spLocks noGrp="1"/>
          </p:cNvSpPr>
          <p:nvPr>
            <p:ph type="dt" sz="half" idx="10"/>
          </p:nvPr>
        </p:nvSpPr>
        <p:spPr/>
        <p:txBody>
          <a:bodyPr/>
          <a:lstStyle>
            <a:lvl1pPr>
              <a:defRPr b="1">
                <a:solidFill>
                  <a:schemeClr val="tx1"/>
                </a:solidFill>
              </a:defRPr>
            </a:lvl1pPr>
          </a:lstStyle>
          <a:p>
            <a:r>
              <a:rPr lang="en-US"/>
              <a:t>www.ecit.qub.ac.uk</a:t>
            </a:r>
            <a:endParaRPr lang="en-GB" dirty="0"/>
          </a:p>
        </p:txBody>
      </p:sp>
      <p:sp>
        <p:nvSpPr>
          <p:cNvPr id="5" name="Footer Placeholder 4"/>
          <p:cNvSpPr>
            <a:spLocks noGrp="1"/>
          </p:cNvSpPr>
          <p:nvPr>
            <p:ph type="ftr" sz="quarter" idx="11"/>
          </p:nvPr>
        </p:nvSpPr>
        <p:spPr>
          <a:xfrm>
            <a:off x="3963555" y="6356350"/>
            <a:ext cx="4264891" cy="365125"/>
          </a:xfrm>
        </p:spPr>
        <p:txBody>
          <a:bodyPr/>
          <a:lstStyle>
            <a:lvl1pPr>
              <a:defRPr b="1">
                <a:solidFill>
                  <a:schemeClr val="tx1"/>
                </a:solidFill>
              </a:defRPr>
            </a:lvl1pPr>
          </a:lstStyle>
          <a:p>
            <a:r>
              <a:rPr lang="en-GB"/>
              <a:t>ECIT is a Global Research Institute of Queen’s University Belfast</a:t>
            </a:r>
            <a:endParaRPr lang="en-GB" dirty="0"/>
          </a:p>
        </p:txBody>
      </p:sp>
      <p:sp>
        <p:nvSpPr>
          <p:cNvPr id="6" name="Slide Number Placeholder 5"/>
          <p:cNvSpPr>
            <a:spLocks noGrp="1"/>
          </p:cNvSpPr>
          <p:nvPr>
            <p:ph type="sldNum" sz="quarter" idx="12"/>
          </p:nvPr>
        </p:nvSpPr>
        <p:spPr>
          <a:xfrm>
            <a:off x="10893287" y="6356349"/>
            <a:ext cx="1062823" cy="365125"/>
          </a:xfrm>
        </p:spPr>
        <p:txBody>
          <a:bodyPr/>
          <a:lstStyle>
            <a:lvl1pPr>
              <a:defRPr>
                <a:solidFill>
                  <a:schemeClr val="tx1"/>
                </a:solidFill>
              </a:defRPr>
            </a:lvl1pPr>
          </a:lstStyle>
          <a:p>
            <a:r>
              <a:rPr lang="en-GB" dirty="0"/>
              <a:t>@ECIT_QUB</a:t>
            </a:r>
          </a:p>
        </p:txBody>
      </p:sp>
      <p:pic>
        <p:nvPicPr>
          <p:cNvPr id="10" name="Picture 9">
            <a:extLst>
              <a:ext uri="{FF2B5EF4-FFF2-40B4-BE49-F238E27FC236}">
                <a16:creationId xmlns:a16="http://schemas.microsoft.com/office/drawing/2014/main" id="{7C7A5DCF-BF1D-426A-9898-59F63FC0322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0215" y="177681"/>
            <a:ext cx="3564586" cy="1285993"/>
          </a:xfrm>
          <a:prstGeom prst="rect">
            <a:avLst/>
          </a:prstGeom>
        </p:spPr>
      </p:pic>
      <p:pic>
        <p:nvPicPr>
          <p:cNvPr id="11" name="Picture 10">
            <a:extLst>
              <a:ext uri="{FF2B5EF4-FFF2-40B4-BE49-F238E27FC236}">
                <a16:creationId xmlns:a16="http://schemas.microsoft.com/office/drawing/2014/main" id="{FE805D82-0BF5-4479-B62F-3F3BD2EB069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141495" y="450851"/>
            <a:ext cx="4689059" cy="755755"/>
          </a:xfrm>
          <a:prstGeom prst="rect">
            <a:avLst/>
          </a:prstGeom>
        </p:spPr>
      </p:pic>
    </p:spTree>
    <p:extLst>
      <p:ext uri="{BB962C8B-B14F-4D97-AF65-F5344CB8AC3E}">
        <p14:creationId xmlns:p14="http://schemas.microsoft.com/office/powerpoint/2010/main" val="4089030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www.ecit.qub.ac.uk</a:t>
            </a:r>
            <a:endParaRPr lang="en-GB"/>
          </a:p>
        </p:txBody>
      </p:sp>
      <p:sp>
        <p:nvSpPr>
          <p:cNvPr id="6" name="Footer Placeholder 5"/>
          <p:cNvSpPr>
            <a:spLocks noGrp="1"/>
          </p:cNvSpPr>
          <p:nvPr>
            <p:ph type="ftr" sz="quarter" idx="11"/>
          </p:nvPr>
        </p:nvSpPr>
        <p:spPr/>
        <p:txBody>
          <a:bodyPr/>
          <a:lstStyle/>
          <a:p>
            <a:r>
              <a:rPr lang="en-GB"/>
              <a:t>ECIT is a Global Research Institute of Queen’s University Belfast</a:t>
            </a:r>
          </a:p>
        </p:txBody>
      </p:sp>
      <p:sp>
        <p:nvSpPr>
          <p:cNvPr id="7" name="Slide Number Placeholder 6"/>
          <p:cNvSpPr>
            <a:spLocks noGrp="1"/>
          </p:cNvSpPr>
          <p:nvPr>
            <p:ph type="sldNum" sz="quarter" idx="12"/>
          </p:nvPr>
        </p:nvSpPr>
        <p:spPr/>
        <p:txBody>
          <a:bodyPr/>
          <a:lstStyle/>
          <a:p>
            <a:fld id="{996B5C44-A6B4-464B-82AE-7D315A9A1532}" type="slidenum">
              <a:rPr lang="en-GB" smtClean="0"/>
              <a:t>‹#›</a:t>
            </a:fld>
            <a:endParaRPr lang="en-GB"/>
          </a:p>
        </p:txBody>
      </p:sp>
    </p:spTree>
    <p:extLst>
      <p:ext uri="{BB962C8B-B14F-4D97-AF65-F5344CB8AC3E}">
        <p14:creationId xmlns:p14="http://schemas.microsoft.com/office/powerpoint/2010/main" val="3316151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91999" cy="1152526"/>
          </a:xfrm>
        </p:spPr>
        <p:txBody>
          <a:bodyPr/>
          <a:lstStyle/>
          <a:p>
            <a:r>
              <a:rPr lang="en-US"/>
              <a:t>Click to edit Master title style</a:t>
            </a:r>
            <a:endParaRPr lang="en-GB"/>
          </a:p>
        </p:txBody>
      </p:sp>
      <p:sp>
        <p:nvSpPr>
          <p:cNvPr id="3" name="Content Placeholder 2"/>
          <p:cNvSpPr>
            <a:spLocks noGrp="1"/>
          </p:cNvSpPr>
          <p:nvPr>
            <p:ph idx="1"/>
          </p:nvPr>
        </p:nvSpPr>
        <p:spPr>
          <a:xfrm>
            <a:off x="0" y="1152526"/>
            <a:ext cx="12192000" cy="5705474"/>
          </a:xfrm>
          <a:solidFill>
            <a:schemeClr val="bg1"/>
          </a:solidFill>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p>
            <a:r>
              <a:rPr lang="en-US"/>
              <a:t>www.ecit.qub.ac.uk</a:t>
            </a:r>
            <a:endParaRPr lang="en-GB"/>
          </a:p>
        </p:txBody>
      </p:sp>
      <p:sp>
        <p:nvSpPr>
          <p:cNvPr id="6" name="Slide Number Placeholder 5"/>
          <p:cNvSpPr>
            <a:spLocks noGrp="1"/>
          </p:cNvSpPr>
          <p:nvPr>
            <p:ph type="sldNum" sz="quarter" idx="12"/>
          </p:nvPr>
        </p:nvSpPr>
        <p:spPr/>
        <p:txBody>
          <a:bodyPr/>
          <a:lstStyle/>
          <a:p>
            <a:fld id="{996B5C44-A6B4-464B-82AE-7D315A9A1532}" type="slidenum">
              <a:rPr lang="en-GB" smtClean="0"/>
              <a:t>‹#›</a:t>
            </a:fld>
            <a:endParaRPr lang="en-GB"/>
          </a:p>
        </p:txBody>
      </p:sp>
    </p:spTree>
    <p:extLst>
      <p:ext uri="{BB962C8B-B14F-4D97-AF65-F5344CB8AC3E}">
        <p14:creationId xmlns:p14="http://schemas.microsoft.com/office/powerpoint/2010/main" val="758278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1"/>
        </a:solidFill>
        <a:effectLst/>
      </p:bgPr>
    </p:bg>
    <p:spTree>
      <p:nvGrpSpPr>
        <p:cNvPr id="1" name=""/>
        <p:cNvGrpSpPr/>
        <p:nvPr/>
      </p:nvGrpSpPr>
      <p:grpSpPr>
        <a:xfrm>
          <a:off x="0" y="0"/>
          <a:ext cx="0" cy="0"/>
          <a:chOff x="0" y="0"/>
          <a:chExt cx="0" cy="0"/>
        </a:xfrm>
      </p:grpSpPr>
      <p:sp>
        <p:nvSpPr>
          <p:cNvPr id="7" name="Rectangle 6"/>
          <p:cNvSpPr/>
          <p:nvPr userDrawn="1"/>
        </p:nvSpPr>
        <p:spPr>
          <a:xfrm>
            <a:off x="0" y="1065475"/>
            <a:ext cx="12192000" cy="57925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endParaRPr lang="en-GB"/>
          </a:p>
        </p:txBody>
      </p:sp>
      <p:sp>
        <p:nvSpPr>
          <p:cNvPr id="3" name="Text Placeholder 2"/>
          <p:cNvSpPr>
            <a:spLocks noGrp="1"/>
          </p:cNvSpPr>
          <p:nvPr>
            <p:ph type="body" idx="1"/>
          </p:nvPr>
        </p:nvSpPr>
        <p:spPr>
          <a:xfrm>
            <a:off x="0" y="0"/>
            <a:ext cx="12192000" cy="10654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r>
              <a:rPr lang="en-US"/>
              <a:t>www.ecit.qub.ac.uk</a:t>
            </a:r>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ECIT is a Global Research Institute of Queen’s University Belfast</a:t>
            </a:r>
            <a:endParaRPr lang="en-GB"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996B5C44-A6B4-464B-82AE-7D315A9A1532}" type="slidenum">
              <a:rPr lang="en-GB" smtClean="0"/>
              <a:pPr/>
              <a:t>‹#›</a:t>
            </a:fld>
            <a:endParaRPr lang="en-GB"/>
          </a:p>
        </p:txBody>
      </p:sp>
      <p:pic>
        <p:nvPicPr>
          <p:cNvPr id="8" name="Picture 7">
            <a:extLst>
              <a:ext uri="{FF2B5EF4-FFF2-40B4-BE49-F238E27FC236}">
                <a16:creationId xmlns:a16="http://schemas.microsoft.com/office/drawing/2014/main" id="{C7017122-E52A-4E29-9653-3ABE01118DF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726952" y="266700"/>
            <a:ext cx="3229158" cy="520457"/>
          </a:xfrm>
          <a:prstGeom prst="rect">
            <a:avLst/>
          </a:prstGeom>
        </p:spPr>
      </p:pic>
    </p:spTree>
    <p:extLst>
      <p:ext uri="{BB962C8B-B14F-4D97-AF65-F5344CB8AC3E}">
        <p14:creationId xmlns:p14="http://schemas.microsoft.com/office/powerpoint/2010/main" val="3288172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r>
              <a:rPr lang="en-US"/>
              <a:t>www.ecit.qub.ac.uk</a:t>
            </a:r>
            <a:endParaRPr lang="en-GB"/>
          </a:p>
        </p:txBody>
      </p:sp>
      <p:sp>
        <p:nvSpPr>
          <p:cNvPr id="6" name="Footer Placeholder 5"/>
          <p:cNvSpPr>
            <a:spLocks noGrp="1"/>
          </p:cNvSpPr>
          <p:nvPr>
            <p:ph type="ftr" sz="quarter" idx="11"/>
          </p:nvPr>
        </p:nvSpPr>
        <p:spPr/>
        <p:txBody>
          <a:bodyPr/>
          <a:lstStyle/>
          <a:p>
            <a:r>
              <a:rPr lang="en-GB"/>
              <a:t>ECIT is a Global Research Institute of Queen’s University Belfast</a:t>
            </a:r>
          </a:p>
        </p:txBody>
      </p:sp>
      <p:sp>
        <p:nvSpPr>
          <p:cNvPr id="7" name="Slide Number Placeholder 6"/>
          <p:cNvSpPr>
            <a:spLocks noGrp="1"/>
          </p:cNvSpPr>
          <p:nvPr>
            <p:ph type="sldNum" sz="quarter" idx="12"/>
          </p:nvPr>
        </p:nvSpPr>
        <p:spPr/>
        <p:txBody>
          <a:bodyPr/>
          <a:lstStyle/>
          <a:p>
            <a:fld id="{996B5C44-A6B4-464B-82AE-7D315A9A1532}" type="slidenum">
              <a:rPr lang="en-GB" smtClean="0"/>
              <a:t>‹#›</a:t>
            </a:fld>
            <a:endParaRPr lang="en-GB"/>
          </a:p>
        </p:txBody>
      </p:sp>
    </p:spTree>
    <p:extLst>
      <p:ext uri="{BB962C8B-B14F-4D97-AF65-F5344CB8AC3E}">
        <p14:creationId xmlns:p14="http://schemas.microsoft.com/office/powerpoint/2010/main" val="19085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133474"/>
          </a:xfrm>
        </p:spPr>
        <p:txBody>
          <a:bodyPr/>
          <a:lstStyle/>
          <a:p>
            <a:r>
              <a:rPr lang="en-US" dirty="0"/>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r>
              <a:rPr lang="en-US"/>
              <a:t>www.ecit.qub.ac.uk</a:t>
            </a:r>
            <a:endParaRPr lang="en-GB"/>
          </a:p>
        </p:txBody>
      </p:sp>
      <p:sp>
        <p:nvSpPr>
          <p:cNvPr id="8" name="Footer Placeholder 7"/>
          <p:cNvSpPr>
            <a:spLocks noGrp="1"/>
          </p:cNvSpPr>
          <p:nvPr>
            <p:ph type="ftr" sz="quarter" idx="11"/>
          </p:nvPr>
        </p:nvSpPr>
        <p:spPr/>
        <p:txBody>
          <a:bodyPr/>
          <a:lstStyle/>
          <a:p>
            <a:r>
              <a:rPr lang="en-GB"/>
              <a:t>ECIT is a Global Research Institute of Queen’s University Belfast</a:t>
            </a:r>
          </a:p>
        </p:txBody>
      </p:sp>
      <p:sp>
        <p:nvSpPr>
          <p:cNvPr id="9" name="Slide Number Placeholder 8"/>
          <p:cNvSpPr>
            <a:spLocks noGrp="1"/>
          </p:cNvSpPr>
          <p:nvPr>
            <p:ph type="sldNum" sz="quarter" idx="12"/>
          </p:nvPr>
        </p:nvSpPr>
        <p:spPr/>
        <p:txBody>
          <a:bodyPr/>
          <a:lstStyle/>
          <a:p>
            <a:fld id="{996B5C44-A6B4-464B-82AE-7D315A9A1532}" type="slidenum">
              <a:rPr lang="en-GB" smtClean="0"/>
              <a:t>‹#›</a:t>
            </a:fld>
            <a:endParaRPr lang="en-GB"/>
          </a:p>
        </p:txBody>
      </p:sp>
    </p:spTree>
    <p:extLst>
      <p:ext uri="{BB962C8B-B14F-4D97-AF65-F5344CB8AC3E}">
        <p14:creationId xmlns:p14="http://schemas.microsoft.com/office/powerpoint/2010/main" val="664041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r>
              <a:rPr lang="en-US"/>
              <a:t>www.ecit.qub.ac.uk</a:t>
            </a:r>
            <a:endParaRPr lang="en-GB"/>
          </a:p>
        </p:txBody>
      </p:sp>
      <p:sp>
        <p:nvSpPr>
          <p:cNvPr id="4" name="Footer Placeholder 3"/>
          <p:cNvSpPr>
            <a:spLocks noGrp="1"/>
          </p:cNvSpPr>
          <p:nvPr>
            <p:ph type="ftr" sz="quarter" idx="11"/>
          </p:nvPr>
        </p:nvSpPr>
        <p:spPr/>
        <p:txBody>
          <a:bodyPr/>
          <a:lstStyle/>
          <a:p>
            <a:r>
              <a:rPr lang="en-GB"/>
              <a:t>ECIT is a Global Research Institute of Queen’s University Belfast</a:t>
            </a:r>
          </a:p>
        </p:txBody>
      </p:sp>
      <p:sp>
        <p:nvSpPr>
          <p:cNvPr id="5" name="Slide Number Placeholder 4"/>
          <p:cNvSpPr>
            <a:spLocks noGrp="1"/>
          </p:cNvSpPr>
          <p:nvPr>
            <p:ph type="sldNum" sz="quarter" idx="12"/>
          </p:nvPr>
        </p:nvSpPr>
        <p:spPr/>
        <p:txBody>
          <a:bodyPr/>
          <a:lstStyle/>
          <a:p>
            <a:fld id="{996B5C44-A6B4-464B-82AE-7D315A9A1532}" type="slidenum">
              <a:rPr lang="en-GB" smtClean="0"/>
              <a:t>‹#›</a:t>
            </a:fld>
            <a:endParaRPr lang="en-GB"/>
          </a:p>
        </p:txBody>
      </p:sp>
    </p:spTree>
    <p:extLst>
      <p:ext uri="{BB962C8B-B14F-4D97-AF65-F5344CB8AC3E}">
        <p14:creationId xmlns:p14="http://schemas.microsoft.com/office/powerpoint/2010/main" val="2423384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www.ecit.qub.ac.uk</a:t>
            </a:r>
            <a:endParaRPr lang="en-GB"/>
          </a:p>
        </p:txBody>
      </p:sp>
      <p:sp>
        <p:nvSpPr>
          <p:cNvPr id="3" name="Footer Placeholder 2"/>
          <p:cNvSpPr>
            <a:spLocks noGrp="1"/>
          </p:cNvSpPr>
          <p:nvPr>
            <p:ph type="ftr" sz="quarter" idx="11"/>
          </p:nvPr>
        </p:nvSpPr>
        <p:spPr/>
        <p:txBody>
          <a:bodyPr/>
          <a:lstStyle/>
          <a:p>
            <a:r>
              <a:rPr lang="en-GB"/>
              <a:t>ECIT is a Global Research Institute of Queen’s University Belfast</a:t>
            </a:r>
          </a:p>
        </p:txBody>
      </p:sp>
      <p:sp>
        <p:nvSpPr>
          <p:cNvPr id="4" name="Slide Number Placeholder 3"/>
          <p:cNvSpPr>
            <a:spLocks noGrp="1"/>
          </p:cNvSpPr>
          <p:nvPr>
            <p:ph type="sldNum" sz="quarter" idx="12"/>
          </p:nvPr>
        </p:nvSpPr>
        <p:spPr/>
        <p:txBody>
          <a:bodyPr/>
          <a:lstStyle/>
          <a:p>
            <a:fld id="{996B5C44-A6B4-464B-82AE-7D315A9A1532}" type="slidenum">
              <a:rPr lang="en-GB" smtClean="0"/>
              <a:t>‹#›</a:t>
            </a:fld>
            <a:endParaRPr lang="en-GB"/>
          </a:p>
        </p:txBody>
      </p:sp>
      <p:sp>
        <p:nvSpPr>
          <p:cNvPr id="5" name="Picture Placeholder 2"/>
          <p:cNvSpPr>
            <a:spLocks noGrp="1"/>
          </p:cNvSpPr>
          <p:nvPr>
            <p:ph type="pic" idx="1"/>
          </p:nvPr>
        </p:nvSpPr>
        <p:spPr>
          <a:xfrm>
            <a:off x="235889" y="1311965"/>
            <a:ext cx="11720221" cy="454908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Tree>
    <p:extLst>
      <p:ext uri="{BB962C8B-B14F-4D97-AF65-F5344CB8AC3E}">
        <p14:creationId xmlns:p14="http://schemas.microsoft.com/office/powerpoint/2010/main" val="2912644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Rectangle 4"/>
          <p:cNvSpPr/>
          <p:nvPr userDrawn="1"/>
        </p:nvSpPr>
        <p:spPr>
          <a:xfrm>
            <a:off x="0" y="1065475"/>
            <a:ext cx="12192000" cy="5792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 name="Date Placeholder 1"/>
          <p:cNvSpPr>
            <a:spLocks noGrp="1"/>
          </p:cNvSpPr>
          <p:nvPr>
            <p:ph type="dt" sz="half" idx="10"/>
          </p:nvPr>
        </p:nvSpPr>
        <p:spPr/>
        <p:txBody>
          <a:bodyPr/>
          <a:lstStyle>
            <a:lvl1pPr>
              <a:defRPr>
                <a:solidFill>
                  <a:schemeClr val="bg1"/>
                </a:solidFill>
              </a:defRPr>
            </a:lvl1pPr>
          </a:lstStyle>
          <a:p>
            <a:r>
              <a:rPr lang="en-US"/>
              <a:t>www.ecit.qub.ac.uk</a:t>
            </a:r>
            <a:endParaRPr lang="en-GB"/>
          </a:p>
        </p:txBody>
      </p:sp>
      <p:sp>
        <p:nvSpPr>
          <p:cNvPr id="3" name="Footer Placeholder 2"/>
          <p:cNvSpPr>
            <a:spLocks noGrp="1"/>
          </p:cNvSpPr>
          <p:nvPr>
            <p:ph type="ftr" sz="quarter" idx="11"/>
          </p:nvPr>
        </p:nvSpPr>
        <p:spPr/>
        <p:txBody>
          <a:bodyPr/>
          <a:lstStyle>
            <a:lvl1pPr>
              <a:defRPr>
                <a:solidFill>
                  <a:schemeClr val="bg1"/>
                </a:solidFill>
              </a:defRPr>
            </a:lvl1pPr>
          </a:lstStyle>
          <a:p>
            <a:r>
              <a:rPr lang="en-GB"/>
              <a:t>ECIT is a Global Research Institute of Queen’s University Belfast</a:t>
            </a:r>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996B5C44-A6B4-464B-82AE-7D315A9A1532}" type="slidenum">
              <a:rPr lang="en-GB" smtClean="0"/>
              <a:pPr/>
              <a:t>‹#›</a:t>
            </a:fld>
            <a:endParaRPr lang="en-GB"/>
          </a:p>
        </p:txBody>
      </p:sp>
      <p:sp>
        <p:nvSpPr>
          <p:cNvPr id="6" name="Picture Placeholder 2"/>
          <p:cNvSpPr>
            <a:spLocks noGrp="1"/>
          </p:cNvSpPr>
          <p:nvPr>
            <p:ph type="pic" idx="1"/>
          </p:nvPr>
        </p:nvSpPr>
        <p:spPr>
          <a:xfrm>
            <a:off x="235889" y="1065475"/>
            <a:ext cx="11720221" cy="4795575"/>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Tree>
    <p:extLst>
      <p:ext uri="{BB962C8B-B14F-4D97-AF65-F5344CB8AC3E}">
        <p14:creationId xmlns:p14="http://schemas.microsoft.com/office/powerpoint/2010/main" val="45962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www.ecit.qub.ac.uk</a:t>
            </a:r>
            <a:endParaRPr lang="en-GB"/>
          </a:p>
        </p:txBody>
      </p:sp>
      <p:sp>
        <p:nvSpPr>
          <p:cNvPr id="6" name="Footer Placeholder 5"/>
          <p:cNvSpPr>
            <a:spLocks noGrp="1"/>
          </p:cNvSpPr>
          <p:nvPr>
            <p:ph type="ftr" sz="quarter" idx="11"/>
          </p:nvPr>
        </p:nvSpPr>
        <p:spPr/>
        <p:txBody>
          <a:bodyPr/>
          <a:lstStyle/>
          <a:p>
            <a:r>
              <a:rPr lang="en-GB"/>
              <a:t>ECIT is a Global Research Institute of Queen’s University Belfast</a:t>
            </a:r>
          </a:p>
        </p:txBody>
      </p:sp>
      <p:sp>
        <p:nvSpPr>
          <p:cNvPr id="7" name="Slide Number Placeholder 6"/>
          <p:cNvSpPr>
            <a:spLocks noGrp="1"/>
          </p:cNvSpPr>
          <p:nvPr>
            <p:ph type="sldNum" sz="quarter" idx="12"/>
          </p:nvPr>
        </p:nvSpPr>
        <p:spPr/>
        <p:txBody>
          <a:bodyPr/>
          <a:lstStyle/>
          <a:p>
            <a:fld id="{996B5C44-A6B4-464B-82AE-7D315A9A1532}" type="slidenum">
              <a:rPr lang="en-GB" smtClean="0"/>
              <a:t>‹#›</a:t>
            </a:fld>
            <a:endParaRPr lang="en-GB"/>
          </a:p>
        </p:txBody>
      </p:sp>
    </p:spTree>
    <p:extLst>
      <p:ext uri="{BB962C8B-B14F-4D97-AF65-F5344CB8AC3E}">
        <p14:creationId xmlns:p14="http://schemas.microsoft.com/office/powerpoint/2010/main" val="1920450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5889" y="1065475"/>
            <a:ext cx="11720222" cy="62521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235889" y="1825625"/>
            <a:ext cx="1172022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235889" y="6356349"/>
            <a:ext cx="2743200" cy="365125"/>
          </a:xfrm>
          <a:prstGeom prst="rect">
            <a:avLst/>
          </a:prstGeom>
        </p:spPr>
        <p:txBody>
          <a:bodyPr vert="horz" lIns="91440" tIns="45720" rIns="91440" bIns="45720" rtlCol="0" anchor="ctr"/>
          <a:lstStyle>
            <a:lvl1pPr algn="l">
              <a:defRPr sz="1200" b="1">
                <a:solidFill>
                  <a:srgbClr val="000066"/>
                </a:solidFill>
              </a:defRPr>
            </a:lvl1pPr>
          </a:lstStyle>
          <a:p>
            <a:r>
              <a:rPr lang="en-US"/>
              <a:t>www.ecit.qub.ac.uk</a:t>
            </a:r>
            <a:endParaRPr lang="en-GB" dirty="0"/>
          </a:p>
        </p:txBody>
      </p:sp>
      <p:sp>
        <p:nvSpPr>
          <p:cNvPr id="5" name="Footer Placeholder 4"/>
          <p:cNvSpPr>
            <a:spLocks noGrp="1"/>
          </p:cNvSpPr>
          <p:nvPr>
            <p:ph type="ftr" sz="quarter" idx="3"/>
          </p:nvPr>
        </p:nvSpPr>
        <p:spPr>
          <a:xfrm>
            <a:off x="3976646" y="6356350"/>
            <a:ext cx="4238708" cy="365125"/>
          </a:xfrm>
          <a:prstGeom prst="rect">
            <a:avLst/>
          </a:prstGeom>
        </p:spPr>
        <p:txBody>
          <a:bodyPr vert="horz" lIns="91440" tIns="45720" rIns="91440" bIns="45720" rtlCol="0" anchor="ctr"/>
          <a:lstStyle>
            <a:lvl1pPr algn="ctr">
              <a:defRPr sz="1200" b="1">
                <a:solidFill>
                  <a:srgbClr val="000066"/>
                </a:solidFill>
              </a:defRPr>
            </a:lvl1pPr>
          </a:lstStyle>
          <a:p>
            <a:r>
              <a:rPr lang="en-GB"/>
              <a:t>ECIT is a Global Research Institute of Queen’s University Belfast</a:t>
            </a:r>
            <a:endParaRPr lang="en-GB" dirty="0"/>
          </a:p>
        </p:txBody>
      </p:sp>
      <p:sp>
        <p:nvSpPr>
          <p:cNvPr id="6" name="Slide Number Placeholder 5"/>
          <p:cNvSpPr>
            <a:spLocks noGrp="1"/>
          </p:cNvSpPr>
          <p:nvPr>
            <p:ph type="sldNum" sz="quarter" idx="4"/>
          </p:nvPr>
        </p:nvSpPr>
        <p:spPr>
          <a:xfrm>
            <a:off x="11457829" y="6356349"/>
            <a:ext cx="498281" cy="365125"/>
          </a:xfrm>
          <a:prstGeom prst="rect">
            <a:avLst/>
          </a:prstGeom>
        </p:spPr>
        <p:txBody>
          <a:bodyPr vert="horz" lIns="91440" tIns="45720" rIns="91440" bIns="45720" rtlCol="0" anchor="ctr"/>
          <a:lstStyle>
            <a:lvl1pPr algn="r">
              <a:defRPr sz="1200" b="1">
                <a:solidFill>
                  <a:srgbClr val="000066"/>
                </a:solidFill>
              </a:defRPr>
            </a:lvl1pPr>
          </a:lstStyle>
          <a:p>
            <a:fld id="{996B5C44-A6B4-464B-82AE-7D315A9A1532}" type="slidenum">
              <a:rPr lang="en-GB" smtClean="0"/>
              <a:pPr/>
              <a:t>‹#›</a:t>
            </a:fld>
            <a:endParaRPr lang="en-GB" dirty="0"/>
          </a:p>
        </p:txBody>
      </p:sp>
    </p:spTree>
    <p:extLst>
      <p:ext uri="{BB962C8B-B14F-4D97-AF65-F5344CB8AC3E}">
        <p14:creationId xmlns:p14="http://schemas.microsoft.com/office/powerpoint/2010/main" val="1120928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8" r:id="rId8"/>
    <p:sldLayoutId id="2147483656" r:id="rId9"/>
    <p:sldLayoutId id="2147483657" r:id="rId10"/>
  </p:sldLayoutIdLst>
  <p:hf hdr="0"/>
  <p:txStyles>
    <p:titleStyle>
      <a:lvl1pPr algn="l" defTabSz="914400" rtl="0" eaLnBrk="1" latinLnBrk="0" hangingPunct="1">
        <a:lnSpc>
          <a:spcPct val="90000"/>
        </a:lnSpc>
        <a:spcBef>
          <a:spcPct val="0"/>
        </a:spcBef>
        <a:buNone/>
        <a:defRPr sz="4000" b="1" kern="1200">
          <a:solidFill>
            <a:srgbClr val="000066"/>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6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6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00006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00006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notesSlide" Target="../notesSlides/notesSlide13.xml"/><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4.emf"/><Relationship Id="rId5" Type="http://schemas.openxmlformats.org/officeDocument/2006/relationships/oleObject" Target="../embeddings/oleObject2.bin"/><Relationship Id="rId10" Type="http://schemas.openxmlformats.org/officeDocument/2006/relationships/image" Target="../media/image26.emf"/><Relationship Id="rId4" Type="http://schemas.openxmlformats.org/officeDocument/2006/relationships/image" Target="../media/image27.png"/><Relationship Id="rId9"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14.xml"/><Relationship Id="rId7" Type="http://schemas.openxmlformats.org/officeDocument/2006/relationships/image" Target="../media/image29.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28.emf"/><Relationship Id="rId4" Type="http://schemas.openxmlformats.org/officeDocument/2006/relationships/oleObject" Target="../embeddings/oleObject5.bin"/><Relationship Id="rId9" Type="http://schemas.openxmlformats.org/officeDocument/2006/relationships/image" Target="../media/image30.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1.emf"/><Relationship Id="rId4"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9.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8.jpeg"/><Relationship Id="rId5" Type="http://schemas.openxmlformats.org/officeDocument/2006/relationships/image" Target="../media/image17.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1BCE705-944C-450C-ACC8-44E296F1F3AB}"/>
              </a:ext>
            </a:extLst>
          </p:cNvPr>
          <p:cNvSpPr>
            <a:spLocks noGrp="1"/>
          </p:cNvSpPr>
          <p:nvPr>
            <p:ph type="ctrTitle"/>
          </p:nvPr>
        </p:nvSpPr>
        <p:spPr>
          <a:xfrm>
            <a:off x="648757" y="1599739"/>
            <a:ext cx="11029950" cy="1878012"/>
          </a:xfrm>
        </p:spPr>
        <p:txBody>
          <a:bodyPr>
            <a:normAutofit/>
          </a:bodyPr>
          <a:lstStyle/>
          <a:p>
            <a:r>
              <a:rPr lang="en-US" sz="4000" i="1" dirty="0">
                <a:solidFill>
                  <a:schemeClr val="tx1"/>
                </a:solidFill>
              </a:rPr>
              <a:t>Minimization of Timing Failures in Pipelined Designs via Path Shaping and Operand Truncation</a:t>
            </a:r>
          </a:p>
        </p:txBody>
      </p:sp>
      <p:sp>
        <p:nvSpPr>
          <p:cNvPr id="12" name="Subtitle 11">
            <a:extLst>
              <a:ext uri="{FF2B5EF4-FFF2-40B4-BE49-F238E27FC236}">
                <a16:creationId xmlns:a16="http://schemas.microsoft.com/office/drawing/2014/main" id="{673ECB2A-047D-4DB8-BF35-EF363599C16F}"/>
              </a:ext>
            </a:extLst>
          </p:cNvPr>
          <p:cNvSpPr>
            <a:spLocks noGrp="1"/>
          </p:cNvSpPr>
          <p:nvPr>
            <p:ph type="subTitle" idx="1"/>
          </p:nvPr>
        </p:nvSpPr>
        <p:spPr>
          <a:xfrm>
            <a:off x="563270" y="4103297"/>
            <a:ext cx="11029950" cy="2359647"/>
          </a:xfrm>
        </p:spPr>
        <p:txBody>
          <a:bodyPr vert="horz" lIns="91440" tIns="45720" rIns="91440" bIns="45720" rtlCol="0" anchor="t">
            <a:normAutofit/>
          </a:bodyPr>
          <a:lstStyle/>
          <a:p>
            <a:r>
              <a:rPr lang="en-US" sz="2600" b="1" i="1" dirty="0" err="1">
                <a:solidFill>
                  <a:schemeClr val="tx2"/>
                </a:solidFill>
              </a:rPr>
              <a:t>Ioannis</a:t>
            </a:r>
            <a:r>
              <a:rPr lang="en-US" sz="2600" b="1" i="1" dirty="0">
                <a:solidFill>
                  <a:schemeClr val="tx2"/>
                </a:solidFill>
              </a:rPr>
              <a:t> Tsiokanos,</a:t>
            </a:r>
            <a:r>
              <a:rPr lang="en-US" sz="2600" i="1" dirty="0">
                <a:solidFill>
                  <a:schemeClr val="tx1"/>
                </a:solidFill>
              </a:rPr>
              <a:t>   </a:t>
            </a:r>
          </a:p>
          <a:p>
            <a:r>
              <a:rPr lang="en-US" sz="2600" i="1" dirty="0">
                <a:solidFill>
                  <a:schemeClr val="tx1"/>
                </a:solidFill>
              </a:rPr>
              <a:t>Lev </a:t>
            </a:r>
            <a:r>
              <a:rPr lang="en-US" sz="2600" i="1" dirty="0" err="1">
                <a:solidFill>
                  <a:schemeClr val="tx1"/>
                </a:solidFill>
              </a:rPr>
              <a:t>Mukhanov</a:t>
            </a:r>
            <a:r>
              <a:rPr lang="en-US" sz="2600" i="1" dirty="0">
                <a:solidFill>
                  <a:schemeClr val="tx1"/>
                </a:solidFill>
              </a:rPr>
              <a:t>,    </a:t>
            </a:r>
            <a:r>
              <a:rPr lang="en-US" sz="2600" i="1" dirty="0" err="1">
                <a:solidFill>
                  <a:schemeClr val="tx1"/>
                </a:solidFill>
              </a:rPr>
              <a:t>Dimitrios</a:t>
            </a:r>
            <a:r>
              <a:rPr lang="en-US" sz="2600" i="1" dirty="0">
                <a:solidFill>
                  <a:schemeClr val="tx1"/>
                </a:solidFill>
              </a:rPr>
              <a:t> S. Nikolopoulos,   Georgios </a:t>
            </a:r>
            <a:r>
              <a:rPr lang="en-US" sz="2600" i="1" dirty="0" err="1">
                <a:solidFill>
                  <a:schemeClr val="tx1"/>
                </a:solidFill>
              </a:rPr>
              <a:t>Karakonstantis</a:t>
            </a:r>
            <a:endParaRPr lang="en-US" sz="2600" i="1" dirty="0">
              <a:solidFill>
                <a:schemeClr val="tx1"/>
              </a:solidFill>
            </a:endParaRPr>
          </a:p>
          <a:p>
            <a:r>
              <a:rPr lang="en-US" dirty="0">
                <a:solidFill>
                  <a:schemeClr val="tx1"/>
                </a:solidFill>
              </a:rPr>
              <a:t>ECIT Institute, Queen’s University Belfast</a:t>
            </a:r>
          </a:p>
          <a:p>
            <a:endParaRPr lang="en-US" i="1" dirty="0">
              <a:solidFill>
                <a:schemeClr val="tx1"/>
              </a:solidFill>
            </a:endParaRPr>
          </a:p>
          <a:p>
            <a:endParaRPr lang="en-US" dirty="0">
              <a:solidFill>
                <a:schemeClr val="tx1"/>
              </a:solidFill>
            </a:endParaRPr>
          </a:p>
        </p:txBody>
      </p:sp>
      <p:sp>
        <p:nvSpPr>
          <p:cNvPr id="6" name="Date Placeholder 5"/>
          <p:cNvSpPr>
            <a:spLocks noGrp="1"/>
          </p:cNvSpPr>
          <p:nvPr>
            <p:ph type="dt" sz="half" idx="10"/>
          </p:nvPr>
        </p:nvSpPr>
        <p:spPr/>
        <p:txBody>
          <a:bodyPr/>
          <a:lstStyle/>
          <a:p>
            <a:r>
              <a:rPr lang="en-US"/>
              <a:t>www.ecit.qub.ac.uk</a:t>
            </a:r>
            <a:endParaRPr lang="en-GB" dirty="0"/>
          </a:p>
        </p:txBody>
      </p:sp>
      <p:sp>
        <p:nvSpPr>
          <p:cNvPr id="4" name="Footer Placeholder 3"/>
          <p:cNvSpPr>
            <a:spLocks noGrp="1"/>
          </p:cNvSpPr>
          <p:nvPr>
            <p:ph type="ftr" sz="quarter" idx="11"/>
          </p:nvPr>
        </p:nvSpPr>
        <p:spPr/>
        <p:txBody>
          <a:bodyPr/>
          <a:lstStyle/>
          <a:p>
            <a:r>
              <a:rPr lang="en-US" i="1" dirty="0"/>
              <a:t>IEEE IOLTS -  2 – 4 July 2018 </a:t>
            </a:r>
          </a:p>
        </p:txBody>
      </p:sp>
      <p:sp>
        <p:nvSpPr>
          <p:cNvPr id="7" name="Slide Number Placeholder 5"/>
          <p:cNvSpPr>
            <a:spLocks noGrp="1"/>
          </p:cNvSpPr>
          <p:nvPr>
            <p:ph type="sldNum" sz="quarter" idx="12"/>
          </p:nvPr>
        </p:nvSpPr>
        <p:spPr/>
        <p:txBody>
          <a:bodyPr/>
          <a:lstStyle>
            <a:lvl1pPr>
              <a:defRPr>
                <a:solidFill>
                  <a:schemeClr val="bg1"/>
                </a:solidFill>
              </a:defRPr>
            </a:lvl1pPr>
          </a:lstStyle>
          <a:p>
            <a:r>
              <a:rPr lang="en-GB" dirty="0">
                <a:solidFill>
                  <a:schemeClr val="tx1"/>
                </a:solidFill>
              </a:rPr>
              <a:t>@ECIT_QUB</a:t>
            </a:r>
          </a:p>
        </p:txBody>
      </p:sp>
      <p:sp>
        <p:nvSpPr>
          <p:cNvPr id="5" name="TextBox 4"/>
          <p:cNvSpPr txBox="1"/>
          <p:nvPr/>
        </p:nvSpPr>
        <p:spPr>
          <a:xfrm>
            <a:off x="3869266" y="5757335"/>
            <a:ext cx="4588933" cy="307777"/>
          </a:xfrm>
          <a:prstGeom prst="rect">
            <a:avLst/>
          </a:prstGeom>
          <a:noFill/>
          <a:ln>
            <a:solidFill>
              <a:schemeClr val="bg1"/>
            </a:solidFill>
          </a:ln>
        </p:spPr>
        <p:txBody>
          <a:bodyPr wrap="square" rtlCol="0">
            <a:spAutoFit/>
          </a:bodyPr>
          <a:lstStyle/>
          <a:p>
            <a:pPr algn="ctr"/>
            <a:r>
              <a:rPr lang="en-US" sz="1400" dirty="0">
                <a:solidFill>
                  <a:schemeClr val="bg1"/>
                </a:solidFill>
              </a:rPr>
              <a:t>© The content of this presentation is confidential.  </a:t>
            </a:r>
            <a:endParaRPr lang="el-GR" sz="1400" dirty="0">
              <a:solidFill>
                <a:schemeClr val="bg1"/>
              </a:solidFill>
            </a:endParaRPr>
          </a:p>
        </p:txBody>
      </p:sp>
    </p:spTree>
    <p:extLst>
      <p:ext uri="{BB962C8B-B14F-4D97-AF65-F5344CB8AC3E}">
        <p14:creationId xmlns:p14="http://schemas.microsoft.com/office/powerpoint/2010/main" val="3651423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4D11-582E-4D5F-8EF2-78F9DBBF8617}"/>
              </a:ext>
            </a:extLst>
          </p:cNvPr>
          <p:cNvSpPr>
            <a:spLocks noGrp="1"/>
          </p:cNvSpPr>
          <p:nvPr>
            <p:ph type="title"/>
          </p:nvPr>
        </p:nvSpPr>
        <p:spPr/>
        <p:txBody>
          <a:bodyPr/>
          <a:lstStyle/>
          <a:p>
            <a:pPr algn="ctr"/>
            <a:r>
              <a:rPr lang="en-US" i="1" dirty="0">
                <a:solidFill>
                  <a:schemeClr val="bg1"/>
                </a:solidFill>
              </a:rPr>
              <a:t>Re-implemented FPU</a:t>
            </a:r>
          </a:p>
        </p:txBody>
      </p:sp>
      <p:sp>
        <p:nvSpPr>
          <p:cNvPr id="3" name="Content Placeholder 2">
            <a:extLst>
              <a:ext uri="{FF2B5EF4-FFF2-40B4-BE49-F238E27FC236}">
                <a16:creationId xmlns:a16="http://schemas.microsoft.com/office/drawing/2014/main" id="{835FFD86-612C-4222-AEDC-0829ABFBF994}"/>
              </a:ext>
            </a:extLst>
          </p:cNvPr>
          <p:cNvSpPr>
            <a:spLocks noGrp="1"/>
          </p:cNvSpPr>
          <p:nvPr>
            <p:ph idx="1"/>
          </p:nvPr>
        </p:nvSpPr>
        <p:spPr/>
        <p:txBody>
          <a:bodyPr>
            <a:normAutofit/>
          </a:bodyPr>
          <a:lstStyle/>
          <a:p>
            <a:pPr marL="0" indent="0" algn="ctr">
              <a:buNone/>
            </a:pPr>
            <a:r>
              <a:rPr lang="en-US" sz="2000" dirty="0"/>
              <a:t>We apply the steps of our design flow making the following main modifications in the original FPU:</a:t>
            </a:r>
          </a:p>
        </p:txBody>
      </p:sp>
      <p:sp>
        <p:nvSpPr>
          <p:cNvPr id="6" name="Slide Number Placeholder 5">
            <a:extLst>
              <a:ext uri="{FF2B5EF4-FFF2-40B4-BE49-F238E27FC236}">
                <a16:creationId xmlns:a16="http://schemas.microsoft.com/office/drawing/2014/main" id="{5009529D-4F99-4D77-8CE4-BFC0B328E702}"/>
              </a:ext>
            </a:extLst>
          </p:cNvPr>
          <p:cNvSpPr>
            <a:spLocks noGrp="1"/>
          </p:cNvSpPr>
          <p:nvPr>
            <p:ph type="sldNum" sz="quarter" idx="12"/>
          </p:nvPr>
        </p:nvSpPr>
        <p:spPr/>
        <p:txBody>
          <a:bodyPr/>
          <a:lstStyle/>
          <a:p>
            <a:fld id="{996B5C44-A6B4-464B-82AE-7D315A9A1532}" type="slidenum">
              <a:rPr lang="en-GB" smtClean="0"/>
              <a:t>10</a:t>
            </a:fld>
            <a:endParaRPr lang="en-GB"/>
          </a:p>
        </p:txBody>
      </p:sp>
      <p:sp>
        <p:nvSpPr>
          <p:cNvPr id="13" name="Rectangle 12">
            <a:extLst>
              <a:ext uri="{FF2B5EF4-FFF2-40B4-BE49-F238E27FC236}">
                <a16:creationId xmlns:a16="http://schemas.microsoft.com/office/drawing/2014/main" id="{2247083E-75AF-417B-8DFF-8EE1E0C38032}"/>
              </a:ext>
            </a:extLst>
          </p:cNvPr>
          <p:cNvSpPr/>
          <p:nvPr/>
        </p:nvSpPr>
        <p:spPr>
          <a:xfrm>
            <a:off x="1643" y="1476596"/>
            <a:ext cx="6119282" cy="133348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Micro-architectural changes</a:t>
            </a:r>
          </a:p>
          <a:p>
            <a:pPr marL="285750" indent="-285750" algn="ctr">
              <a:buFont typeface="Wingdings" panose="05000000000000000000" pitchFamily="2" charset="2"/>
              <a:buChar char="§"/>
            </a:pPr>
            <a:r>
              <a:rPr lang="en-US" dirty="0">
                <a:solidFill>
                  <a:schemeClr val="tx1"/>
                </a:solidFill>
              </a:rPr>
              <a:t>We moved combinational logic from Stage 4 into Stage3</a:t>
            </a:r>
          </a:p>
          <a:p>
            <a:pPr marL="285750" indent="-285750" algn="ctr">
              <a:buFont typeface="Wingdings" panose="05000000000000000000" pitchFamily="2" charset="2"/>
              <a:buChar char="§"/>
            </a:pPr>
            <a:r>
              <a:rPr lang="en-US" dirty="0">
                <a:solidFill>
                  <a:schemeClr val="tx1"/>
                </a:solidFill>
              </a:rPr>
              <a:t>We optimized part of the RTL code in Stage 6</a:t>
            </a:r>
          </a:p>
        </p:txBody>
      </p:sp>
      <p:cxnSp>
        <p:nvCxnSpPr>
          <p:cNvPr id="16" name="Straight Arrow Connector 15">
            <a:extLst>
              <a:ext uri="{FF2B5EF4-FFF2-40B4-BE49-F238E27FC236}">
                <a16:creationId xmlns:a16="http://schemas.microsoft.com/office/drawing/2014/main" id="{C10EEFC1-A769-494B-A235-D8E6068ABECC}"/>
              </a:ext>
            </a:extLst>
          </p:cNvPr>
          <p:cNvCxnSpPr>
            <a:cxnSpLocks/>
          </p:cNvCxnSpPr>
          <p:nvPr/>
        </p:nvCxnSpPr>
        <p:spPr>
          <a:xfrm flipH="1" flipV="1">
            <a:off x="6120926" y="2305051"/>
            <a:ext cx="4999897" cy="28577"/>
          </a:xfrm>
          <a:prstGeom prst="straightConnector1">
            <a:avLst/>
          </a:prstGeom>
          <a:ln w="19050">
            <a:solidFill>
              <a:srgbClr val="FF0000"/>
            </a:solidFill>
            <a:prstDash val="dash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E8E63672-ABC8-4119-8B60-299149C5BF86}"/>
              </a:ext>
            </a:extLst>
          </p:cNvPr>
          <p:cNvSpPr/>
          <p:nvPr/>
        </p:nvSpPr>
        <p:spPr>
          <a:xfrm>
            <a:off x="-1" y="3413346"/>
            <a:ext cx="2892491" cy="2707536"/>
          </a:xfrm>
          <a:prstGeom prst="rect">
            <a:avLst/>
          </a:pr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Group path constraints</a:t>
            </a:r>
          </a:p>
          <a:p>
            <a:pPr marL="285750" indent="-285750" algn="ctr">
              <a:buFont typeface="Wingdings" panose="05000000000000000000" pitchFamily="2" charset="2"/>
              <a:buChar char="§"/>
            </a:pPr>
            <a:endParaRPr lang="en-US" dirty="0">
              <a:solidFill>
                <a:schemeClr val="tx1"/>
              </a:solidFill>
            </a:endParaRPr>
          </a:p>
          <a:p>
            <a:pPr marL="285750" indent="-285750" algn="ctr">
              <a:buFont typeface="Wingdings" panose="05000000000000000000" pitchFamily="2" charset="2"/>
              <a:buChar char="§"/>
            </a:pPr>
            <a:r>
              <a:rPr lang="en-US" dirty="0">
                <a:solidFill>
                  <a:schemeClr val="tx1"/>
                </a:solidFill>
              </a:rPr>
              <a:t>Grouping paths based on how fast they could run</a:t>
            </a:r>
          </a:p>
          <a:p>
            <a:pPr marL="285750" indent="-285750" algn="ctr">
              <a:buFont typeface="Wingdings" panose="05000000000000000000" pitchFamily="2" charset="2"/>
              <a:buChar char="§"/>
            </a:pPr>
            <a:r>
              <a:rPr lang="en-US" dirty="0">
                <a:solidFill>
                  <a:schemeClr val="tx1"/>
                </a:solidFill>
              </a:rPr>
              <a:t>   Isolate the LLPs only to Stage 4 of the FP addition/subtraction instructions</a:t>
            </a:r>
          </a:p>
        </p:txBody>
      </p:sp>
      <p:cxnSp>
        <p:nvCxnSpPr>
          <p:cNvPr id="59" name="Straight Connector 58">
            <a:extLst>
              <a:ext uri="{FF2B5EF4-FFF2-40B4-BE49-F238E27FC236}">
                <a16:creationId xmlns:a16="http://schemas.microsoft.com/office/drawing/2014/main" id="{9E09F2A7-B13D-4C0D-9839-8A138A0C8569}"/>
              </a:ext>
            </a:extLst>
          </p:cNvPr>
          <p:cNvCxnSpPr>
            <a:cxnSpLocks/>
          </p:cNvCxnSpPr>
          <p:nvPr/>
        </p:nvCxnSpPr>
        <p:spPr>
          <a:xfrm flipH="1">
            <a:off x="3423619" y="6721471"/>
            <a:ext cx="7423434" cy="3"/>
          </a:xfrm>
          <a:prstGeom prst="line">
            <a:avLst/>
          </a:prstGeom>
          <a:ln w="19050">
            <a:solidFill>
              <a:srgbClr val="92D050"/>
            </a:solidFill>
            <a:prstDash val="lgDashDot"/>
          </a:ln>
        </p:spPr>
        <p:style>
          <a:lnRef idx="1">
            <a:schemeClr val="accent1"/>
          </a:lnRef>
          <a:fillRef idx="0">
            <a:schemeClr val="accent1"/>
          </a:fillRef>
          <a:effectRef idx="0">
            <a:schemeClr val="accent1"/>
          </a:effectRef>
          <a:fontRef idx="minor">
            <a:schemeClr val="tx1"/>
          </a:fontRef>
        </p:style>
      </p:cxnSp>
      <p:pic>
        <p:nvPicPr>
          <p:cNvPr id="5" name="Picture 4" descr="A screenshot of a cell phone&#10;&#10;Description generated with very high confidence">
            <a:extLst>
              <a:ext uri="{FF2B5EF4-FFF2-40B4-BE49-F238E27FC236}">
                <a16:creationId xmlns:a16="http://schemas.microsoft.com/office/drawing/2014/main" id="{EB873D32-223A-4568-AD19-B53206A89E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62714" y="2975286"/>
            <a:ext cx="9012640" cy="3414012"/>
          </a:xfrm>
          <a:prstGeom prst="rect">
            <a:avLst/>
          </a:prstGeom>
        </p:spPr>
      </p:pic>
      <p:cxnSp>
        <p:nvCxnSpPr>
          <p:cNvPr id="23" name="Straight Arrow Connector 22">
            <a:extLst>
              <a:ext uri="{FF2B5EF4-FFF2-40B4-BE49-F238E27FC236}">
                <a16:creationId xmlns:a16="http://schemas.microsoft.com/office/drawing/2014/main" id="{C08ADD25-6FBE-4F47-A674-9C1928BD546B}"/>
              </a:ext>
            </a:extLst>
          </p:cNvPr>
          <p:cNvCxnSpPr>
            <a:cxnSpLocks/>
          </p:cNvCxnSpPr>
          <p:nvPr/>
        </p:nvCxnSpPr>
        <p:spPr>
          <a:xfrm flipV="1">
            <a:off x="8555606" y="2333628"/>
            <a:ext cx="8875" cy="1123949"/>
          </a:xfrm>
          <a:prstGeom prst="straightConnector1">
            <a:avLst/>
          </a:prstGeom>
          <a:ln w="19050">
            <a:solidFill>
              <a:srgbClr val="FF0000"/>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54C2E3D-2B8E-4BCC-B3D0-B2299F30042E}"/>
              </a:ext>
            </a:extLst>
          </p:cNvPr>
          <p:cNvCxnSpPr>
            <a:cxnSpLocks/>
          </p:cNvCxnSpPr>
          <p:nvPr/>
        </p:nvCxnSpPr>
        <p:spPr>
          <a:xfrm flipH="1" flipV="1">
            <a:off x="7324953" y="2334694"/>
            <a:ext cx="8875" cy="1074991"/>
          </a:xfrm>
          <a:prstGeom prst="straightConnector1">
            <a:avLst/>
          </a:prstGeom>
          <a:ln w="19050">
            <a:solidFill>
              <a:srgbClr val="FF0000"/>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FC47337-DD9C-43CC-8A6E-A2731A9AC5C2}"/>
              </a:ext>
            </a:extLst>
          </p:cNvPr>
          <p:cNvCxnSpPr>
            <a:cxnSpLocks/>
          </p:cNvCxnSpPr>
          <p:nvPr/>
        </p:nvCxnSpPr>
        <p:spPr>
          <a:xfrm flipV="1">
            <a:off x="11111948" y="2333628"/>
            <a:ext cx="8875" cy="1057902"/>
          </a:xfrm>
          <a:prstGeom prst="straightConnector1">
            <a:avLst/>
          </a:prstGeom>
          <a:ln w="19050">
            <a:solidFill>
              <a:srgbClr val="FF0000"/>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18B9D06-B440-4E1E-9449-65D86E0D58D5}"/>
              </a:ext>
            </a:extLst>
          </p:cNvPr>
          <p:cNvCxnSpPr>
            <a:cxnSpLocks/>
          </p:cNvCxnSpPr>
          <p:nvPr/>
        </p:nvCxnSpPr>
        <p:spPr>
          <a:xfrm flipV="1">
            <a:off x="3423617" y="5801117"/>
            <a:ext cx="0" cy="920356"/>
          </a:xfrm>
          <a:prstGeom prst="line">
            <a:avLst/>
          </a:prstGeom>
          <a:ln w="19050">
            <a:solidFill>
              <a:srgbClr val="92D050"/>
            </a:solidFill>
            <a:prstDash val="lgDashDot"/>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DBCECD8-8F4F-4840-9143-FB411FCD4BE1}"/>
              </a:ext>
            </a:extLst>
          </p:cNvPr>
          <p:cNvCxnSpPr>
            <a:cxnSpLocks/>
          </p:cNvCxnSpPr>
          <p:nvPr/>
        </p:nvCxnSpPr>
        <p:spPr>
          <a:xfrm flipH="1" flipV="1">
            <a:off x="2925539" y="5801116"/>
            <a:ext cx="489466" cy="1"/>
          </a:xfrm>
          <a:prstGeom prst="straightConnector1">
            <a:avLst/>
          </a:prstGeom>
          <a:ln w="19050">
            <a:solidFill>
              <a:srgbClr val="92D050"/>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2BAB348-CF7F-4931-ABC0-6EE58BAD32E9}"/>
              </a:ext>
            </a:extLst>
          </p:cNvPr>
          <p:cNvCxnSpPr>
            <a:cxnSpLocks/>
          </p:cNvCxnSpPr>
          <p:nvPr/>
        </p:nvCxnSpPr>
        <p:spPr>
          <a:xfrm>
            <a:off x="4462670" y="6301740"/>
            <a:ext cx="0" cy="419731"/>
          </a:xfrm>
          <a:prstGeom prst="line">
            <a:avLst/>
          </a:prstGeom>
          <a:ln w="19050">
            <a:solidFill>
              <a:srgbClr val="92D050"/>
            </a:solidFill>
            <a:prstDash val="lgDash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850B4E3-3710-4354-B50E-D26FB7E2FD01}"/>
              </a:ext>
            </a:extLst>
          </p:cNvPr>
          <p:cNvCxnSpPr>
            <a:cxnSpLocks/>
          </p:cNvCxnSpPr>
          <p:nvPr/>
        </p:nvCxnSpPr>
        <p:spPr>
          <a:xfrm>
            <a:off x="5658539" y="6301740"/>
            <a:ext cx="0" cy="432013"/>
          </a:xfrm>
          <a:prstGeom prst="line">
            <a:avLst/>
          </a:prstGeom>
          <a:ln w="19050">
            <a:solidFill>
              <a:srgbClr val="92D050"/>
            </a:solidFill>
            <a:prstDash val="lgDash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8434FFB-024F-43C0-84E2-E27949173908}"/>
              </a:ext>
            </a:extLst>
          </p:cNvPr>
          <p:cNvCxnSpPr>
            <a:cxnSpLocks/>
          </p:cNvCxnSpPr>
          <p:nvPr/>
        </p:nvCxnSpPr>
        <p:spPr>
          <a:xfrm>
            <a:off x="6885992" y="6301740"/>
            <a:ext cx="0" cy="419733"/>
          </a:xfrm>
          <a:prstGeom prst="line">
            <a:avLst/>
          </a:prstGeom>
          <a:ln w="19050">
            <a:solidFill>
              <a:srgbClr val="92D050"/>
            </a:solidFill>
            <a:prstDash val="lgDash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2B20798-289A-4457-86A3-2484337A7F1F}"/>
              </a:ext>
            </a:extLst>
          </p:cNvPr>
          <p:cNvCxnSpPr>
            <a:cxnSpLocks/>
          </p:cNvCxnSpPr>
          <p:nvPr/>
        </p:nvCxnSpPr>
        <p:spPr>
          <a:xfrm>
            <a:off x="8237714" y="6301740"/>
            <a:ext cx="0" cy="432013"/>
          </a:xfrm>
          <a:prstGeom prst="line">
            <a:avLst/>
          </a:prstGeom>
          <a:ln w="19050">
            <a:solidFill>
              <a:srgbClr val="92D050"/>
            </a:solidFill>
            <a:prstDash val="lgDash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FC311B7-4195-4330-8799-2773B3B933E8}"/>
              </a:ext>
            </a:extLst>
          </p:cNvPr>
          <p:cNvCxnSpPr>
            <a:cxnSpLocks/>
          </p:cNvCxnSpPr>
          <p:nvPr/>
        </p:nvCxnSpPr>
        <p:spPr>
          <a:xfrm>
            <a:off x="9502104" y="6301740"/>
            <a:ext cx="0" cy="432013"/>
          </a:xfrm>
          <a:prstGeom prst="line">
            <a:avLst/>
          </a:prstGeom>
          <a:ln w="19050">
            <a:solidFill>
              <a:srgbClr val="92D050"/>
            </a:solidFill>
            <a:prstDash val="lgDash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283BF6B-9420-4648-B49B-2111AB832EAD}"/>
              </a:ext>
            </a:extLst>
          </p:cNvPr>
          <p:cNvCxnSpPr>
            <a:cxnSpLocks/>
          </p:cNvCxnSpPr>
          <p:nvPr/>
        </p:nvCxnSpPr>
        <p:spPr>
          <a:xfrm>
            <a:off x="10847053" y="6301740"/>
            <a:ext cx="0" cy="419731"/>
          </a:xfrm>
          <a:prstGeom prst="line">
            <a:avLst/>
          </a:prstGeom>
          <a:ln w="19050">
            <a:solidFill>
              <a:srgbClr val="92D050"/>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27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1000"/>
                                        <p:tgtEl>
                                          <p:spTgt spid="23"/>
                                        </p:tgtEl>
                                      </p:cBhvr>
                                    </p:animEffect>
                                    <p:anim calcmode="lin" valueType="num">
                                      <p:cBhvr>
                                        <p:cTn id="18" dur="1000" fill="hold"/>
                                        <p:tgtEl>
                                          <p:spTgt spid="23"/>
                                        </p:tgtEl>
                                        <p:attrNameLst>
                                          <p:attrName>ppt_x</p:attrName>
                                        </p:attrNameLst>
                                      </p:cBhvr>
                                      <p:tavLst>
                                        <p:tav tm="0">
                                          <p:val>
                                            <p:strVal val="#ppt_x"/>
                                          </p:val>
                                        </p:tav>
                                        <p:tav tm="100000">
                                          <p:val>
                                            <p:strVal val="#ppt_x"/>
                                          </p:val>
                                        </p:tav>
                                      </p:tavLst>
                                    </p:anim>
                                    <p:anim calcmode="lin" valueType="num">
                                      <p:cBhvr>
                                        <p:cTn id="19" dur="1000" fill="hold"/>
                                        <p:tgtEl>
                                          <p:spTgt spid="2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1000"/>
                                        <p:tgtEl>
                                          <p:spTgt spid="24"/>
                                        </p:tgtEl>
                                      </p:cBhvr>
                                    </p:animEffect>
                                    <p:anim calcmode="lin" valueType="num">
                                      <p:cBhvr>
                                        <p:cTn id="23" dur="1000" fill="hold"/>
                                        <p:tgtEl>
                                          <p:spTgt spid="24"/>
                                        </p:tgtEl>
                                        <p:attrNameLst>
                                          <p:attrName>ppt_x</p:attrName>
                                        </p:attrNameLst>
                                      </p:cBhvr>
                                      <p:tavLst>
                                        <p:tav tm="0">
                                          <p:val>
                                            <p:strVal val="#ppt_x"/>
                                          </p:val>
                                        </p:tav>
                                        <p:tav tm="100000">
                                          <p:val>
                                            <p:strVal val="#ppt_x"/>
                                          </p:val>
                                        </p:tav>
                                      </p:tavLst>
                                    </p:anim>
                                    <p:anim calcmode="lin" valueType="num">
                                      <p:cBhvr>
                                        <p:cTn id="24" dur="1000" fill="hold"/>
                                        <p:tgtEl>
                                          <p:spTgt spid="2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1000"/>
                                        <p:tgtEl>
                                          <p:spTgt spid="25"/>
                                        </p:tgtEl>
                                      </p:cBhvr>
                                    </p:animEffect>
                                    <p:anim calcmode="lin" valueType="num">
                                      <p:cBhvr>
                                        <p:cTn id="28" dur="1000" fill="hold"/>
                                        <p:tgtEl>
                                          <p:spTgt spid="25"/>
                                        </p:tgtEl>
                                        <p:attrNameLst>
                                          <p:attrName>ppt_x</p:attrName>
                                        </p:attrNameLst>
                                      </p:cBhvr>
                                      <p:tavLst>
                                        <p:tav tm="0">
                                          <p:val>
                                            <p:strVal val="#ppt_x"/>
                                          </p:val>
                                        </p:tav>
                                        <p:tav tm="100000">
                                          <p:val>
                                            <p:strVal val="#ppt_x"/>
                                          </p:val>
                                        </p:tav>
                                      </p:tavLst>
                                    </p:anim>
                                    <p:anim calcmode="lin" valueType="num">
                                      <p:cBhvr>
                                        <p:cTn id="2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fade">
                                      <p:cBhvr>
                                        <p:cTn id="34" dur="1000"/>
                                        <p:tgtEl>
                                          <p:spTgt spid="47"/>
                                        </p:tgtEl>
                                      </p:cBhvr>
                                    </p:animEffect>
                                    <p:anim calcmode="lin" valueType="num">
                                      <p:cBhvr>
                                        <p:cTn id="35" dur="1000" fill="hold"/>
                                        <p:tgtEl>
                                          <p:spTgt spid="47"/>
                                        </p:tgtEl>
                                        <p:attrNameLst>
                                          <p:attrName>ppt_x</p:attrName>
                                        </p:attrNameLst>
                                      </p:cBhvr>
                                      <p:tavLst>
                                        <p:tav tm="0">
                                          <p:val>
                                            <p:strVal val="#ppt_x"/>
                                          </p:val>
                                        </p:tav>
                                        <p:tav tm="100000">
                                          <p:val>
                                            <p:strVal val="#ppt_x"/>
                                          </p:val>
                                        </p:tav>
                                      </p:tavLst>
                                    </p:anim>
                                    <p:anim calcmode="lin" valueType="num">
                                      <p:cBhvr>
                                        <p:cTn id="36" dur="1000" fill="hold"/>
                                        <p:tgtEl>
                                          <p:spTgt spid="47"/>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fade">
                                      <p:cBhvr>
                                        <p:cTn id="39" dur="1000"/>
                                        <p:tgtEl>
                                          <p:spTgt spid="59"/>
                                        </p:tgtEl>
                                      </p:cBhvr>
                                    </p:animEffect>
                                    <p:anim calcmode="lin" valueType="num">
                                      <p:cBhvr>
                                        <p:cTn id="40" dur="1000" fill="hold"/>
                                        <p:tgtEl>
                                          <p:spTgt spid="59"/>
                                        </p:tgtEl>
                                        <p:attrNameLst>
                                          <p:attrName>ppt_x</p:attrName>
                                        </p:attrNameLst>
                                      </p:cBhvr>
                                      <p:tavLst>
                                        <p:tav tm="0">
                                          <p:val>
                                            <p:strVal val="#ppt_x"/>
                                          </p:val>
                                        </p:tav>
                                        <p:tav tm="100000">
                                          <p:val>
                                            <p:strVal val="#ppt_x"/>
                                          </p:val>
                                        </p:tav>
                                      </p:tavLst>
                                    </p:anim>
                                    <p:anim calcmode="lin" valueType="num">
                                      <p:cBhvr>
                                        <p:cTn id="41" dur="1000" fill="hold"/>
                                        <p:tgtEl>
                                          <p:spTgt spid="59"/>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1000"/>
                                        <p:tgtEl>
                                          <p:spTgt spid="27"/>
                                        </p:tgtEl>
                                      </p:cBhvr>
                                    </p:animEffect>
                                    <p:anim calcmode="lin" valueType="num">
                                      <p:cBhvr>
                                        <p:cTn id="45" dur="1000" fill="hold"/>
                                        <p:tgtEl>
                                          <p:spTgt spid="27"/>
                                        </p:tgtEl>
                                        <p:attrNameLst>
                                          <p:attrName>ppt_x</p:attrName>
                                        </p:attrNameLst>
                                      </p:cBhvr>
                                      <p:tavLst>
                                        <p:tav tm="0">
                                          <p:val>
                                            <p:strVal val="#ppt_x"/>
                                          </p:val>
                                        </p:tav>
                                        <p:tav tm="100000">
                                          <p:val>
                                            <p:strVal val="#ppt_x"/>
                                          </p:val>
                                        </p:tav>
                                      </p:tavLst>
                                    </p:anim>
                                    <p:anim calcmode="lin" valueType="num">
                                      <p:cBhvr>
                                        <p:cTn id="46" dur="1000" fill="hold"/>
                                        <p:tgtEl>
                                          <p:spTgt spid="27"/>
                                        </p:tgtEl>
                                        <p:attrNameLst>
                                          <p:attrName>ppt_y</p:attrName>
                                        </p:attrNameLst>
                                      </p:cBhvr>
                                      <p:tavLst>
                                        <p:tav tm="0">
                                          <p:val>
                                            <p:strVal val="#ppt_y+.1"/>
                                          </p:val>
                                        </p:tav>
                                        <p:tav tm="100000">
                                          <p:val>
                                            <p:strVal val="#ppt_y"/>
                                          </p:val>
                                        </p:tav>
                                      </p:tavLst>
                                    </p:anim>
                                  </p:childTnLst>
                                </p:cTn>
                              </p:par>
                              <p:par>
                                <p:cTn id="47" presetID="6" presetClass="entr" presetSubtype="16"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circle(in)">
                                      <p:cBhvr>
                                        <p:cTn id="49" dur="2000"/>
                                        <p:tgtEl>
                                          <p:spTgt spid="28"/>
                                        </p:tgtEl>
                                      </p:cBhvr>
                                    </p:animEffect>
                                  </p:childTnLst>
                                </p:cTn>
                              </p:par>
                              <p:par>
                                <p:cTn id="50" presetID="42" presetClass="entr" presetSubtype="0" fill="hold"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1000"/>
                                        <p:tgtEl>
                                          <p:spTgt spid="31"/>
                                        </p:tgtEl>
                                      </p:cBhvr>
                                    </p:animEffect>
                                    <p:anim calcmode="lin" valueType="num">
                                      <p:cBhvr>
                                        <p:cTn id="53" dur="1000" fill="hold"/>
                                        <p:tgtEl>
                                          <p:spTgt spid="31"/>
                                        </p:tgtEl>
                                        <p:attrNameLst>
                                          <p:attrName>ppt_x</p:attrName>
                                        </p:attrNameLst>
                                      </p:cBhvr>
                                      <p:tavLst>
                                        <p:tav tm="0">
                                          <p:val>
                                            <p:strVal val="#ppt_x"/>
                                          </p:val>
                                        </p:tav>
                                        <p:tav tm="100000">
                                          <p:val>
                                            <p:strVal val="#ppt_x"/>
                                          </p:val>
                                        </p:tav>
                                      </p:tavLst>
                                    </p:anim>
                                    <p:anim calcmode="lin" valueType="num">
                                      <p:cBhvr>
                                        <p:cTn id="54" dur="1000" fill="hold"/>
                                        <p:tgtEl>
                                          <p:spTgt spid="31"/>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fade">
                                      <p:cBhvr>
                                        <p:cTn id="57" dur="1000"/>
                                        <p:tgtEl>
                                          <p:spTgt spid="34"/>
                                        </p:tgtEl>
                                      </p:cBhvr>
                                    </p:animEffect>
                                    <p:anim calcmode="lin" valueType="num">
                                      <p:cBhvr>
                                        <p:cTn id="58" dur="1000" fill="hold"/>
                                        <p:tgtEl>
                                          <p:spTgt spid="34"/>
                                        </p:tgtEl>
                                        <p:attrNameLst>
                                          <p:attrName>ppt_x</p:attrName>
                                        </p:attrNameLst>
                                      </p:cBhvr>
                                      <p:tavLst>
                                        <p:tav tm="0">
                                          <p:val>
                                            <p:strVal val="#ppt_x"/>
                                          </p:val>
                                        </p:tav>
                                        <p:tav tm="100000">
                                          <p:val>
                                            <p:strVal val="#ppt_x"/>
                                          </p:val>
                                        </p:tav>
                                      </p:tavLst>
                                    </p:anim>
                                    <p:anim calcmode="lin" valueType="num">
                                      <p:cBhvr>
                                        <p:cTn id="59" dur="1000" fill="hold"/>
                                        <p:tgtEl>
                                          <p:spTgt spid="34"/>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fade">
                                      <p:cBhvr>
                                        <p:cTn id="62" dur="1000"/>
                                        <p:tgtEl>
                                          <p:spTgt spid="38"/>
                                        </p:tgtEl>
                                      </p:cBhvr>
                                    </p:animEffect>
                                    <p:anim calcmode="lin" valueType="num">
                                      <p:cBhvr>
                                        <p:cTn id="63" dur="1000" fill="hold"/>
                                        <p:tgtEl>
                                          <p:spTgt spid="38"/>
                                        </p:tgtEl>
                                        <p:attrNameLst>
                                          <p:attrName>ppt_x</p:attrName>
                                        </p:attrNameLst>
                                      </p:cBhvr>
                                      <p:tavLst>
                                        <p:tav tm="0">
                                          <p:val>
                                            <p:strVal val="#ppt_x"/>
                                          </p:val>
                                        </p:tav>
                                        <p:tav tm="100000">
                                          <p:val>
                                            <p:strVal val="#ppt_x"/>
                                          </p:val>
                                        </p:tav>
                                      </p:tavLst>
                                    </p:anim>
                                    <p:anim calcmode="lin" valueType="num">
                                      <p:cBhvr>
                                        <p:cTn id="64" dur="1000" fill="hold"/>
                                        <p:tgtEl>
                                          <p:spTgt spid="38"/>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fade">
                                      <p:cBhvr>
                                        <p:cTn id="67" dur="1000"/>
                                        <p:tgtEl>
                                          <p:spTgt spid="40"/>
                                        </p:tgtEl>
                                      </p:cBhvr>
                                    </p:animEffect>
                                    <p:anim calcmode="lin" valueType="num">
                                      <p:cBhvr>
                                        <p:cTn id="68" dur="1000" fill="hold"/>
                                        <p:tgtEl>
                                          <p:spTgt spid="40"/>
                                        </p:tgtEl>
                                        <p:attrNameLst>
                                          <p:attrName>ppt_x</p:attrName>
                                        </p:attrNameLst>
                                      </p:cBhvr>
                                      <p:tavLst>
                                        <p:tav tm="0">
                                          <p:val>
                                            <p:strVal val="#ppt_x"/>
                                          </p:val>
                                        </p:tav>
                                        <p:tav tm="100000">
                                          <p:val>
                                            <p:strVal val="#ppt_x"/>
                                          </p:val>
                                        </p:tav>
                                      </p:tavLst>
                                    </p:anim>
                                    <p:anim calcmode="lin" valueType="num">
                                      <p:cBhvr>
                                        <p:cTn id="69" dur="1000" fill="hold"/>
                                        <p:tgtEl>
                                          <p:spTgt spid="40"/>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1000"/>
                                        <p:tgtEl>
                                          <p:spTgt spid="42"/>
                                        </p:tgtEl>
                                      </p:cBhvr>
                                    </p:animEffect>
                                    <p:anim calcmode="lin" valueType="num">
                                      <p:cBhvr>
                                        <p:cTn id="73" dur="1000" fill="hold"/>
                                        <p:tgtEl>
                                          <p:spTgt spid="42"/>
                                        </p:tgtEl>
                                        <p:attrNameLst>
                                          <p:attrName>ppt_x</p:attrName>
                                        </p:attrNameLst>
                                      </p:cBhvr>
                                      <p:tavLst>
                                        <p:tav tm="0">
                                          <p:val>
                                            <p:strVal val="#ppt_x"/>
                                          </p:val>
                                        </p:tav>
                                        <p:tav tm="100000">
                                          <p:val>
                                            <p:strVal val="#ppt_x"/>
                                          </p:val>
                                        </p:tav>
                                      </p:tavLst>
                                    </p:anim>
                                    <p:anim calcmode="lin" valueType="num">
                                      <p:cBhvr>
                                        <p:cTn id="74" dur="1000" fill="hold"/>
                                        <p:tgtEl>
                                          <p:spTgt spid="42"/>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fade">
                                      <p:cBhvr>
                                        <p:cTn id="77" dur="1000"/>
                                        <p:tgtEl>
                                          <p:spTgt spid="45"/>
                                        </p:tgtEl>
                                      </p:cBhvr>
                                    </p:animEffect>
                                    <p:anim calcmode="lin" valueType="num">
                                      <p:cBhvr>
                                        <p:cTn id="78" dur="1000" fill="hold"/>
                                        <p:tgtEl>
                                          <p:spTgt spid="45"/>
                                        </p:tgtEl>
                                        <p:attrNameLst>
                                          <p:attrName>ppt_x</p:attrName>
                                        </p:attrNameLst>
                                      </p:cBhvr>
                                      <p:tavLst>
                                        <p:tav tm="0">
                                          <p:val>
                                            <p:strVal val="#ppt_x"/>
                                          </p:val>
                                        </p:tav>
                                        <p:tav tm="100000">
                                          <p:val>
                                            <p:strVal val="#ppt_x"/>
                                          </p:val>
                                        </p:tav>
                                      </p:tavLst>
                                    </p:anim>
                                    <p:anim calcmode="lin" valueType="num">
                                      <p:cBhvr>
                                        <p:cTn id="79"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4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EF85A-A77B-4135-AD0B-6B05CC24F5F3}"/>
              </a:ext>
            </a:extLst>
          </p:cNvPr>
          <p:cNvSpPr>
            <a:spLocks noGrp="1"/>
          </p:cNvSpPr>
          <p:nvPr>
            <p:ph type="title"/>
          </p:nvPr>
        </p:nvSpPr>
        <p:spPr/>
        <p:txBody>
          <a:bodyPr>
            <a:normAutofit/>
          </a:bodyPr>
          <a:lstStyle/>
          <a:p>
            <a:pPr algn="ctr"/>
            <a:r>
              <a:rPr lang="en-US" i="1" dirty="0">
                <a:solidFill>
                  <a:schemeClr val="bg1"/>
                </a:solidFill>
              </a:rPr>
              <a:t>Path Distribution of the Re-designed FPU </a:t>
            </a:r>
          </a:p>
        </p:txBody>
      </p:sp>
      <p:sp>
        <p:nvSpPr>
          <p:cNvPr id="3" name="Content Placeholder 2">
            <a:extLst>
              <a:ext uri="{FF2B5EF4-FFF2-40B4-BE49-F238E27FC236}">
                <a16:creationId xmlns:a16="http://schemas.microsoft.com/office/drawing/2014/main" id="{90E7027D-A2B2-4A34-AB2B-70B960AB29C7}"/>
              </a:ext>
            </a:extLst>
          </p:cNvPr>
          <p:cNvSpPr>
            <a:spLocks noGrp="1"/>
          </p:cNvSpPr>
          <p:nvPr>
            <p:ph idx="1"/>
          </p:nvPr>
        </p:nvSpPr>
        <p:spPr/>
        <p:txBody>
          <a:bodyPr>
            <a:normAutofit/>
          </a:bodyPr>
          <a:lstStyle/>
          <a:p>
            <a:endParaRPr lang="en-US" sz="2000" dirty="0"/>
          </a:p>
          <a:p>
            <a:r>
              <a:rPr lang="en-US" sz="2000" b="1" i="1" dirty="0"/>
              <a:t>Original design</a:t>
            </a:r>
          </a:p>
          <a:p>
            <a:pPr lvl="1"/>
            <a:r>
              <a:rPr lang="en-US" sz="2000" dirty="0"/>
              <a:t>Timing wall </a:t>
            </a:r>
          </a:p>
          <a:p>
            <a:pPr lvl="1"/>
            <a:r>
              <a:rPr lang="en-US" sz="2000" dirty="0"/>
              <a:t>LLPs exist in 4 out 6 stages </a:t>
            </a:r>
          </a:p>
          <a:p>
            <a:pPr lvl="1"/>
            <a:r>
              <a:rPr lang="en-US" sz="2000" dirty="0"/>
              <a:t>Increased possibility of massive timing failures                                                                                                                               under even small delay variations</a:t>
            </a:r>
          </a:p>
          <a:p>
            <a:pPr marL="457200" lvl="1" indent="0">
              <a:buNone/>
            </a:pPr>
            <a:endParaRPr lang="en-US" sz="2000" dirty="0"/>
          </a:p>
          <a:p>
            <a:r>
              <a:rPr lang="en-US" sz="2000" b="1" i="1" dirty="0"/>
              <a:t>Proposed design </a:t>
            </a:r>
          </a:p>
          <a:p>
            <a:pPr lvl="1"/>
            <a:r>
              <a:rPr lang="en-US" sz="2000" dirty="0"/>
              <a:t>The number and the excitation probability                                                                                                                                                                                          of the LLPs have been reduced </a:t>
            </a:r>
          </a:p>
          <a:p>
            <a:pPr lvl="1"/>
            <a:r>
              <a:rPr lang="en-US" sz="2000" dirty="0"/>
              <a:t>LLPs are restricted only to Stage 4 </a:t>
            </a:r>
          </a:p>
          <a:p>
            <a:pPr lvl="1"/>
            <a:r>
              <a:rPr lang="en-US" sz="2000" dirty="0"/>
              <a:t>All the other paths are fast enough to address                                                                                                                               delay variations</a:t>
            </a:r>
          </a:p>
        </p:txBody>
      </p:sp>
      <p:sp>
        <p:nvSpPr>
          <p:cNvPr id="6" name="Slide Number Placeholder 5">
            <a:extLst>
              <a:ext uri="{FF2B5EF4-FFF2-40B4-BE49-F238E27FC236}">
                <a16:creationId xmlns:a16="http://schemas.microsoft.com/office/drawing/2014/main" id="{C1F8FFB9-EC63-4F1B-B875-1E8299CF975F}"/>
              </a:ext>
            </a:extLst>
          </p:cNvPr>
          <p:cNvSpPr>
            <a:spLocks noGrp="1"/>
          </p:cNvSpPr>
          <p:nvPr>
            <p:ph type="sldNum" sz="quarter" idx="12"/>
          </p:nvPr>
        </p:nvSpPr>
        <p:spPr>
          <a:xfrm>
            <a:off x="11472078" y="6462728"/>
            <a:ext cx="498281" cy="365125"/>
          </a:xfrm>
        </p:spPr>
        <p:txBody>
          <a:bodyPr/>
          <a:lstStyle/>
          <a:p>
            <a:fld id="{996B5C44-A6B4-464B-82AE-7D315A9A1532}" type="slidenum">
              <a:rPr lang="en-GB" smtClean="0"/>
              <a:t>11</a:t>
            </a:fld>
            <a:endParaRPr lang="en-GB" dirty="0"/>
          </a:p>
        </p:txBody>
      </p:sp>
      <p:sp>
        <p:nvSpPr>
          <p:cNvPr id="10" name="TextBox 9">
            <a:extLst>
              <a:ext uri="{FF2B5EF4-FFF2-40B4-BE49-F238E27FC236}">
                <a16:creationId xmlns:a16="http://schemas.microsoft.com/office/drawing/2014/main" id="{511D03E4-87A9-43DC-BABE-925C8CD82E1F}"/>
              </a:ext>
            </a:extLst>
          </p:cNvPr>
          <p:cNvSpPr txBox="1"/>
          <p:nvPr/>
        </p:nvSpPr>
        <p:spPr>
          <a:xfrm>
            <a:off x="5938411" y="5839358"/>
            <a:ext cx="2948298" cy="276999"/>
          </a:xfrm>
          <a:prstGeom prst="rect">
            <a:avLst/>
          </a:prstGeom>
          <a:noFill/>
        </p:spPr>
        <p:txBody>
          <a:bodyPr wrap="square" rtlCol="0">
            <a:spAutoFit/>
          </a:bodyPr>
          <a:lstStyle/>
          <a:p>
            <a:r>
              <a:rPr lang="en-US" sz="1200" dirty="0"/>
              <a:t>Original path distribution among the stages</a:t>
            </a:r>
          </a:p>
        </p:txBody>
      </p:sp>
      <p:sp>
        <p:nvSpPr>
          <p:cNvPr id="12" name="TextBox 11">
            <a:extLst>
              <a:ext uri="{FF2B5EF4-FFF2-40B4-BE49-F238E27FC236}">
                <a16:creationId xmlns:a16="http://schemas.microsoft.com/office/drawing/2014/main" id="{3535BB6B-AE3E-40AD-9813-DA981814ADAC}"/>
              </a:ext>
            </a:extLst>
          </p:cNvPr>
          <p:cNvSpPr txBox="1"/>
          <p:nvPr/>
        </p:nvSpPr>
        <p:spPr>
          <a:xfrm>
            <a:off x="9109416" y="5839357"/>
            <a:ext cx="3075465" cy="276999"/>
          </a:xfrm>
          <a:prstGeom prst="rect">
            <a:avLst/>
          </a:prstGeom>
          <a:noFill/>
        </p:spPr>
        <p:txBody>
          <a:bodyPr wrap="square" rtlCol="0">
            <a:spAutoFit/>
          </a:bodyPr>
          <a:lstStyle/>
          <a:p>
            <a:r>
              <a:rPr lang="en-US" sz="1200" dirty="0"/>
              <a:t>Proposed path distribution among the stages</a:t>
            </a:r>
          </a:p>
        </p:txBody>
      </p:sp>
      <p:pic>
        <p:nvPicPr>
          <p:cNvPr id="5" name="Picture 4">
            <a:extLst>
              <a:ext uri="{FF2B5EF4-FFF2-40B4-BE49-F238E27FC236}">
                <a16:creationId xmlns:a16="http://schemas.microsoft.com/office/drawing/2014/main" id="{BF559FE1-73A8-4B5C-B06F-E9463649DA3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06025" y="1663598"/>
            <a:ext cx="2920109" cy="4175760"/>
          </a:xfrm>
          <a:prstGeom prst="rect">
            <a:avLst/>
          </a:prstGeom>
        </p:spPr>
      </p:pic>
      <p:pic>
        <p:nvPicPr>
          <p:cNvPr id="8" name="Picture 7">
            <a:extLst>
              <a:ext uri="{FF2B5EF4-FFF2-40B4-BE49-F238E27FC236}">
                <a16:creationId xmlns:a16="http://schemas.microsoft.com/office/drawing/2014/main" id="{A3E8E07C-9E7C-425F-9925-9E76E677862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19095" y="1663596"/>
            <a:ext cx="2872825" cy="4175761"/>
          </a:xfrm>
          <a:prstGeom prst="rect">
            <a:avLst/>
          </a:prstGeom>
        </p:spPr>
      </p:pic>
    </p:spTree>
    <p:extLst>
      <p:ext uri="{BB962C8B-B14F-4D97-AF65-F5344CB8AC3E}">
        <p14:creationId xmlns:p14="http://schemas.microsoft.com/office/powerpoint/2010/main" val="73743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6C9A8-CEED-4FF8-9ED7-5E1288EF07D2}"/>
              </a:ext>
            </a:extLst>
          </p:cNvPr>
          <p:cNvSpPr>
            <a:spLocks noGrp="1"/>
          </p:cNvSpPr>
          <p:nvPr>
            <p:ph type="title"/>
          </p:nvPr>
        </p:nvSpPr>
        <p:spPr/>
        <p:txBody>
          <a:bodyPr/>
          <a:lstStyle/>
          <a:p>
            <a:pPr algn="ctr"/>
            <a:r>
              <a:rPr lang="en-US" i="1" dirty="0">
                <a:solidFill>
                  <a:schemeClr val="bg1"/>
                </a:solidFill>
              </a:rPr>
              <a:t>Evaluation Results (I)</a:t>
            </a:r>
          </a:p>
        </p:txBody>
      </p:sp>
      <p:sp>
        <p:nvSpPr>
          <p:cNvPr id="3" name="Content Placeholder 2">
            <a:extLst>
              <a:ext uri="{FF2B5EF4-FFF2-40B4-BE49-F238E27FC236}">
                <a16:creationId xmlns:a16="http://schemas.microsoft.com/office/drawing/2014/main" id="{2CF83D78-C2A9-41AE-AEE7-72F01283993E}"/>
              </a:ext>
            </a:extLst>
          </p:cNvPr>
          <p:cNvSpPr>
            <a:spLocks noGrp="1"/>
          </p:cNvSpPr>
          <p:nvPr>
            <p:ph idx="1"/>
          </p:nvPr>
        </p:nvSpPr>
        <p:spPr/>
        <p:txBody>
          <a:bodyPr>
            <a:normAutofit lnSpcReduction="10000"/>
          </a:bodyPr>
          <a:lstStyle/>
          <a:p>
            <a:endParaRPr lang="en-US" dirty="0"/>
          </a:p>
          <a:p>
            <a:r>
              <a:rPr lang="en-US" dirty="0"/>
              <a:t>Application profiling</a:t>
            </a:r>
          </a:p>
          <a:p>
            <a:pPr lvl="1"/>
            <a:r>
              <a:rPr lang="en-US" dirty="0"/>
              <a:t>Use of a developed profiling tool to extract floating-point                                                                                  operands from application running on an ARM A7 based system</a:t>
            </a:r>
          </a:p>
          <a:p>
            <a:pPr lvl="1"/>
            <a:r>
              <a:rPr lang="en-US" dirty="0"/>
              <a:t>Profiled applications:</a:t>
            </a:r>
          </a:p>
          <a:p>
            <a:pPr lvl="2"/>
            <a:r>
              <a:rPr lang="en-US" dirty="0" err="1"/>
              <a:t>Kmeans</a:t>
            </a:r>
            <a:r>
              <a:rPr lang="en-US" dirty="0"/>
              <a:t>, CFD from </a:t>
            </a:r>
            <a:r>
              <a:rPr lang="en-US" dirty="0" err="1"/>
              <a:t>Rodinia</a:t>
            </a:r>
            <a:r>
              <a:rPr lang="en-US" dirty="0"/>
              <a:t> Suite,</a:t>
            </a:r>
          </a:p>
          <a:p>
            <a:pPr lvl="2"/>
            <a:r>
              <a:rPr lang="en-US" dirty="0" err="1"/>
              <a:t>Raytrace</a:t>
            </a:r>
            <a:r>
              <a:rPr lang="en-US" dirty="0"/>
              <a:t> from Parsec Suite </a:t>
            </a:r>
          </a:p>
          <a:p>
            <a:pPr lvl="3">
              <a:buFont typeface="Wingdings" panose="05000000000000000000" pitchFamily="2" charset="2"/>
              <a:buChar char="Ø"/>
            </a:pPr>
            <a:r>
              <a:rPr lang="en-US" dirty="0"/>
              <a:t>31.2%  FP instructions</a:t>
            </a:r>
          </a:p>
          <a:p>
            <a:endParaRPr lang="en-US" dirty="0"/>
          </a:p>
          <a:p>
            <a:r>
              <a:rPr lang="en-US" dirty="0"/>
              <a:t>Simulation under potential worst-case delay increase</a:t>
            </a:r>
          </a:p>
          <a:p>
            <a:pPr lvl="1"/>
            <a:r>
              <a:rPr lang="en-US" dirty="0"/>
              <a:t>Different clock period reductions levels (from 0% up-to 16%)</a:t>
            </a:r>
          </a:p>
          <a:p>
            <a:pPr marL="0" indent="0">
              <a:buNone/>
            </a:pPr>
            <a:endParaRPr lang="en-US" dirty="0"/>
          </a:p>
          <a:p>
            <a:r>
              <a:rPr lang="en-US" dirty="0"/>
              <a:t>Operand bit-width truncation</a:t>
            </a:r>
          </a:p>
          <a:p>
            <a:pPr lvl="1"/>
            <a:r>
              <a:rPr lang="en-US" dirty="0"/>
              <a:t>32, 44 and 48 LSBs truncation are applied to FP add/sub operands</a:t>
            </a:r>
          </a:p>
        </p:txBody>
      </p:sp>
      <p:sp>
        <p:nvSpPr>
          <p:cNvPr id="6" name="Slide Number Placeholder 5">
            <a:extLst>
              <a:ext uri="{FF2B5EF4-FFF2-40B4-BE49-F238E27FC236}">
                <a16:creationId xmlns:a16="http://schemas.microsoft.com/office/drawing/2014/main" id="{E2374C6D-F30D-434A-A596-04389541F988}"/>
              </a:ext>
            </a:extLst>
          </p:cNvPr>
          <p:cNvSpPr>
            <a:spLocks noGrp="1"/>
          </p:cNvSpPr>
          <p:nvPr>
            <p:ph type="sldNum" sz="quarter" idx="12"/>
          </p:nvPr>
        </p:nvSpPr>
        <p:spPr/>
        <p:txBody>
          <a:bodyPr/>
          <a:lstStyle/>
          <a:p>
            <a:fld id="{996B5C44-A6B4-464B-82AE-7D315A9A1532}" type="slidenum">
              <a:rPr lang="en-GB" smtClean="0"/>
              <a:t>12</a:t>
            </a:fld>
            <a:endParaRPr lang="en-GB"/>
          </a:p>
        </p:txBody>
      </p:sp>
      <p:sp>
        <p:nvSpPr>
          <p:cNvPr id="10" name="Rectangle 9">
            <a:extLst>
              <a:ext uri="{FF2B5EF4-FFF2-40B4-BE49-F238E27FC236}">
                <a16:creationId xmlns:a16="http://schemas.microsoft.com/office/drawing/2014/main" id="{F0840078-1705-42AF-ADDA-5DA9F450E501}"/>
              </a:ext>
            </a:extLst>
          </p:cNvPr>
          <p:cNvSpPr/>
          <p:nvPr/>
        </p:nvSpPr>
        <p:spPr>
          <a:xfrm>
            <a:off x="9175061" y="4478673"/>
            <a:ext cx="2494850" cy="307777"/>
          </a:xfrm>
          <a:prstGeom prst="rect">
            <a:avLst/>
          </a:prstGeom>
        </p:spPr>
        <p:txBody>
          <a:bodyPr wrap="none">
            <a:spAutoFit/>
          </a:bodyPr>
          <a:lstStyle/>
          <a:p>
            <a:r>
              <a:rPr lang="en-US" sz="1400" dirty="0">
                <a:solidFill>
                  <a:schemeClr val="accent6">
                    <a:lumMod val="10000"/>
                  </a:schemeClr>
                </a:solidFill>
              </a:rPr>
              <a:t>Average instruction distribution</a:t>
            </a:r>
          </a:p>
        </p:txBody>
      </p:sp>
      <p:pic>
        <p:nvPicPr>
          <p:cNvPr id="5" name="Picture 4" descr="A close up of a logo&#10;&#10;Description generated with very high confidence">
            <a:extLst>
              <a:ext uri="{FF2B5EF4-FFF2-40B4-BE49-F238E27FC236}">
                <a16:creationId xmlns:a16="http://schemas.microsoft.com/office/drawing/2014/main" id="{369D0945-1B65-42D3-97A2-94C62F2D94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38421" y="1433227"/>
            <a:ext cx="2968130" cy="3045446"/>
          </a:xfrm>
          <a:prstGeom prst="rect">
            <a:avLst/>
          </a:prstGeom>
        </p:spPr>
      </p:pic>
    </p:spTree>
    <p:extLst>
      <p:ext uri="{BB962C8B-B14F-4D97-AF65-F5344CB8AC3E}">
        <p14:creationId xmlns:p14="http://schemas.microsoft.com/office/powerpoint/2010/main" val="1330259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C703C-2994-4E29-AFF0-92F121FCF8AA}"/>
              </a:ext>
            </a:extLst>
          </p:cNvPr>
          <p:cNvSpPr>
            <a:spLocks noGrp="1"/>
          </p:cNvSpPr>
          <p:nvPr>
            <p:ph type="title"/>
          </p:nvPr>
        </p:nvSpPr>
        <p:spPr/>
        <p:txBody>
          <a:bodyPr/>
          <a:lstStyle/>
          <a:p>
            <a:pPr algn="ctr"/>
            <a:r>
              <a:rPr lang="en-US" i="1" dirty="0">
                <a:solidFill>
                  <a:schemeClr val="bg1"/>
                </a:solidFill>
              </a:rPr>
              <a:t>Evaluation Results - Timing failures</a:t>
            </a:r>
          </a:p>
        </p:txBody>
      </p:sp>
      <p:sp>
        <p:nvSpPr>
          <p:cNvPr id="3" name="Content Placeholder 2">
            <a:extLst>
              <a:ext uri="{FF2B5EF4-FFF2-40B4-BE49-F238E27FC236}">
                <a16:creationId xmlns:a16="http://schemas.microsoft.com/office/drawing/2014/main" id="{4BAD6801-4C5D-4CAA-9AE6-3C94CAA07BB0}"/>
              </a:ext>
            </a:extLst>
          </p:cNvPr>
          <p:cNvSpPr>
            <a:spLocks noGrp="1"/>
          </p:cNvSpPr>
          <p:nvPr>
            <p:ph idx="1"/>
          </p:nvPr>
        </p:nvSpPr>
        <p:spPr/>
        <p:txBody>
          <a:bodyPr/>
          <a:lstStyle/>
          <a:p>
            <a:endParaRPr lang="en-US" sz="2400" dirty="0"/>
          </a:p>
          <a:p>
            <a:r>
              <a:rPr lang="en-US" sz="2400" dirty="0"/>
              <a:t>DTA tool</a:t>
            </a:r>
          </a:p>
          <a:p>
            <a:pPr marL="914400" lvl="2" indent="0">
              <a:buNone/>
            </a:pPr>
            <a:endParaRPr lang="en-US" dirty="0"/>
          </a:p>
          <a:p>
            <a:pPr lvl="1"/>
            <a:r>
              <a:rPr lang="en-US" sz="2000" dirty="0"/>
              <a:t>Timing failures estimation</a:t>
            </a:r>
          </a:p>
          <a:p>
            <a:pPr lvl="2">
              <a:buFont typeface="Wingdings" panose="05000000000000000000" pitchFamily="2" charset="2"/>
              <a:buChar char="Ø"/>
            </a:pPr>
            <a:r>
              <a:rPr lang="en-US" sz="1600" dirty="0"/>
              <a:t>Comparison of the simulation  output                                                                                                                                                                                       with an error-free golden model</a:t>
            </a:r>
          </a:p>
          <a:p>
            <a:pPr lvl="2">
              <a:buFont typeface="Wingdings" panose="05000000000000000000" pitchFamily="2" charset="2"/>
              <a:buChar char="Ø"/>
            </a:pPr>
            <a:r>
              <a:rPr lang="en-US" sz="1600" dirty="0"/>
              <a:t>Simulation under different clock                                                                                                                                                                                                      reduction and truncation levels</a:t>
            </a:r>
          </a:p>
          <a:p>
            <a:pPr lvl="2"/>
            <a:endParaRPr lang="en-US" dirty="0"/>
          </a:p>
          <a:p>
            <a:r>
              <a:rPr lang="en-US" sz="2400" dirty="0"/>
              <a:t>Results:</a:t>
            </a:r>
          </a:p>
          <a:p>
            <a:pPr lvl="1"/>
            <a:r>
              <a:rPr lang="en-US" sz="2200" dirty="0"/>
              <a:t>Original</a:t>
            </a:r>
          </a:p>
          <a:p>
            <a:pPr lvl="2">
              <a:buFont typeface="Wingdings" panose="05000000000000000000" pitchFamily="2" charset="2"/>
              <a:buChar char="Ø"/>
            </a:pPr>
            <a:r>
              <a:rPr lang="en-US" dirty="0"/>
              <a:t>Massive failures even under small variations</a:t>
            </a:r>
          </a:p>
          <a:p>
            <a:pPr lvl="1"/>
            <a:r>
              <a:rPr lang="en-US" sz="2200" dirty="0"/>
              <a:t>Proposed</a:t>
            </a:r>
          </a:p>
          <a:p>
            <a:pPr lvl="2">
              <a:buFont typeface="Wingdings" panose="05000000000000000000" pitchFamily="2" charset="2"/>
              <a:buChar char="Ø"/>
            </a:pPr>
            <a:r>
              <a:rPr lang="en-US" dirty="0"/>
              <a:t>Under 8% delay increase and 32, 44 and 48 LSBs truncation                                                                                                                                  failures are  reduced by 6.24x, 146.48x and 263.28x, respectively</a:t>
            </a:r>
          </a:p>
        </p:txBody>
      </p:sp>
      <p:sp>
        <p:nvSpPr>
          <p:cNvPr id="6" name="Slide Number Placeholder 5">
            <a:extLst>
              <a:ext uri="{FF2B5EF4-FFF2-40B4-BE49-F238E27FC236}">
                <a16:creationId xmlns:a16="http://schemas.microsoft.com/office/drawing/2014/main" id="{F9FD9D31-B9C0-4B8E-8DDF-60967F8CD4E6}"/>
              </a:ext>
            </a:extLst>
          </p:cNvPr>
          <p:cNvSpPr>
            <a:spLocks noGrp="1"/>
          </p:cNvSpPr>
          <p:nvPr>
            <p:ph type="sldNum" sz="quarter" idx="12"/>
          </p:nvPr>
        </p:nvSpPr>
        <p:spPr/>
        <p:txBody>
          <a:bodyPr/>
          <a:lstStyle/>
          <a:p>
            <a:fld id="{996B5C44-A6B4-464B-82AE-7D315A9A1532}" type="slidenum">
              <a:rPr lang="en-GB" smtClean="0"/>
              <a:t>13</a:t>
            </a:fld>
            <a:endParaRPr lang="en-GB"/>
          </a:p>
        </p:txBody>
      </p:sp>
      <p:pic>
        <p:nvPicPr>
          <p:cNvPr id="18" name="Picture 17">
            <a:extLst>
              <a:ext uri="{FF2B5EF4-FFF2-40B4-BE49-F238E27FC236}">
                <a16:creationId xmlns:a16="http://schemas.microsoft.com/office/drawing/2014/main" id="{9CB4A0C0-509D-49BF-B1C8-2E3DEA3F951A}"/>
              </a:ext>
            </a:extLst>
          </p:cNvPr>
          <p:cNvPicPr>
            <a:picLocks noChangeAspect="1"/>
          </p:cNvPicPr>
          <p:nvPr/>
        </p:nvPicPr>
        <p:blipFill rotWithShape="1">
          <a:blip r:embed="rId4"/>
          <a:srcRect l="7788" t="54359" r="57957" b="34742"/>
          <a:stretch/>
        </p:blipFill>
        <p:spPr>
          <a:xfrm>
            <a:off x="8014931" y="4669661"/>
            <a:ext cx="4176346" cy="747470"/>
          </a:xfrm>
          <a:prstGeom prst="rect">
            <a:avLst/>
          </a:prstGeom>
        </p:spPr>
      </p:pic>
      <p:sp>
        <p:nvSpPr>
          <p:cNvPr id="19" name="Rectangle 18">
            <a:extLst>
              <a:ext uri="{FF2B5EF4-FFF2-40B4-BE49-F238E27FC236}">
                <a16:creationId xmlns:a16="http://schemas.microsoft.com/office/drawing/2014/main" id="{6613CF42-9481-4419-8A62-3FEACF41EE41}"/>
              </a:ext>
            </a:extLst>
          </p:cNvPr>
          <p:cNvSpPr/>
          <p:nvPr/>
        </p:nvSpPr>
        <p:spPr>
          <a:xfrm>
            <a:off x="8389241" y="5426347"/>
            <a:ext cx="4101705" cy="523220"/>
          </a:xfrm>
          <a:prstGeom prst="rect">
            <a:avLst/>
          </a:prstGeom>
        </p:spPr>
        <p:txBody>
          <a:bodyPr wrap="square">
            <a:spAutoFit/>
          </a:bodyPr>
          <a:lstStyle/>
          <a:p>
            <a:r>
              <a:rPr lang="en-US" sz="1400" dirty="0">
                <a:solidFill>
                  <a:schemeClr val="accent6">
                    <a:lumMod val="10000"/>
                  </a:schemeClr>
                </a:solidFill>
                <a:latin typeface="Utopia-Regular"/>
              </a:rPr>
              <a:t>TABLE III: Timing failures under 3% clock  period reduction and various truncation level</a:t>
            </a:r>
            <a:endParaRPr lang="en-US" sz="1400" dirty="0">
              <a:solidFill>
                <a:schemeClr val="accent6">
                  <a:lumMod val="10000"/>
                </a:schemeClr>
              </a:solidFill>
            </a:endParaRPr>
          </a:p>
        </p:txBody>
      </p:sp>
      <p:sp>
        <p:nvSpPr>
          <p:cNvPr id="20" name="Rectangle 19">
            <a:extLst>
              <a:ext uri="{FF2B5EF4-FFF2-40B4-BE49-F238E27FC236}">
                <a16:creationId xmlns:a16="http://schemas.microsoft.com/office/drawing/2014/main" id="{14817AFD-32EA-4ABE-846D-B3E322EE672F}"/>
              </a:ext>
            </a:extLst>
          </p:cNvPr>
          <p:cNvSpPr/>
          <p:nvPr/>
        </p:nvSpPr>
        <p:spPr>
          <a:xfrm>
            <a:off x="4860770" y="3933928"/>
            <a:ext cx="7331228" cy="523220"/>
          </a:xfrm>
          <a:prstGeom prst="rect">
            <a:avLst/>
          </a:prstGeom>
        </p:spPr>
        <p:txBody>
          <a:bodyPr wrap="square">
            <a:spAutoFit/>
          </a:bodyPr>
          <a:lstStyle/>
          <a:p>
            <a:r>
              <a:rPr lang="en-US" sz="1400" dirty="0">
                <a:solidFill>
                  <a:schemeClr val="accent6">
                    <a:lumMod val="10000"/>
                  </a:schemeClr>
                </a:solidFill>
                <a:latin typeface="Utopia-Regular"/>
              </a:rPr>
              <a:t>Timing failures under various clock reduction and operand truncation levels across 3 benchmarks (caption shows the number of the truncated bits)</a:t>
            </a:r>
            <a:endParaRPr lang="en-US" sz="1400" dirty="0">
              <a:solidFill>
                <a:schemeClr val="accent6">
                  <a:lumMod val="10000"/>
                </a:schemeClr>
              </a:solidFill>
            </a:endParaRPr>
          </a:p>
        </p:txBody>
      </p:sp>
      <p:graphicFrame>
        <p:nvGraphicFramePr>
          <p:cNvPr id="9" name="Object 8">
            <a:extLst>
              <a:ext uri="{FF2B5EF4-FFF2-40B4-BE49-F238E27FC236}">
                <a16:creationId xmlns:a16="http://schemas.microsoft.com/office/drawing/2014/main" id="{DE6EA92C-999F-44B6-9204-9CE89C073375}"/>
              </a:ext>
            </a:extLst>
          </p:cNvPr>
          <p:cNvGraphicFramePr>
            <a:graphicFrameLocks noChangeAspect="1"/>
          </p:cNvGraphicFramePr>
          <p:nvPr>
            <p:extLst>
              <p:ext uri="{D42A27DB-BD31-4B8C-83A1-F6EECF244321}">
                <p14:modId xmlns:p14="http://schemas.microsoft.com/office/powerpoint/2010/main" val="3641538396"/>
              </p:ext>
            </p:extLst>
          </p:nvPr>
        </p:nvGraphicFramePr>
        <p:xfrm>
          <a:off x="4570445" y="1316999"/>
          <a:ext cx="2488330" cy="2564008"/>
        </p:xfrm>
        <a:graphic>
          <a:graphicData uri="http://schemas.openxmlformats.org/presentationml/2006/ole">
            <mc:AlternateContent xmlns:mc="http://schemas.openxmlformats.org/markup-compatibility/2006">
              <mc:Choice xmlns:v="urn:schemas-microsoft-com:vml" Requires="v">
                <p:oleObj spid="_x0000_s2050" name="Acrobat Document" r:id="rId5" imgW="3063027" imgH="3154397" progId="AcroExch.Document.DC">
                  <p:embed/>
                </p:oleObj>
              </mc:Choice>
              <mc:Fallback>
                <p:oleObj name="Acrobat Document" r:id="rId5" imgW="3063027" imgH="3154397" progId="AcroExch.Document.DC">
                  <p:embed/>
                  <p:pic>
                    <p:nvPicPr>
                      <p:cNvPr id="9" name="Object 8">
                        <a:extLst>
                          <a:ext uri="{FF2B5EF4-FFF2-40B4-BE49-F238E27FC236}">
                            <a16:creationId xmlns:a16="http://schemas.microsoft.com/office/drawing/2014/main" id="{DE6EA92C-999F-44B6-9204-9CE89C073375}"/>
                          </a:ext>
                        </a:extLst>
                      </p:cNvPr>
                      <p:cNvPicPr/>
                      <p:nvPr/>
                    </p:nvPicPr>
                    <p:blipFill>
                      <a:blip r:embed="rId6"/>
                      <a:stretch>
                        <a:fillRect/>
                      </a:stretch>
                    </p:blipFill>
                    <p:spPr>
                      <a:xfrm>
                        <a:off x="4570445" y="1316999"/>
                        <a:ext cx="2488330" cy="2564008"/>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251EEF82-2DCA-4C9B-A77E-0C5B251F730A}"/>
              </a:ext>
            </a:extLst>
          </p:cNvPr>
          <p:cNvGraphicFramePr>
            <a:graphicFrameLocks noChangeAspect="1"/>
          </p:cNvGraphicFramePr>
          <p:nvPr>
            <p:extLst>
              <p:ext uri="{D42A27DB-BD31-4B8C-83A1-F6EECF244321}">
                <p14:modId xmlns:p14="http://schemas.microsoft.com/office/powerpoint/2010/main" val="3599314383"/>
              </p:ext>
            </p:extLst>
          </p:nvPr>
        </p:nvGraphicFramePr>
        <p:xfrm>
          <a:off x="7125591" y="1319315"/>
          <a:ext cx="2527300" cy="2614613"/>
        </p:xfrm>
        <a:graphic>
          <a:graphicData uri="http://schemas.openxmlformats.org/presentationml/2006/ole">
            <mc:AlternateContent xmlns:mc="http://schemas.openxmlformats.org/markup-compatibility/2006">
              <mc:Choice xmlns:v="urn:schemas-microsoft-com:vml" Requires="v">
                <p:oleObj spid="_x0000_s2051" name="Acrobat Document" r:id="rId7" imgW="3047716" imgH="3154397" progId="AcroExch.Document.DC">
                  <p:embed/>
                </p:oleObj>
              </mc:Choice>
              <mc:Fallback>
                <p:oleObj name="Acrobat Document" r:id="rId7" imgW="3047716" imgH="3154397" progId="AcroExch.Document.DC">
                  <p:embed/>
                  <p:pic>
                    <p:nvPicPr>
                      <p:cNvPr id="10" name="Object 9">
                        <a:extLst>
                          <a:ext uri="{FF2B5EF4-FFF2-40B4-BE49-F238E27FC236}">
                            <a16:creationId xmlns:a16="http://schemas.microsoft.com/office/drawing/2014/main" id="{251EEF82-2DCA-4C9B-A77E-0C5B251F730A}"/>
                          </a:ext>
                        </a:extLst>
                      </p:cNvPr>
                      <p:cNvPicPr/>
                      <p:nvPr/>
                    </p:nvPicPr>
                    <p:blipFill>
                      <a:blip r:embed="rId8"/>
                      <a:stretch>
                        <a:fillRect/>
                      </a:stretch>
                    </p:blipFill>
                    <p:spPr>
                      <a:xfrm>
                        <a:off x="7125591" y="1319315"/>
                        <a:ext cx="2527300" cy="2614613"/>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7FF3E48B-742B-481B-A252-1171C8395B6B}"/>
              </a:ext>
            </a:extLst>
          </p:cNvPr>
          <p:cNvGraphicFramePr>
            <a:graphicFrameLocks noChangeAspect="1"/>
          </p:cNvGraphicFramePr>
          <p:nvPr>
            <p:extLst>
              <p:ext uri="{D42A27DB-BD31-4B8C-83A1-F6EECF244321}">
                <p14:modId xmlns:p14="http://schemas.microsoft.com/office/powerpoint/2010/main" val="3792712263"/>
              </p:ext>
            </p:extLst>
          </p:nvPr>
        </p:nvGraphicFramePr>
        <p:xfrm>
          <a:off x="9720263" y="1335088"/>
          <a:ext cx="2471737" cy="2587625"/>
        </p:xfrm>
        <a:graphic>
          <a:graphicData uri="http://schemas.openxmlformats.org/presentationml/2006/ole">
            <mc:AlternateContent xmlns:mc="http://schemas.openxmlformats.org/markup-compatibility/2006">
              <mc:Choice xmlns:v="urn:schemas-microsoft-com:vml" Requires="v">
                <p:oleObj spid="_x0000_s2052" name="Acrobat Document" r:id="rId9" imgW="3093649" imgH="3238390" progId="AcroExch.Document.DC">
                  <p:embed/>
                </p:oleObj>
              </mc:Choice>
              <mc:Fallback>
                <p:oleObj name="Acrobat Document" r:id="rId9" imgW="3093649" imgH="3238390" progId="AcroExch.Document.DC">
                  <p:embed/>
                  <p:pic>
                    <p:nvPicPr>
                      <p:cNvPr id="11" name="Object 10">
                        <a:extLst>
                          <a:ext uri="{FF2B5EF4-FFF2-40B4-BE49-F238E27FC236}">
                            <a16:creationId xmlns:a16="http://schemas.microsoft.com/office/drawing/2014/main" id="{7FF3E48B-742B-481B-A252-1171C8395B6B}"/>
                          </a:ext>
                        </a:extLst>
                      </p:cNvPr>
                      <p:cNvPicPr/>
                      <p:nvPr/>
                    </p:nvPicPr>
                    <p:blipFill>
                      <a:blip r:embed="rId10"/>
                      <a:stretch>
                        <a:fillRect/>
                      </a:stretch>
                    </p:blipFill>
                    <p:spPr>
                      <a:xfrm>
                        <a:off x="9720263" y="1335088"/>
                        <a:ext cx="2471737" cy="2587625"/>
                      </a:xfrm>
                      <a:prstGeom prst="rect">
                        <a:avLst/>
                      </a:prstGeom>
                    </p:spPr>
                  </p:pic>
                </p:oleObj>
              </mc:Fallback>
            </mc:AlternateContent>
          </a:graphicData>
        </a:graphic>
      </p:graphicFrame>
      <p:sp>
        <p:nvSpPr>
          <p:cNvPr id="12" name="Oval 11">
            <a:extLst>
              <a:ext uri="{FF2B5EF4-FFF2-40B4-BE49-F238E27FC236}">
                <a16:creationId xmlns:a16="http://schemas.microsoft.com/office/drawing/2014/main" id="{BF8BDE26-0502-4B0F-BEA1-459DCA055FB8}"/>
              </a:ext>
            </a:extLst>
          </p:cNvPr>
          <p:cNvSpPr/>
          <p:nvPr/>
        </p:nvSpPr>
        <p:spPr>
          <a:xfrm>
            <a:off x="5973869" y="3357363"/>
            <a:ext cx="506896" cy="57656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57EB2EC-BBC4-4B59-822A-E537BEEED1B5}"/>
              </a:ext>
            </a:extLst>
          </p:cNvPr>
          <p:cNvSpPr/>
          <p:nvPr/>
        </p:nvSpPr>
        <p:spPr>
          <a:xfrm>
            <a:off x="8526384" y="3425492"/>
            <a:ext cx="506896" cy="57656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94A1F58-9BF6-4582-B9B1-CC0647109DA2}"/>
              </a:ext>
            </a:extLst>
          </p:cNvPr>
          <p:cNvSpPr/>
          <p:nvPr/>
        </p:nvSpPr>
        <p:spPr>
          <a:xfrm>
            <a:off x="11122324" y="3429000"/>
            <a:ext cx="506896" cy="57656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4DFADEA-859E-4EA8-9CF5-B4B9DC693157}"/>
              </a:ext>
            </a:extLst>
          </p:cNvPr>
          <p:cNvSpPr/>
          <p:nvPr/>
        </p:nvSpPr>
        <p:spPr>
          <a:xfrm>
            <a:off x="953658" y="4795519"/>
            <a:ext cx="4431142" cy="29093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821347D3-D829-4AAC-8CE5-953BD44594B9}"/>
              </a:ext>
            </a:extLst>
          </p:cNvPr>
          <p:cNvCxnSpPr>
            <a:cxnSpLocks/>
          </p:cNvCxnSpPr>
          <p:nvPr/>
        </p:nvCxnSpPr>
        <p:spPr>
          <a:xfrm>
            <a:off x="5384800" y="4965584"/>
            <a:ext cx="2630850" cy="120871"/>
          </a:xfrm>
          <a:prstGeom prst="straightConnector1">
            <a:avLst/>
          </a:prstGeom>
          <a:ln w="190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F84413C1-559E-4186-B659-BCEB547995F6}"/>
              </a:ext>
            </a:extLst>
          </p:cNvPr>
          <p:cNvSpPr/>
          <p:nvPr/>
        </p:nvSpPr>
        <p:spPr>
          <a:xfrm>
            <a:off x="4924513" y="3526367"/>
            <a:ext cx="506896" cy="39009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4F782ACF-24B1-45D5-A5C5-BB3BAD5B1472}"/>
              </a:ext>
            </a:extLst>
          </p:cNvPr>
          <p:cNvSpPr/>
          <p:nvPr/>
        </p:nvSpPr>
        <p:spPr>
          <a:xfrm>
            <a:off x="7520453" y="3554922"/>
            <a:ext cx="506896" cy="39009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6DE21FD-ED15-46AD-AB58-8A07D2AD7EFD}"/>
              </a:ext>
            </a:extLst>
          </p:cNvPr>
          <p:cNvSpPr/>
          <p:nvPr/>
        </p:nvSpPr>
        <p:spPr>
          <a:xfrm>
            <a:off x="10181025" y="3566180"/>
            <a:ext cx="413165" cy="39009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770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1000"/>
                                        <p:tgtEl>
                                          <p:spTgt spid="12"/>
                                        </p:tgtEl>
                                      </p:cBhvr>
                                    </p:animEffect>
                                    <p:anim calcmode="lin" valueType="num">
                                      <p:cBhvr>
                                        <p:cTn id="31" dur="1000" fill="hold"/>
                                        <p:tgtEl>
                                          <p:spTgt spid="12"/>
                                        </p:tgtEl>
                                        <p:attrNameLst>
                                          <p:attrName>ppt_x</p:attrName>
                                        </p:attrNameLst>
                                      </p:cBhvr>
                                      <p:tavLst>
                                        <p:tav tm="0">
                                          <p:val>
                                            <p:strVal val="#ppt_x"/>
                                          </p:val>
                                        </p:tav>
                                        <p:tav tm="100000">
                                          <p:val>
                                            <p:strVal val="#ppt_x"/>
                                          </p:val>
                                        </p:tav>
                                      </p:tavLst>
                                    </p:anim>
                                    <p:anim calcmode="lin" valueType="num">
                                      <p:cBhvr>
                                        <p:cTn id="32" dur="1000" fill="hold"/>
                                        <p:tgtEl>
                                          <p:spTgt spid="12"/>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21" grpId="0" animBg="1"/>
      <p:bldP spid="22" grpId="0" animBg="1"/>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9986E-1693-488B-8B73-49FA33044A8C}"/>
              </a:ext>
            </a:extLst>
          </p:cNvPr>
          <p:cNvSpPr>
            <a:spLocks noGrp="1"/>
          </p:cNvSpPr>
          <p:nvPr>
            <p:ph type="title"/>
          </p:nvPr>
        </p:nvSpPr>
        <p:spPr/>
        <p:txBody>
          <a:bodyPr>
            <a:noAutofit/>
          </a:bodyPr>
          <a:lstStyle/>
          <a:p>
            <a:pPr algn="ctr"/>
            <a:br>
              <a:rPr lang="en-US" i="1" dirty="0">
                <a:solidFill>
                  <a:schemeClr val="bg1"/>
                </a:solidFill>
              </a:rPr>
            </a:br>
            <a:r>
              <a:rPr lang="en-US" i="1" dirty="0">
                <a:solidFill>
                  <a:schemeClr val="bg1"/>
                </a:solidFill>
              </a:rPr>
              <a:t>Evaluation Results - Quality Evaluation</a:t>
            </a:r>
            <a:br>
              <a:rPr lang="en-US" i="1" dirty="0">
                <a:solidFill>
                  <a:schemeClr val="bg1"/>
                </a:solidFill>
              </a:rPr>
            </a:br>
            <a:endParaRPr lang="en-US" i="1" dirty="0">
              <a:solidFill>
                <a:schemeClr val="bg1"/>
              </a:solidFill>
            </a:endParaRPr>
          </a:p>
        </p:txBody>
      </p:sp>
      <p:sp>
        <p:nvSpPr>
          <p:cNvPr id="3" name="Content Placeholder 2">
            <a:extLst>
              <a:ext uri="{FF2B5EF4-FFF2-40B4-BE49-F238E27FC236}">
                <a16:creationId xmlns:a16="http://schemas.microsoft.com/office/drawing/2014/main" id="{9ED4C126-7C5B-4B62-BE3D-B035C3566F20}"/>
              </a:ext>
            </a:extLst>
          </p:cNvPr>
          <p:cNvSpPr>
            <a:spLocks noGrp="1"/>
          </p:cNvSpPr>
          <p:nvPr>
            <p:ph idx="1"/>
          </p:nvPr>
        </p:nvSpPr>
        <p:spPr/>
        <p:txBody>
          <a:bodyPr/>
          <a:lstStyle/>
          <a:p>
            <a:pPr marL="0" indent="0" algn="ctr">
              <a:buNone/>
            </a:pPr>
            <a:endParaRPr lang="en-US" dirty="0"/>
          </a:p>
        </p:txBody>
      </p:sp>
      <p:sp>
        <p:nvSpPr>
          <p:cNvPr id="6" name="Slide Number Placeholder 5">
            <a:extLst>
              <a:ext uri="{FF2B5EF4-FFF2-40B4-BE49-F238E27FC236}">
                <a16:creationId xmlns:a16="http://schemas.microsoft.com/office/drawing/2014/main" id="{C474A702-15B6-487C-A69D-6951145C49A0}"/>
              </a:ext>
            </a:extLst>
          </p:cNvPr>
          <p:cNvSpPr>
            <a:spLocks noGrp="1"/>
          </p:cNvSpPr>
          <p:nvPr>
            <p:ph type="sldNum" sz="quarter" idx="12"/>
          </p:nvPr>
        </p:nvSpPr>
        <p:spPr/>
        <p:txBody>
          <a:bodyPr/>
          <a:lstStyle/>
          <a:p>
            <a:fld id="{996B5C44-A6B4-464B-82AE-7D315A9A1532}" type="slidenum">
              <a:rPr lang="en-GB" smtClean="0"/>
              <a:t>14</a:t>
            </a:fld>
            <a:endParaRPr lang="en-GB"/>
          </a:p>
        </p:txBody>
      </p:sp>
      <p:sp>
        <p:nvSpPr>
          <p:cNvPr id="10" name="TextBox 9">
            <a:extLst>
              <a:ext uri="{FF2B5EF4-FFF2-40B4-BE49-F238E27FC236}">
                <a16:creationId xmlns:a16="http://schemas.microsoft.com/office/drawing/2014/main" id="{38120CB3-2150-43A1-BF1F-6D4A0911C798}"/>
              </a:ext>
            </a:extLst>
          </p:cNvPr>
          <p:cNvSpPr txBox="1"/>
          <p:nvPr/>
        </p:nvSpPr>
        <p:spPr>
          <a:xfrm>
            <a:off x="668374" y="4705200"/>
            <a:ext cx="11529988" cy="1508105"/>
          </a:xfrm>
          <a:prstGeom prst="rect">
            <a:avLst/>
          </a:prstGeom>
          <a:noFill/>
        </p:spPr>
        <p:txBody>
          <a:bodyPr wrap="square" rtlCol="0">
            <a:spAutoFit/>
          </a:bodyPr>
          <a:lstStyle/>
          <a:p>
            <a:pPr lvl="1"/>
            <a:r>
              <a:rPr lang="en-US" sz="1400" dirty="0">
                <a:solidFill>
                  <a:schemeClr val="accent6">
                    <a:lumMod val="10000"/>
                  </a:schemeClr>
                </a:solidFill>
              </a:rPr>
              <a:t> SNR under various clock reduction and operand bit-width truncation levels across 3 benchmarks (caption shows the number of the truncated bits)</a:t>
            </a:r>
          </a:p>
          <a:p>
            <a:pPr marL="742950" lvl="1" indent="-285750">
              <a:buFont typeface="Wingdings" panose="05000000000000000000" pitchFamily="2" charset="2"/>
              <a:buChar char="Ø"/>
            </a:pPr>
            <a:endParaRPr lang="en-US" sz="1400" dirty="0"/>
          </a:p>
          <a:p>
            <a:pPr marL="285750" indent="-285750">
              <a:buFont typeface="Wingdings" panose="05000000000000000000" pitchFamily="2" charset="2"/>
              <a:buChar char="§"/>
            </a:pPr>
            <a:r>
              <a:rPr lang="en-US" sz="1600" dirty="0"/>
              <a:t>Truncation may incur quality loss, but this can be controlled by carefully selecting the number of truncated bits.</a:t>
            </a:r>
          </a:p>
          <a:p>
            <a:pPr marL="285750" indent="-285750">
              <a:buFont typeface="Wingdings" panose="05000000000000000000" pitchFamily="2" charset="2"/>
              <a:buChar char="§"/>
            </a:pPr>
            <a:r>
              <a:rPr lang="en-US" sz="1600" dirty="0"/>
              <a:t>Truncation of 32, 44 and 48 LSBs of FP operands to the original FPU as well to the </a:t>
            </a:r>
            <a:r>
              <a:rPr lang="en-US" sz="1600" dirty="0" err="1"/>
              <a:t>pr</a:t>
            </a:r>
            <a:r>
              <a:rPr lang="en-US" sz="1600" dirty="0"/>
              <a:t>(</a:t>
            </a:r>
            <a:r>
              <a:rPr lang="en-US" sz="1600" dirty="0" err="1"/>
              <a:t>oposed</a:t>
            </a:r>
            <a:r>
              <a:rPr lang="en-US" sz="1600" dirty="0"/>
              <a:t>) one.</a:t>
            </a:r>
          </a:p>
          <a:p>
            <a:pPr marL="285750" indent="-285750">
              <a:buFont typeface="Wingdings" panose="05000000000000000000" pitchFamily="2" charset="2"/>
              <a:buChar char="§"/>
            </a:pPr>
            <a:r>
              <a:rPr lang="en-US" sz="1600" dirty="0"/>
              <a:t>Up-to 8% worst-case delay increase the proposed design presents in any case considerably less or equal quality loss that may be incurred by random timing failures.  </a:t>
            </a:r>
          </a:p>
        </p:txBody>
      </p:sp>
      <p:graphicFrame>
        <p:nvGraphicFramePr>
          <p:cNvPr id="14" name="Object 13">
            <a:extLst>
              <a:ext uri="{FF2B5EF4-FFF2-40B4-BE49-F238E27FC236}">
                <a16:creationId xmlns:a16="http://schemas.microsoft.com/office/drawing/2014/main" id="{D6B8BA57-15FB-4579-A0CD-89A413D8F126}"/>
              </a:ext>
            </a:extLst>
          </p:cNvPr>
          <p:cNvGraphicFramePr>
            <a:graphicFrameLocks noChangeAspect="1"/>
          </p:cNvGraphicFramePr>
          <p:nvPr>
            <p:extLst>
              <p:ext uri="{D42A27DB-BD31-4B8C-83A1-F6EECF244321}">
                <p14:modId xmlns:p14="http://schemas.microsoft.com/office/powerpoint/2010/main" val="128050861"/>
              </p:ext>
            </p:extLst>
          </p:nvPr>
        </p:nvGraphicFramePr>
        <p:xfrm>
          <a:off x="668375" y="1378669"/>
          <a:ext cx="3555646" cy="3298821"/>
        </p:xfrm>
        <a:graphic>
          <a:graphicData uri="http://schemas.openxmlformats.org/presentationml/2006/ole">
            <mc:AlternateContent xmlns:mc="http://schemas.openxmlformats.org/markup-compatibility/2006">
              <mc:Choice xmlns:v="urn:schemas-microsoft-com:vml" Requires="v">
                <p:oleObj spid="_x0000_s3074" name="Acrobat Document" r:id="rId4" imgW="3253563" imgH="3100947" progId="AcroExch.Document.DC">
                  <p:embed/>
                </p:oleObj>
              </mc:Choice>
              <mc:Fallback>
                <p:oleObj name="Acrobat Document" r:id="rId4" imgW="3253563" imgH="3100947" progId="AcroExch.Document.DC">
                  <p:embed/>
                  <p:pic>
                    <p:nvPicPr>
                      <p:cNvPr id="14" name="Object 13">
                        <a:extLst>
                          <a:ext uri="{FF2B5EF4-FFF2-40B4-BE49-F238E27FC236}">
                            <a16:creationId xmlns:a16="http://schemas.microsoft.com/office/drawing/2014/main" id="{D6B8BA57-15FB-4579-A0CD-89A413D8F126}"/>
                          </a:ext>
                        </a:extLst>
                      </p:cNvPr>
                      <p:cNvPicPr/>
                      <p:nvPr/>
                    </p:nvPicPr>
                    <p:blipFill>
                      <a:blip r:embed="rId5"/>
                      <a:stretch>
                        <a:fillRect/>
                      </a:stretch>
                    </p:blipFill>
                    <p:spPr>
                      <a:xfrm>
                        <a:off x="668375" y="1378669"/>
                        <a:ext cx="3555646" cy="3298821"/>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0C620AF7-F175-4A2F-BB46-EF7E6F84D62C}"/>
              </a:ext>
            </a:extLst>
          </p:cNvPr>
          <p:cNvGraphicFramePr>
            <a:graphicFrameLocks noChangeAspect="1"/>
          </p:cNvGraphicFramePr>
          <p:nvPr>
            <p:extLst>
              <p:ext uri="{D42A27DB-BD31-4B8C-83A1-F6EECF244321}">
                <p14:modId xmlns:p14="http://schemas.microsoft.com/office/powerpoint/2010/main" val="1376840120"/>
              </p:ext>
            </p:extLst>
          </p:nvPr>
        </p:nvGraphicFramePr>
        <p:xfrm>
          <a:off x="4516360" y="1378669"/>
          <a:ext cx="3555647" cy="3298821"/>
        </p:xfrm>
        <a:graphic>
          <a:graphicData uri="http://schemas.openxmlformats.org/presentationml/2006/ole">
            <mc:AlternateContent xmlns:mc="http://schemas.openxmlformats.org/markup-compatibility/2006">
              <mc:Choice xmlns:v="urn:schemas-microsoft-com:vml" Requires="v">
                <p:oleObj spid="_x0000_s3075" name="Acrobat Document" r:id="rId6" imgW="3200400" imgH="3100947" progId="AcroExch.Document.DC">
                  <p:embed/>
                </p:oleObj>
              </mc:Choice>
              <mc:Fallback>
                <p:oleObj name="Acrobat Document" r:id="rId6" imgW="3200400" imgH="3100947" progId="AcroExch.Document.DC">
                  <p:embed/>
                  <p:pic>
                    <p:nvPicPr>
                      <p:cNvPr id="15" name="Object 14">
                        <a:extLst>
                          <a:ext uri="{FF2B5EF4-FFF2-40B4-BE49-F238E27FC236}">
                            <a16:creationId xmlns:a16="http://schemas.microsoft.com/office/drawing/2014/main" id="{0C620AF7-F175-4A2F-BB46-EF7E6F84D62C}"/>
                          </a:ext>
                        </a:extLst>
                      </p:cNvPr>
                      <p:cNvPicPr/>
                      <p:nvPr/>
                    </p:nvPicPr>
                    <p:blipFill>
                      <a:blip r:embed="rId7"/>
                      <a:stretch>
                        <a:fillRect/>
                      </a:stretch>
                    </p:blipFill>
                    <p:spPr>
                      <a:xfrm>
                        <a:off x="4516360" y="1378669"/>
                        <a:ext cx="3555647" cy="3298821"/>
                      </a:xfrm>
                      <a:prstGeom prst="rect">
                        <a:avLst/>
                      </a:prstGeom>
                    </p:spPr>
                  </p:pic>
                </p:oleObj>
              </mc:Fallback>
            </mc:AlternateContent>
          </a:graphicData>
        </a:graphic>
      </p:graphicFrame>
      <p:graphicFrame>
        <p:nvGraphicFramePr>
          <p:cNvPr id="16" name="Object 15">
            <a:extLst>
              <a:ext uri="{FF2B5EF4-FFF2-40B4-BE49-F238E27FC236}">
                <a16:creationId xmlns:a16="http://schemas.microsoft.com/office/drawing/2014/main" id="{33AC78FB-2AB9-4C0E-9ABA-4099095B823C}"/>
              </a:ext>
            </a:extLst>
          </p:cNvPr>
          <p:cNvGraphicFramePr>
            <a:graphicFrameLocks noChangeAspect="1"/>
          </p:cNvGraphicFramePr>
          <p:nvPr>
            <p:extLst>
              <p:ext uri="{D42A27DB-BD31-4B8C-83A1-F6EECF244321}">
                <p14:modId xmlns:p14="http://schemas.microsoft.com/office/powerpoint/2010/main" val="4202923698"/>
              </p:ext>
            </p:extLst>
          </p:nvPr>
        </p:nvGraphicFramePr>
        <p:xfrm>
          <a:off x="8205041" y="1307401"/>
          <a:ext cx="3632463" cy="3370089"/>
        </p:xfrm>
        <a:graphic>
          <a:graphicData uri="http://schemas.openxmlformats.org/presentationml/2006/ole">
            <mc:AlternateContent xmlns:mc="http://schemas.openxmlformats.org/markup-compatibility/2006">
              <mc:Choice xmlns:v="urn:schemas-microsoft-com:vml" Requires="v">
                <p:oleObj spid="_x0000_s3076" name="Acrobat Document" r:id="rId8" imgW="3253563" imgH="3017379" progId="AcroExch.Document.DC">
                  <p:embed/>
                </p:oleObj>
              </mc:Choice>
              <mc:Fallback>
                <p:oleObj name="Acrobat Document" r:id="rId8" imgW="3253563" imgH="3017379" progId="AcroExch.Document.DC">
                  <p:embed/>
                  <p:pic>
                    <p:nvPicPr>
                      <p:cNvPr id="16" name="Object 15">
                        <a:extLst>
                          <a:ext uri="{FF2B5EF4-FFF2-40B4-BE49-F238E27FC236}">
                            <a16:creationId xmlns:a16="http://schemas.microsoft.com/office/drawing/2014/main" id="{33AC78FB-2AB9-4C0E-9ABA-4099095B823C}"/>
                          </a:ext>
                        </a:extLst>
                      </p:cNvPr>
                      <p:cNvPicPr/>
                      <p:nvPr/>
                    </p:nvPicPr>
                    <p:blipFill>
                      <a:blip r:embed="rId9"/>
                      <a:stretch>
                        <a:fillRect/>
                      </a:stretch>
                    </p:blipFill>
                    <p:spPr>
                      <a:xfrm>
                        <a:off x="8205041" y="1307401"/>
                        <a:ext cx="3632463" cy="3370089"/>
                      </a:xfrm>
                      <a:prstGeom prst="rect">
                        <a:avLst/>
                      </a:prstGeom>
                    </p:spPr>
                  </p:pic>
                </p:oleObj>
              </mc:Fallback>
            </mc:AlternateContent>
          </a:graphicData>
        </a:graphic>
      </p:graphicFrame>
      <p:sp>
        <p:nvSpPr>
          <p:cNvPr id="5" name="Oval 4">
            <a:extLst>
              <a:ext uri="{FF2B5EF4-FFF2-40B4-BE49-F238E27FC236}">
                <a16:creationId xmlns:a16="http://schemas.microsoft.com/office/drawing/2014/main" id="{A59A8AD2-068E-4A61-B87F-AE61F0A28F56}"/>
              </a:ext>
            </a:extLst>
          </p:cNvPr>
          <p:cNvSpPr/>
          <p:nvPr/>
        </p:nvSpPr>
        <p:spPr>
          <a:xfrm>
            <a:off x="2763078" y="4172447"/>
            <a:ext cx="506896" cy="57656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EEF6DBE-0669-419C-9A3A-0A206C3FFEDF}"/>
              </a:ext>
            </a:extLst>
          </p:cNvPr>
          <p:cNvSpPr/>
          <p:nvPr/>
        </p:nvSpPr>
        <p:spPr>
          <a:xfrm>
            <a:off x="6632713" y="4146573"/>
            <a:ext cx="506896" cy="57656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512A8ED-500B-4766-ABD2-E9BA399ACE42}"/>
              </a:ext>
            </a:extLst>
          </p:cNvPr>
          <p:cNvSpPr/>
          <p:nvPr/>
        </p:nvSpPr>
        <p:spPr>
          <a:xfrm>
            <a:off x="10480699" y="4146573"/>
            <a:ext cx="506896" cy="57656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4362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42004-B6F5-40C8-B76F-39343C5D289D}"/>
              </a:ext>
            </a:extLst>
          </p:cNvPr>
          <p:cNvSpPr>
            <a:spLocks noGrp="1"/>
          </p:cNvSpPr>
          <p:nvPr>
            <p:ph type="title"/>
          </p:nvPr>
        </p:nvSpPr>
        <p:spPr/>
        <p:txBody>
          <a:bodyPr/>
          <a:lstStyle/>
          <a:p>
            <a:pPr algn="ctr"/>
            <a:r>
              <a:rPr lang="en-US" i="1" dirty="0">
                <a:solidFill>
                  <a:schemeClr val="bg1"/>
                </a:solidFill>
              </a:rPr>
              <a:t>Area and Power Estimation</a:t>
            </a:r>
          </a:p>
        </p:txBody>
      </p:sp>
      <p:sp>
        <p:nvSpPr>
          <p:cNvPr id="3" name="Content Placeholder 2">
            <a:extLst>
              <a:ext uri="{FF2B5EF4-FFF2-40B4-BE49-F238E27FC236}">
                <a16:creationId xmlns:a16="http://schemas.microsoft.com/office/drawing/2014/main" id="{42427440-A2BD-41C6-8963-587F1D013FC5}"/>
              </a:ext>
            </a:extLst>
          </p:cNvPr>
          <p:cNvSpPr>
            <a:spLocks noGrp="1"/>
          </p:cNvSpPr>
          <p:nvPr>
            <p:ph idx="1"/>
          </p:nvPr>
        </p:nvSpPr>
        <p:spPr>
          <a:xfrm>
            <a:off x="-65691" y="1152526"/>
            <a:ext cx="12192000" cy="5705474"/>
          </a:xfrm>
        </p:spPr>
        <p:txBody>
          <a:bodyPr/>
          <a:lstStyle/>
          <a:p>
            <a:endParaRPr lang="en-US" dirty="0"/>
          </a:p>
          <a:p>
            <a:r>
              <a:rPr lang="en-US" dirty="0"/>
              <a:t>Area overhead: 0.25%</a:t>
            </a:r>
          </a:p>
          <a:p>
            <a:endParaRPr lang="en-US" dirty="0"/>
          </a:p>
          <a:p>
            <a:r>
              <a:rPr lang="en-US" dirty="0"/>
              <a:t>Power consumption:</a:t>
            </a:r>
          </a:p>
          <a:p>
            <a:pPr lvl="1"/>
            <a:r>
              <a:rPr lang="en-US" dirty="0"/>
              <a:t>Path shaping           </a:t>
            </a:r>
          </a:p>
          <a:p>
            <a:pPr lvl="2">
              <a:buFont typeface="Wingdings" panose="05000000000000000000" pitchFamily="2" charset="2"/>
              <a:buChar char="Ø"/>
            </a:pPr>
            <a:r>
              <a:rPr lang="en-US" dirty="0"/>
              <a:t>5.7% power overhead</a:t>
            </a:r>
          </a:p>
          <a:p>
            <a:pPr lvl="1"/>
            <a:r>
              <a:rPr lang="en-US" dirty="0"/>
              <a:t>Path shaping &amp; operand truncation         </a:t>
            </a:r>
          </a:p>
          <a:p>
            <a:pPr lvl="2">
              <a:buFont typeface="Wingdings" panose="05000000000000000000" pitchFamily="2" charset="2"/>
              <a:buChar char="Ø"/>
            </a:pPr>
            <a:r>
              <a:rPr lang="en-US" dirty="0"/>
              <a:t> Power gains (reduced switching activity)</a:t>
            </a:r>
          </a:p>
          <a:p>
            <a:pPr lvl="2">
              <a:buFont typeface="Wingdings" panose="05000000000000000000" pitchFamily="2" charset="2"/>
              <a:buChar char="Ø"/>
            </a:pPr>
            <a:r>
              <a:rPr lang="en-US" dirty="0"/>
              <a:t> From 19.1% up-to 44.7% power savings</a:t>
            </a:r>
          </a:p>
          <a:p>
            <a:endParaRPr lang="en-US" dirty="0"/>
          </a:p>
          <a:p>
            <a:r>
              <a:rPr lang="en-US" dirty="0"/>
              <a:t>32 LSBs truncation provides a balanced option</a:t>
            </a:r>
          </a:p>
        </p:txBody>
      </p:sp>
      <p:sp>
        <p:nvSpPr>
          <p:cNvPr id="6" name="Slide Number Placeholder 5">
            <a:extLst>
              <a:ext uri="{FF2B5EF4-FFF2-40B4-BE49-F238E27FC236}">
                <a16:creationId xmlns:a16="http://schemas.microsoft.com/office/drawing/2014/main" id="{24808470-A274-4693-9456-99AFE1BED751}"/>
              </a:ext>
            </a:extLst>
          </p:cNvPr>
          <p:cNvSpPr>
            <a:spLocks noGrp="1"/>
          </p:cNvSpPr>
          <p:nvPr>
            <p:ph type="sldNum" sz="quarter" idx="12"/>
          </p:nvPr>
        </p:nvSpPr>
        <p:spPr/>
        <p:txBody>
          <a:bodyPr/>
          <a:lstStyle/>
          <a:p>
            <a:fld id="{996B5C44-A6B4-464B-82AE-7D315A9A1532}" type="slidenum">
              <a:rPr lang="en-GB" smtClean="0"/>
              <a:t>15</a:t>
            </a:fld>
            <a:endParaRPr lang="en-GB"/>
          </a:p>
        </p:txBody>
      </p:sp>
      <p:graphicFrame>
        <p:nvGraphicFramePr>
          <p:cNvPr id="9" name="Object 8">
            <a:extLst>
              <a:ext uri="{FF2B5EF4-FFF2-40B4-BE49-F238E27FC236}">
                <a16:creationId xmlns:a16="http://schemas.microsoft.com/office/drawing/2014/main" id="{F66D3CCD-0BE2-4FBB-B812-EB95333D4242}"/>
              </a:ext>
            </a:extLst>
          </p:cNvPr>
          <p:cNvGraphicFramePr>
            <a:graphicFrameLocks noChangeAspect="1"/>
          </p:cNvGraphicFramePr>
          <p:nvPr>
            <p:extLst>
              <p:ext uri="{D42A27DB-BD31-4B8C-83A1-F6EECF244321}">
                <p14:modId xmlns:p14="http://schemas.microsoft.com/office/powerpoint/2010/main" val="1051818387"/>
              </p:ext>
            </p:extLst>
          </p:nvPr>
        </p:nvGraphicFramePr>
        <p:xfrm>
          <a:off x="6610844" y="1753316"/>
          <a:ext cx="4846985" cy="3792789"/>
        </p:xfrm>
        <a:graphic>
          <a:graphicData uri="http://schemas.openxmlformats.org/presentationml/2006/ole">
            <mc:AlternateContent xmlns:mc="http://schemas.openxmlformats.org/markup-compatibility/2006">
              <mc:Choice xmlns:v="urn:schemas-microsoft-com:vml" Requires="v">
                <p:oleObj spid="_x0000_s4098" name="Acrobat Document" r:id="rId4" imgW="3992738" imgH="3123854" progId="AcroExch.Document.DC">
                  <p:embed/>
                </p:oleObj>
              </mc:Choice>
              <mc:Fallback>
                <p:oleObj name="Acrobat Document" r:id="rId4" imgW="3992738" imgH="3123854" progId="AcroExch.Document.DC">
                  <p:embed/>
                  <p:pic>
                    <p:nvPicPr>
                      <p:cNvPr id="9" name="Object 8">
                        <a:extLst>
                          <a:ext uri="{FF2B5EF4-FFF2-40B4-BE49-F238E27FC236}">
                            <a16:creationId xmlns:a16="http://schemas.microsoft.com/office/drawing/2014/main" id="{F66D3CCD-0BE2-4FBB-B812-EB95333D4242}"/>
                          </a:ext>
                        </a:extLst>
                      </p:cNvPr>
                      <p:cNvPicPr/>
                      <p:nvPr/>
                    </p:nvPicPr>
                    <p:blipFill>
                      <a:blip r:embed="rId5"/>
                      <a:stretch>
                        <a:fillRect/>
                      </a:stretch>
                    </p:blipFill>
                    <p:spPr>
                      <a:xfrm>
                        <a:off x="6610844" y="1753316"/>
                        <a:ext cx="4846985" cy="3792789"/>
                      </a:xfrm>
                      <a:prstGeom prst="rect">
                        <a:avLst/>
                      </a:prstGeom>
                    </p:spPr>
                  </p:pic>
                </p:oleObj>
              </mc:Fallback>
            </mc:AlternateContent>
          </a:graphicData>
        </a:graphic>
      </p:graphicFrame>
    </p:spTree>
    <p:extLst>
      <p:ext uri="{BB962C8B-B14F-4D97-AF65-F5344CB8AC3E}">
        <p14:creationId xmlns:p14="http://schemas.microsoft.com/office/powerpoint/2010/main" val="821060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B7DBB-10E6-4FA1-A58B-098A5E2A3BCA}"/>
              </a:ext>
            </a:extLst>
          </p:cNvPr>
          <p:cNvSpPr>
            <a:spLocks noGrp="1"/>
          </p:cNvSpPr>
          <p:nvPr>
            <p:ph type="title"/>
          </p:nvPr>
        </p:nvSpPr>
        <p:spPr>
          <a:xfrm>
            <a:off x="-1" y="0"/>
            <a:ext cx="12191999" cy="1152526"/>
          </a:xfrm>
        </p:spPr>
        <p:txBody>
          <a:bodyPr/>
          <a:lstStyle/>
          <a:p>
            <a:pPr algn="ctr"/>
            <a:r>
              <a:rPr lang="en-US" i="1" dirty="0">
                <a:solidFill>
                  <a:schemeClr val="bg1"/>
                </a:solidFill>
              </a:rPr>
              <a:t>Conclusion</a:t>
            </a:r>
          </a:p>
        </p:txBody>
      </p:sp>
      <p:sp>
        <p:nvSpPr>
          <p:cNvPr id="3" name="Content Placeholder 2">
            <a:extLst>
              <a:ext uri="{FF2B5EF4-FFF2-40B4-BE49-F238E27FC236}">
                <a16:creationId xmlns:a16="http://schemas.microsoft.com/office/drawing/2014/main" id="{10F95DD7-1C03-4618-B28A-1ECFF4633663}"/>
              </a:ext>
            </a:extLst>
          </p:cNvPr>
          <p:cNvSpPr>
            <a:spLocks noGrp="1"/>
          </p:cNvSpPr>
          <p:nvPr>
            <p:ph idx="1"/>
          </p:nvPr>
        </p:nvSpPr>
        <p:spPr/>
        <p:txBody>
          <a:bodyPr/>
          <a:lstStyle/>
          <a:p>
            <a:endParaRPr lang="en-US" dirty="0"/>
          </a:p>
          <a:p>
            <a:r>
              <a:rPr lang="en-US" dirty="0"/>
              <a:t>Framework for minimizing timing failures in pipelined cores by:</a:t>
            </a:r>
          </a:p>
          <a:p>
            <a:endParaRPr lang="en-US" dirty="0"/>
          </a:p>
          <a:p>
            <a:pPr marL="914400" lvl="1" indent="-457200">
              <a:buFont typeface="+mj-lt"/>
              <a:buAutoNum type="arabicPeriod"/>
            </a:pPr>
            <a:r>
              <a:rPr lang="en-US" dirty="0"/>
              <a:t>Redesigning the target circuit in a way that limits the long latency paths</a:t>
            </a:r>
          </a:p>
          <a:p>
            <a:pPr marL="914400" lvl="1" indent="-457200">
              <a:buFont typeface="+mj-lt"/>
              <a:buAutoNum type="arabicPeriod"/>
            </a:pPr>
            <a:r>
              <a:rPr lang="en-US" dirty="0"/>
              <a:t>Exploiting the dynamic excitation of the LLPs by few operands</a:t>
            </a:r>
          </a:p>
          <a:p>
            <a:pPr marL="914400" lvl="1" indent="-457200">
              <a:buFont typeface="+mj-lt"/>
              <a:buAutoNum type="arabicPeriod"/>
            </a:pPr>
            <a:r>
              <a:rPr lang="en-US" dirty="0"/>
              <a:t>Truncating the bit-width only of the operands that activate the error-prone LLPs (reducing the LLPs excitation probability)</a:t>
            </a:r>
          </a:p>
          <a:p>
            <a:pPr marL="457200" lvl="1" indent="0">
              <a:buNone/>
            </a:pPr>
            <a:endParaRPr lang="en-US" dirty="0"/>
          </a:p>
          <a:p>
            <a:pPr marL="457200" lvl="1" indent="0">
              <a:buNone/>
            </a:pPr>
            <a:endParaRPr lang="en-US" dirty="0"/>
          </a:p>
          <a:p>
            <a:r>
              <a:rPr lang="en-US" dirty="0"/>
              <a:t>Up-to 44.7% power gains at  a 0.25% area overhead and minimal quality loss</a:t>
            </a:r>
          </a:p>
          <a:p>
            <a:endParaRPr lang="en-US" dirty="0"/>
          </a:p>
        </p:txBody>
      </p:sp>
      <p:sp>
        <p:nvSpPr>
          <p:cNvPr id="4" name="Date Placeholder 3">
            <a:extLst>
              <a:ext uri="{FF2B5EF4-FFF2-40B4-BE49-F238E27FC236}">
                <a16:creationId xmlns:a16="http://schemas.microsoft.com/office/drawing/2014/main" id="{00CEA910-DFE8-4211-8ADD-05EB3DF21852}"/>
              </a:ext>
            </a:extLst>
          </p:cNvPr>
          <p:cNvSpPr>
            <a:spLocks noGrp="1"/>
          </p:cNvSpPr>
          <p:nvPr>
            <p:ph type="dt" sz="half" idx="10"/>
          </p:nvPr>
        </p:nvSpPr>
        <p:spPr>
          <a:xfrm>
            <a:off x="235889" y="6356349"/>
            <a:ext cx="2743200" cy="365125"/>
          </a:xfrm>
        </p:spPr>
        <p:txBody>
          <a:bodyPr/>
          <a:lstStyle/>
          <a:p>
            <a:r>
              <a:rPr lang="en-US"/>
              <a:t>www.ecit.qub.ac.uk</a:t>
            </a:r>
            <a:endParaRPr lang="en-GB"/>
          </a:p>
        </p:txBody>
      </p:sp>
      <p:sp>
        <p:nvSpPr>
          <p:cNvPr id="5" name="Slide Number Placeholder 4">
            <a:extLst>
              <a:ext uri="{FF2B5EF4-FFF2-40B4-BE49-F238E27FC236}">
                <a16:creationId xmlns:a16="http://schemas.microsoft.com/office/drawing/2014/main" id="{0E6835BD-7B38-478C-81C4-818231281415}"/>
              </a:ext>
            </a:extLst>
          </p:cNvPr>
          <p:cNvSpPr>
            <a:spLocks noGrp="1"/>
          </p:cNvSpPr>
          <p:nvPr>
            <p:ph type="sldNum" sz="quarter" idx="12"/>
          </p:nvPr>
        </p:nvSpPr>
        <p:spPr>
          <a:xfrm>
            <a:off x="11457829" y="6356349"/>
            <a:ext cx="498281" cy="365125"/>
          </a:xfrm>
        </p:spPr>
        <p:txBody>
          <a:bodyPr/>
          <a:lstStyle/>
          <a:p>
            <a:fld id="{996B5C44-A6B4-464B-82AE-7D315A9A1532}" type="slidenum">
              <a:rPr lang="en-GB" smtClean="0"/>
              <a:t>16</a:t>
            </a:fld>
            <a:endParaRPr lang="en-GB"/>
          </a:p>
        </p:txBody>
      </p:sp>
      <p:sp>
        <p:nvSpPr>
          <p:cNvPr id="15" name="Footer Placeholder 3">
            <a:extLst>
              <a:ext uri="{FF2B5EF4-FFF2-40B4-BE49-F238E27FC236}">
                <a16:creationId xmlns:a16="http://schemas.microsoft.com/office/drawing/2014/main" id="{3B3FA7AB-7A19-4883-BA9B-B0DF46B0979A}"/>
              </a:ext>
            </a:extLst>
          </p:cNvPr>
          <p:cNvSpPr txBox="1">
            <a:spLocks/>
          </p:cNvSpPr>
          <p:nvPr/>
        </p:nvSpPr>
        <p:spPr>
          <a:xfrm>
            <a:off x="4933763" y="6356349"/>
            <a:ext cx="3196446" cy="18256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1" dirty="0"/>
              <a:t>IEEE IOLTS -  2 – 4 July 2018 </a:t>
            </a:r>
          </a:p>
        </p:txBody>
      </p:sp>
    </p:spTree>
    <p:extLst>
      <p:ext uri="{BB962C8B-B14F-4D97-AF65-F5344CB8AC3E}">
        <p14:creationId xmlns:p14="http://schemas.microsoft.com/office/powerpoint/2010/main" val="3302356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Content Placeholder 6">
            <a:extLst>
              <a:ext uri="{FF2B5EF4-FFF2-40B4-BE49-F238E27FC236}">
                <a16:creationId xmlns:a16="http://schemas.microsoft.com/office/drawing/2014/main" id="{77EF286D-F873-485D-B329-264A5D9E20A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2081" r="-2" b="1437"/>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4" name="Date Placeholder 3">
            <a:extLst>
              <a:ext uri="{FF2B5EF4-FFF2-40B4-BE49-F238E27FC236}">
                <a16:creationId xmlns:a16="http://schemas.microsoft.com/office/drawing/2014/main" id="{49727A90-7B57-42BD-AFA3-7E3226005E0A}"/>
              </a:ext>
            </a:extLst>
          </p:cNvPr>
          <p:cNvSpPr>
            <a:spLocks noGrp="1"/>
          </p:cNvSpPr>
          <p:nvPr>
            <p:ph type="dt" sz="half" idx="10"/>
          </p:nvPr>
        </p:nvSpPr>
        <p:spPr>
          <a:xfrm>
            <a:off x="9170539" y="257622"/>
            <a:ext cx="2716825" cy="365760"/>
          </a:xfrm>
        </p:spPr>
        <p:txBody>
          <a:bodyPr vert="horz" lIns="91440" tIns="45720" rIns="91440" bIns="45720" rtlCol="0" anchor="ctr">
            <a:normAutofit/>
          </a:bodyPr>
          <a:lstStyle/>
          <a:p>
            <a:pPr algn="r">
              <a:spcAft>
                <a:spcPts val="600"/>
              </a:spcAft>
              <a:defRPr/>
            </a:pPr>
            <a:r>
              <a:rPr lang="en-US" b="0" dirty="0">
                <a:solidFill>
                  <a:schemeClr val="tx1">
                    <a:alpha val="80000"/>
                  </a:schemeClr>
                </a:solidFill>
                <a:latin typeface="Calibri" panose="020F0502020204030204"/>
              </a:rPr>
              <a:t>www.ecit.qub.ac.uk</a:t>
            </a:r>
          </a:p>
        </p:txBody>
      </p:sp>
      <p:sp>
        <p:nvSpPr>
          <p:cNvPr id="11" name="Title 1">
            <a:extLst>
              <a:ext uri="{FF2B5EF4-FFF2-40B4-BE49-F238E27FC236}">
                <a16:creationId xmlns:a16="http://schemas.microsoft.com/office/drawing/2014/main" id="{E5A13D79-7C89-4133-A118-949A5B429F0B}"/>
              </a:ext>
            </a:extLst>
          </p:cNvPr>
          <p:cNvSpPr txBox="1">
            <a:spLocks/>
          </p:cNvSpPr>
          <p:nvPr/>
        </p:nvSpPr>
        <p:spPr>
          <a:xfrm>
            <a:off x="6567931" y="1317467"/>
            <a:ext cx="5319433" cy="4223066"/>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000" b="1" kern="1200">
                <a:solidFill>
                  <a:srgbClr val="000066"/>
                </a:solidFill>
                <a:latin typeface="+mn-lt"/>
                <a:ea typeface="+mj-ea"/>
                <a:cs typeface="+mj-cs"/>
              </a:defRPr>
            </a:lvl1pPr>
          </a:lstStyle>
          <a:p>
            <a:r>
              <a:rPr lang="en-US" sz="4800" i="1" dirty="0">
                <a:solidFill>
                  <a:schemeClr val="tx1"/>
                </a:solidFill>
                <a:latin typeface="+mj-lt"/>
              </a:rPr>
              <a:t>	  Questions?</a:t>
            </a:r>
            <a:br>
              <a:rPr lang="en-US" sz="4800" i="1" dirty="0">
                <a:solidFill>
                  <a:schemeClr val="tx1"/>
                </a:solidFill>
                <a:latin typeface="+mj-lt"/>
              </a:rPr>
            </a:br>
            <a:br>
              <a:rPr lang="en-US" sz="4800" i="1" dirty="0">
                <a:solidFill>
                  <a:schemeClr val="tx1"/>
                </a:solidFill>
                <a:latin typeface="+mj-lt"/>
              </a:rPr>
            </a:br>
            <a:br>
              <a:rPr lang="en-US" sz="4800" i="1" dirty="0">
                <a:solidFill>
                  <a:schemeClr val="tx1"/>
                </a:solidFill>
                <a:latin typeface="+mj-lt"/>
              </a:rPr>
            </a:br>
            <a:br>
              <a:rPr lang="en-US" sz="4800" i="1" dirty="0">
                <a:solidFill>
                  <a:schemeClr val="tx1"/>
                </a:solidFill>
                <a:latin typeface="+mj-lt"/>
              </a:rPr>
            </a:br>
            <a:r>
              <a:rPr lang="en-US" sz="1600" i="1" dirty="0">
                <a:solidFill>
                  <a:schemeClr val="tx1"/>
                </a:solidFill>
                <a:latin typeface="+mj-lt"/>
              </a:rPr>
              <a:t>The presented work is partially supported by the  </a:t>
            </a:r>
            <a:r>
              <a:rPr lang="en-US" sz="1600" dirty="0">
                <a:solidFill>
                  <a:schemeClr val="tx1"/>
                </a:solidFill>
              </a:rPr>
              <a:t>European Community Horizon 2020 </a:t>
            </a:r>
            <a:r>
              <a:rPr lang="en-US" sz="1600" dirty="0" err="1">
                <a:solidFill>
                  <a:schemeClr val="tx1"/>
                </a:solidFill>
              </a:rPr>
              <a:t>programme</a:t>
            </a:r>
            <a:r>
              <a:rPr lang="en-US" sz="1600" dirty="0">
                <a:solidFill>
                  <a:schemeClr val="tx1"/>
                </a:solidFill>
              </a:rPr>
              <a:t> under grant no. 688540 (</a:t>
            </a:r>
            <a:r>
              <a:rPr lang="en-US" sz="1600" dirty="0" err="1">
                <a:solidFill>
                  <a:schemeClr val="tx1"/>
                </a:solidFill>
              </a:rPr>
              <a:t>UniServer</a:t>
            </a:r>
            <a:r>
              <a:rPr lang="en-US" sz="1600" dirty="0">
                <a:solidFill>
                  <a:schemeClr val="tx1"/>
                </a:solidFill>
              </a:rPr>
              <a:t>) and grant no. 732631 (OPRECOMP).</a:t>
            </a:r>
            <a:endParaRPr lang="en-US" sz="1600" i="1" dirty="0">
              <a:solidFill>
                <a:schemeClr val="tx1"/>
              </a:solidFill>
              <a:latin typeface="+mj-lt"/>
            </a:endParaRPr>
          </a:p>
        </p:txBody>
      </p:sp>
      <p:pic>
        <p:nvPicPr>
          <p:cNvPr id="13" name="Picture 12">
            <a:extLst>
              <a:ext uri="{FF2B5EF4-FFF2-40B4-BE49-F238E27FC236}">
                <a16:creationId xmlns:a16="http://schemas.microsoft.com/office/drawing/2014/main" id="{4F60EDDB-1F61-4032-84D7-69A064110892}"/>
              </a:ext>
            </a:extLst>
          </p:cNvPr>
          <p:cNvPicPr>
            <a:picLocks noChangeAspect="1"/>
          </p:cNvPicPr>
          <p:nvPr/>
        </p:nvPicPr>
        <p:blipFill>
          <a:blip r:embed="rId4"/>
          <a:stretch>
            <a:fillRect/>
          </a:stretch>
        </p:blipFill>
        <p:spPr>
          <a:xfrm>
            <a:off x="6695392" y="5061694"/>
            <a:ext cx="1805759" cy="1076122"/>
          </a:xfrm>
          <a:prstGeom prst="rect">
            <a:avLst/>
          </a:prstGeom>
        </p:spPr>
      </p:pic>
      <p:pic>
        <p:nvPicPr>
          <p:cNvPr id="14" name="Picture 13">
            <a:extLst>
              <a:ext uri="{FF2B5EF4-FFF2-40B4-BE49-F238E27FC236}">
                <a16:creationId xmlns:a16="http://schemas.microsoft.com/office/drawing/2014/main" id="{9A997A7C-9855-43BB-B9BD-EC4FD8B7D76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63359" y="5121331"/>
            <a:ext cx="2645775" cy="973645"/>
          </a:xfrm>
          <a:prstGeom prst="rect">
            <a:avLst/>
          </a:prstGeom>
        </p:spPr>
      </p:pic>
      <p:sp>
        <p:nvSpPr>
          <p:cNvPr id="15" name="TextBox 14">
            <a:extLst>
              <a:ext uri="{FF2B5EF4-FFF2-40B4-BE49-F238E27FC236}">
                <a16:creationId xmlns:a16="http://schemas.microsoft.com/office/drawing/2014/main" id="{F407A58E-40FC-485A-98B3-70B65BD0D208}"/>
              </a:ext>
            </a:extLst>
          </p:cNvPr>
          <p:cNvSpPr txBox="1"/>
          <p:nvPr/>
        </p:nvSpPr>
        <p:spPr>
          <a:xfrm>
            <a:off x="6384111" y="6137816"/>
            <a:ext cx="2502901" cy="307777"/>
          </a:xfrm>
          <a:prstGeom prst="rect">
            <a:avLst/>
          </a:prstGeom>
          <a:noFill/>
        </p:spPr>
        <p:txBody>
          <a:bodyPr wrap="square" rtlCol="0">
            <a:spAutoFit/>
          </a:bodyPr>
          <a:lstStyle/>
          <a:p>
            <a:r>
              <a:rPr lang="en-US" sz="1400" dirty="0"/>
              <a:t>http://www.uniserver2020.eu/</a:t>
            </a:r>
          </a:p>
        </p:txBody>
      </p:sp>
      <p:sp>
        <p:nvSpPr>
          <p:cNvPr id="16" name="Rectangle 15">
            <a:extLst>
              <a:ext uri="{FF2B5EF4-FFF2-40B4-BE49-F238E27FC236}">
                <a16:creationId xmlns:a16="http://schemas.microsoft.com/office/drawing/2014/main" id="{4F7779B1-A93E-4C64-92A9-26E7C11394E4}"/>
              </a:ext>
            </a:extLst>
          </p:cNvPr>
          <p:cNvSpPr/>
          <p:nvPr/>
        </p:nvSpPr>
        <p:spPr>
          <a:xfrm>
            <a:off x="9198293" y="6137816"/>
            <a:ext cx="1717201" cy="307777"/>
          </a:xfrm>
          <a:prstGeom prst="rect">
            <a:avLst/>
          </a:prstGeom>
        </p:spPr>
        <p:txBody>
          <a:bodyPr wrap="none">
            <a:spAutoFit/>
          </a:bodyPr>
          <a:lstStyle/>
          <a:p>
            <a:r>
              <a:rPr lang="en-US" sz="1400" dirty="0"/>
              <a:t>http://oprecomp.eu/</a:t>
            </a:r>
          </a:p>
        </p:txBody>
      </p:sp>
    </p:spTree>
    <p:extLst>
      <p:ext uri="{BB962C8B-B14F-4D97-AF65-F5344CB8AC3E}">
        <p14:creationId xmlns:p14="http://schemas.microsoft.com/office/powerpoint/2010/main" val="2554853112"/>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30DC6-C49F-436E-85F2-974F1B9792F8}"/>
              </a:ext>
            </a:extLst>
          </p:cNvPr>
          <p:cNvSpPr>
            <a:spLocks noGrp="1"/>
          </p:cNvSpPr>
          <p:nvPr>
            <p:ph type="title"/>
          </p:nvPr>
        </p:nvSpPr>
        <p:spPr/>
        <p:txBody>
          <a:bodyPr/>
          <a:lstStyle/>
          <a:p>
            <a:pPr algn="ctr"/>
            <a:r>
              <a:rPr lang="en-US" i="1" dirty="0">
                <a:solidFill>
                  <a:schemeClr val="bg1"/>
                </a:solidFill>
              </a:rPr>
              <a:t>Timing Failures</a:t>
            </a:r>
          </a:p>
        </p:txBody>
      </p:sp>
      <p:sp>
        <p:nvSpPr>
          <p:cNvPr id="3" name="Content Placeholder 2">
            <a:extLst>
              <a:ext uri="{FF2B5EF4-FFF2-40B4-BE49-F238E27FC236}">
                <a16:creationId xmlns:a16="http://schemas.microsoft.com/office/drawing/2014/main" id="{D09A7E33-3599-423B-A1F5-E63B401F54FC}"/>
              </a:ext>
            </a:extLst>
          </p:cNvPr>
          <p:cNvSpPr>
            <a:spLocks noGrp="1"/>
          </p:cNvSpPr>
          <p:nvPr>
            <p:ph idx="1"/>
          </p:nvPr>
        </p:nvSpPr>
        <p:spPr/>
        <p:txBody>
          <a:bodyPr/>
          <a:lstStyle/>
          <a:p>
            <a:r>
              <a:rPr lang="en-US" dirty="0"/>
              <a:t>Apart from PVT variations, timing failures depend on:</a:t>
            </a:r>
          </a:p>
          <a:p>
            <a:pPr marL="0" indent="0">
              <a:buNone/>
            </a:pPr>
            <a:endParaRPr lang="en-US" dirty="0"/>
          </a:p>
        </p:txBody>
      </p:sp>
      <p:sp>
        <p:nvSpPr>
          <p:cNvPr id="4" name="Date Placeholder 3">
            <a:extLst>
              <a:ext uri="{FF2B5EF4-FFF2-40B4-BE49-F238E27FC236}">
                <a16:creationId xmlns:a16="http://schemas.microsoft.com/office/drawing/2014/main" id="{11F286B6-1174-4BBB-8FD4-BC776B7037A6}"/>
              </a:ext>
            </a:extLst>
          </p:cNvPr>
          <p:cNvSpPr>
            <a:spLocks noGrp="1"/>
          </p:cNvSpPr>
          <p:nvPr>
            <p:ph type="dt" sz="half" idx="10"/>
          </p:nvPr>
        </p:nvSpPr>
        <p:spPr/>
        <p:txBody>
          <a:bodyPr/>
          <a:lstStyle/>
          <a:p>
            <a:r>
              <a:rPr lang="en-US"/>
              <a:t>www.ecit.qub.ac.uk</a:t>
            </a:r>
            <a:endParaRPr lang="en-GB"/>
          </a:p>
        </p:txBody>
      </p:sp>
      <p:sp>
        <p:nvSpPr>
          <p:cNvPr id="5" name="Slide Number Placeholder 4">
            <a:extLst>
              <a:ext uri="{FF2B5EF4-FFF2-40B4-BE49-F238E27FC236}">
                <a16:creationId xmlns:a16="http://schemas.microsoft.com/office/drawing/2014/main" id="{34200DE2-88B8-42E1-94C3-80F00500AD7D}"/>
              </a:ext>
            </a:extLst>
          </p:cNvPr>
          <p:cNvSpPr>
            <a:spLocks noGrp="1"/>
          </p:cNvSpPr>
          <p:nvPr>
            <p:ph type="sldNum" sz="quarter" idx="12"/>
          </p:nvPr>
        </p:nvSpPr>
        <p:spPr/>
        <p:txBody>
          <a:bodyPr/>
          <a:lstStyle/>
          <a:p>
            <a:fld id="{996B5C44-A6B4-464B-82AE-7D315A9A1532}" type="slidenum">
              <a:rPr lang="en-GB" smtClean="0"/>
              <a:t>18</a:t>
            </a:fld>
            <a:endParaRPr lang="en-GB"/>
          </a:p>
        </p:txBody>
      </p:sp>
      <p:sp>
        <p:nvSpPr>
          <p:cNvPr id="6" name="Rectangle 5">
            <a:extLst>
              <a:ext uri="{FF2B5EF4-FFF2-40B4-BE49-F238E27FC236}">
                <a16:creationId xmlns:a16="http://schemas.microsoft.com/office/drawing/2014/main" id="{D9475A04-1046-4AAF-8DEF-C4CCA7DC5C53}"/>
              </a:ext>
            </a:extLst>
          </p:cNvPr>
          <p:cNvSpPr/>
          <p:nvPr/>
        </p:nvSpPr>
        <p:spPr>
          <a:xfrm>
            <a:off x="154075" y="1799703"/>
            <a:ext cx="5783075" cy="4411120"/>
          </a:xfrm>
          <a:prstGeom prst="rect">
            <a:avLst/>
          </a:prstGeom>
          <a:solidFill>
            <a:schemeClr val="accent1">
              <a:lumMod val="20000"/>
              <a:lumOff val="80000"/>
            </a:schemeClr>
          </a:soli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b="1" i="1" dirty="0"/>
          </a:p>
          <a:p>
            <a:pPr algn="ctr"/>
            <a:r>
              <a:rPr lang="en-US" b="1" i="1" dirty="0"/>
              <a:t>Type of instruction </a:t>
            </a:r>
          </a:p>
          <a:p>
            <a:pPr algn="ctr"/>
            <a:endParaRPr lang="en-US" b="1" i="1" dirty="0"/>
          </a:p>
          <a:p>
            <a:pPr marL="285750" indent="-285750">
              <a:buFont typeface="Arial" panose="020B0604020202020204" pitchFamily="34" charset="0"/>
              <a:buChar char="•"/>
            </a:pPr>
            <a:r>
              <a:rPr lang="en-US" dirty="0"/>
              <a:t>Different instructions activate different paths</a:t>
            </a:r>
          </a:p>
          <a:p>
            <a:endParaRPr lang="en-US" dirty="0"/>
          </a:p>
          <a:p>
            <a:pPr marL="285750" indent="-285750">
              <a:buFont typeface="Arial" panose="020B0604020202020204" pitchFamily="34" charset="0"/>
              <a:buChar char="•"/>
            </a:pPr>
            <a:r>
              <a:rPr lang="en-GB" dirty="0"/>
              <a:t>Instructions that activate long paths tend to fail more frequently             </a:t>
            </a:r>
          </a:p>
          <a:p>
            <a:pPr marL="285750" indent="-285750" algn="ctr">
              <a:buFont typeface="Arial" panose="020B0604020202020204" pitchFamily="34" charset="0"/>
              <a:buChar char="•"/>
            </a:pPr>
            <a:endParaRPr lang="en-GB" dirty="0"/>
          </a:p>
          <a:p>
            <a:pPr marL="285750" indent="-285750" algn="ctr">
              <a:buFont typeface="Arial" panose="020B0604020202020204" pitchFamily="34" charset="0"/>
              <a:buChar char="•"/>
            </a:pPr>
            <a:endParaRPr lang="en-GB" dirty="0"/>
          </a:p>
          <a:p>
            <a:pPr marL="285750" indent="-285750" algn="ctr">
              <a:buFont typeface="Arial" panose="020B0604020202020204" pitchFamily="34" charset="0"/>
              <a:buChar char="•"/>
            </a:pPr>
            <a:endParaRPr lang="en-GB" dirty="0"/>
          </a:p>
          <a:p>
            <a:pPr marL="285750" indent="-285750" algn="ctr">
              <a:buFont typeface="Arial" panose="020B0604020202020204" pitchFamily="34" charset="0"/>
              <a:buChar char="•"/>
            </a:pPr>
            <a:endParaRPr lang="en-GB" dirty="0"/>
          </a:p>
          <a:p>
            <a:pPr marL="285750" indent="-285750" algn="ctr">
              <a:buFont typeface="Arial" panose="020B0604020202020204" pitchFamily="34" charset="0"/>
              <a:buChar char="•"/>
            </a:pPr>
            <a:endParaRPr lang="en-GB" dirty="0"/>
          </a:p>
          <a:p>
            <a:pPr marL="285750" indent="-285750" algn="ctr">
              <a:buFont typeface="Arial" panose="020B0604020202020204" pitchFamily="34" charset="0"/>
              <a:buChar char="•"/>
            </a:pPr>
            <a:endParaRPr lang="en-GB" dirty="0"/>
          </a:p>
          <a:p>
            <a:pPr marL="285750" indent="-285750" algn="ctr">
              <a:buFont typeface="Arial" panose="020B0604020202020204" pitchFamily="34" charset="0"/>
              <a:buChar char="•"/>
            </a:pPr>
            <a:endParaRPr lang="en-GB" dirty="0"/>
          </a:p>
          <a:p>
            <a:pPr marL="285750" indent="-285750" algn="ctr">
              <a:buFont typeface="Arial" panose="020B0604020202020204" pitchFamily="34" charset="0"/>
              <a:buChar char="•"/>
            </a:pPr>
            <a:endParaRPr lang="en-US" dirty="0"/>
          </a:p>
          <a:p>
            <a:pPr marL="285750" indent="-285750" algn="ctr">
              <a:buFont typeface="Arial" panose="020B0604020202020204" pitchFamily="34" charset="0"/>
              <a:buChar char="•"/>
            </a:pPr>
            <a:endParaRPr lang="en-US" dirty="0"/>
          </a:p>
          <a:p>
            <a:pPr algn="ctr"/>
            <a:endParaRPr lang="en-US" dirty="0"/>
          </a:p>
        </p:txBody>
      </p:sp>
      <p:sp>
        <p:nvSpPr>
          <p:cNvPr id="8" name="Rectangle 7">
            <a:extLst>
              <a:ext uri="{FF2B5EF4-FFF2-40B4-BE49-F238E27FC236}">
                <a16:creationId xmlns:a16="http://schemas.microsoft.com/office/drawing/2014/main" id="{029081D6-DA79-47D7-BF8D-356FAF7AE416}"/>
              </a:ext>
            </a:extLst>
          </p:cNvPr>
          <p:cNvSpPr/>
          <p:nvPr/>
        </p:nvSpPr>
        <p:spPr>
          <a:xfrm>
            <a:off x="6254851" y="1799703"/>
            <a:ext cx="5701259" cy="4523440"/>
          </a:xfrm>
          <a:prstGeom prst="rect">
            <a:avLst/>
          </a:prstGeom>
          <a:solidFill>
            <a:srgbClr val="FF8F8F">
              <a:alpha val="47000"/>
            </a:srgbClr>
          </a:soli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i="1" dirty="0"/>
              <a:t>Input operands</a:t>
            </a:r>
          </a:p>
          <a:p>
            <a:pPr algn="ctr"/>
            <a:endParaRPr lang="en-US" b="1" i="1" dirty="0"/>
          </a:p>
          <a:p>
            <a:pPr algn="ctr"/>
            <a:r>
              <a:rPr lang="en-US" dirty="0"/>
              <a:t>Different input operands (even from the same instruction) activate different paths and affect the failure distribution.</a:t>
            </a:r>
          </a:p>
          <a:p>
            <a:pPr algn="ctr"/>
            <a:r>
              <a:rPr lang="en-US" dirty="0"/>
              <a:t>   </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 </a:t>
            </a:r>
          </a:p>
          <a:p>
            <a:pPr algn="ctr"/>
            <a:endParaRPr lang="en-US" b="1" i="1" dirty="0"/>
          </a:p>
          <a:p>
            <a:pPr marL="285750" indent="-285750" algn="ctr">
              <a:buFont typeface="Arial" panose="020B0604020202020204" pitchFamily="34" charset="0"/>
              <a:buChar char="•"/>
            </a:pPr>
            <a:endParaRPr lang="en-US" dirty="0"/>
          </a:p>
        </p:txBody>
      </p:sp>
      <p:pic>
        <p:nvPicPr>
          <p:cNvPr id="10" name="Picture 9" descr="A screenshot of a cell phone&#10;&#10;Description automatically generated">
            <a:extLst>
              <a:ext uri="{FF2B5EF4-FFF2-40B4-BE49-F238E27FC236}">
                <a16:creationId xmlns:a16="http://schemas.microsoft.com/office/drawing/2014/main" id="{8BEAC22E-2902-4A32-9766-CF173BE096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566" y="3868616"/>
            <a:ext cx="4653645" cy="2001906"/>
          </a:xfrm>
          <a:prstGeom prst="rect">
            <a:avLst/>
          </a:prstGeom>
        </p:spPr>
      </p:pic>
      <p:sp>
        <p:nvSpPr>
          <p:cNvPr id="11" name="Rectangle 10">
            <a:extLst>
              <a:ext uri="{FF2B5EF4-FFF2-40B4-BE49-F238E27FC236}">
                <a16:creationId xmlns:a16="http://schemas.microsoft.com/office/drawing/2014/main" id="{A3F43554-8DFF-41D9-BB9D-09539ABB4A6F}"/>
              </a:ext>
            </a:extLst>
          </p:cNvPr>
          <p:cNvSpPr/>
          <p:nvPr/>
        </p:nvSpPr>
        <p:spPr>
          <a:xfrm>
            <a:off x="6330461" y="3300870"/>
            <a:ext cx="2642717" cy="2768334"/>
          </a:xfrm>
          <a:prstGeom prst="rect">
            <a:avLst/>
          </a:prstGeom>
          <a:solidFill>
            <a:srgbClr val="F5F8EE"/>
          </a:soli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r>
              <a:rPr lang="en-US" dirty="0"/>
              <a:t>Addition of two 4 bits operands </a:t>
            </a:r>
          </a:p>
          <a:p>
            <a:r>
              <a:rPr lang="en-US" dirty="0"/>
              <a:t>A: 0001 and B: 0111</a:t>
            </a:r>
          </a:p>
          <a:p>
            <a:endParaRPr lang="en-US" dirty="0"/>
          </a:p>
          <a:p>
            <a:endParaRPr lang="en-US" dirty="0"/>
          </a:p>
          <a:p>
            <a:endParaRPr lang="en-US" dirty="0"/>
          </a:p>
          <a:p>
            <a:r>
              <a:rPr lang="en-US" dirty="0"/>
              <a:t>   0001</a:t>
            </a:r>
          </a:p>
          <a:p>
            <a:r>
              <a:rPr lang="en-US" dirty="0"/>
              <a:t>+ 0111</a:t>
            </a:r>
          </a:p>
          <a:p>
            <a:r>
              <a:rPr lang="en-US" dirty="0"/>
              <a:t>   1000</a:t>
            </a:r>
          </a:p>
        </p:txBody>
      </p:sp>
      <p:cxnSp>
        <p:nvCxnSpPr>
          <p:cNvPr id="12" name="Straight Connector 11">
            <a:extLst>
              <a:ext uri="{FF2B5EF4-FFF2-40B4-BE49-F238E27FC236}">
                <a16:creationId xmlns:a16="http://schemas.microsoft.com/office/drawing/2014/main" id="{374D8843-6A90-4B7A-8247-9D28AB5B98ED}"/>
              </a:ext>
            </a:extLst>
          </p:cNvPr>
          <p:cNvCxnSpPr>
            <a:cxnSpLocks/>
          </p:cNvCxnSpPr>
          <p:nvPr/>
        </p:nvCxnSpPr>
        <p:spPr>
          <a:xfrm flipV="1">
            <a:off x="6412284" y="5659203"/>
            <a:ext cx="818316" cy="1"/>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55F12BE-A82C-4139-8D98-79A5A7953C40}"/>
              </a:ext>
            </a:extLst>
          </p:cNvPr>
          <p:cNvSpPr/>
          <p:nvPr/>
        </p:nvSpPr>
        <p:spPr>
          <a:xfrm>
            <a:off x="6913266" y="5055102"/>
            <a:ext cx="160774" cy="62420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5B3A1C57-9C9D-4093-9D73-CC06B10C4601}"/>
              </a:ext>
            </a:extLst>
          </p:cNvPr>
          <p:cNvCxnSpPr>
            <a:cxnSpLocks/>
            <a:stCxn id="14" idx="6"/>
          </p:cNvCxnSpPr>
          <p:nvPr/>
        </p:nvCxnSpPr>
        <p:spPr>
          <a:xfrm flipV="1">
            <a:off x="7074040" y="5160943"/>
            <a:ext cx="271305" cy="206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5C5A218-A54F-4FC2-A074-C6C523273544}"/>
              </a:ext>
            </a:extLst>
          </p:cNvPr>
          <p:cNvSpPr/>
          <p:nvPr/>
        </p:nvSpPr>
        <p:spPr>
          <a:xfrm>
            <a:off x="7230600" y="4937009"/>
            <a:ext cx="1751239" cy="4478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66"/>
                </a:solidFill>
              </a:rPr>
              <a:t>Carry propagation,</a:t>
            </a:r>
          </a:p>
          <a:p>
            <a:pPr algn="ctr"/>
            <a:r>
              <a:rPr lang="en-US" sz="1600" dirty="0">
                <a:solidFill>
                  <a:srgbClr val="000066"/>
                </a:solidFill>
              </a:rPr>
              <a:t>Activation of the critical paths.</a:t>
            </a:r>
          </a:p>
          <a:p>
            <a:pPr algn="ctr"/>
            <a:r>
              <a:rPr lang="en-US" sz="1600" dirty="0">
                <a:solidFill>
                  <a:srgbClr val="000066"/>
                </a:solidFill>
              </a:rPr>
              <a:t>High probability of errors</a:t>
            </a:r>
          </a:p>
        </p:txBody>
      </p:sp>
      <p:sp>
        <p:nvSpPr>
          <p:cNvPr id="22" name="Rectangle 21">
            <a:extLst>
              <a:ext uri="{FF2B5EF4-FFF2-40B4-BE49-F238E27FC236}">
                <a16:creationId xmlns:a16="http://schemas.microsoft.com/office/drawing/2014/main" id="{74C1249E-6FD6-497F-9991-3D4E8546125A}"/>
              </a:ext>
            </a:extLst>
          </p:cNvPr>
          <p:cNvSpPr/>
          <p:nvPr/>
        </p:nvSpPr>
        <p:spPr>
          <a:xfrm>
            <a:off x="9177494" y="3300870"/>
            <a:ext cx="2642717" cy="2768334"/>
          </a:xfrm>
          <a:prstGeom prst="rect">
            <a:avLst/>
          </a:prstGeom>
          <a:solidFill>
            <a:srgbClr val="F5F8EE"/>
          </a:soli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r>
              <a:rPr lang="en-US" dirty="0"/>
              <a:t>Addition of two 4 bits operands </a:t>
            </a:r>
          </a:p>
          <a:p>
            <a:r>
              <a:rPr lang="en-US" dirty="0"/>
              <a:t>A: 0000 and B: 0100</a:t>
            </a:r>
          </a:p>
          <a:p>
            <a:endParaRPr lang="en-US" dirty="0"/>
          </a:p>
          <a:p>
            <a:endParaRPr lang="en-US" dirty="0"/>
          </a:p>
          <a:p>
            <a:endParaRPr lang="en-US" dirty="0"/>
          </a:p>
          <a:p>
            <a:r>
              <a:rPr lang="en-US" dirty="0"/>
              <a:t>   0000</a:t>
            </a:r>
          </a:p>
          <a:p>
            <a:r>
              <a:rPr lang="en-US" dirty="0"/>
              <a:t>+ 0100</a:t>
            </a:r>
          </a:p>
          <a:p>
            <a:r>
              <a:rPr lang="en-US" dirty="0"/>
              <a:t>   0100</a:t>
            </a:r>
          </a:p>
        </p:txBody>
      </p:sp>
      <p:cxnSp>
        <p:nvCxnSpPr>
          <p:cNvPr id="23" name="Straight Connector 22">
            <a:extLst>
              <a:ext uri="{FF2B5EF4-FFF2-40B4-BE49-F238E27FC236}">
                <a16:creationId xmlns:a16="http://schemas.microsoft.com/office/drawing/2014/main" id="{55CD8110-FB09-4833-8E76-29BB2B4C164B}"/>
              </a:ext>
            </a:extLst>
          </p:cNvPr>
          <p:cNvCxnSpPr>
            <a:cxnSpLocks/>
          </p:cNvCxnSpPr>
          <p:nvPr/>
        </p:nvCxnSpPr>
        <p:spPr>
          <a:xfrm>
            <a:off x="9307884" y="5659197"/>
            <a:ext cx="74219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506D57A8-2BD8-428F-B409-468A49ACB64C}"/>
              </a:ext>
            </a:extLst>
          </p:cNvPr>
          <p:cNvSpPr/>
          <p:nvPr/>
        </p:nvSpPr>
        <p:spPr>
          <a:xfrm>
            <a:off x="9758672" y="5051783"/>
            <a:ext cx="160774" cy="62420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1F9A6F44-598E-4363-89CA-7AF00B38F094}"/>
              </a:ext>
            </a:extLst>
          </p:cNvPr>
          <p:cNvCxnSpPr>
            <a:cxnSpLocks/>
            <a:stCxn id="25" idx="6"/>
          </p:cNvCxnSpPr>
          <p:nvPr/>
        </p:nvCxnSpPr>
        <p:spPr>
          <a:xfrm flipV="1">
            <a:off x="9919446" y="5160943"/>
            <a:ext cx="249486" cy="202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26852BE6-35CC-4FE1-8745-CB2286D11241}"/>
              </a:ext>
            </a:extLst>
          </p:cNvPr>
          <p:cNvSpPr/>
          <p:nvPr/>
        </p:nvSpPr>
        <p:spPr>
          <a:xfrm>
            <a:off x="10091844" y="4937009"/>
            <a:ext cx="1875890" cy="4478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66"/>
                </a:solidFill>
              </a:rPr>
              <a:t>No Carry propagation,</a:t>
            </a:r>
          </a:p>
          <a:p>
            <a:pPr algn="ctr"/>
            <a:r>
              <a:rPr lang="en-US" sz="1600" dirty="0">
                <a:solidFill>
                  <a:srgbClr val="000066"/>
                </a:solidFill>
              </a:rPr>
              <a:t>Activation of the non-critical paths.</a:t>
            </a:r>
          </a:p>
          <a:p>
            <a:pPr algn="ctr"/>
            <a:r>
              <a:rPr lang="en-US" sz="1600" dirty="0">
                <a:solidFill>
                  <a:srgbClr val="000066"/>
                </a:solidFill>
              </a:rPr>
              <a:t>Low probability of errors</a:t>
            </a:r>
          </a:p>
        </p:txBody>
      </p:sp>
    </p:spTree>
    <p:extLst>
      <p:ext uri="{BB962C8B-B14F-4D97-AF65-F5344CB8AC3E}">
        <p14:creationId xmlns:p14="http://schemas.microsoft.com/office/powerpoint/2010/main" val="391164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1" grpId="0" animBg="1"/>
      <p:bldP spid="14" grpId="0" animBg="1"/>
      <p:bldP spid="16" grpId="0"/>
      <p:bldP spid="22" grpId="0" animBg="1"/>
      <p:bldP spid="25" grpId="0" animBg="1"/>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56D01-7178-4D78-A618-C904567AB193}"/>
              </a:ext>
            </a:extLst>
          </p:cNvPr>
          <p:cNvSpPr>
            <a:spLocks noGrp="1"/>
          </p:cNvSpPr>
          <p:nvPr>
            <p:ph type="title"/>
          </p:nvPr>
        </p:nvSpPr>
        <p:spPr>
          <a:xfrm>
            <a:off x="-1" y="0"/>
            <a:ext cx="12191999" cy="1152526"/>
          </a:xfrm>
        </p:spPr>
        <p:txBody>
          <a:bodyPr/>
          <a:lstStyle/>
          <a:p>
            <a:pPr algn="ctr"/>
            <a:r>
              <a:rPr lang="en-US" i="1" dirty="0">
                <a:solidFill>
                  <a:schemeClr val="bg1"/>
                </a:solidFill>
              </a:rPr>
              <a:t>Instruction Sequence &amp; Timing Failures</a:t>
            </a:r>
          </a:p>
        </p:txBody>
      </p:sp>
      <p:sp>
        <p:nvSpPr>
          <p:cNvPr id="3" name="Content Placeholder 2">
            <a:extLst>
              <a:ext uri="{FF2B5EF4-FFF2-40B4-BE49-F238E27FC236}">
                <a16:creationId xmlns:a16="http://schemas.microsoft.com/office/drawing/2014/main" id="{B0D68248-CBC0-4A45-AC6C-06F302D5209E}"/>
              </a:ext>
            </a:extLst>
          </p:cNvPr>
          <p:cNvSpPr>
            <a:spLocks noGrp="1"/>
          </p:cNvSpPr>
          <p:nvPr>
            <p:ph idx="1"/>
          </p:nvPr>
        </p:nvSpPr>
        <p:spPr>
          <a:xfrm>
            <a:off x="0" y="1152526"/>
            <a:ext cx="12192000" cy="5705474"/>
          </a:xfrm>
        </p:spPr>
        <p:txBody>
          <a:bodyPr/>
          <a:lstStyle/>
          <a:p>
            <a:r>
              <a:rPr lang="en-GB" dirty="0"/>
              <a:t>Sequence of instructions have a significant impact on timing error rate</a:t>
            </a:r>
            <a:endParaRPr lang="en-US" dirty="0"/>
          </a:p>
        </p:txBody>
      </p:sp>
      <p:sp>
        <p:nvSpPr>
          <p:cNvPr id="4" name="Date Placeholder 3">
            <a:extLst>
              <a:ext uri="{FF2B5EF4-FFF2-40B4-BE49-F238E27FC236}">
                <a16:creationId xmlns:a16="http://schemas.microsoft.com/office/drawing/2014/main" id="{61C0B935-5B3D-481B-A182-50FC80B108A8}"/>
              </a:ext>
            </a:extLst>
          </p:cNvPr>
          <p:cNvSpPr>
            <a:spLocks noGrp="1"/>
          </p:cNvSpPr>
          <p:nvPr>
            <p:ph type="dt" sz="half" idx="10"/>
          </p:nvPr>
        </p:nvSpPr>
        <p:spPr>
          <a:xfrm>
            <a:off x="235889" y="6356349"/>
            <a:ext cx="2743200" cy="365125"/>
          </a:xfrm>
        </p:spPr>
        <p:txBody>
          <a:bodyPr/>
          <a:lstStyle/>
          <a:p>
            <a:r>
              <a:rPr lang="en-US"/>
              <a:t>www.ecit.qub.ac.uk</a:t>
            </a:r>
            <a:endParaRPr lang="en-GB"/>
          </a:p>
        </p:txBody>
      </p:sp>
      <p:sp>
        <p:nvSpPr>
          <p:cNvPr id="5" name="Slide Number Placeholder 4">
            <a:extLst>
              <a:ext uri="{FF2B5EF4-FFF2-40B4-BE49-F238E27FC236}">
                <a16:creationId xmlns:a16="http://schemas.microsoft.com/office/drawing/2014/main" id="{1AD39ABE-DAAB-471B-B029-3F7EFE1D2DEF}"/>
              </a:ext>
            </a:extLst>
          </p:cNvPr>
          <p:cNvSpPr>
            <a:spLocks noGrp="1"/>
          </p:cNvSpPr>
          <p:nvPr>
            <p:ph type="sldNum" sz="quarter" idx="12"/>
          </p:nvPr>
        </p:nvSpPr>
        <p:spPr>
          <a:xfrm>
            <a:off x="11457829" y="6356349"/>
            <a:ext cx="498281" cy="365125"/>
          </a:xfrm>
        </p:spPr>
        <p:txBody>
          <a:bodyPr/>
          <a:lstStyle/>
          <a:p>
            <a:fld id="{996B5C44-A6B4-464B-82AE-7D315A9A1532}" type="slidenum">
              <a:rPr lang="en-GB" smtClean="0"/>
              <a:t>19</a:t>
            </a:fld>
            <a:endParaRPr lang="en-GB"/>
          </a:p>
        </p:txBody>
      </p:sp>
      <p:graphicFrame>
        <p:nvGraphicFramePr>
          <p:cNvPr id="6" name="Table 5">
            <a:extLst>
              <a:ext uri="{FF2B5EF4-FFF2-40B4-BE49-F238E27FC236}">
                <a16:creationId xmlns:a16="http://schemas.microsoft.com/office/drawing/2014/main" id="{6A144AFF-A7A7-4DB8-9542-2D44D3849875}"/>
              </a:ext>
            </a:extLst>
          </p:cNvPr>
          <p:cNvGraphicFramePr>
            <a:graphicFrameLocks noGrp="1"/>
          </p:cNvGraphicFramePr>
          <p:nvPr>
            <p:extLst>
              <p:ext uri="{D42A27DB-BD31-4B8C-83A1-F6EECF244321}">
                <p14:modId xmlns:p14="http://schemas.microsoft.com/office/powerpoint/2010/main" val="2727759046"/>
              </p:ext>
            </p:extLst>
          </p:nvPr>
        </p:nvGraphicFramePr>
        <p:xfrm>
          <a:off x="266033" y="1909169"/>
          <a:ext cx="5117811" cy="1955800"/>
        </p:xfrm>
        <a:graphic>
          <a:graphicData uri="http://schemas.openxmlformats.org/drawingml/2006/table">
            <a:tbl>
              <a:tblPr>
                <a:tableStyleId>{5C22544A-7EE6-4342-B048-85BDC9FD1C3A}</a:tableStyleId>
              </a:tblPr>
              <a:tblGrid>
                <a:gridCol w="988060">
                  <a:extLst>
                    <a:ext uri="{9D8B030D-6E8A-4147-A177-3AD203B41FA5}">
                      <a16:colId xmlns:a16="http://schemas.microsoft.com/office/drawing/2014/main" val="823150211"/>
                    </a:ext>
                  </a:extLst>
                </a:gridCol>
                <a:gridCol w="1862405">
                  <a:extLst>
                    <a:ext uri="{9D8B030D-6E8A-4147-A177-3AD203B41FA5}">
                      <a16:colId xmlns:a16="http://schemas.microsoft.com/office/drawing/2014/main" val="1602050181"/>
                    </a:ext>
                  </a:extLst>
                </a:gridCol>
                <a:gridCol w="2267346">
                  <a:extLst>
                    <a:ext uri="{9D8B030D-6E8A-4147-A177-3AD203B41FA5}">
                      <a16:colId xmlns:a16="http://schemas.microsoft.com/office/drawing/2014/main" val="1761783544"/>
                    </a:ext>
                  </a:extLst>
                </a:gridCol>
              </a:tblGrid>
              <a:tr h="276526">
                <a:tc>
                  <a:txBody>
                    <a:bodyPr/>
                    <a:lstStyle/>
                    <a:p>
                      <a:pPr marL="0" marR="0" algn="just">
                        <a:spcBef>
                          <a:spcPts val="0"/>
                        </a:spcBef>
                        <a:spcAft>
                          <a:spcPts val="0"/>
                        </a:spcAft>
                      </a:pPr>
                      <a:r>
                        <a:rPr lang="en-GB" sz="1600" kern="150">
                          <a:effectLst/>
                        </a:rPr>
                        <a:t>Instruction</a:t>
                      </a:r>
                      <a:endParaRPr lang="en-US" sz="1600" b="1" kern="150">
                        <a:effectLst/>
                        <a:latin typeface="Liberation Serif"/>
                        <a:ea typeface="Noto Sans CJK SC Regular"/>
                        <a:cs typeface="FreeSans"/>
                      </a:endParaRPr>
                    </a:p>
                  </a:txBody>
                  <a:tcPr marL="17780" marR="17780" marT="17780" marB="17780" anchor="ctr"/>
                </a:tc>
                <a:tc>
                  <a:txBody>
                    <a:bodyPr/>
                    <a:lstStyle/>
                    <a:p>
                      <a:pPr marL="0" marR="0" algn="just">
                        <a:spcBef>
                          <a:spcPts val="0"/>
                        </a:spcBef>
                        <a:spcAft>
                          <a:spcPts val="0"/>
                        </a:spcAft>
                      </a:pPr>
                      <a:r>
                        <a:rPr lang="en-GB" sz="1600" kern="150" dirty="0">
                          <a:effectLst/>
                        </a:rPr>
                        <a:t>Operand A (hex)</a:t>
                      </a:r>
                      <a:endParaRPr lang="en-US" sz="1600" b="1" kern="150" dirty="0">
                        <a:effectLst/>
                        <a:latin typeface="Liberation Serif"/>
                        <a:ea typeface="Noto Sans CJK SC Regular"/>
                        <a:cs typeface="FreeSans"/>
                      </a:endParaRPr>
                    </a:p>
                  </a:txBody>
                  <a:tcPr marL="17780" marR="17780" marT="17780" marB="17780" anchor="ctr"/>
                </a:tc>
                <a:tc>
                  <a:txBody>
                    <a:bodyPr/>
                    <a:lstStyle/>
                    <a:p>
                      <a:pPr marL="0" marR="0" algn="just">
                        <a:spcBef>
                          <a:spcPts val="0"/>
                        </a:spcBef>
                        <a:spcAft>
                          <a:spcPts val="0"/>
                        </a:spcAft>
                      </a:pPr>
                      <a:r>
                        <a:rPr lang="en-GB" sz="1600" kern="150" dirty="0">
                          <a:effectLst/>
                        </a:rPr>
                        <a:t>Operand B (hex)</a:t>
                      </a:r>
                      <a:endParaRPr lang="en-US" sz="1600" b="1" kern="150" dirty="0">
                        <a:effectLst/>
                        <a:latin typeface="Liberation Serif"/>
                        <a:ea typeface="Noto Sans CJK SC Regular"/>
                        <a:cs typeface="FreeSans"/>
                      </a:endParaRPr>
                    </a:p>
                  </a:txBody>
                  <a:tcPr marL="17780" marR="17780" marT="17780" marB="17780" anchor="ctr"/>
                </a:tc>
                <a:extLst>
                  <a:ext uri="{0D108BD9-81ED-4DB2-BD59-A6C34878D82A}">
                    <a16:rowId xmlns:a16="http://schemas.microsoft.com/office/drawing/2014/main" val="1283278457"/>
                  </a:ext>
                </a:extLst>
              </a:tr>
              <a:tr h="276526">
                <a:tc>
                  <a:txBody>
                    <a:bodyPr/>
                    <a:lstStyle/>
                    <a:p>
                      <a:pPr marL="0" marR="0" lvl="0" indent="0" algn="just">
                        <a:spcBef>
                          <a:spcPts val="0"/>
                        </a:spcBef>
                        <a:spcAft>
                          <a:spcPts val="0"/>
                        </a:spcAft>
                        <a:buFont typeface="+mj-lt"/>
                        <a:buNone/>
                      </a:pPr>
                      <a:r>
                        <a:rPr lang="en-GB" sz="1600" kern="150" dirty="0">
                          <a:effectLst/>
                        </a:rPr>
                        <a:t>1) FP </a:t>
                      </a:r>
                      <a:r>
                        <a:rPr lang="en-GB" sz="1600" kern="150" dirty="0" err="1">
                          <a:effectLst/>
                        </a:rPr>
                        <a:t>mul</a:t>
                      </a:r>
                      <a:endParaRPr lang="en-US" sz="1600" kern="150" dirty="0">
                        <a:effectLst/>
                        <a:latin typeface="Liberation Serif"/>
                        <a:ea typeface="Noto Sans CJK SC Regular"/>
                        <a:cs typeface="FreeSans"/>
                      </a:endParaRPr>
                    </a:p>
                  </a:txBody>
                  <a:tcPr marL="17780" marR="17780" marT="17780" marB="17780" anchor="ctr"/>
                </a:tc>
                <a:tc>
                  <a:txBody>
                    <a:bodyPr/>
                    <a:lstStyle/>
                    <a:p>
                      <a:pPr marL="0" marR="0" algn="just">
                        <a:spcBef>
                          <a:spcPts val="0"/>
                        </a:spcBef>
                        <a:spcAft>
                          <a:spcPts val="0"/>
                        </a:spcAft>
                      </a:pPr>
                      <a:r>
                        <a:rPr lang="en-US" sz="1600" kern="0">
                          <a:effectLst/>
                        </a:rPr>
                        <a:t>41d2309ce5400000</a:t>
                      </a:r>
                      <a:endParaRPr lang="en-US" sz="1600" kern="150">
                        <a:effectLst/>
                        <a:latin typeface="Liberation Serif"/>
                        <a:ea typeface="Noto Sans CJK SC Regular"/>
                        <a:cs typeface="FreeSans"/>
                      </a:endParaRPr>
                    </a:p>
                  </a:txBody>
                  <a:tcPr marL="17780" marR="17780" marT="17780" marB="17780" anchor="ctr"/>
                </a:tc>
                <a:tc>
                  <a:txBody>
                    <a:bodyPr/>
                    <a:lstStyle/>
                    <a:p>
                      <a:pPr marL="0" marR="0" algn="just">
                        <a:spcBef>
                          <a:spcPts val="0"/>
                        </a:spcBef>
                        <a:spcAft>
                          <a:spcPts val="0"/>
                        </a:spcAft>
                      </a:pPr>
                      <a:r>
                        <a:rPr lang="en-US" sz="1600" kern="0">
                          <a:effectLst/>
                        </a:rPr>
                        <a:t>3e80000000000000</a:t>
                      </a:r>
                      <a:endParaRPr lang="en-US" sz="1600" kern="150">
                        <a:effectLst/>
                        <a:latin typeface="Liberation Serif"/>
                        <a:ea typeface="Noto Sans CJK SC Regular"/>
                        <a:cs typeface="FreeSans"/>
                      </a:endParaRPr>
                    </a:p>
                  </a:txBody>
                  <a:tcPr marL="17780" marR="17780" marT="17780" marB="17780" anchor="ctr"/>
                </a:tc>
                <a:extLst>
                  <a:ext uri="{0D108BD9-81ED-4DB2-BD59-A6C34878D82A}">
                    <a16:rowId xmlns:a16="http://schemas.microsoft.com/office/drawing/2014/main" val="2002567559"/>
                  </a:ext>
                </a:extLst>
              </a:tr>
              <a:tr h="276526">
                <a:tc>
                  <a:txBody>
                    <a:bodyPr/>
                    <a:lstStyle/>
                    <a:p>
                      <a:pPr marL="0" marR="0" lvl="0" indent="0" algn="just">
                        <a:spcBef>
                          <a:spcPts val="0"/>
                        </a:spcBef>
                        <a:spcAft>
                          <a:spcPts val="0"/>
                        </a:spcAft>
                        <a:buFont typeface="+mj-lt"/>
                        <a:buNone/>
                      </a:pPr>
                      <a:r>
                        <a:rPr lang="en-GB" sz="1600" kern="150" dirty="0">
                          <a:effectLst/>
                        </a:rPr>
                        <a:t>2) FP </a:t>
                      </a:r>
                      <a:r>
                        <a:rPr lang="en-GB" sz="1600" kern="150" dirty="0" err="1">
                          <a:effectLst/>
                        </a:rPr>
                        <a:t>mul</a:t>
                      </a:r>
                      <a:endParaRPr lang="en-US" sz="1600" kern="150" dirty="0">
                        <a:effectLst/>
                        <a:latin typeface="Liberation Serif"/>
                        <a:ea typeface="Noto Sans CJK SC Regular"/>
                        <a:cs typeface="FreeSans"/>
                      </a:endParaRPr>
                    </a:p>
                  </a:txBody>
                  <a:tcPr marL="17780" marR="17780" marT="17780" marB="17780" anchor="ctr"/>
                </a:tc>
                <a:tc>
                  <a:txBody>
                    <a:bodyPr/>
                    <a:lstStyle/>
                    <a:p>
                      <a:pPr marL="0" marR="0" algn="just">
                        <a:spcBef>
                          <a:spcPts val="0"/>
                        </a:spcBef>
                        <a:spcAft>
                          <a:spcPts val="0"/>
                        </a:spcAft>
                      </a:pPr>
                      <a:r>
                        <a:rPr lang="en-US" sz="1600" kern="0">
                          <a:effectLst/>
                        </a:rPr>
                        <a:t>42aecf56fd821a00</a:t>
                      </a:r>
                      <a:endParaRPr lang="en-US" sz="1600" kern="150">
                        <a:effectLst/>
                        <a:latin typeface="Liberation Serif"/>
                        <a:ea typeface="Noto Sans CJK SC Regular"/>
                        <a:cs typeface="FreeSans"/>
                      </a:endParaRPr>
                    </a:p>
                  </a:txBody>
                  <a:tcPr marL="17780" marR="17780" marT="17780" marB="17780" anchor="ctr"/>
                </a:tc>
                <a:tc>
                  <a:txBody>
                    <a:bodyPr/>
                    <a:lstStyle/>
                    <a:p>
                      <a:pPr marL="0" marR="0" algn="just">
                        <a:spcBef>
                          <a:spcPts val="0"/>
                        </a:spcBef>
                        <a:spcAft>
                          <a:spcPts val="0"/>
                        </a:spcAft>
                      </a:pPr>
                      <a:r>
                        <a:rPr lang="en-US" sz="1600" kern="0">
                          <a:effectLst/>
                        </a:rPr>
                        <a:t>3e80000001000000</a:t>
                      </a:r>
                      <a:endParaRPr lang="en-US" sz="1600" kern="150">
                        <a:effectLst/>
                        <a:latin typeface="Liberation Serif"/>
                        <a:ea typeface="Noto Sans CJK SC Regular"/>
                        <a:cs typeface="FreeSans"/>
                      </a:endParaRPr>
                    </a:p>
                  </a:txBody>
                  <a:tcPr marL="17780" marR="17780" marT="17780" marB="17780" anchor="ctr"/>
                </a:tc>
                <a:extLst>
                  <a:ext uri="{0D108BD9-81ED-4DB2-BD59-A6C34878D82A}">
                    <a16:rowId xmlns:a16="http://schemas.microsoft.com/office/drawing/2014/main" val="3358354440"/>
                  </a:ext>
                </a:extLst>
              </a:tr>
              <a:tr h="276526">
                <a:tc>
                  <a:txBody>
                    <a:bodyPr/>
                    <a:lstStyle/>
                    <a:p>
                      <a:pPr marL="0" marR="0" lvl="0" indent="0" algn="just">
                        <a:spcBef>
                          <a:spcPts val="0"/>
                        </a:spcBef>
                        <a:spcAft>
                          <a:spcPts val="0"/>
                        </a:spcAft>
                        <a:buFont typeface="+mj-lt"/>
                        <a:buNone/>
                      </a:pPr>
                      <a:r>
                        <a:rPr lang="en-GB" sz="1600" kern="150" dirty="0">
                          <a:effectLst/>
                        </a:rPr>
                        <a:t>3) FP </a:t>
                      </a:r>
                      <a:r>
                        <a:rPr lang="en-GB" sz="1600" kern="150" dirty="0" err="1">
                          <a:effectLst/>
                        </a:rPr>
                        <a:t>mul</a:t>
                      </a:r>
                      <a:endParaRPr lang="en-US" sz="1600" kern="150" dirty="0">
                        <a:effectLst/>
                        <a:latin typeface="Liberation Serif"/>
                        <a:ea typeface="Noto Sans CJK SC Regular"/>
                        <a:cs typeface="FreeSans"/>
                      </a:endParaRPr>
                    </a:p>
                  </a:txBody>
                  <a:tcPr marL="17780" marR="17780" marT="17780" marB="17780" anchor="ctr"/>
                </a:tc>
                <a:tc>
                  <a:txBody>
                    <a:bodyPr/>
                    <a:lstStyle/>
                    <a:p>
                      <a:pPr marL="0" marR="0" algn="just">
                        <a:spcBef>
                          <a:spcPts val="0"/>
                        </a:spcBef>
                        <a:spcAft>
                          <a:spcPts val="0"/>
                        </a:spcAft>
                      </a:pPr>
                      <a:r>
                        <a:rPr lang="en-US" sz="1600" kern="0">
                          <a:effectLst/>
                        </a:rPr>
                        <a:t>47509ce540000000</a:t>
                      </a:r>
                      <a:endParaRPr lang="en-US" sz="1600" kern="150">
                        <a:effectLst/>
                        <a:latin typeface="Liberation Serif"/>
                        <a:ea typeface="Noto Sans CJK SC Regular"/>
                        <a:cs typeface="FreeSans"/>
                      </a:endParaRPr>
                    </a:p>
                  </a:txBody>
                  <a:tcPr marL="17780" marR="17780" marT="17780" marB="17780" anchor="ctr"/>
                </a:tc>
                <a:tc>
                  <a:txBody>
                    <a:bodyPr/>
                    <a:lstStyle/>
                    <a:p>
                      <a:pPr marL="0" marR="0" algn="just">
                        <a:spcBef>
                          <a:spcPts val="0"/>
                        </a:spcBef>
                        <a:spcAft>
                          <a:spcPts val="0"/>
                        </a:spcAft>
                      </a:pPr>
                      <a:r>
                        <a:rPr lang="en-US" sz="1600" kern="0" dirty="0">
                          <a:effectLst/>
                        </a:rPr>
                        <a:t>41becf5600000000</a:t>
                      </a:r>
                      <a:endParaRPr lang="en-US" sz="1600" kern="150" dirty="0">
                        <a:effectLst/>
                        <a:latin typeface="Liberation Serif"/>
                        <a:ea typeface="Noto Sans CJK SC Regular"/>
                        <a:cs typeface="FreeSans"/>
                      </a:endParaRPr>
                    </a:p>
                  </a:txBody>
                  <a:tcPr marL="17780" marR="17780" marT="17780" marB="17780" anchor="ctr"/>
                </a:tc>
                <a:extLst>
                  <a:ext uri="{0D108BD9-81ED-4DB2-BD59-A6C34878D82A}">
                    <a16:rowId xmlns:a16="http://schemas.microsoft.com/office/drawing/2014/main" val="3240211193"/>
                  </a:ext>
                </a:extLst>
              </a:tr>
              <a:tr h="276526">
                <a:tc>
                  <a:txBody>
                    <a:bodyPr/>
                    <a:lstStyle/>
                    <a:p>
                      <a:pPr marL="0" marR="0" lvl="0" indent="0" algn="just">
                        <a:spcBef>
                          <a:spcPts val="0"/>
                        </a:spcBef>
                        <a:spcAft>
                          <a:spcPts val="0"/>
                        </a:spcAft>
                        <a:buFont typeface="+mj-lt"/>
                        <a:buNone/>
                      </a:pPr>
                      <a:r>
                        <a:rPr lang="en-GB" sz="1600" kern="150" dirty="0">
                          <a:effectLst/>
                        </a:rPr>
                        <a:t>4) FP sub</a:t>
                      </a:r>
                      <a:endParaRPr lang="en-US" sz="1600" kern="150" dirty="0">
                        <a:effectLst/>
                        <a:latin typeface="Liberation Serif"/>
                        <a:ea typeface="Noto Sans CJK SC Regular"/>
                        <a:cs typeface="FreeSans"/>
                      </a:endParaRPr>
                    </a:p>
                  </a:txBody>
                  <a:tcPr marL="17780" marR="17780" marT="17780" marB="17780" anchor="ctr"/>
                </a:tc>
                <a:tc>
                  <a:txBody>
                    <a:bodyPr/>
                    <a:lstStyle/>
                    <a:p>
                      <a:pPr marL="0" marR="0" algn="just">
                        <a:spcBef>
                          <a:spcPts val="0"/>
                        </a:spcBef>
                        <a:spcAft>
                          <a:spcPts val="0"/>
                        </a:spcAft>
                      </a:pPr>
                      <a:r>
                        <a:rPr lang="en-US" sz="1600" kern="0">
                          <a:effectLst/>
                        </a:rPr>
                        <a:t>429ffe93049dac00</a:t>
                      </a:r>
                      <a:endParaRPr lang="en-US" sz="1600" kern="150">
                        <a:effectLst/>
                        <a:latin typeface="Liberation Serif"/>
                        <a:ea typeface="Noto Sans CJK SC Regular"/>
                        <a:cs typeface="FreeSans"/>
                      </a:endParaRPr>
                    </a:p>
                  </a:txBody>
                  <a:tcPr marL="17780" marR="17780" marT="17780" marB="17780" anchor="ctr"/>
                </a:tc>
                <a:tc>
                  <a:txBody>
                    <a:bodyPr/>
                    <a:lstStyle/>
                    <a:p>
                      <a:pPr marL="0" marR="0" algn="just">
                        <a:spcBef>
                          <a:spcPts val="0"/>
                        </a:spcBef>
                        <a:spcAft>
                          <a:spcPts val="0"/>
                        </a:spcAft>
                      </a:pPr>
                      <a:r>
                        <a:rPr lang="en-US" sz="1600" kern="0">
                          <a:effectLst/>
                        </a:rPr>
                        <a:t>3e80000040000000</a:t>
                      </a:r>
                      <a:endParaRPr lang="en-US" sz="1600" kern="150">
                        <a:effectLst/>
                        <a:latin typeface="Liberation Serif"/>
                        <a:ea typeface="Noto Sans CJK SC Regular"/>
                        <a:cs typeface="FreeSans"/>
                      </a:endParaRPr>
                    </a:p>
                  </a:txBody>
                  <a:tcPr marL="17780" marR="17780" marT="17780" marB="17780" anchor="ctr"/>
                </a:tc>
                <a:extLst>
                  <a:ext uri="{0D108BD9-81ED-4DB2-BD59-A6C34878D82A}">
                    <a16:rowId xmlns:a16="http://schemas.microsoft.com/office/drawing/2014/main" val="2528926333"/>
                  </a:ext>
                </a:extLst>
              </a:tr>
              <a:tr h="276526">
                <a:tc>
                  <a:txBody>
                    <a:bodyPr/>
                    <a:lstStyle/>
                    <a:p>
                      <a:pPr marL="0" marR="0" lvl="0" indent="0" algn="just">
                        <a:spcBef>
                          <a:spcPts val="0"/>
                        </a:spcBef>
                        <a:spcAft>
                          <a:spcPts val="0"/>
                        </a:spcAft>
                        <a:buFont typeface="+mj-lt"/>
                        <a:buNone/>
                      </a:pPr>
                      <a:r>
                        <a:rPr lang="en-GB" sz="1600" kern="150" dirty="0">
                          <a:effectLst/>
                        </a:rPr>
                        <a:t>5) FP add</a:t>
                      </a:r>
                      <a:endParaRPr lang="en-US" sz="1600" kern="150" dirty="0">
                        <a:effectLst/>
                        <a:latin typeface="Liberation Serif"/>
                        <a:ea typeface="Noto Sans CJK SC Regular"/>
                        <a:cs typeface="FreeSans"/>
                      </a:endParaRPr>
                    </a:p>
                  </a:txBody>
                  <a:tcPr marL="17780" marR="17780" marT="17780" marB="17780" anchor="ctr"/>
                </a:tc>
                <a:tc>
                  <a:txBody>
                    <a:bodyPr/>
                    <a:lstStyle/>
                    <a:p>
                      <a:pPr marL="0" marR="0" algn="just">
                        <a:spcBef>
                          <a:spcPts val="0"/>
                        </a:spcBef>
                        <a:spcAft>
                          <a:spcPts val="0"/>
                        </a:spcAft>
                      </a:pPr>
                      <a:r>
                        <a:rPr lang="en-US" sz="1600" kern="0">
                          <a:effectLst/>
                        </a:rPr>
                        <a:t>41509ce540000000</a:t>
                      </a:r>
                      <a:endParaRPr lang="en-US" sz="1600" kern="150">
                        <a:effectLst/>
                        <a:latin typeface="Liberation Serif"/>
                        <a:ea typeface="Noto Sans CJK SC Regular"/>
                        <a:cs typeface="FreeSans"/>
                      </a:endParaRPr>
                    </a:p>
                  </a:txBody>
                  <a:tcPr marL="17780" marR="17780" marT="17780" marB="17780" anchor="ctr"/>
                </a:tc>
                <a:tc>
                  <a:txBody>
                    <a:bodyPr/>
                    <a:lstStyle/>
                    <a:p>
                      <a:pPr marL="0" marR="0" algn="just">
                        <a:spcBef>
                          <a:spcPts val="0"/>
                        </a:spcBef>
                        <a:spcAft>
                          <a:spcPts val="0"/>
                        </a:spcAft>
                      </a:pPr>
                      <a:r>
                        <a:rPr lang="en-US" sz="1600" kern="0">
                          <a:effectLst/>
                        </a:rPr>
                        <a:t>41401ac000000000</a:t>
                      </a:r>
                      <a:endParaRPr lang="en-US" sz="1600" kern="150">
                        <a:effectLst/>
                        <a:latin typeface="Liberation Serif"/>
                        <a:ea typeface="Noto Sans CJK SC Regular"/>
                        <a:cs typeface="FreeSans"/>
                      </a:endParaRPr>
                    </a:p>
                  </a:txBody>
                  <a:tcPr marL="17780" marR="17780" marT="17780" marB="17780" anchor="ctr"/>
                </a:tc>
                <a:extLst>
                  <a:ext uri="{0D108BD9-81ED-4DB2-BD59-A6C34878D82A}">
                    <a16:rowId xmlns:a16="http://schemas.microsoft.com/office/drawing/2014/main" val="1877200328"/>
                  </a:ext>
                </a:extLst>
              </a:tr>
              <a:tr h="276526">
                <a:tc>
                  <a:txBody>
                    <a:bodyPr/>
                    <a:lstStyle/>
                    <a:p>
                      <a:pPr marL="0" marR="0" lvl="0" indent="0" algn="just">
                        <a:spcBef>
                          <a:spcPts val="0"/>
                        </a:spcBef>
                        <a:spcAft>
                          <a:spcPts val="0"/>
                        </a:spcAft>
                        <a:buFont typeface="+mj-lt"/>
                        <a:buNone/>
                      </a:pPr>
                      <a:r>
                        <a:rPr lang="en-GB" sz="1600" kern="150" dirty="0">
                          <a:effectLst/>
                        </a:rPr>
                        <a:t>6) FP </a:t>
                      </a:r>
                      <a:r>
                        <a:rPr lang="en-GB" sz="1600" kern="150" dirty="0" err="1">
                          <a:effectLst/>
                        </a:rPr>
                        <a:t>mul</a:t>
                      </a:r>
                      <a:endParaRPr lang="en-US" sz="1600" kern="150" dirty="0">
                        <a:effectLst/>
                        <a:latin typeface="Liberation Serif"/>
                        <a:ea typeface="Noto Sans CJK SC Regular"/>
                        <a:cs typeface="FreeSans"/>
                      </a:endParaRPr>
                    </a:p>
                  </a:txBody>
                  <a:tcPr marL="17780" marR="17780" marT="17780" marB="17780" anchor="ctr"/>
                </a:tc>
                <a:tc>
                  <a:txBody>
                    <a:bodyPr/>
                    <a:lstStyle/>
                    <a:p>
                      <a:pPr marL="0" marR="0" algn="just">
                        <a:spcBef>
                          <a:spcPts val="0"/>
                        </a:spcBef>
                        <a:spcAft>
                          <a:spcPts val="0"/>
                        </a:spcAft>
                      </a:pPr>
                      <a:r>
                        <a:rPr lang="en-US" sz="1600" kern="0">
                          <a:effectLst/>
                        </a:rPr>
                        <a:t>41509ce541021578</a:t>
                      </a:r>
                      <a:endParaRPr lang="en-US" sz="1600" kern="150">
                        <a:effectLst/>
                        <a:latin typeface="Liberation Serif"/>
                        <a:ea typeface="Noto Sans CJK SC Regular"/>
                        <a:cs typeface="FreeSans"/>
                      </a:endParaRPr>
                    </a:p>
                  </a:txBody>
                  <a:tcPr marL="17780" marR="17780" marT="17780" marB="17780" anchor="ctr"/>
                </a:tc>
                <a:tc>
                  <a:txBody>
                    <a:bodyPr/>
                    <a:lstStyle/>
                    <a:p>
                      <a:pPr marL="0" marR="0" algn="just">
                        <a:spcBef>
                          <a:spcPts val="0"/>
                        </a:spcBef>
                        <a:spcAft>
                          <a:spcPts val="0"/>
                        </a:spcAft>
                      </a:pPr>
                      <a:r>
                        <a:rPr lang="en-US" sz="1600" kern="0" dirty="0">
                          <a:effectLst/>
                        </a:rPr>
                        <a:t>7acbd5780001a987</a:t>
                      </a:r>
                      <a:endParaRPr lang="en-US" sz="1600" kern="150" dirty="0">
                        <a:effectLst/>
                        <a:latin typeface="Liberation Serif"/>
                        <a:ea typeface="Noto Sans CJK SC Regular"/>
                        <a:cs typeface="FreeSans"/>
                      </a:endParaRPr>
                    </a:p>
                  </a:txBody>
                  <a:tcPr marL="17780" marR="17780" marT="17780" marB="17780" anchor="ctr"/>
                </a:tc>
                <a:extLst>
                  <a:ext uri="{0D108BD9-81ED-4DB2-BD59-A6C34878D82A}">
                    <a16:rowId xmlns:a16="http://schemas.microsoft.com/office/drawing/2014/main" val="3327675032"/>
                  </a:ext>
                </a:extLst>
              </a:tr>
            </a:tbl>
          </a:graphicData>
        </a:graphic>
      </p:graphicFrame>
      <p:sp>
        <p:nvSpPr>
          <p:cNvPr id="7" name="Arrow: Down 6">
            <a:extLst>
              <a:ext uri="{FF2B5EF4-FFF2-40B4-BE49-F238E27FC236}">
                <a16:creationId xmlns:a16="http://schemas.microsoft.com/office/drawing/2014/main" id="{C486699A-F933-4DB3-93D4-70545F49BC47}"/>
              </a:ext>
            </a:extLst>
          </p:cNvPr>
          <p:cNvSpPr/>
          <p:nvPr/>
        </p:nvSpPr>
        <p:spPr>
          <a:xfrm>
            <a:off x="2847079" y="3975124"/>
            <a:ext cx="247813" cy="1595499"/>
          </a:xfrm>
          <a:prstGeom prst="down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1D07DB7-C64A-48CF-9D3C-F58D1E7C3366}"/>
              </a:ext>
            </a:extLst>
          </p:cNvPr>
          <p:cNvSpPr txBox="1"/>
          <p:nvPr/>
        </p:nvSpPr>
        <p:spPr>
          <a:xfrm>
            <a:off x="466039" y="5707149"/>
            <a:ext cx="4908867" cy="369332"/>
          </a:xfrm>
          <a:prstGeom prst="rect">
            <a:avLst/>
          </a:prstGeom>
          <a:solidFill>
            <a:schemeClr val="accent1">
              <a:lumMod val="20000"/>
              <a:lumOff val="80000"/>
              <a:alpha val="55000"/>
            </a:schemeClr>
          </a:solid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b="1" dirty="0">
                <a:ln/>
              </a:rPr>
              <a:t>Error rate = # faulty instr. / # total instr. = ~ 0.17 </a:t>
            </a:r>
          </a:p>
        </p:txBody>
      </p:sp>
      <p:graphicFrame>
        <p:nvGraphicFramePr>
          <p:cNvPr id="9" name="Table 8">
            <a:extLst>
              <a:ext uri="{FF2B5EF4-FFF2-40B4-BE49-F238E27FC236}">
                <a16:creationId xmlns:a16="http://schemas.microsoft.com/office/drawing/2014/main" id="{F2615322-4766-42DA-93B5-A73561AE492B}"/>
              </a:ext>
            </a:extLst>
          </p:cNvPr>
          <p:cNvGraphicFramePr>
            <a:graphicFrameLocks noGrp="1"/>
          </p:cNvGraphicFramePr>
          <p:nvPr>
            <p:extLst>
              <p:ext uri="{D42A27DB-BD31-4B8C-83A1-F6EECF244321}">
                <p14:modId xmlns:p14="http://schemas.microsoft.com/office/powerpoint/2010/main" val="2091127484"/>
              </p:ext>
            </p:extLst>
          </p:nvPr>
        </p:nvGraphicFramePr>
        <p:xfrm>
          <a:off x="6742430" y="1909169"/>
          <a:ext cx="5117810" cy="1975522"/>
        </p:xfrm>
        <a:graphic>
          <a:graphicData uri="http://schemas.openxmlformats.org/drawingml/2006/table">
            <a:tbl>
              <a:tblPr>
                <a:tableStyleId>{5C22544A-7EE6-4342-B048-85BDC9FD1C3A}</a:tableStyleId>
              </a:tblPr>
              <a:tblGrid>
                <a:gridCol w="1244083">
                  <a:extLst>
                    <a:ext uri="{9D8B030D-6E8A-4147-A177-3AD203B41FA5}">
                      <a16:colId xmlns:a16="http://schemas.microsoft.com/office/drawing/2014/main" val="2793552779"/>
                    </a:ext>
                  </a:extLst>
                </a:gridCol>
                <a:gridCol w="1746944">
                  <a:extLst>
                    <a:ext uri="{9D8B030D-6E8A-4147-A177-3AD203B41FA5}">
                      <a16:colId xmlns:a16="http://schemas.microsoft.com/office/drawing/2014/main" val="3904629950"/>
                    </a:ext>
                  </a:extLst>
                </a:gridCol>
                <a:gridCol w="2126783">
                  <a:extLst>
                    <a:ext uri="{9D8B030D-6E8A-4147-A177-3AD203B41FA5}">
                      <a16:colId xmlns:a16="http://schemas.microsoft.com/office/drawing/2014/main" val="3824415740"/>
                    </a:ext>
                  </a:extLst>
                </a:gridCol>
              </a:tblGrid>
              <a:tr h="281018">
                <a:tc>
                  <a:txBody>
                    <a:bodyPr/>
                    <a:lstStyle/>
                    <a:p>
                      <a:pPr marL="0" marR="0" algn="just">
                        <a:spcBef>
                          <a:spcPts val="0"/>
                        </a:spcBef>
                        <a:spcAft>
                          <a:spcPts val="0"/>
                        </a:spcAft>
                      </a:pPr>
                      <a:r>
                        <a:rPr lang="en-GB" sz="1600" kern="150" dirty="0">
                          <a:effectLst/>
                        </a:rPr>
                        <a:t>Instruction</a:t>
                      </a:r>
                      <a:endParaRPr lang="en-US" sz="1600" b="1" kern="150" dirty="0">
                        <a:effectLst/>
                        <a:latin typeface="Liberation Serif"/>
                        <a:ea typeface="Noto Sans CJK SC Regular"/>
                        <a:cs typeface="FreeSans"/>
                      </a:endParaRPr>
                    </a:p>
                  </a:txBody>
                  <a:tcPr marL="17780" marR="17780" marT="17780" marB="17780" anchor="ctr"/>
                </a:tc>
                <a:tc>
                  <a:txBody>
                    <a:bodyPr/>
                    <a:lstStyle/>
                    <a:p>
                      <a:pPr marL="0" marR="0" algn="just">
                        <a:spcBef>
                          <a:spcPts val="0"/>
                        </a:spcBef>
                        <a:spcAft>
                          <a:spcPts val="0"/>
                        </a:spcAft>
                      </a:pPr>
                      <a:r>
                        <a:rPr lang="en-GB" sz="1600" kern="150">
                          <a:effectLst/>
                        </a:rPr>
                        <a:t>Operand A (hex)</a:t>
                      </a:r>
                      <a:endParaRPr lang="en-US" sz="1600" b="1" kern="150">
                        <a:effectLst/>
                        <a:latin typeface="Liberation Serif"/>
                        <a:ea typeface="Noto Sans CJK SC Regular"/>
                        <a:cs typeface="FreeSans"/>
                      </a:endParaRPr>
                    </a:p>
                  </a:txBody>
                  <a:tcPr marL="17780" marR="17780" marT="17780" marB="17780" anchor="ctr"/>
                </a:tc>
                <a:tc>
                  <a:txBody>
                    <a:bodyPr/>
                    <a:lstStyle/>
                    <a:p>
                      <a:pPr marL="0" marR="0" algn="just">
                        <a:spcBef>
                          <a:spcPts val="0"/>
                        </a:spcBef>
                        <a:spcAft>
                          <a:spcPts val="0"/>
                        </a:spcAft>
                      </a:pPr>
                      <a:r>
                        <a:rPr lang="en-GB" sz="1600" kern="150" dirty="0">
                          <a:effectLst/>
                        </a:rPr>
                        <a:t>Operand B (hex)</a:t>
                      </a:r>
                      <a:endParaRPr lang="en-US" sz="1600" b="1" kern="150" dirty="0">
                        <a:effectLst/>
                        <a:latin typeface="Liberation Serif"/>
                        <a:ea typeface="Noto Sans CJK SC Regular"/>
                        <a:cs typeface="FreeSans"/>
                      </a:endParaRPr>
                    </a:p>
                  </a:txBody>
                  <a:tcPr marL="17780" marR="17780" marT="17780" marB="17780" anchor="ctr"/>
                </a:tc>
                <a:extLst>
                  <a:ext uri="{0D108BD9-81ED-4DB2-BD59-A6C34878D82A}">
                    <a16:rowId xmlns:a16="http://schemas.microsoft.com/office/drawing/2014/main" val="457906157"/>
                  </a:ext>
                </a:extLst>
              </a:tr>
              <a:tr h="281018">
                <a:tc>
                  <a:txBody>
                    <a:bodyPr/>
                    <a:lstStyle/>
                    <a:p>
                      <a:pPr marL="0" marR="0" lvl="0" indent="0" algn="just">
                        <a:spcBef>
                          <a:spcPts val="0"/>
                        </a:spcBef>
                        <a:spcAft>
                          <a:spcPts val="0"/>
                        </a:spcAft>
                        <a:buFont typeface="+mj-lt"/>
                        <a:buNone/>
                      </a:pPr>
                      <a:r>
                        <a:rPr lang="en-GB" sz="1600" kern="150" dirty="0">
                          <a:effectLst/>
                        </a:rPr>
                        <a:t>1) FP </a:t>
                      </a:r>
                      <a:r>
                        <a:rPr lang="en-GB" sz="1600" kern="150" dirty="0" err="1">
                          <a:effectLst/>
                        </a:rPr>
                        <a:t>mul</a:t>
                      </a:r>
                      <a:endParaRPr lang="en-US" sz="1600" kern="150" dirty="0">
                        <a:effectLst/>
                        <a:latin typeface="Liberation Serif"/>
                        <a:ea typeface="Noto Sans CJK SC Regular"/>
                        <a:cs typeface="FreeSans"/>
                      </a:endParaRPr>
                    </a:p>
                  </a:txBody>
                  <a:tcPr marL="17780" marR="17780" marT="17780" marB="17780" anchor="ctr"/>
                </a:tc>
                <a:tc>
                  <a:txBody>
                    <a:bodyPr/>
                    <a:lstStyle/>
                    <a:p>
                      <a:pPr marL="0" marR="0" algn="just">
                        <a:spcBef>
                          <a:spcPts val="0"/>
                        </a:spcBef>
                        <a:spcAft>
                          <a:spcPts val="0"/>
                        </a:spcAft>
                      </a:pPr>
                      <a:r>
                        <a:rPr lang="en-US" sz="1600" kern="0">
                          <a:effectLst/>
                        </a:rPr>
                        <a:t>41d2309ce5400000</a:t>
                      </a:r>
                      <a:endParaRPr lang="en-US" sz="1600" kern="150">
                        <a:effectLst/>
                        <a:latin typeface="Liberation Serif"/>
                        <a:ea typeface="Noto Sans CJK SC Regular"/>
                        <a:cs typeface="FreeSans"/>
                      </a:endParaRPr>
                    </a:p>
                  </a:txBody>
                  <a:tcPr marL="17780" marR="17780" marT="17780" marB="17780" anchor="ctr"/>
                </a:tc>
                <a:tc>
                  <a:txBody>
                    <a:bodyPr/>
                    <a:lstStyle/>
                    <a:p>
                      <a:pPr marL="0" marR="0" algn="just">
                        <a:spcBef>
                          <a:spcPts val="0"/>
                        </a:spcBef>
                        <a:spcAft>
                          <a:spcPts val="0"/>
                        </a:spcAft>
                      </a:pPr>
                      <a:r>
                        <a:rPr lang="en-US" sz="1600" kern="0">
                          <a:effectLst/>
                        </a:rPr>
                        <a:t>3e80000000000000</a:t>
                      </a:r>
                      <a:endParaRPr lang="en-US" sz="1600" kern="150">
                        <a:effectLst/>
                        <a:latin typeface="Liberation Serif"/>
                        <a:ea typeface="Noto Sans CJK SC Regular"/>
                        <a:cs typeface="FreeSans"/>
                      </a:endParaRPr>
                    </a:p>
                  </a:txBody>
                  <a:tcPr marL="17780" marR="17780" marT="17780" marB="17780" anchor="ctr"/>
                </a:tc>
                <a:extLst>
                  <a:ext uri="{0D108BD9-81ED-4DB2-BD59-A6C34878D82A}">
                    <a16:rowId xmlns:a16="http://schemas.microsoft.com/office/drawing/2014/main" val="3854666196"/>
                  </a:ext>
                </a:extLst>
              </a:tr>
              <a:tr h="281018">
                <a:tc>
                  <a:txBody>
                    <a:bodyPr/>
                    <a:lstStyle/>
                    <a:p>
                      <a:pPr marL="0" marR="0" lvl="0" indent="0" algn="just">
                        <a:spcBef>
                          <a:spcPts val="0"/>
                        </a:spcBef>
                        <a:spcAft>
                          <a:spcPts val="0"/>
                        </a:spcAft>
                        <a:buFont typeface="+mj-lt"/>
                        <a:buNone/>
                      </a:pPr>
                      <a:r>
                        <a:rPr lang="en-GB" sz="1600" kern="150" dirty="0">
                          <a:effectLst/>
                        </a:rPr>
                        <a:t>2) FP </a:t>
                      </a:r>
                      <a:r>
                        <a:rPr lang="en-GB" sz="1600" kern="150" dirty="0" err="1">
                          <a:effectLst/>
                        </a:rPr>
                        <a:t>mul</a:t>
                      </a:r>
                      <a:endParaRPr lang="en-US" sz="1600" kern="150" dirty="0">
                        <a:effectLst/>
                        <a:latin typeface="Liberation Serif"/>
                        <a:ea typeface="Noto Sans CJK SC Regular"/>
                        <a:cs typeface="FreeSans"/>
                      </a:endParaRPr>
                    </a:p>
                  </a:txBody>
                  <a:tcPr marL="17780" marR="17780" marT="17780" marB="17780" anchor="ctr"/>
                </a:tc>
                <a:tc>
                  <a:txBody>
                    <a:bodyPr/>
                    <a:lstStyle/>
                    <a:p>
                      <a:pPr marL="0" marR="0" algn="just">
                        <a:spcBef>
                          <a:spcPts val="0"/>
                        </a:spcBef>
                        <a:spcAft>
                          <a:spcPts val="0"/>
                        </a:spcAft>
                      </a:pPr>
                      <a:r>
                        <a:rPr lang="en-US" sz="1600" kern="0">
                          <a:effectLst/>
                        </a:rPr>
                        <a:t>42aecf56fd821a00</a:t>
                      </a:r>
                      <a:endParaRPr lang="en-US" sz="1600" kern="150">
                        <a:effectLst/>
                        <a:latin typeface="Liberation Serif"/>
                        <a:ea typeface="Noto Sans CJK SC Regular"/>
                        <a:cs typeface="FreeSans"/>
                      </a:endParaRPr>
                    </a:p>
                  </a:txBody>
                  <a:tcPr marL="17780" marR="17780" marT="17780" marB="17780" anchor="ctr"/>
                </a:tc>
                <a:tc>
                  <a:txBody>
                    <a:bodyPr/>
                    <a:lstStyle/>
                    <a:p>
                      <a:pPr marL="0" marR="0" algn="just">
                        <a:spcBef>
                          <a:spcPts val="0"/>
                        </a:spcBef>
                        <a:spcAft>
                          <a:spcPts val="0"/>
                        </a:spcAft>
                      </a:pPr>
                      <a:r>
                        <a:rPr lang="en-US" sz="1600" kern="0">
                          <a:effectLst/>
                        </a:rPr>
                        <a:t>3e80000001000000</a:t>
                      </a:r>
                      <a:endParaRPr lang="en-US" sz="1600" kern="150">
                        <a:effectLst/>
                        <a:latin typeface="Liberation Serif"/>
                        <a:ea typeface="Noto Sans CJK SC Regular"/>
                        <a:cs typeface="FreeSans"/>
                      </a:endParaRPr>
                    </a:p>
                  </a:txBody>
                  <a:tcPr marL="17780" marR="17780" marT="17780" marB="17780" anchor="ctr"/>
                </a:tc>
                <a:extLst>
                  <a:ext uri="{0D108BD9-81ED-4DB2-BD59-A6C34878D82A}">
                    <a16:rowId xmlns:a16="http://schemas.microsoft.com/office/drawing/2014/main" val="4253129654"/>
                  </a:ext>
                </a:extLst>
              </a:tr>
              <a:tr h="281018">
                <a:tc>
                  <a:txBody>
                    <a:bodyPr/>
                    <a:lstStyle/>
                    <a:p>
                      <a:pPr marL="0" marR="0" lvl="0" indent="0" algn="just">
                        <a:spcBef>
                          <a:spcPts val="0"/>
                        </a:spcBef>
                        <a:spcAft>
                          <a:spcPts val="0"/>
                        </a:spcAft>
                        <a:buFont typeface="+mj-lt"/>
                        <a:buNone/>
                      </a:pPr>
                      <a:r>
                        <a:rPr lang="en-GB" sz="1600" kern="150" dirty="0">
                          <a:effectLst/>
                        </a:rPr>
                        <a:t>3) FP sub</a:t>
                      </a:r>
                      <a:endParaRPr lang="en-US" sz="1600" kern="150" dirty="0">
                        <a:effectLst/>
                        <a:latin typeface="Liberation Serif"/>
                        <a:ea typeface="Noto Sans CJK SC Regular"/>
                        <a:cs typeface="FreeSans"/>
                      </a:endParaRPr>
                    </a:p>
                  </a:txBody>
                  <a:tcPr marL="17780" marR="17780" marT="17780" marB="17780" anchor="ctr"/>
                </a:tc>
                <a:tc>
                  <a:txBody>
                    <a:bodyPr/>
                    <a:lstStyle/>
                    <a:p>
                      <a:pPr marL="0" marR="0" algn="just">
                        <a:spcBef>
                          <a:spcPts val="0"/>
                        </a:spcBef>
                        <a:spcAft>
                          <a:spcPts val="0"/>
                        </a:spcAft>
                      </a:pPr>
                      <a:r>
                        <a:rPr lang="en-US" sz="1600" kern="0">
                          <a:effectLst/>
                        </a:rPr>
                        <a:t>429ffe93049dac00</a:t>
                      </a:r>
                      <a:endParaRPr lang="en-US" sz="1600" kern="150">
                        <a:effectLst/>
                        <a:latin typeface="Liberation Serif"/>
                        <a:ea typeface="Noto Sans CJK SC Regular"/>
                        <a:cs typeface="FreeSans"/>
                      </a:endParaRPr>
                    </a:p>
                  </a:txBody>
                  <a:tcPr marL="17780" marR="17780" marT="17780" marB="17780" anchor="ctr"/>
                </a:tc>
                <a:tc>
                  <a:txBody>
                    <a:bodyPr/>
                    <a:lstStyle/>
                    <a:p>
                      <a:pPr marL="0" marR="0" algn="just">
                        <a:spcBef>
                          <a:spcPts val="0"/>
                        </a:spcBef>
                        <a:spcAft>
                          <a:spcPts val="0"/>
                        </a:spcAft>
                      </a:pPr>
                      <a:r>
                        <a:rPr lang="en-US" sz="1600" kern="0">
                          <a:effectLst/>
                        </a:rPr>
                        <a:t>3e80000040000000</a:t>
                      </a:r>
                      <a:endParaRPr lang="en-US" sz="1600" kern="150">
                        <a:effectLst/>
                        <a:latin typeface="Liberation Serif"/>
                        <a:ea typeface="Noto Sans CJK SC Regular"/>
                        <a:cs typeface="FreeSans"/>
                      </a:endParaRPr>
                    </a:p>
                  </a:txBody>
                  <a:tcPr marL="17780" marR="17780" marT="17780" marB="17780" anchor="ctr"/>
                </a:tc>
                <a:extLst>
                  <a:ext uri="{0D108BD9-81ED-4DB2-BD59-A6C34878D82A}">
                    <a16:rowId xmlns:a16="http://schemas.microsoft.com/office/drawing/2014/main" val="1148638961"/>
                  </a:ext>
                </a:extLst>
              </a:tr>
              <a:tr h="289414">
                <a:tc>
                  <a:txBody>
                    <a:bodyPr/>
                    <a:lstStyle/>
                    <a:p>
                      <a:pPr marL="0" marR="0" lvl="0" indent="0" algn="just">
                        <a:spcBef>
                          <a:spcPts val="0"/>
                        </a:spcBef>
                        <a:spcAft>
                          <a:spcPts val="0"/>
                        </a:spcAft>
                        <a:buFont typeface="+mj-lt"/>
                        <a:buNone/>
                      </a:pPr>
                      <a:r>
                        <a:rPr lang="en-GB" sz="1600" kern="150" dirty="0">
                          <a:effectLst/>
                        </a:rPr>
                        <a:t>4) FP add</a:t>
                      </a:r>
                      <a:endParaRPr lang="en-US" sz="1600" kern="150" dirty="0">
                        <a:effectLst/>
                        <a:latin typeface="Liberation Serif"/>
                        <a:ea typeface="Noto Sans CJK SC Regular"/>
                        <a:cs typeface="FreeSans"/>
                      </a:endParaRPr>
                    </a:p>
                  </a:txBody>
                  <a:tcPr marL="17780" marR="17780" marT="17780" marB="17780" anchor="ctr"/>
                </a:tc>
                <a:tc>
                  <a:txBody>
                    <a:bodyPr/>
                    <a:lstStyle/>
                    <a:p>
                      <a:pPr marL="0" marR="0" algn="just">
                        <a:spcBef>
                          <a:spcPts val="0"/>
                        </a:spcBef>
                        <a:spcAft>
                          <a:spcPts val="0"/>
                        </a:spcAft>
                      </a:pPr>
                      <a:r>
                        <a:rPr lang="en-US" sz="1600" kern="0">
                          <a:effectLst/>
                        </a:rPr>
                        <a:t>41509ce540000000</a:t>
                      </a:r>
                      <a:endParaRPr lang="en-US" sz="1600" kern="150">
                        <a:effectLst/>
                        <a:latin typeface="Liberation Serif"/>
                        <a:ea typeface="Noto Sans CJK SC Regular"/>
                        <a:cs typeface="FreeSans"/>
                      </a:endParaRPr>
                    </a:p>
                  </a:txBody>
                  <a:tcPr marL="17780" marR="17780" marT="17780" marB="17780" anchor="ctr"/>
                </a:tc>
                <a:tc>
                  <a:txBody>
                    <a:bodyPr/>
                    <a:lstStyle/>
                    <a:p>
                      <a:pPr marL="0" marR="0" algn="just">
                        <a:spcBef>
                          <a:spcPts val="0"/>
                        </a:spcBef>
                        <a:spcAft>
                          <a:spcPts val="0"/>
                        </a:spcAft>
                      </a:pPr>
                      <a:r>
                        <a:rPr lang="en-US" sz="1600" kern="0">
                          <a:effectLst/>
                        </a:rPr>
                        <a:t>41401ac000000000</a:t>
                      </a:r>
                      <a:endParaRPr lang="en-US" sz="1600" kern="150">
                        <a:effectLst/>
                        <a:latin typeface="Liberation Serif"/>
                        <a:ea typeface="Noto Sans CJK SC Regular"/>
                        <a:cs typeface="FreeSans"/>
                      </a:endParaRPr>
                    </a:p>
                  </a:txBody>
                  <a:tcPr marL="17780" marR="17780" marT="17780" marB="17780" anchor="ctr"/>
                </a:tc>
                <a:extLst>
                  <a:ext uri="{0D108BD9-81ED-4DB2-BD59-A6C34878D82A}">
                    <a16:rowId xmlns:a16="http://schemas.microsoft.com/office/drawing/2014/main" val="3087936341"/>
                  </a:ext>
                </a:extLst>
              </a:tr>
              <a:tr h="281018">
                <a:tc>
                  <a:txBody>
                    <a:bodyPr/>
                    <a:lstStyle/>
                    <a:p>
                      <a:pPr marL="0" marR="0" lvl="0" indent="0" algn="just">
                        <a:spcBef>
                          <a:spcPts val="0"/>
                        </a:spcBef>
                        <a:spcAft>
                          <a:spcPts val="0"/>
                        </a:spcAft>
                        <a:buFont typeface="+mj-lt"/>
                        <a:buNone/>
                      </a:pPr>
                      <a:r>
                        <a:rPr lang="en-GB" sz="1600" kern="150" dirty="0">
                          <a:effectLst/>
                        </a:rPr>
                        <a:t>5) FP </a:t>
                      </a:r>
                      <a:r>
                        <a:rPr lang="en-GB" sz="1600" kern="150" dirty="0" err="1">
                          <a:effectLst/>
                        </a:rPr>
                        <a:t>mul</a:t>
                      </a:r>
                      <a:endParaRPr lang="en-US" sz="1600" kern="150" dirty="0">
                        <a:effectLst/>
                        <a:latin typeface="Liberation Serif"/>
                        <a:ea typeface="Noto Sans CJK SC Regular"/>
                        <a:cs typeface="FreeSans"/>
                      </a:endParaRPr>
                    </a:p>
                  </a:txBody>
                  <a:tcPr marL="17780" marR="17780" marT="17780" marB="17780" anchor="ctr"/>
                </a:tc>
                <a:tc>
                  <a:txBody>
                    <a:bodyPr/>
                    <a:lstStyle/>
                    <a:p>
                      <a:pPr marL="0" marR="0" algn="just">
                        <a:spcBef>
                          <a:spcPts val="0"/>
                        </a:spcBef>
                        <a:spcAft>
                          <a:spcPts val="0"/>
                        </a:spcAft>
                      </a:pPr>
                      <a:r>
                        <a:rPr lang="en-US" sz="1600" kern="0">
                          <a:effectLst/>
                        </a:rPr>
                        <a:t>41509ce541021578</a:t>
                      </a:r>
                      <a:endParaRPr lang="en-US" sz="1600" kern="150">
                        <a:effectLst/>
                        <a:latin typeface="Liberation Serif"/>
                        <a:ea typeface="Noto Sans CJK SC Regular"/>
                        <a:cs typeface="FreeSans"/>
                      </a:endParaRPr>
                    </a:p>
                  </a:txBody>
                  <a:tcPr marL="17780" marR="17780" marT="17780" marB="17780" anchor="ctr"/>
                </a:tc>
                <a:tc>
                  <a:txBody>
                    <a:bodyPr/>
                    <a:lstStyle/>
                    <a:p>
                      <a:pPr marL="0" marR="0" algn="just">
                        <a:spcBef>
                          <a:spcPts val="0"/>
                        </a:spcBef>
                        <a:spcAft>
                          <a:spcPts val="0"/>
                        </a:spcAft>
                      </a:pPr>
                      <a:r>
                        <a:rPr lang="en-US" sz="1600" kern="0">
                          <a:effectLst/>
                        </a:rPr>
                        <a:t>7acbd5780001a987</a:t>
                      </a:r>
                      <a:endParaRPr lang="en-US" sz="1600" kern="150">
                        <a:effectLst/>
                        <a:latin typeface="Liberation Serif"/>
                        <a:ea typeface="Noto Sans CJK SC Regular"/>
                        <a:cs typeface="FreeSans"/>
                      </a:endParaRPr>
                    </a:p>
                  </a:txBody>
                  <a:tcPr marL="17780" marR="17780" marT="17780" marB="17780" anchor="ctr"/>
                </a:tc>
                <a:extLst>
                  <a:ext uri="{0D108BD9-81ED-4DB2-BD59-A6C34878D82A}">
                    <a16:rowId xmlns:a16="http://schemas.microsoft.com/office/drawing/2014/main" val="1714674520"/>
                  </a:ext>
                </a:extLst>
              </a:tr>
              <a:tr h="281018">
                <a:tc>
                  <a:txBody>
                    <a:bodyPr/>
                    <a:lstStyle/>
                    <a:p>
                      <a:pPr marL="0" marR="0" lvl="0" indent="0" algn="just">
                        <a:spcBef>
                          <a:spcPts val="0"/>
                        </a:spcBef>
                        <a:spcAft>
                          <a:spcPts val="0"/>
                        </a:spcAft>
                        <a:buFont typeface="+mj-lt"/>
                        <a:buNone/>
                      </a:pPr>
                      <a:r>
                        <a:rPr lang="en-GB" sz="1600" kern="150" dirty="0">
                          <a:effectLst/>
                        </a:rPr>
                        <a:t>6) FP </a:t>
                      </a:r>
                      <a:r>
                        <a:rPr lang="en-GB" sz="1600" kern="150" dirty="0" err="1">
                          <a:effectLst/>
                        </a:rPr>
                        <a:t>mul</a:t>
                      </a:r>
                      <a:endParaRPr lang="en-US" sz="1600" kern="150" dirty="0">
                        <a:effectLst/>
                        <a:latin typeface="Liberation Serif"/>
                        <a:ea typeface="Noto Sans CJK SC Regular"/>
                        <a:cs typeface="FreeSans"/>
                      </a:endParaRPr>
                    </a:p>
                  </a:txBody>
                  <a:tcPr marL="17780" marR="17780" marT="17780" marB="17780" anchor="ctr"/>
                </a:tc>
                <a:tc>
                  <a:txBody>
                    <a:bodyPr/>
                    <a:lstStyle/>
                    <a:p>
                      <a:pPr marL="0" marR="0" algn="just">
                        <a:spcBef>
                          <a:spcPts val="0"/>
                        </a:spcBef>
                        <a:spcAft>
                          <a:spcPts val="0"/>
                        </a:spcAft>
                      </a:pPr>
                      <a:r>
                        <a:rPr lang="en-US" sz="1600" kern="0" dirty="0">
                          <a:effectLst/>
                        </a:rPr>
                        <a:t>47509ce540000000</a:t>
                      </a:r>
                      <a:endParaRPr lang="en-US" sz="1600" kern="150" dirty="0">
                        <a:effectLst/>
                        <a:latin typeface="Liberation Serif"/>
                        <a:ea typeface="Noto Sans CJK SC Regular"/>
                        <a:cs typeface="FreeSans"/>
                      </a:endParaRPr>
                    </a:p>
                  </a:txBody>
                  <a:tcPr marL="17780" marR="17780" marT="17780" marB="17780" anchor="ctr"/>
                </a:tc>
                <a:tc>
                  <a:txBody>
                    <a:bodyPr/>
                    <a:lstStyle/>
                    <a:p>
                      <a:pPr marL="0" marR="0" algn="just">
                        <a:spcBef>
                          <a:spcPts val="0"/>
                        </a:spcBef>
                        <a:spcAft>
                          <a:spcPts val="0"/>
                        </a:spcAft>
                      </a:pPr>
                      <a:r>
                        <a:rPr lang="en-US" sz="1600" kern="0" dirty="0">
                          <a:effectLst/>
                        </a:rPr>
                        <a:t>41becf5600000000</a:t>
                      </a:r>
                      <a:endParaRPr lang="en-US" sz="1600" kern="150" dirty="0">
                        <a:effectLst/>
                        <a:latin typeface="Liberation Serif"/>
                        <a:ea typeface="Noto Sans CJK SC Regular"/>
                        <a:cs typeface="FreeSans"/>
                      </a:endParaRPr>
                    </a:p>
                  </a:txBody>
                  <a:tcPr marL="17780" marR="17780" marT="17780" marB="17780" anchor="ctr"/>
                </a:tc>
                <a:extLst>
                  <a:ext uri="{0D108BD9-81ED-4DB2-BD59-A6C34878D82A}">
                    <a16:rowId xmlns:a16="http://schemas.microsoft.com/office/drawing/2014/main" val="3892798197"/>
                  </a:ext>
                </a:extLst>
              </a:tr>
            </a:tbl>
          </a:graphicData>
        </a:graphic>
      </p:graphicFrame>
      <p:sp>
        <p:nvSpPr>
          <p:cNvPr id="15" name="Arrow: Curved Right 14">
            <a:extLst>
              <a:ext uri="{FF2B5EF4-FFF2-40B4-BE49-F238E27FC236}">
                <a16:creationId xmlns:a16="http://schemas.microsoft.com/office/drawing/2014/main" id="{48312100-8010-4C6F-BA33-777BEFF18DA5}"/>
              </a:ext>
            </a:extLst>
          </p:cNvPr>
          <p:cNvSpPr/>
          <p:nvPr/>
        </p:nvSpPr>
        <p:spPr>
          <a:xfrm rot="16200000">
            <a:off x="5664266" y="3073785"/>
            <a:ext cx="922432" cy="2544244"/>
          </a:xfrm>
          <a:prstGeom prst="curvedRightArrow">
            <a:avLst>
              <a:gd name="adj1" fmla="val 25000"/>
              <a:gd name="adj2" fmla="val 39920"/>
              <a:gd name="adj3" fmla="val 25000"/>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6" name="TextBox 15">
            <a:extLst>
              <a:ext uri="{FF2B5EF4-FFF2-40B4-BE49-F238E27FC236}">
                <a16:creationId xmlns:a16="http://schemas.microsoft.com/office/drawing/2014/main" id="{AF7215A7-F6FF-454F-98A6-211A4C8C0876}"/>
              </a:ext>
            </a:extLst>
          </p:cNvPr>
          <p:cNvSpPr txBox="1"/>
          <p:nvPr/>
        </p:nvSpPr>
        <p:spPr>
          <a:xfrm>
            <a:off x="5409875" y="4005263"/>
            <a:ext cx="1372246" cy="369332"/>
          </a:xfrm>
          <a:prstGeom prst="rect">
            <a:avLst/>
          </a:prstGeom>
          <a:solidFill>
            <a:schemeClr val="accent1">
              <a:lumMod val="20000"/>
              <a:lumOff val="80000"/>
              <a:alpha val="55000"/>
            </a:schemeClr>
          </a:solid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b="1" dirty="0">
                <a:ln/>
              </a:rPr>
              <a:t>Re-ordering</a:t>
            </a:r>
          </a:p>
        </p:txBody>
      </p:sp>
      <p:sp>
        <p:nvSpPr>
          <p:cNvPr id="17" name="Arrow: Down 16">
            <a:extLst>
              <a:ext uri="{FF2B5EF4-FFF2-40B4-BE49-F238E27FC236}">
                <a16:creationId xmlns:a16="http://schemas.microsoft.com/office/drawing/2014/main" id="{5090C702-F8A8-43E3-9965-A6FBAD7532F2}"/>
              </a:ext>
            </a:extLst>
          </p:cNvPr>
          <p:cNvSpPr/>
          <p:nvPr/>
        </p:nvSpPr>
        <p:spPr>
          <a:xfrm>
            <a:off x="9219428" y="3966756"/>
            <a:ext cx="247813" cy="1595499"/>
          </a:xfrm>
          <a:prstGeom prst="down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53CED9E-287E-4D24-B2C0-2FD86F777CE0}"/>
              </a:ext>
            </a:extLst>
          </p:cNvPr>
          <p:cNvSpPr txBox="1"/>
          <p:nvPr/>
        </p:nvSpPr>
        <p:spPr>
          <a:xfrm>
            <a:off x="8488858" y="5685063"/>
            <a:ext cx="1688855" cy="369332"/>
          </a:xfrm>
          <a:prstGeom prst="rect">
            <a:avLst/>
          </a:prstGeom>
          <a:solidFill>
            <a:schemeClr val="accent1">
              <a:lumMod val="20000"/>
              <a:lumOff val="80000"/>
              <a:alpha val="55000"/>
            </a:schemeClr>
          </a:solid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rPr>
              <a:t>Error rate = 0</a:t>
            </a:r>
          </a:p>
        </p:txBody>
      </p:sp>
    </p:spTree>
    <p:extLst>
      <p:ext uri="{BB962C8B-B14F-4D97-AF65-F5344CB8AC3E}">
        <p14:creationId xmlns:p14="http://schemas.microsoft.com/office/powerpoint/2010/main" val="28642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5" grpId="0" animBg="1"/>
      <p:bldP spid="16" grpId="0" animBg="1"/>
      <p:bldP spid="17" grpId="0" animBg="1"/>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BC57-6D5A-4F65-B3EF-63CA111B3984}"/>
              </a:ext>
            </a:extLst>
          </p:cNvPr>
          <p:cNvSpPr>
            <a:spLocks noGrp="1"/>
          </p:cNvSpPr>
          <p:nvPr>
            <p:ph type="title"/>
          </p:nvPr>
        </p:nvSpPr>
        <p:spPr/>
        <p:txBody>
          <a:bodyPr>
            <a:normAutofit fontScale="90000"/>
          </a:bodyPr>
          <a:lstStyle/>
          <a:p>
            <a:pPr algn="ctr"/>
            <a:br>
              <a:rPr lang="en-GB" i="1" dirty="0">
                <a:solidFill>
                  <a:schemeClr val="bg1"/>
                </a:solidFill>
              </a:rPr>
            </a:br>
            <a:r>
              <a:rPr lang="en-GB" i="1" dirty="0">
                <a:solidFill>
                  <a:schemeClr val="bg1"/>
                </a:solidFill>
              </a:rPr>
              <a:t>Challenge: Process Variations in Nanoscale Era</a:t>
            </a:r>
            <a:br>
              <a:rPr lang="en-US" i="1" dirty="0">
                <a:solidFill>
                  <a:schemeClr val="bg1"/>
                </a:solidFill>
              </a:rPr>
            </a:br>
            <a:endParaRPr lang="en-US" dirty="0"/>
          </a:p>
        </p:txBody>
      </p:sp>
      <p:sp>
        <p:nvSpPr>
          <p:cNvPr id="3" name="Content Placeholder 2">
            <a:extLst>
              <a:ext uri="{FF2B5EF4-FFF2-40B4-BE49-F238E27FC236}">
                <a16:creationId xmlns:a16="http://schemas.microsoft.com/office/drawing/2014/main" id="{1ECBB543-2128-431E-8CBE-31F9D1AD2524}"/>
              </a:ext>
            </a:extLst>
          </p:cNvPr>
          <p:cNvSpPr>
            <a:spLocks noGrp="1"/>
          </p:cNvSpPr>
          <p:nvPr>
            <p:ph idx="1"/>
          </p:nvPr>
        </p:nvSpPr>
        <p:spPr>
          <a:xfrm>
            <a:off x="0" y="1152526"/>
            <a:ext cx="12192000" cy="5705474"/>
          </a:xfrm>
        </p:spPr>
        <p:txBody>
          <a:bodyPr/>
          <a:lstStyle/>
          <a:p>
            <a:pPr marL="0" indent="0">
              <a:buNone/>
            </a:pPr>
            <a:endParaRPr lang="en-US" dirty="0"/>
          </a:p>
          <a:p>
            <a:r>
              <a:rPr lang="en-US" dirty="0"/>
              <a:t>Transistor shrinking has made circuits more                                                                                   prone to static and dynamic variations</a:t>
            </a:r>
          </a:p>
          <a:p>
            <a:pPr lvl="1">
              <a:buFont typeface="Wingdings" panose="05000000000000000000" pitchFamily="2" charset="2"/>
              <a:buChar char="Ø"/>
            </a:pPr>
            <a:r>
              <a:rPr lang="en-US" dirty="0"/>
              <a:t>Up-to 50% delay variations</a:t>
            </a:r>
          </a:p>
          <a:p>
            <a:pPr lvl="1"/>
            <a:endParaRPr lang="en-US" dirty="0"/>
          </a:p>
          <a:p>
            <a:endParaRPr lang="en-US" dirty="0"/>
          </a:p>
          <a:p>
            <a:endParaRPr lang="en-US" dirty="0"/>
          </a:p>
          <a:p>
            <a:r>
              <a:rPr lang="en-US" dirty="0"/>
              <a:t>Such delay variations threaten correct                                                                                 functionality and ultimately yield</a:t>
            </a:r>
          </a:p>
          <a:p>
            <a:pPr marL="457200" lvl="1" indent="0">
              <a:buNone/>
            </a:pPr>
            <a:endParaRPr lang="en-US" dirty="0"/>
          </a:p>
          <a:p>
            <a:endParaRPr lang="en-US" dirty="0"/>
          </a:p>
        </p:txBody>
      </p:sp>
      <p:sp>
        <p:nvSpPr>
          <p:cNvPr id="5" name="Slide Number Placeholder 4">
            <a:extLst>
              <a:ext uri="{FF2B5EF4-FFF2-40B4-BE49-F238E27FC236}">
                <a16:creationId xmlns:a16="http://schemas.microsoft.com/office/drawing/2014/main" id="{6ED1E718-0847-4E2C-9026-F5F3FB0744E7}"/>
              </a:ext>
            </a:extLst>
          </p:cNvPr>
          <p:cNvSpPr>
            <a:spLocks noGrp="1"/>
          </p:cNvSpPr>
          <p:nvPr>
            <p:ph type="sldNum" sz="quarter" idx="12"/>
          </p:nvPr>
        </p:nvSpPr>
        <p:spPr/>
        <p:txBody>
          <a:bodyPr/>
          <a:lstStyle/>
          <a:p>
            <a:fld id="{996B5C44-A6B4-464B-82AE-7D315A9A1532}" type="slidenum">
              <a:rPr lang="en-GB" smtClean="0"/>
              <a:t>2</a:t>
            </a:fld>
            <a:endParaRPr lang="en-GB"/>
          </a:p>
        </p:txBody>
      </p:sp>
      <p:grpSp>
        <p:nvGrpSpPr>
          <p:cNvPr id="199" name="Group 198">
            <a:extLst>
              <a:ext uri="{FF2B5EF4-FFF2-40B4-BE49-F238E27FC236}">
                <a16:creationId xmlns:a16="http://schemas.microsoft.com/office/drawing/2014/main" id="{E15BD8D4-713C-4DB0-9E5D-1FA392B20E55}"/>
              </a:ext>
            </a:extLst>
          </p:cNvPr>
          <p:cNvGrpSpPr/>
          <p:nvPr/>
        </p:nvGrpSpPr>
        <p:grpSpPr>
          <a:xfrm>
            <a:off x="6901726" y="4574011"/>
            <a:ext cx="4669027" cy="1645809"/>
            <a:chOff x="227219" y="1916372"/>
            <a:chExt cx="5161968" cy="2042726"/>
          </a:xfrm>
        </p:grpSpPr>
        <p:pic>
          <p:nvPicPr>
            <p:cNvPr id="200" name="Picture 199">
              <a:extLst>
                <a:ext uri="{FF2B5EF4-FFF2-40B4-BE49-F238E27FC236}">
                  <a16:creationId xmlns:a16="http://schemas.microsoft.com/office/drawing/2014/main" id="{1DEF2448-067E-41AF-8E47-60FBB6F8B3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170225">
              <a:off x="1768264" y="2704376"/>
              <a:ext cx="584534" cy="390149"/>
            </a:xfrm>
            <a:prstGeom prst="rect">
              <a:avLst/>
            </a:prstGeom>
            <a:effectLst>
              <a:outerShdw blurRad="50800" dist="38100" dir="2700000" algn="tl" rotWithShape="0">
                <a:prstClr val="black">
                  <a:alpha val="40000"/>
                </a:prstClr>
              </a:outerShdw>
            </a:effectLst>
          </p:spPr>
        </p:pic>
        <p:pic>
          <p:nvPicPr>
            <p:cNvPr id="201" name="Picture 200">
              <a:extLst>
                <a:ext uri="{FF2B5EF4-FFF2-40B4-BE49-F238E27FC236}">
                  <a16:creationId xmlns:a16="http://schemas.microsoft.com/office/drawing/2014/main" id="{14B0C329-6FD8-4C90-A913-07CD0DACC24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3988" y="1916372"/>
              <a:ext cx="1407069" cy="789848"/>
            </a:xfrm>
            <a:prstGeom prst="rect">
              <a:avLst/>
            </a:prstGeom>
            <a:effectLst>
              <a:outerShdw blurRad="50800" dist="38100" dir="2700000" algn="tl" rotWithShape="0">
                <a:prstClr val="black">
                  <a:alpha val="40000"/>
                </a:prstClr>
              </a:outerShdw>
            </a:effectLst>
          </p:spPr>
        </p:pic>
        <p:pic>
          <p:nvPicPr>
            <p:cNvPr id="202" name="Picture 201">
              <a:extLst>
                <a:ext uri="{FF2B5EF4-FFF2-40B4-BE49-F238E27FC236}">
                  <a16:creationId xmlns:a16="http://schemas.microsoft.com/office/drawing/2014/main" id="{60AAFFAC-AFB8-4417-9B9F-24B18C0E1424}"/>
                </a:ext>
              </a:extLst>
            </p:cNvPr>
            <p:cNvPicPr>
              <a:picLocks noChangeAspect="1"/>
            </p:cNvPicPr>
            <p:nvPr/>
          </p:nvPicPr>
          <p:blipFill>
            <a:blip r:embed="rId5"/>
            <a:stretch>
              <a:fillRect/>
            </a:stretch>
          </p:blipFill>
          <p:spPr>
            <a:xfrm>
              <a:off x="227219" y="2929861"/>
              <a:ext cx="707152" cy="859156"/>
            </a:xfrm>
            <a:prstGeom prst="rect">
              <a:avLst/>
            </a:prstGeom>
          </p:spPr>
        </p:pic>
        <p:sp>
          <p:nvSpPr>
            <p:cNvPr id="203" name="Right Arrow 18">
              <a:extLst>
                <a:ext uri="{FF2B5EF4-FFF2-40B4-BE49-F238E27FC236}">
                  <a16:creationId xmlns:a16="http://schemas.microsoft.com/office/drawing/2014/main" id="{28E05C94-B299-4206-978C-08FD84F6BAC4}"/>
                </a:ext>
              </a:extLst>
            </p:cNvPr>
            <p:cNvSpPr/>
            <p:nvPr/>
          </p:nvSpPr>
          <p:spPr>
            <a:xfrm>
              <a:off x="950854" y="3182071"/>
              <a:ext cx="202781" cy="132607"/>
            </a:xfrm>
            <a:prstGeom prst="rightArrow">
              <a:avLst/>
            </a:prstGeom>
            <a:solidFill>
              <a:srgbClr val="00709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4" name="Group 203">
              <a:extLst>
                <a:ext uri="{FF2B5EF4-FFF2-40B4-BE49-F238E27FC236}">
                  <a16:creationId xmlns:a16="http://schemas.microsoft.com/office/drawing/2014/main" id="{C9EF851E-9B72-488D-8FA8-85988705C393}"/>
                </a:ext>
              </a:extLst>
            </p:cNvPr>
            <p:cNvGrpSpPr/>
            <p:nvPr/>
          </p:nvGrpSpPr>
          <p:grpSpPr>
            <a:xfrm>
              <a:off x="1183422" y="2850884"/>
              <a:ext cx="274320" cy="274320"/>
              <a:chOff x="1163853" y="1965204"/>
              <a:chExt cx="554305" cy="495404"/>
            </a:xfrm>
          </p:grpSpPr>
          <p:sp>
            <p:nvSpPr>
              <p:cNvPr id="364" name="Rounded Rectangle 24">
                <a:extLst>
                  <a:ext uri="{FF2B5EF4-FFF2-40B4-BE49-F238E27FC236}">
                    <a16:creationId xmlns:a16="http://schemas.microsoft.com/office/drawing/2014/main" id="{BCA0262C-78F3-4A5C-9D46-7D350B546175}"/>
                  </a:ext>
                </a:extLst>
              </p:cNvPr>
              <p:cNvSpPr/>
              <p:nvPr/>
            </p:nvSpPr>
            <p:spPr>
              <a:xfrm>
                <a:off x="1163853" y="1965204"/>
                <a:ext cx="554305" cy="495404"/>
              </a:xfrm>
              <a:prstGeom prst="roundRect">
                <a:avLst>
                  <a:gd name="adj" fmla="val 2526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65" name="Group 364">
                <a:extLst>
                  <a:ext uri="{FF2B5EF4-FFF2-40B4-BE49-F238E27FC236}">
                    <a16:creationId xmlns:a16="http://schemas.microsoft.com/office/drawing/2014/main" id="{74F29E49-EEA5-404F-B2C9-6B6D05EE72C1}"/>
                  </a:ext>
                </a:extLst>
              </p:cNvPr>
              <p:cNvGrpSpPr/>
              <p:nvPr/>
            </p:nvGrpSpPr>
            <p:grpSpPr>
              <a:xfrm>
                <a:off x="1181029" y="1985143"/>
                <a:ext cx="511766" cy="455296"/>
                <a:chOff x="2023597" y="1500505"/>
                <a:chExt cx="511766" cy="455296"/>
              </a:xfrm>
            </p:grpSpPr>
            <p:sp>
              <p:nvSpPr>
                <p:cNvPr id="366" name="Rounded Rectangle 26">
                  <a:extLst>
                    <a:ext uri="{FF2B5EF4-FFF2-40B4-BE49-F238E27FC236}">
                      <a16:creationId xmlns:a16="http://schemas.microsoft.com/office/drawing/2014/main" id="{F11E7842-55B7-4D2D-91BD-C508BF728498}"/>
                    </a:ext>
                  </a:extLst>
                </p:cNvPr>
                <p:cNvSpPr/>
                <p:nvPr/>
              </p:nvSpPr>
              <p:spPr>
                <a:xfrm>
                  <a:off x="2076905" y="1544497"/>
                  <a:ext cx="411303" cy="359389"/>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67" name="Group 366">
                  <a:extLst>
                    <a:ext uri="{FF2B5EF4-FFF2-40B4-BE49-F238E27FC236}">
                      <a16:creationId xmlns:a16="http://schemas.microsoft.com/office/drawing/2014/main" id="{630268F4-B82C-445F-9303-2EE3BA79422A}"/>
                    </a:ext>
                  </a:extLst>
                </p:cNvPr>
                <p:cNvGrpSpPr/>
                <p:nvPr/>
              </p:nvGrpSpPr>
              <p:grpSpPr>
                <a:xfrm>
                  <a:off x="2169210" y="1500505"/>
                  <a:ext cx="236550" cy="46653"/>
                  <a:chOff x="2169210" y="1500505"/>
                  <a:chExt cx="236550" cy="46653"/>
                </a:xfrm>
              </p:grpSpPr>
              <p:cxnSp>
                <p:nvCxnSpPr>
                  <p:cNvPr id="386" name="Straight Connector 385">
                    <a:extLst>
                      <a:ext uri="{FF2B5EF4-FFF2-40B4-BE49-F238E27FC236}">
                        <a16:creationId xmlns:a16="http://schemas.microsoft.com/office/drawing/2014/main" id="{6300892B-53A0-4AD2-BCB5-D29435FA4491}"/>
                      </a:ext>
                    </a:extLst>
                  </p:cNvPr>
                  <p:cNvCxnSpPr/>
                  <p:nvPr/>
                </p:nvCxnSpPr>
                <p:spPr>
                  <a:xfrm flipV="1">
                    <a:off x="2169210" y="1500505"/>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BA38B79B-45C3-4259-A315-B263615D1EA5}"/>
                      </a:ext>
                    </a:extLst>
                  </p:cNvPr>
                  <p:cNvCxnSpPr/>
                  <p:nvPr/>
                </p:nvCxnSpPr>
                <p:spPr>
                  <a:xfrm flipV="1">
                    <a:off x="2227123" y="1501437"/>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7486C5F3-9E43-4944-AB0F-CAFAFF9A1C62}"/>
                      </a:ext>
                    </a:extLst>
                  </p:cNvPr>
                  <p:cNvCxnSpPr/>
                  <p:nvPr/>
                </p:nvCxnSpPr>
                <p:spPr>
                  <a:xfrm flipV="1">
                    <a:off x="2283516" y="1501438"/>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E5BAAEF2-0F0C-40D7-B5BB-DE4CFC9FD2FF}"/>
                      </a:ext>
                    </a:extLst>
                  </p:cNvPr>
                  <p:cNvCxnSpPr/>
                  <p:nvPr/>
                </p:nvCxnSpPr>
                <p:spPr>
                  <a:xfrm flipV="1">
                    <a:off x="2344638" y="1501437"/>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F89E2137-E65A-4FB6-9633-BD7E6DDD1D81}"/>
                      </a:ext>
                    </a:extLst>
                  </p:cNvPr>
                  <p:cNvCxnSpPr/>
                  <p:nvPr/>
                </p:nvCxnSpPr>
                <p:spPr>
                  <a:xfrm flipV="1">
                    <a:off x="2405760" y="1501438"/>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8" name="Group 367">
                  <a:extLst>
                    <a:ext uri="{FF2B5EF4-FFF2-40B4-BE49-F238E27FC236}">
                      <a16:creationId xmlns:a16="http://schemas.microsoft.com/office/drawing/2014/main" id="{317E5F18-CB36-4FE5-88BE-76EAEF0EB5CA}"/>
                    </a:ext>
                  </a:extLst>
                </p:cNvPr>
                <p:cNvGrpSpPr/>
                <p:nvPr/>
              </p:nvGrpSpPr>
              <p:grpSpPr>
                <a:xfrm rot="5400000">
                  <a:off x="2393762" y="1705928"/>
                  <a:ext cx="236550" cy="46653"/>
                  <a:chOff x="2169210" y="1500505"/>
                  <a:chExt cx="236550" cy="46653"/>
                </a:xfrm>
              </p:grpSpPr>
              <p:cxnSp>
                <p:nvCxnSpPr>
                  <p:cNvPr id="381" name="Straight Connector 380">
                    <a:extLst>
                      <a:ext uri="{FF2B5EF4-FFF2-40B4-BE49-F238E27FC236}">
                        <a16:creationId xmlns:a16="http://schemas.microsoft.com/office/drawing/2014/main" id="{C406C634-1F17-4056-85DA-4083E2EDCA9D}"/>
                      </a:ext>
                    </a:extLst>
                  </p:cNvPr>
                  <p:cNvCxnSpPr/>
                  <p:nvPr/>
                </p:nvCxnSpPr>
                <p:spPr>
                  <a:xfrm flipV="1">
                    <a:off x="2169210" y="1500505"/>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B811EDF9-00CC-475B-BF8C-4135AE9046FA}"/>
                      </a:ext>
                    </a:extLst>
                  </p:cNvPr>
                  <p:cNvCxnSpPr/>
                  <p:nvPr/>
                </p:nvCxnSpPr>
                <p:spPr>
                  <a:xfrm flipV="1">
                    <a:off x="2227123" y="1501437"/>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18517A7C-56F0-4849-87BB-800E8E1E85E9}"/>
                      </a:ext>
                    </a:extLst>
                  </p:cNvPr>
                  <p:cNvCxnSpPr/>
                  <p:nvPr/>
                </p:nvCxnSpPr>
                <p:spPr>
                  <a:xfrm flipV="1">
                    <a:off x="2283516" y="1501438"/>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B1B51E6D-A11F-43BD-95B9-7AFF31834DF5}"/>
                      </a:ext>
                    </a:extLst>
                  </p:cNvPr>
                  <p:cNvCxnSpPr/>
                  <p:nvPr/>
                </p:nvCxnSpPr>
                <p:spPr>
                  <a:xfrm flipV="1">
                    <a:off x="2344638" y="1501437"/>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AC4599CD-2FE0-47C8-9B77-2813593E007D}"/>
                      </a:ext>
                    </a:extLst>
                  </p:cNvPr>
                  <p:cNvCxnSpPr/>
                  <p:nvPr/>
                </p:nvCxnSpPr>
                <p:spPr>
                  <a:xfrm flipV="1">
                    <a:off x="2405760" y="1501438"/>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9" name="Group 368">
                  <a:extLst>
                    <a:ext uri="{FF2B5EF4-FFF2-40B4-BE49-F238E27FC236}">
                      <a16:creationId xmlns:a16="http://schemas.microsoft.com/office/drawing/2014/main" id="{138E5242-9F00-4CF5-9946-9403C179C5BA}"/>
                    </a:ext>
                  </a:extLst>
                </p:cNvPr>
                <p:cNvGrpSpPr/>
                <p:nvPr/>
              </p:nvGrpSpPr>
              <p:grpSpPr>
                <a:xfrm>
                  <a:off x="2155295" y="1909148"/>
                  <a:ext cx="236550" cy="46653"/>
                  <a:chOff x="2169210" y="1500505"/>
                  <a:chExt cx="236550" cy="46653"/>
                </a:xfrm>
              </p:grpSpPr>
              <p:cxnSp>
                <p:nvCxnSpPr>
                  <p:cNvPr id="376" name="Straight Connector 375">
                    <a:extLst>
                      <a:ext uri="{FF2B5EF4-FFF2-40B4-BE49-F238E27FC236}">
                        <a16:creationId xmlns:a16="http://schemas.microsoft.com/office/drawing/2014/main" id="{3467964C-8743-44E4-89C9-8B64C900E174}"/>
                      </a:ext>
                    </a:extLst>
                  </p:cNvPr>
                  <p:cNvCxnSpPr/>
                  <p:nvPr/>
                </p:nvCxnSpPr>
                <p:spPr>
                  <a:xfrm flipV="1">
                    <a:off x="2169210" y="1500505"/>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C6D200B2-0253-4090-9C5A-D84CCF122BA4}"/>
                      </a:ext>
                    </a:extLst>
                  </p:cNvPr>
                  <p:cNvCxnSpPr/>
                  <p:nvPr/>
                </p:nvCxnSpPr>
                <p:spPr>
                  <a:xfrm flipV="1">
                    <a:off x="2227123" y="1501437"/>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3C79A9A7-7A49-4FF1-ADF6-DA186D5EDDB0}"/>
                      </a:ext>
                    </a:extLst>
                  </p:cNvPr>
                  <p:cNvCxnSpPr/>
                  <p:nvPr/>
                </p:nvCxnSpPr>
                <p:spPr>
                  <a:xfrm flipV="1">
                    <a:off x="2283516" y="1501438"/>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1B90CAAB-5AB6-45FF-8806-F97722039123}"/>
                      </a:ext>
                    </a:extLst>
                  </p:cNvPr>
                  <p:cNvCxnSpPr/>
                  <p:nvPr/>
                </p:nvCxnSpPr>
                <p:spPr>
                  <a:xfrm flipV="1">
                    <a:off x="2344638" y="1501437"/>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FBED0EE1-96B5-4B91-9263-658AFEF63FB9}"/>
                      </a:ext>
                    </a:extLst>
                  </p:cNvPr>
                  <p:cNvCxnSpPr/>
                  <p:nvPr/>
                </p:nvCxnSpPr>
                <p:spPr>
                  <a:xfrm flipV="1">
                    <a:off x="2405760" y="1501438"/>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0" name="Group 369">
                  <a:extLst>
                    <a:ext uri="{FF2B5EF4-FFF2-40B4-BE49-F238E27FC236}">
                      <a16:creationId xmlns:a16="http://schemas.microsoft.com/office/drawing/2014/main" id="{E58E6445-D33A-435A-8D15-1B06FFB844CB}"/>
                    </a:ext>
                  </a:extLst>
                </p:cNvPr>
                <p:cNvGrpSpPr/>
                <p:nvPr/>
              </p:nvGrpSpPr>
              <p:grpSpPr>
                <a:xfrm rot="5400000">
                  <a:off x="1928649" y="1705928"/>
                  <a:ext cx="236550" cy="46653"/>
                  <a:chOff x="2169210" y="1500505"/>
                  <a:chExt cx="236550" cy="46653"/>
                </a:xfrm>
              </p:grpSpPr>
              <p:cxnSp>
                <p:nvCxnSpPr>
                  <p:cNvPr id="371" name="Straight Connector 370">
                    <a:extLst>
                      <a:ext uri="{FF2B5EF4-FFF2-40B4-BE49-F238E27FC236}">
                        <a16:creationId xmlns:a16="http://schemas.microsoft.com/office/drawing/2014/main" id="{F03CE09C-DE00-478F-92EF-1D2EE8360238}"/>
                      </a:ext>
                    </a:extLst>
                  </p:cNvPr>
                  <p:cNvCxnSpPr/>
                  <p:nvPr/>
                </p:nvCxnSpPr>
                <p:spPr>
                  <a:xfrm flipV="1">
                    <a:off x="2169210" y="1500505"/>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7FC5130D-B921-49F9-B77C-A20407242135}"/>
                      </a:ext>
                    </a:extLst>
                  </p:cNvPr>
                  <p:cNvCxnSpPr/>
                  <p:nvPr/>
                </p:nvCxnSpPr>
                <p:spPr>
                  <a:xfrm flipV="1">
                    <a:off x="2227123" y="1501437"/>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A4E8E7B5-4242-4050-8CAD-BF1B36F832BB}"/>
                      </a:ext>
                    </a:extLst>
                  </p:cNvPr>
                  <p:cNvCxnSpPr/>
                  <p:nvPr/>
                </p:nvCxnSpPr>
                <p:spPr>
                  <a:xfrm flipV="1">
                    <a:off x="2283516" y="1501438"/>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4BD0D794-C277-40AE-B14E-080773630439}"/>
                      </a:ext>
                    </a:extLst>
                  </p:cNvPr>
                  <p:cNvCxnSpPr/>
                  <p:nvPr/>
                </p:nvCxnSpPr>
                <p:spPr>
                  <a:xfrm flipV="1">
                    <a:off x="2344638" y="1501437"/>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ECFEA27C-9E79-4D1D-B37F-E9DCD5A92E85}"/>
                      </a:ext>
                    </a:extLst>
                  </p:cNvPr>
                  <p:cNvCxnSpPr/>
                  <p:nvPr/>
                </p:nvCxnSpPr>
                <p:spPr>
                  <a:xfrm flipV="1">
                    <a:off x="2405760" y="1501438"/>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205" name="Group 204">
              <a:extLst>
                <a:ext uri="{FF2B5EF4-FFF2-40B4-BE49-F238E27FC236}">
                  <a16:creationId xmlns:a16="http://schemas.microsoft.com/office/drawing/2014/main" id="{794BCC9F-D52A-4DB2-A2FA-8027F4EAB971}"/>
                </a:ext>
              </a:extLst>
            </p:cNvPr>
            <p:cNvGrpSpPr/>
            <p:nvPr/>
          </p:nvGrpSpPr>
          <p:grpSpPr>
            <a:xfrm>
              <a:off x="1238193" y="3157538"/>
              <a:ext cx="274320" cy="274320"/>
              <a:chOff x="1163853" y="1965204"/>
              <a:chExt cx="554305" cy="495404"/>
            </a:xfrm>
          </p:grpSpPr>
          <p:sp>
            <p:nvSpPr>
              <p:cNvPr id="337" name="Rounded Rectangle 52">
                <a:extLst>
                  <a:ext uri="{FF2B5EF4-FFF2-40B4-BE49-F238E27FC236}">
                    <a16:creationId xmlns:a16="http://schemas.microsoft.com/office/drawing/2014/main" id="{E3EC316D-C5D5-4B9D-B020-344DEE64B8F4}"/>
                  </a:ext>
                </a:extLst>
              </p:cNvPr>
              <p:cNvSpPr/>
              <p:nvPr/>
            </p:nvSpPr>
            <p:spPr>
              <a:xfrm>
                <a:off x="1163853" y="1965204"/>
                <a:ext cx="554305" cy="495404"/>
              </a:xfrm>
              <a:prstGeom prst="roundRect">
                <a:avLst>
                  <a:gd name="adj" fmla="val 25262"/>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38" name="Group 337">
                <a:extLst>
                  <a:ext uri="{FF2B5EF4-FFF2-40B4-BE49-F238E27FC236}">
                    <a16:creationId xmlns:a16="http://schemas.microsoft.com/office/drawing/2014/main" id="{31553956-E248-4AB6-BFBC-4ABEA4F2CEA6}"/>
                  </a:ext>
                </a:extLst>
              </p:cNvPr>
              <p:cNvGrpSpPr/>
              <p:nvPr/>
            </p:nvGrpSpPr>
            <p:grpSpPr>
              <a:xfrm>
                <a:off x="1181029" y="1985143"/>
                <a:ext cx="511766" cy="455296"/>
                <a:chOff x="2023597" y="1500505"/>
                <a:chExt cx="511766" cy="455296"/>
              </a:xfrm>
            </p:grpSpPr>
            <p:sp>
              <p:nvSpPr>
                <p:cNvPr id="339" name="Rounded Rectangle 54">
                  <a:extLst>
                    <a:ext uri="{FF2B5EF4-FFF2-40B4-BE49-F238E27FC236}">
                      <a16:creationId xmlns:a16="http://schemas.microsoft.com/office/drawing/2014/main" id="{24097C30-59F5-4650-BAF9-C575EFC63A82}"/>
                    </a:ext>
                  </a:extLst>
                </p:cNvPr>
                <p:cNvSpPr/>
                <p:nvPr/>
              </p:nvSpPr>
              <p:spPr>
                <a:xfrm>
                  <a:off x="2076905" y="1544497"/>
                  <a:ext cx="411303" cy="359389"/>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0" name="Group 339">
                  <a:extLst>
                    <a:ext uri="{FF2B5EF4-FFF2-40B4-BE49-F238E27FC236}">
                      <a16:creationId xmlns:a16="http://schemas.microsoft.com/office/drawing/2014/main" id="{342E0CEC-E7A8-45D0-921A-147B442584B9}"/>
                    </a:ext>
                  </a:extLst>
                </p:cNvPr>
                <p:cNvGrpSpPr/>
                <p:nvPr/>
              </p:nvGrpSpPr>
              <p:grpSpPr>
                <a:xfrm>
                  <a:off x="2169210" y="1500505"/>
                  <a:ext cx="236550" cy="46653"/>
                  <a:chOff x="2169210" y="1500505"/>
                  <a:chExt cx="236550" cy="46653"/>
                </a:xfrm>
              </p:grpSpPr>
              <p:cxnSp>
                <p:nvCxnSpPr>
                  <p:cNvPr id="359" name="Straight Connector 358">
                    <a:extLst>
                      <a:ext uri="{FF2B5EF4-FFF2-40B4-BE49-F238E27FC236}">
                        <a16:creationId xmlns:a16="http://schemas.microsoft.com/office/drawing/2014/main" id="{094B54A5-0C78-4500-A98F-2BCB27074FC1}"/>
                      </a:ext>
                    </a:extLst>
                  </p:cNvPr>
                  <p:cNvCxnSpPr/>
                  <p:nvPr/>
                </p:nvCxnSpPr>
                <p:spPr>
                  <a:xfrm flipV="1">
                    <a:off x="2169210" y="1500505"/>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D5B0E80F-DC74-4B03-9EE4-4A2F63B9CC5C}"/>
                      </a:ext>
                    </a:extLst>
                  </p:cNvPr>
                  <p:cNvCxnSpPr/>
                  <p:nvPr/>
                </p:nvCxnSpPr>
                <p:spPr>
                  <a:xfrm flipV="1">
                    <a:off x="2227123" y="1501437"/>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73FF6626-6C2F-4BFA-90B8-54C2B24F8A18}"/>
                      </a:ext>
                    </a:extLst>
                  </p:cNvPr>
                  <p:cNvCxnSpPr/>
                  <p:nvPr/>
                </p:nvCxnSpPr>
                <p:spPr>
                  <a:xfrm flipV="1">
                    <a:off x="2283516" y="1501438"/>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963CFB4D-AA3A-48C6-B256-245F9E719471}"/>
                      </a:ext>
                    </a:extLst>
                  </p:cNvPr>
                  <p:cNvCxnSpPr/>
                  <p:nvPr/>
                </p:nvCxnSpPr>
                <p:spPr>
                  <a:xfrm flipV="1">
                    <a:off x="2344638" y="1501437"/>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721A4E99-6EAE-4DFF-B5A8-FC95B37E8873}"/>
                      </a:ext>
                    </a:extLst>
                  </p:cNvPr>
                  <p:cNvCxnSpPr/>
                  <p:nvPr/>
                </p:nvCxnSpPr>
                <p:spPr>
                  <a:xfrm flipV="1">
                    <a:off x="2405760" y="1501438"/>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1" name="Group 340">
                  <a:extLst>
                    <a:ext uri="{FF2B5EF4-FFF2-40B4-BE49-F238E27FC236}">
                      <a16:creationId xmlns:a16="http://schemas.microsoft.com/office/drawing/2014/main" id="{9E4F0084-81BC-4DF1-8D82-86A5285F3F9F}"/>
                    </a:ext>
                  </a:extLst>
                </p:cNvPr>
                <p:cNvGrpSpPr/>
                <p:nvPr/>
              </p:nvGrpSpPr>
              <p:grpSpPr>
                <a:xfrm rot="5400000">
                  <a:off x="2393762" y="1705928"/>
                  <a:ext cx="236550" cy="46653"/>
                  <a:chOff x="2169210" y="1500505"/>
                  <a:chExt cx="236550" cy="46653"/>
                </a:xfrm>
              </p:grpSpPr>
              <p:cxnSp>
                <p:nvCxnSpPr>
                  <p:cNvPr id="354" name="Straight Connector 353">
                    <a:extLst>
                      <a:ext uri="{FF2B5EF4-FFF2-40B4-BE49-F238E27FC236}">
                        <a16:creationId xmlns:a16="http://schemas.microsoft.com/office/drawing/2014/main" id="{B3F39E08-5D2F-4223-9FF0-15A807866291}"/>
                      </a:ext>
                    </a:extLst>
                  </p:cNvPr>
                  <p:cNvCxnSpPr/>
                  <p:nvPr/>
                </p:nvCxnSpPr>
                <p:spPr>
                  <a:xfrm flipV="1">
                    <a:off x="2169210" y="1500505"/>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1EEC1602-1CDD-4E60-B1C8-20BD608FBF55}"/>
                      </a:ext>
                    </a:extLst>
                  </p:cNvPr>
                  <p:cNvCxnSpPr/>
                  <p:nvPr/>
                </p:nvCxnSpPr>
                <p:spPr>
                  <a:xfrm flipV="1">
                    <a:off x="2227123" y="1501437"/>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6360F4F9-26CF-42C1-9858-F336032D5F8F}"/>
                      </a:ext>
                    </a:extLst>
                  </p:cNvPr>
                  <p:cNvCxnSpPr/>
                  <p:nvPr/>
                </p:nvCxnSpPr>
                <p:spPr>
                  <a:xfrm flipV="1">
                    <a:off x="2283516" y="1501438"/>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B995F42A-9485-4650-AFA4-BAFA7FAB2EF1}"/>
                      </a:ext>
                    </a:extLst>
                  </p:cNvPr>
                  <p:cNvCxnSpPr/>
                  <p:nvPr/>
                </p:nvCxnSpPr>
                <p:spPr>
                  <a:xfrm flipV="1">
                    <a:off x="2344638" y="1501437"/>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ED4B9B72-7CA9-413B-897C-B8B8F5D462E0}"/>
                      </a:ext>
                    </a:extLst>
                  </p:cNvPr>
                  <p:cNvCxnSpPr/>
                  <p:nvPr/>
                </p:nvCxnSpPr>
                <p:spPr>
                  <a:xfrm flipV="1">
                    <a:off x="2405760" y="1501438"/>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2" name="Group 341">
                  <a:extLst>
                    <a:ext uri="{FF2B5EF4-FFF2-40B4-BE49-F238E27FC236}">
                      <a16:creationId xmlns:a16="http://schemas.microsoft.com/office/drawing/2014/main" id="{A8CCA2F1-F6CD-4F03-9EB2-F108A6882F7E}"/>
                    </a:ext>
                  </a:extLst>
                </p:cNvPr>
                <p:cNvGrpSpPr/>
                <p:nvPr/>
              </p:nvGrpSpPr>
              <p:grpSpPr>
                <a:xfrm>
                  <a:off x="2155295" y="1909148"/>
                  <a:ext cx="236550" cy="46653"/>
                  <a:chOff x="2169210" y="1500505"/>
                  <a:chExt cx="236550" cy="46653"/>
                </a:xfrm>
              </p:grpSpPr>
              <p:cxnSp>
                <p:nvCxnSpPr>
                  <p:cNvPr id="349" name="Straight Connector 348">
                    <a:extLst>
                      <a:ext uri="{FF2B5EF4-FFF2-40B4-BE49-F238E27FC236}">
                        <a16:creationId xmlns:a16="http://schemas.microsoft.com/office/drawing/2014/main" id="{13165EE2-81D8-45B1-8697-469F443AC073}"/>
                      </a:ext>
                    </a:extLst>
                  </p:cNvPr>
                  <p:cNvCxnSpPr/>
                  <p:nvPr/>
                </p:nvCxnSpPr>
                <p:spPr>
                  <a:xfrm flipV="1">
                    <a:off x="2169210" y="1500505"/>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928B5497-E13A-456B-90B0-3007C3F2EB75}"/>
                      </a:ext>
                    </a:extLst>
                  </p:cNvPr>
                  <p:cNvCxnSpPr/>
                  <p:nvPr/>
                </p:nvCxnSpPr>
                <p:spPr>
                  <a:xfrm flipV="1">
                    <a:off x="2227123" y="1501437"/>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389536A6-115E-4555-941E-09884C2A4FC5}"/>
                      </a:ext>
                    </a:extLst>
                  </p:cNvPr>
                  <p:cNvCxnSpPr/>
                  <p:nvPr/>
                </p:nvCxnSpPr>
                <p:spPr>
                  <a:xfrm flipV="1">
                    <a:off x="2283516" y="1501438"/>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F4E29D20-BB23-4509-A682-BCF018BB557F}"/>
                      </a:ext>
                    </a:extLst>
                  </p:cNvPr>
                  <p:cNvCxnSpPr/>
                  <p:nvPr/>
                </p:nvCxnSpPr>
                <p:spPr>
                  <a:xfrm flipV="1">
                    <a:off x="2344638" y="1501437"/>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EEE78248-B58E-42F1-B858-0BA2A41A4CDA}"/>
                      </a:ext>
                    </a:extLst>
                  </p:cNvPr>
                  <p:cNvCxnSpPr/>
                  <p:nvPr/>
                </p:nvCxnSpPr>
                <p:spPr>
                  <a:xfrm flipV="1">
                    <a:off x="2405760" y="1501438"/>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3" name="Group 342">
                  <a:extLst>
                    <a:ext uri="{FF2B5EF4-FFF2-40B4-BE49-F238E27FC236}">
                      <a16:creationId xmlns:a16="http://schemas.microsoft.com/office/drawing/2014/main" id="{5BE549BA-8303-4F4F-A5B2-99AE8E65A356}"/>
                    </a:ext>
                  </a:extLst>
                </p:cNvPr>
                <p:cNvGrpSpPr/>
                <p:nvPr/>
              </p:nvGrpSpPr>
              <p:grpSpPr>
                <a:xfrm rot="5400000">
                  <a:off x="1928649" y="1705928"/>
                  <a:ext cx="236550" cy="46653"/>
                  <a:chOff x="2169210" y="1500505"/>
                  <a:chExt cx="236550" cy="46653"/>
                </a:xfrm>
              </p:grpSpPr>
              <p:cxnSp>
                <p:nvCxnSpPr>
                  <p:cNvPr id="344" name="Straight Connector 343">
                    <a:extLst>
                      <a:ext uri="{FF2B5EF4-FFF2-40B4-BE49-F238E27FC236}">
                        <a16:creationId xmlns:a16="http://schemas.microsoft.com/office/drawing/2014/main" id="{A5A674E8-98A6-495C-842F-99256E53999F}"/>
                      </a:ext>
                    </a:extLst>
                  </p:cNvPr>
                  <p:cNvCxnSpPr/>
                  <p:nvPr/>
                </p:nvCxnSpPr>
                <p:spPr>
                  <a:xfrm flipV="1">
                    <a:off x="2169210" y="1500505"/>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CA6FA344-04A6-42FC-8CDD-9E1E1A64E53C}"/>
                      </a:ext>
                    </a:extLst>
                  </p:cNvPr>
                  <p:cNvCxnSpPr/>
                  <p:nvPr/>
                </p:nvCxnSpPr>
                <p:spPr>
                  <a:xfrm flipV="1">
                    <a:off x="2227123" y="1501437"/>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FB8BD04D-14A6-4EC2-A0E7-6F85C8D38AD0}"/>
                      </a:ext>
                    </a:extLst>
                  </p:cNvPr>
                  <p:cNvCxnSpPr/>
                  <p:nvPr/>
                </p:nvCxnSpPr>
                <p:spPr>
                  <a:xfrm flipV="1">
                    <a:off x="2283516" y="1501438"/>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AE3D6DC4-76E4-4321-95D4-E3DD761DA43C}"/>
                      </a:ext>
                    </a:extLst>
                  </p:cNvPr>
                  <p:cNvCxnSpPr/>
                  <p:nvPr/>
                </p:nvCxnSpPr>
                <p:spPr>
                  <a:xfrm flipV="1">
                    <a:off x="2344638" y="1501437"/>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27B6C128-C28E-4DA6-9D43-77E0FE3C27B6}"/>
                      </a:ext>
                    </a:extLst>
                  </p:cNvPr>
                  <p:cNvCxnSpPr/>
                  <p:nvPr/>
                </p:nvCxnSpPr>
                <p:spPr>
                  <a:xfrm flipV="1">
                    <a:off x="2405760" y="1501438"/>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206" name="Group 205">
              <a:extLst>
                <a:ext uri="{FF2B5EF4-FFF2-40B4-BE49-F238E27FC236}">
                  <a16:creationId xmlns:a16="http://schemas.microsoft.com/office/drawing/2014/main" id="{B83A56DC-9C07-46D9-834F-BFDA175411B3}"/>
                </a:ext>
              </a:extLst>
            </p:cNvPr>
            <p:cNvGrpSpPr/>
            <p:nvPr/>
          </p:nvGrpSpPr>
          <p:grpSpPr>
            <a:xfrm>
              <a:off x="1163969" y="3468925"/>
              <a:ext cx="274320" cy="274320"/>
              <a:chOff x="1163853" y="1965204"/>
              <a:chExt cx="554305" cy="495404"/>
            </a:xfrm>
          </p:grpSpPr>
          <p:sp>
            <p:nvSpPr>
              <p:cNvPr id="310" name="Rounded Rectangle 80">
                <a:extLst>
                  <a:ext uri="{FF2B5EF4-FFF2-40B4-BE49-F238E27FC236}">
                    <a16:creationId xmlns:a16="http://schemas.microsoft.com/office/drawing/2014/main" id="{92CDE139-2F96-455F-AB4A-3DA5F703DBCC}"/>
                  </a:ext>
                </a:extLst>
              </p:cNvPr>
              <p:cNvSpPr/>
              <p:nvPr/>
            </p:nvSpPr>
            <p:spPr>
              <a:xfrm>
                <a:off x="1163853" y="1965204"/>
                <a:ext cx="554305" cy="495404"/>
              </a:xfrm>
              <a:prstGeom prst="roundRect">
                <a:avLst>
                  <a:gd name="adj" fmla="val 2526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1" name="Group 310">
                <a:extLst>
                  <a:ext uri="{FF2B5EF4-FFF2-40B4-BE49-F238E27FC236}">
                    <a16:creationId xmlns:a16="http://schemas.microsoft.com/office/drawing/2014/main" id="{10A58518-4FED-4786-B030-EE8F1ADB4681}"/>
                  </a:ext>
                </a:extLst>
              </p:cNvPr>
              <p:cNvGrpSpPr/>
              <p:nvPr/>
            </p:nvGrpSpPr>
            <p:grpSpPr>
              <a:xfrm>
                <a:off x="1181029" y="1985143"/>
                <a:ext cx="511766" cy="455296"/>
                <a:chOff x="2023597" y="1500505"/>
                <a:chExt cx="511766" cy="455296"/>
              </a:xfrm>
            </p:grpSpPr>
            <p:sp>
              <p:nvSpPr>
                <p:cNvPr id="312" name="Rounded Rectangle 82">
                  <a:extLst>
                    <a:ext uri="{FF2B5EF4-FFF2-40B4-BE49-F238E27FC236}">
                      <a16:creationId xmlns:a16="http://schemas.microsoft.com/office/drawing/2014/main" id="{A57A86FD-3D78-4308-836A-8890331CD716}"/>
                    </a:ext>
                  </a:extLst>
                </p:cNvPr>
                <p:cNvSpPr/>
                <p:nvPr/>
              </p:nvSpPr>
              <p:spPr>
                <a:xfrm>
                  <a:off x="2076905" y="1544497"/>
                  <a:ext cx="411303" cy="359389"/>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3" name="Group 312">
                  <a:extLst>
                    <a:ext uri="{FF2B5EF4-FFF2-40B4-BE49-F238E27FC236}">
                      <a16:creationId xmlns:a16="http://schemas.microsoft.com/office/drawing/2014/main" id="{A84074EB-A95D-4CA6-8C1A-EEF4A8C231EB}"/>
                    </a:ext>
                  </a:extLst>
                </p:cNvPr>
                <p:cNvGrpSpPr/>
                <p:nvPr/>
              </p:nvGrpSpPr>
              <p:grpSpPr>
                <a:xfrm>
                  <a:off x="2169210" y="1500505"/>
                  <a:ext cx="236550" cy="46653"/>
                  <a:chOff x="2169210" y="1500505"/>
                  <a:chExt cx="236550" cy="46653"/>
                </a:xfrm>
              </p:grpSpPr>
              <p:cxnSp>
                <p:nvCxnSpPr>
                  <p:cNvPr id="332" name="Straight Connector 331">
                    <a:extLst>
                      <a:ext uri="{FF2B5EF4-FFF2-40B4-BE49-F238E27FC236}">
                        <a16:creationId xmlns:a16="http://schemas.microsoft.com/office/drawing/2014/main" id="{379BC013-44E8-4C10-84EB-B8AD3A2E0FAB}"/>
                      </a:ext>
                    </a:extLst>
                  </p:cNvPr>
                  <p:cNvCxnSpPr/>
                  <p:nvPr/>
                </p:nvCxnSpPr>
                <p:spPr>
                  <a:xfrm flipV="1">
                    <a:off x="2169210" y="1500505"/>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AA8B20EB-81B9-4222-99AC-A00CA65DC090}"/>
                      </a:ext>
                    </a:extLst>
                  </p:cNvPr>
                  <p:cNvCxnSpPr/>
                  <p:nvPr/>
                </p:nvCxnSpPr>
                <p:spPr>
                  <a:xfrm flipV="1">
                    <a:off x="2227123" y="1501437"/>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F95B5A98-BC10-46E0-BD1B-2CE847C00E5E}"/>
                      </a:ext>
                    </a:extLst>
                  </p:cNvPr>
                  <p:cNvCxnSpPr/>
                  <p:nvPr/>
                </p:nvCxnSpPr>
                <p:spPr>
                  <a:xfrm flipV="1">
                    <a:off x="2283516" y="1501438"/>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CA78931B-1A8B-4194-B433-D44C7C552E2C}"/>
                      </a:ext>
                    </a:extLst>
                  </p:cNvPr>
                  <p:cNvCxnSpPr/>
                  <p:nvPr/>
                </p:nvCxnSpPr>
                <p:spPr>
                  <a:xfrm flipV="1">
                    <a:off x="2344638" y="1501437"/>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B756B234-A3F1-47CB-84E1-E435BF052EA2}"/>
                      </a:ext>
                    </a:extLst>
                  </p:cNvPr>
                  <p:cNvCxnSpPr/>
                  <p:nvPr/>
                </p:nvCxnSpPr>
                <p:spPr>
                  <a:xfrm flipV="1">
                    <a:off x="2405760" y="1501438"/>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4" name="Group 313">
                  <a:extLst>
                    <a:ext uri="{FF2B5EF4-FFF2-40B4-BE49-F238E27FC236}">
                      <a16:creationId xmlns:a16="http://schemas.microsoft.com/office/drawing/2014/main" id="{327BF6C4-B261-4402-969A-534040BFF0D1}"/>
                    </a:ext>
                  </a:extLst>
                </p:cNvPr>
                <p:cNvGrpSpPr/>
                <p:nvPr/>
              </p:nvGrpSpPr>
              <p:grpSpPr>
                <a:xfrm rot="5400000">
                  <a:off x="2393762" y="1705928"/>
                  <a:ext cx="236550" cy="46653"/>
                  <a:chOff x="2169210" y="1500505"/>
                  <a:chExt cx="236550" cy="46653"/>
                </a:xfrm>
              </p:grpSpPr>
              <p:cxnSp>
                <p:nvCxnSpPr>
                  <p:cNvPr id="327" name="Straight Connector 326">
                    <a:extLst>
                      <a:ext uri="{FF2B5EF4-FFF2-40B4-BE49-F238E27FC236}">
                        <a16:creationId xmlns:a16="http://schemas.microsoft.com/office/drawing/2014/main" id="{8CD1D485-1F6D-4BAA-8083-53B1DE9A62FC}"/>
                      </a:ext>
                    </a:extLst>
                  </p:cNvPr>
                  <p:cNvCxnSpPr/>
                  <p:nvPr/>
                </p:nvCxnSpPr>
                <p:spPr>
                  <a:xfrm flipV="1">
                    <a:off x="2169210" y="1500505"/>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F4615763-74C0-4C1D-BD4B-5D8182D065C7}"/>
                      </a:ext>
                    </a:extLst>
                  </p:cNvPr>
                  <p:cNvCxnSpPr/>
                  <p:nvPr/>
                </p:nvCxnSpPr>
                <p:spPr>
                  <a:xfrm flipV="1">
                    <a:off x="2227123" y="1501437"/>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BD1A2967-ED34-4835-B026-475D79374D03}"/>
                      </a:ext>
                    </a:extLst>
                  </p:cNvPr>
                  <p:cNvCxnSpPr/>
                  <p:nvPr/>
                </p:nvCxnSpPr>
                <p:spPr>
                  <a:xfrm flipV="1">
                    <a:off x="2283516" y="1501438"/>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5AAC6196-BA73-4D7C-90C2-5E78AF9CBDDF}"/>
                      </a:ext>
                    </a:extLst>
                  </p:cNvPr>
                  <p:cNvCxnSpPr/>
                  <p:nvPr/>
                </p:nvCxnSpPr>
                <p:spPr>
                  <a:xfrm flipV="1">
                    <a:off x="2344638" y="1501437"/>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8706730-C09F-4F86-9E66-74B6EA9EA4AB}"/>
                      </a:ext>
                    </a:extLst>
                  </p:cNvPr>
                  <p:cNvCxnSpPr/>
                  <p:nvPr/>
                </p:nvCxnSpPr>
                <p:spPr>
                  <a:xfrm flipV="1">
                    <a:off x="2405760" y="1501438"/>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5" name="Group 314">
                  <a:extLst>
                    <a:ext uri="{FF2B5EF4-FFF2-40B4-BE49-F238E27FC236}">
                      <a16:creationId xmlns:a16="http://schemas.microsoft.com/office/drawing/2014/main" id="{154CF085-4578-4334-BB19-145836BF9A58}"/>
                    </a:ext>
                  </a:extLst>
                </p:cNvPr>
                <p:cNvGrpSpPr/>
                <p:nvPr/>
              </p:nvGrpSpPr>
              <p:grpSpPr>
                <a:xfrm>
                  <a:off x="2155295" y="1909148"/>
                  <a:ext cx="236550" cy="46653"/>
                  <a:chOff x="2169210" y="1500505"/>
                  <a:chExt cx="236550" cy="46653"/>
                </a:xfrm>
              </p:grpSpPr>
              <p:cxnSp>
                <p:nvCxnSpPr>
                  <p:cNvPr id="322" name="Straight Connector 321">
                    <a:extLst>
                      <a:ext uri="{FF2B5EF4-FFF2-40B4-BE49-F238E27FC236}">
                        <a16:creationId xmlns:a16="http://schemas.microsoft.com/office/drawing/2014/main" id="{9A01ADD6-54BE-4401-871F-578CE185C095}"/>
                      </a:ext>
                    </a:extLst>
                  </p:cNvPr>
                  <p:cNvCxnSpPr/>
                  <p:nvPr/>
                </p:nvCxnSpPr>
                <p:spPr>
                  <a:xfrm flipV="1">
                    <a:off x="2169210" y="1500505"/>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8408694-DCF7-418A-8A3E-4D5568FFFCAD}"/>
                      </a:ext>
                    </a:extLst>
                  </p:cNvPr>
                  <p:cNvCxnSpPr/>
                  <p:nvPr/>
                </p:nvCxnSpPr>
                <p:spPr>
                  <a:xfrm flipV="1">
                    <a:off x="2227123" y="1501437"/>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B2BDB2AA-276A-4D8F-8DC8-F179B1974DFE}"/>
                      </a:ext>
                    </a:extLst>
                  </p:cNvPr>
                  <p:cNvCxnSpPr/>
                  <p:nvPr/>
                </p:nvCxnSpPr>
                <p:spPr>
                  <a:xfrm flipV="1">
                    <a:off x="2283516" y="1501438"/>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AC4FE55C-9806-40DC-8F5D-E76D4DAD57CE}"/>
                      </a:ext>
                    </a:extLst>
                  </p:cNvPr>
                  <p:cNvCxnSpPr/>
                  <p:nvPr/>
                </p:nvCxnSpPr>
                <p:spPr>
                  <a:xfrm flipV="1">
                    <a:off x="2344638" y="1501437"/>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354882C1-2F31-4014-9119-AE88538448D8}"/>
                      </a:ext>
                    </a:extLst>
                  </p:cNvPr>
                  <p:cNvCxnSpPr/>
                  <p:nvPr/>
                </p:nvCxnSpPr>
                <p:spPr>
                  <a:xfrm flipV="1">
                    <a:off x="2405760" y="1501438"/>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6" name="Group 315">
                  <a:extLst>
                    <a:ext uri="{FF2B5EF4-FFF2-40B4-BE49-F238E27FC236}">
                      <a16:creationId xmlns:a16="http://schemas.microsoft.com/office/drawing/2014/main" id="{573AB4E2-B496-4748-94D2-BEEB5F14C219}"/>
                    </a:ext>
                  </a:extLst>
                </p:cNvPr>
                <p:cNvGrpSpPr/>
                <p:nvPr/>
              </p:nvGrpSpPr>
              <p:grpSpPr>
                <a:xfrm rot="5400000">
                  <a:off x="1928649" y="1705928"/>
                  <a:ext cx="236550" cy="46653"/>
                  <a:chOff x="2169210" y="1500505"/>
                  <a:chExt cx="236550" cy="46653"/>
                </a:xfrm>
              </p:grpSpPr>
              <p:cxnSp>
                <p:nvCxnSpPr>
                  <p:cNvPr id="317" name="Straight Connector 316">
                    <a:extLst>
                      <a:ext uri="{FF2B5EF4-FFF2-40B4-BE49-F238E27FC236}">
                        <a16:creationId xmlns:a16="http://schemas.microsoft.com/office/drawing/2014/main" id="{8A1D08E8-E2BF-46ED-8C7F-64A1720A7666}"/>
                      </a:ext>
                    </a:extLst>
                  </p:cNvPr>
                  <p:cNvCxnSpPr/>
                  <p:nvPr/>
                </p:nvCxnSpPr>
                <p:spPr>
                  <a:xfrm flipV="1">
                    <a:off x="2169210" y="1500505"/>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8BAE5C80-708B-4D73-BAC4-7E879437D735}"/>
                      </a:ext>
                    </a:extLst>
                  </p:cNvPr>
                  <p:cNvCxnSpPr/>
                  <p:nvPr/>
                </p:nvCxnSpPr>
                <p:spPr>
                  <a:xfrm flipV="1">
                    <a:off x="2227123" y="1501437"/>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4E013DC9-3583-45AD-BD08-8E86F60AEE07}"/>
                      </a:ext>
                    </a:extLst>
                  </p:cNvPr>
                  <p:cNvCxnSpPr/>
                  <p:nvPr/>
                </p:nvCxnSpPr>
                <p:spPr>
                  <a:xfrm flipV="1">
                    <a:off x="2283516" y="1501438"/>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3DB22ED8-375F-4B46-A5E1-3B323AFF8B62}"/>
                      </a:ext>
                    </a:extLst>
                  </p:cNvPr>
                  <p:cNvCxnSpPr/>
                  <p:nvPr/>
                </p:nvCxnSpPr>
                <p:spPr>
                  <a:xfrm flipV="1">
                    <a:off x="2344638" y="1501437"/>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DA470991-4D5D-4DA2-871B-D3EA41B229DE}"/>
                      </a:ext>
                    </a:extLst>
                  </p:cNvPr>
                  <p:cNvCxnSpPr/>
                  <p:nvPr/>
                </p:nvCxnSpPr>
                <p:spPr>
                  <a:xfrm flipV="1">
                    <a:off x="2405760" y="1501438"/>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207" name="Right Arrow 107">
              <a:extLst>
                <a:ext uri="{FF2B5EF4-FFF2-40B4-BE49-F238E27FC236}">
                  <a16:creationId xmlns:a16="http://schemas.microsoft.com/office/drawing/2014/main" id="{28C651A2-4C3A-437F-86EE-D59C10BE277E}"/>
                </a:ext>
              </a:extLst>
            </p:cNvPr>
            <p:cNvSpPr/>
            <p:nvPr/>
          </p:nvSpPr>
          <p:spPr>
            <a:xfrm>
              <a:off x="2001254" y="3148763"/>
              <a:ext cx="202781" cy="132607"/>
            </a:xfrm>
            <a:prstGeom prst="rightArrow">
              <a:avLst/>
            </a:prstGeom>
            <a:solidFill>
              <a:srgbClr val="00709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8" name="Group 207">
              <a:extLst>
                <a:ext uri="{FF2B5EF4-FFF2-40B4-BE49-F238E27FC236}">
                  <a16:creationId xmlns:a16="http://schemas.microsoft.com/office/drawing/2014/main" id="{E0AF8973-0055-4DEC-A1A4-8CE778B9C76C}"/>
                </a:ext>
              </a:extLst>
            </p:cNvPr>
            <p:cNvGrpSpPr/>
            <p:nvPr/>
          </p:nvGrpSpPr>
          <p:grpSpPr>
            <a:xfrm>
              <a:off x="2430484" y="1936749"/>
              <a:ext cx="2958703" cy="2022349"/>
              <a:chOff x="2400797" y="1584830"/>
              <a:chExt cx="2626889" cy="1744966"/>
            </a:xfrm>
          </p:grpSpPr>
          <p:grpSp>
            <p:nvGrpSpPr>
              <p:cNvPr id="209" name="Group 208">
                <a:extLst>
                  <a:ext uri="{FF2B5EF4-FFF2-40B4-BE49-F238E27FC236}">
                    <a16:creationId xmlns:a16="http://schemas.microsoft.com/office/drawing/2014/main" id="{9F705056-F933-43D9-A2A3-4B19B4EBE184}"/>
                  </a:ext>
                </a:extLst>
              </p:cNvPr>
              <p:cNvGrpSpPr/>
              <p:nvPr/>
            </p:nvGrpSpPr>
            <p:grpSpPr>
              <a:xfrm>
                <a:off x="2400797" y="1850940"/>
                <a:ext cx="2626889" cy="1478856"/>
                <a:chOff x="1769611" y="1370695"/>
                <a:chExt cx="2626889" cy="1478856"/>
              </a:xfrm>
            </p:grpSpPr>
            <p:sp>
              <p:nvSpPr>
                <p:cNvPr id="301" name="Freeform 201">
                  <a:extLst>
                    <a:ext uri="{FF2B5EF4-FFF2-40B4-BE49-F238E27FC236}">
                      <a16:creationId xmlns:a16="http://schemas.microsoft.com/office/drawing/2014/main" id="{29ACC9CF-20BB-41C6-AA54-91F0164B2147}"/>
                    </a:ext>
                  </a:extLst>
                </p:cNvPr>
                <p:cNvSpPr/>
                <p:nvPr/>
              </p:nvSpPr>
              <p:spPr>
                <a:xfrm>
                  <a:off x="2012075" y="1447211"/>
                  <a:ext cx="2189501" cy="1155147"/>
                </a:xfrm>
                <a:custGeom>
                  <a:avLst/>
                  <a:gdLst>
                    <a:gd name="connsiteX0" fmla="*/ 0 w 2324100"/>
                    <a:gd name="connsiteY0" fmla="*/ 1154888 h 1155147"/>
                    <a:gd name="connsiteX1" fmla="*/ 330200 w 2324100"/>
                    <a:gd name="connsiteY1" fmla="*/ 1065988 h 1155147"/>
                    <a:gd name="connsiteX2" fmla="*/ 622300 w 2324100"/>
                    <a:gd name="connsiteY2" fmla="*/ 704038 h 1155147"/>
                    <a:gd name="connsiteX3" fmla="*/ 971550 w 2324100"/>
                    <a:gd name="connsiteY3" fmla="*/ 126188 h 1155147"/>
                    <a:gd name="connsiteX4" fmla="*/ 1143000 w 2324100"/>
                    <a:gd name="connsiteY4" fmla="*/ 5538 h 1155147"/>
                    <a:gd name="connsiteX5" fmla="*/ 1358900 w 2324100"/>
                    <a:gd name="connsiteY5" fmla="*/ 234138 h 1155147"/>
                    <a:gd name="connsiteX6" fmla="*/ 1727200 w 2324100"/>
                    <a:gd name="connsiteY6" fmla="*/ 875488 h 1155147"/>
                    <a:gd name="connsiteX7" fmla="*/ 1898650 w 2324100"/>
                    <a:gd name="connsiteY7" fmla="*/ 1059638 h 1155147"/>
                    <a:gd name="connsiteX8" fmla="*/ 2101850 w 2324100"/>
                    <a:gd name="connsiteY8" fmla="*/ 1142188 h 1155147"/>
                    <a:gd name="connsiteX9" fmla="*/ 2324100 w 2324100"/>
                    <a:gd name="connsiteY9" fmla="*/ 1154888 h 1155147"/>
                    <a:gd name="connsiteX10" fmla="*/ 2324100 w 2324100"/>
                    <a:gd name="connsiteY10" fmla="*/ 1154888 h 1155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100" h="1155147">
                      <a:moveTo>
                        <a:pt x="0" y="1154888"/>
                      </a:moveTo>
                      <a:cubicBezTo>
                        <a:pt x="113241" y="1148009"/>
                        <a:pt x="226483" y="1141130"/>
                        <a:pt x="330200" y="1065988"/>
                      </a:cubicBezTo>
                      <a:cubicBezTo>
                        <a:pt x="433917" y="990846"/>
                        <a:pt x="515408" y="860671"/>
                        <a:pt x="622300" y="704038"/>
                      </a:cubicBezTo>
                      <a:cubicBezTo>
                        <a:pt x="729192" y="547405"/>
                        <a:pt x="884767" y="242605"/>
                        <a:pt x="971550" y="126188"/>
                      </a:cubicBezTo>
                      <a:cubicBezTo>
                        <a:pt x="1058333" y="9771"/>
                        <a:pt x="1078442" y="-12454"/>
                        <a:pt x="1143000" y="5538"/>
                      </a:cubicBezTo>
                      <a:cubicBezTo>
                        <a:pt x="1207558" y="23530"/>
                        <a:pt x="1261533" y="89146"/>
                        <a:pt x="1358900" y="234138"/>
                      </a:cubicBezTo>
                      <a:cubicBezTo>
                        <a:pt x="1456267" y="379130"/>
                        <a:pt x="1637242" y="737905"/>
                        <a:pt x="1727200" y="875488"/>
                      </a:cubicBezTo>
                      <a:cubicBezTo>
                        <a:pt x="1817158" y="1013071"/>
                        <a:pt x="1836208" y="1015188"/>
                        <a:pt x="1898650" y="1059638"/>
                      </a:cubicBezTo>
                      <a:cubicBezTo>
                        <a:pt x="1961092" y="1104088"/>
                        <a:pt x="2030942" y="1126313"/>
                        <a:pt x="2101850" y="1142188"/>
                      </a:cubicBezTo>
                      <a:cubicBezTo>
                        <a:pt x="2172758" y="1158063"/>
                        <a:pt x="2324100" y="1154888"/>
                        <a:pt x="2324100" y="1154888"/>
                      </a:cubicBezTo>
                      <a:lnTo>
                        <a:pt x="2324100" y="1154888"/>
                      </a:lnTo>
                    </a:path>
                  </a:pathLst>
                </a:custGeom>
                <a:noFill/>
                <a:ln w="22225">
                  <a:solidFill>
                    <a:srgbClr val="0070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2" name="Straight Arrow Connector 301">
                  <a:extLst>
                    <a:ext uri="{FF2B5EF4-FFF2-40B4-BE49-F238E27FC236}">
                      <a16:creationId xmlns:a16="http://schemas.microsoft.com/office/drawing/2014/main" id="{EE5DDE89-B547-4706-AEB9-E8A87C5709DE}"/>
                    </a:ext>
                  </a:extLst>
                </p:cNvPr>
                <p:cNvCxnSpPr>
                  <a:stCxn id="301" idx="0"/>
                </p:cNvCxnSpPr>
                <p:nvPr/>
              </p:nvCxnSpPr>
              <p:spPr>
                <a:xfrm flipH="1" flipV="1">
                  <a:off x="1988875" y="1370695"/>
                  <a:ext cx="23200" cy="1231404"/>
                </a:xfrm>
                <a:prstGeom prst="straightConnector1">
                  <a:avLst/>
                </a:prstGeom>
                <a:ln>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E141E4F4-E21F-4365-B3C4-8D81C1B8F9FC}"/>
                    </a:ext>
                  </a:extLst>
                </p:cNvPr>
                <p:cNvCxnSpPr/>
                <p:nvPr/>
              </p:nvCxnSpPr>
              <p:spPr>
                <a:xfrm flipV="1">
                  <a:off x="2002751" y="2602099"/>
                  <a:ext cx="2301054" cy="4764"/>
                </a:xfrm>
                <a:prstGeom prst="straightConnector1">
                  <a:avLst/>
                </a:prstGeom>
                <a:ln>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FE603DB1-1236-4B76-9695-F4E9DE8CDA3C}"/>
                    </a:ext>
                  </a:extLst>
                </p:cNvPr>
                <p:cNvCxnSpPr/>
                <p:nvPr/>
              </p:nvCxnSpPr>
              <p:spPr>
                <a:xfrm>
                  <a:off x="2420675" y="1370695"/>
                  <a:ext cx="0" cy="1245961"/>
                </a:xfrm>
                <a:prstGeom prst="line">
                  <a:avLst/>
                </a:prstGeom>
                <a:ln w="1270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2E09249B-C969-4701-9FD7-9AADD87E27B2}"/>
                    </a:ext>
                  </a:extLst>
                </p:cNvPr>
                <p:cNvCxnSpPr/>
                <p:nvPr/>
              </p:nvCxnSpPr>
              <p:spPr>
                <a:xfrm>
                  <a:off x="3674800" y="1381465"/>
                  <a:ext cx="0" cy="1245961"/>
                </a:xfrm>
                <a:prstGeom prst="line">
                  <a:avLst/>
                </a:prstGeom>
                <a:ln w="1270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C85D63F0-045D-422B-B34A-790357E2B1A3}"/>
                    </a:ext>
                  </a:extLst>
                </p:cNvPr>
                <p:cNvCxnSpPr/>
                <p:nvPr/>
              </p:nvCxnSpPr>
              <p:spPr>
                <a:xfrm>
                  <a:off x="2823900" y="1370695"/>
                  <a:ext cx="0" cy="1245961"/>
                </a:xfrm>
                <a:prstGeom prst="line">
                  <a:avLst/>
                </a:prstGeom>
                <a:ln w="1270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96C6FBCB-CE66-453E-B5B0-23FE17FB486B}"/>
                    </a:ext>
                  </a:extLst>
                </p:cNvPr>
                <p:cNvCxnSpPr/>
                <p:nvPr/>
              </p:nvCxnSpPr>
              <p:spPr>
                <a:xfrm>
                  <a:off x="3269620" y="1370695"/>
                  <a:ext cx="0" cy="1245961"/>
                </a:xfrm>
                <a:prstGeom prst="line">
                  <a:avLst/>
                </a:prstGeom>
                <a:ln w="12700">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08" name="TextBox 307">
                  <a:extLst>
                    <a:ext uri="{FF2B5EF4-FFF2-40B4-BE49-F238E27FC236}">
                      <a16:creationId xmlns:a16="http://schemas.microsoft.com/office/drawing/2014/main" id="{2EE5B52C-0484-4D8C-9389-76D1FAF14E62}"/>
                    </a:ext>
                  </a:extLst>
                </p:cNvPr>
                <p:cNvSpPr txBox="1"/>
                <p:nvPr/>
              </p:nvSpPr>
              <p:spPr>
                <a:xfrm rot="16200000">
                  <a:off x="1567152" y="1918552"/>
                  <a:ext cx="651140" cy="246221"/>
                </a:xfrm>
                <a:prstGeom prst="rect">
                  <a:avLst/>
                </a:prstGeom>
                <a:noFill/>
              </p:spPr>
              <p:txBody>
                <a:bodyPr wrap="none" rtlCol="0">
                  <a:spAutoFit/>
                </a:bodyPr>
                <a:lstStyle/>
                <a:p>
                  <a:r>
                    <a:rPr lang="en-US" sz="1000" dirty="0"/>
                    <a:t>#of chips</a:t>
                  </a:r>
                </a:p>
              </p:txBody>
            </p:sp>
            <p:sp>
              <p:nvSpPr>
                <p:cNvPr id="309" name="TextBox 308">
                  <a:extLst>
                    <a:ext uri="{FF2B5EF4-FFF2-40B4-BE49-F238E27FC236}">
                      <a16:creationId xmlns:a16="http://schemas.microsoft.com/office/drawing/2014/main" id="{1CC6CA2F-FAAB-46F1-937B-0881609F5BBE}"/>
                    </a:ext>
                  </a:extLst>
                </p:cNvPr>
                <p:cNvSpPr txBox="1"/>
                <p:nvPr/>
              </p:nvSpPr>
              <p:spPr>
                <a:xfrm>
                  <a:off x="3665210" y="2603330"/>
                  <a:ext cx="731290" cy="246221"/>
                </a:xfrm>
                <a:prstGeom prst="rect">
                  <a:avLst/>
                </a:prstGeom>
                <a:noFill/>
              </p:spPr>
              <p:txBody>
                <a:bodyPr wrap="none" rtlCol="0">
                  <a:spAutoFit/>
                </a:bodyPr>
                <a:lstStyle/>
                <a:p>
                  <a:r>
                    <a:rPr lang="en-US" sz="1000" dirty="0"/>
                    <a:t>Frequency</a:t>
                  </a:r>
                </a:p>
              </p:txBody>
            </p:sp>
          </p:grpSp>
          <p:grpSp>
            <p:nvGrpSpPr>
              <p:cNvPr id="210" name="Group 209">
                <a:extLst>
                  <a:ext uri="{FF2B5EF4-FFF2-40B4-BE49-F238E27FC236}">
                    <a16:creationId xmlns:a16="http://schemas.microsoft.com/office/drawing/2014/main" id="{E6BD1592-53A1-4B63-BB6C-DF4A726E50B8}"/>
                  </a:ext>
                </a:extLst>
              </p:cNvPr>
              <p:cNvGrpSpPr/>
              <p:nvPr/>
            </p:nvGrpSpPr>
            <p:grpSpPr>
              <a:xfrm>
                <a:off x="3093006" y="1842012"/>
                <a:ext cx="274320" cy="274320"/>
                <a:chOff x="1163853" y="1965204"/>
                <a:chExt cx="554305" cy="495404"/>
              </a:xfrm>
            </p:grpSpPr>
            <p:sp>
              <p:nvSpPr>
                <p:cNvPr id="274" name="Rounded Rectangle 174">
                  <a:extLst>
                    <a:ext uri="{FF2B5EF4-FFF2-40B4-BE49-F238E27FC236}">
                      <a16:creationId xmlns:a16="http://schemas.microsoft.com/office/drawing/2014/main" id="{C51E821F-0BE6-44A3-8EAD-7CB6307029CF}"/>
                    </a:ext>
                  </a:extLst>
                </p:cNvPr>
                <p:cNvSpPr/>
                <p:nvPr/>
              </p:nvSpPr>
              <p:spPr>
                <a:xfrm>
                  <a:off x="1163853" y="1965204"/>
                  <a:ext cx="554305" cy="495404"/>
                </a:xfrm>
                <a:prstGeom prst="roundRect">
                  <a:avLst>
                    <a:gd name="adj" fmla="val 2526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5" name="Group 274">
                  <a:extLst>
                    <a:ext uri="{FF2B5EF4-FFF2-40B4-BE49-F238E27FC236}">
                      <a16:creationId xmlns:a16="http://schemas.microsoft.com/office/drawing/2014/main" id="{F15B5FDE-A827-4033-9CD6-3DF3233978F2}"/>
                    </a:ext>
                  </a:extLst>
                </p:cNvPr>
                <p:cNvGrpSpPr/>
                <p:nvPr/>
              </p:nvGrpSpPr>
              <p:grpSpPr>
                <a:xfrm>
                  <a:off x="1181029" y="1985143"/>
                  <a:ext cx="511766" cy="455296"/>
                  <a:chOff x="2023597" y="1500505"/>
                  <a:chExt cx="511766" cy="455296"/>
                </a:xfrm>
              </p:grpSpPr>
              <p:sp>
                <p:nvSpPr>
                  <p:cNvPr id="276" name="Rounded Rectangle 176">
                    <a:extLst>
                      <a:ext uri="{FF2B5EF4-FFF2-40B4-BE49-F238E27FC236}">
                        <a16:creationId xmlns:a16="http://schemas.microsoft.com/office/drawing/2014/main" id="{FB8853E4-5B49-45DD-A2E4-38D767EDDDF6}"/>
                      </a:ext>
                    </a:extLst>
                  </p:cNvPr>
                  <p:cNvSpPr/>
                  <p:nvPr/>
                </p:nvSpPr>
                <p:spPr>
                  <a:xfrm>
                    <a:off x="2076905" y="1544497"/>
                    <a:ext cx="411303" cy="359389"/>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7" name="Group 276">
                    <a:extLst>
                      <a:ext uri="{FF2B5EF4-FFF2-40B4-BE49-F238E27FC236}">
                        <a16:creationId xmlns:a16="http://schemas.microsoft.com/office/drawing/2014/main" id="{030318D4-E4D6-458C-93AD-BB08BD3E9CFD}"/>
                      </a:ext>
                    </a:extLst>
                  </p:cNvPr>
                  <p:cNvGrpSpPr/>
                  <p:nvPr/>
                </p:nvGrpSpPr>
                <p:grpSpPr>
                  <a:xfrm>
                    <a:off x="2169210" y="1500505"/>
                    <a:ext cx="236550" cy="46653"/>
                    <a:chOff x="2169210" y="1500505"/>
                    <a:chExt cx="236550" cy="46653"/>
                  </a:xfrm>
                </p:grpSpPr>
                <p:cxnSp>
                  <p:nvCxnSpPr>
                    <p:cNvPr id="296" name="Straight Connector 295">
                      <a:extLst>
                        <a:ext uri="{FF2B5EF4-FFF2-40B4-BE49-F238E27FC236}">
                          <a16:creationId xmlns:a16="http://schemas.microsoft.com/office/drawing/2014/main" id="{B9E5362A-9F46-40C6-B5EE-454FD99AB14B}"/>
                        </a:ext>
                      </a:extLst>
                    </p:cNvPr>
                    <p:cNvCxnSpPr/>
                    <p:nvPr/>
                  </p:nvCxnSpPr>
                  <p:spPr>
                    <a:xfrm flipV="1">
                      <a:off x="2169210" y="1500505"/>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A8C0D7B3-40B3-4750-9A3A-45A2B86F8ADF}"/>
                        </a:ext>
                      </a:extLst>
                    </p:cNvPr>
                    <p:cNvCxnSpPr/>
                    <p:nvPr/>
                  </p:nvCxnSpPr>
                  <p:spPr>
                    <a:xfrm flipV="1">
                      <a:off x="2227123" y="1501437"/>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38F36A3C-3236-42F4-AECD-3A2E3BED716C}"/>
                        </a:ext>
                      </a:extLst>
                    </p:cNvPr>
                    <p:cNvCxnSpPr/>
                    <p:nvPr/>
                  </p:nvCxnSpPr>
                  <p:spPr>
                    <a:xfrm flipV="1">
                      <a:off x="2283516" y="1501438"/>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DF02AC67-1723-49DA-BCDC-BB9DC1533EDE}"/>
                        </a:ext>
                      </a:extLst>
                    </p:cNvPr>
                    <p:cNvCxnSpPr/>
                    <p:nvPr/>
                  </p:nvCxnSpPr>
                  <p:spPr>
                    <a:xfrm flipV="1">
                      <a:off x="2344638" y="1501437"/>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1A203833-B656-40DE-A735-9E433A1688B9}"/>
                        </a:ext>
                      </a:extLst>
                    </p:cNvPr>
                    <p:cNvCxnSpPr/>
                    <p:nvPr/>
                  </p:nvCxnSpPr>
                  <p:spPr>
                    <a:xfrm flipV="1">
                      <a:off x="2405760" y="1501438"/>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78" name="Group 277">
                    <a:extLst>
                      <a:ext uri="{FF2B5EF4-FFF2-40B4-BE49-F238E27FC236}">
                        <a16:creationId xmlns:a16="http://schemas.microsoft.com/office/drawing/2014/main" id="{BCF748AC-7567-4DD2-AC7E-25FC8B31873C}"/>
                      </a:ext>
                    </a:extLst>
                  </p:cNvPr>
                  <p:cNvGrpSpPr/>
                  <p:nvPr/>
                </p:nvGrpSpPr>
                <p:grpSpPr>
                  <a:xfrm rot="5400000">
                    <a:off x="2393762" y="1705928"/>
                    <a:ext cx="236550" cy="46653"/>
                    <a:chOff x="2169210" y="1500505"/>
                    <a:chExt cx="236550" cy="46653"/>
                  </a:xfrm>
                </p:grpSpPr>
                <p:cxnSp>
                  <p:nvCxnSpPr>
                    <p:cNvPr id="291" name="Straight Connector 290">
                      <a:extLst>
                        <a:ext uri="{FF2B5EF4-FFF2-40B4-BE49-F238E27FC236}">
                          <a16:creationId xmlns:a16="http://schemas.microsoft.com/office/drawing/2014/main" id="{2B0A1B47-FC62-44F0-848E-FC38ED2F2CA2}"/>
                        </a:ext>
                      </a:extLst>
                    </p:cNvPr>
                    <p:cNvCxnSpPr/>
                    <p:nvPr/>
                  </p:nvCxnSpPr>
                  <p:spPr>
                    <a:xfrm flipV="1">
                      <a:off x="2169210" y="1500505"/>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C695ED37-2E97-4B67-8847-778DA218A970}"/>
                        </a:ext>
                      </a:extLst>
                    </p:cNvPr>
                    <p:cNvCxnSpPr/>
                    <p:nvPr/>
                  </p:nvCxnSpPr>
                  <p:spPr>
                    <a:xfrm flipV="1">
                      <a:off x="2227123" y="1501437"/>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FEE4298D-040A-4136-9AB3-90BDC0696506}"/>
                        </a:ext>
                      </a:extLst>
                    </p:cNvPr>
                    <p:cNvCxnSpPr/>
                    <p:nvPr/>
                  </p:nvCxnSpPr>
                  <p:spPr>
                    <a:xfrm flipV="1">
                      <a:off x="2283516" y="1501438"/>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F0A2C0FA-27DA-41B2-B321-2ADBF850A379}"/>
                        </a:ext>
                      </a:extLst>
                    </p:cNvPr>
                    <p:cNvCxnSpPr/>
                    <p:nvPr/>
                  </p:nvCxnSpPr>
                  <p:spPr>
                    <a:xfrm flipV="1">
                      <a:off x="2344638" y="1501437"/>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CDE827A1-5C95-467C-BB72-FA828AB204F5}"/>
                        </a:ext>
                      </a:extLst>
                    </p:cNvPr>
                    <p:cNvCxnSpPr/>
                    <p:nvPr/>
                  </p:nvCxnSpPr>
                  <p:spPr>
                    <a:xfrm flipV="1">
                      <a:off x="2405760" y="1501438"/>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79" name="Group 278">
                    <a:extLst>
                      <a:ext uri="{FF2B5EF4-FFF2-40B4-BE49-F238E27FC236}">
                        <a16:creationId xmlns:a16="http://schemas.microsoft.com/office/drawing/2014/main" id="{50173824-3651-40ED-83BC-A2A0B8E39654}"/>
                      </a:ext>
                    </a:extLst>
                  </p:cNvPr>
                  <p:cNvGrpSpPr/>
                  <p:nvPr/>
                </p:nvGrpSpPr>
                <p:grpSpPr>
                  <a:xfrm>
                    <a:off x="2155295" y="1909148"/>
                    <a:ext cx="236550" cy="46653"/>
                    <a:chOff x="2169210" y="1500505"/>
                    <a:chExt cx="236550" cy="46653"/>
                  </a:xfrm>
                </p:grpSpPr>
                <p:cxnSp>
                  <p:nvCxnSpPr>
                    <p:cNvPr id="286" name="Straight Connector 285">
                      <a:extLst>
                        <a:ext uri="{FF2B5EF4-FFF2-40B4-BE49-F238E27FC236}">
                          <a16:creationId xmlns:a16="http://schemas.microsoft.com/office/drawing/2014/main" id="{5FFD7BA2-F550-4671-BAFD-2D0EB4B22A5D}"/>
                        </a:ext>
                      </a:extLst>
                    </p:cNvPr>
                    <p:cNvCxnSpPr/>
                    <p:nvPr/>
                  </p:nvCxnSpPr>
                  <p:spPr>
                    <a:xfrm flipV="1">
                      <a:off x="2169210" y="1500505"/>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884E7AAA-9802-4653-9943-CE069769FDC2}"/>
                        </a:ext>
                      </a:extLst>
                    </p:cNvPr>
                    <p:cNvCxnSpPr/>
                    <p:nvPr/>
                  </p:nvCxnSpPr>
                  <p:spPr>
                    <a:xfrm flipV="1">
                      <a:off x="2227123" y="1501437"/>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FEDCF0B4-0979-44E0-A5D7-95C72470293A}"/>
                        </a:ext>
                      </a:extLst>
                    </p:cNvPr>
                    <p:cNvCxnSpPr/>
                    <p:nvPr/>
                  </p:nvCxnSpPr>
                  <p:spPr>
                    <a:xfrm flipV="1">
                      <a:off x="2283516" y="1501438"/>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074F2E84-B56A-4AD9-AF91-D78F3B4AB43A}"/>
                        </a:ext>
                      </a:extLst>
                    </p:cNvPr>
                    <p:cNvCxnSpPr/>
                    <p:nvPr/>
                  </p:nvCxnSpPr>
                  <p:spPr>
                    <a:xfrm flipV="1">
                      <a:off x="2344638" y="1501437"/>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60229FD-207F-49F1-8D79-7B2D59AA5731}"/>
                        </a:ext>
                      </a:extLst>
                    </p:cNvPr>
                    <p:cNvCxnSpPr/>
                    <p:nvPr/>
                  </p:nvCxnSpPr>
                  <p:spPr>
                    <a:xfrm flipV="1">
                      <a:off x="2405760" y="1501438"/>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0" name="Group 279">
                    <a:extLst>
                      <a:ext uri="{FF2B5EF4-FFF2-40B4-BE49-F238E27FC236}">
                        <a16:creationId xmlns:a16="http://schemas.microsoft.com/office/drawing/2014/main" id="{773E6B0E-BFD3-408C-89B5-0C0B0BF171BC}"/>
                      </a:ext>
                    </a:extLst>
                  </p:cNvPr>
                  <p:cNvGrpSpPr/>
                  <p:nvPr/>
                </p:nvGrpSpPr>
                <p:grpSpPr>
                  <a:xfrm rot="5400000">
                    <a:off x="1928649" y="1705928"/>
                    <a:ext cx="236550" cy="46653"/>
                    <a:chOff x="2169210" y="1500505"/>
                    <a:chExt cx="236550" cy="46653"/>
                  </a:xfrm>
                </p:grpSpPr>
                <p:cxnSp>
                  <p:nvCxnSpPr>
                    <p:cNvPr id="281" name="Straight Connector 280">
                      <a:extLst>
                        <a:ext uri="{FF2B5EF4-FFF2-40B4-BE49-F238E27FC236}">
                          <a16:creationId xmlns:a16="http://schemas.microsoft.com/office/drawing/2014/main" id="{495809E1-5249-48D0-96AE-3F54746BBE2F}"/>
                        </a:ext>
                      </a:extLst>
                    </p:cNvPr>
                    <p:cNvCxnSpPr/>
                    <p:nvPr/>
                  </p:nvCxnSpPr>
                  <p:spPr>
                    <a:xfrm flipV="1">
                      <a:off x="2169210" y="1500505"/>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CA59F68A-43D3-48D3-BA0F-A8E2A39A1CAC}"/>
                        </a:ext>
                      </a:extLst>
                    </p:cNvPr>
                    <p:cNvCxnSpPr/>
                    <p:nvPr/>
                  </p:nvCxnSpPr>
                  <p:spPr>
                    <a:xfrm flipV="1">
                      <a:off x="2227123" y="1501437"/>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8CB4BC43-FCF2-4705-8747-2BB565F27A72}"/>
                        </a:ext>
                      </a:extLst>
                    </p:cNvPr>
                    <p:cNvCxnSpPr/>
                    <p:nvPr/>
                  </p:nvCxnSpPr>
                  <p:spPr>
                    <a:xfrm flipV="1">
                      <a:off x="2283516" y="1501438"/>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977BE1A-10FC-40D1-8051-EBA98253BCCF}"/>
                        </a:ext>
                      </a:extLst>
                    </p:cNvPr>
                    <p:cNvCxnSpPr/>
                    <p:nvPr/>
                  </p:nvCxnSpPr>
                  <p:spPr>
                    <a:xfrm flipV="1">
                      <a:off x="2344638" y="1501437"/>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0525D48C-5192-4AC4-918E-7BB95A8698DC}"/>
                        </a:ext>
                      </a:extLst>
                    </p:cNvPr>
                    <p:cNvCxnSpPr/>
                    <p:nvPr/>
                  </p:nvCxnSpPr>
                  <p:spPr>
                    <a:xfrm flipV="1">
                      <a:off x="2405760" y="1501438"/>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211" name="Group 210">
                <a:extLst>
                  <a:ext uri="{FF2B5EF4-FFF2-40B4-BE49-F238E27FC236}">
                    <a16:creationId xmlns:a16="http://schemas.microsoft.com/office/drawing/2014/main" id="{70E21A61-7360-49A8-93F6-E628F56E7FF3}"/>
                  </a:ext>
                </a:extLst>
              </p:cNvPr>
              <p:cNvGrpSpPr/>
              <p:nvPr/>
            </p:nvGrpSpPr>
            <p:grpSpPr>
              <a:xfrm>
                <a:off x="3544519" y="1584830"/>
                <a:ext cx="274320" cy="274320"/>
                <a:chOff x="1163853" y="1965204"/>
                <a:chExt cx="554305" cy="495404"/>
              </a:xfrm>
            </p:grpSpPr>
            <p:sp>
              <p:nvSpPr>
                <p:cNvPr id="247" name="Rounded Rectangle 147">
                  <a:extLst>
                    <a:ext uri="{FF2B5EF4-FFF2-40B4-BE49-F238E27FC236}">
                      <a16:creationId xmlns:a16="http://schemas.microsoft.com/office/drawing/2014/main" id="{7BFEF492-E376-4A01-BBA2-2BF65AB0F36B}"/>
                    </a:ext>
                  </a:extLst>
                </p:cNvPr>
                <p:cNvSpPr/>
                <p:nvPr/>
              </p:nvSpPr>
              <p:spPr>
                <a:xfrm>
                  <a:off x="1163853" y="1965204"/>
                  <a:ext cx="554305" cy="495404"/>
                </a:xfrm>
                <a:prstGeom prst="roundRect">
                  <a:avLst>
                    <a:gd name="adj" fmla="val 25262"/>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8" name="Group 247">
                  <a:extLst>
                    <a:ext uri="{FF2B5EF4-FFF2-40B4-BE49-F238E27FC236}">
                      <a16:creationId xmlns:a16="http://schemas.microsoft.com/office/drawing/2014/main" id="{7B4F2798-4EC6-4F2C-A9A0-68441AB08D51}"/>
                    </a:ext>
                  </a:extLst>
                </p:cNvPr>
                <p:cNvGrpSpPr/>
                <p:nvPr/>
              </p:nvGrpSpPr>
              <p:grpSpPr>
                <a:xfrm>
                  <a:off x="1181029" y="1985143"/>
                  <a:ext cx="511766" cy="455296"/>
                  <a:chOff x="2023597" y="1500505"/>
                  <a:chExt cx="511766" cy="455296"/>
                </a:xfrm>
              </p:grpSpPr>
              <p:sp>
                <p:nvSpPr>
                  <p:cNvPr id="249" name="Rounded Rectangle 149">
                    <a:extLst>
                      <a:ext uri="{FF2B5EF4-FFF2-40B4-BE49-F238E27FC236}">
                        <a16:creationId xmlns:a16="http://schemas.microsoft.com/office/drawing/2014/main" id="{9707A832-8789-44C6-8AD2-132490FE5BAE}"/>
                      </a:ext>
                    </a:extLst>
                  </p:cNvPr>
                  <p:cNvSpPr/>
                  <p:nvPr/>
                </p:nvSpPr>
                <p:spPr>
                  <a:xfrm>
                    <a:off x="2076905" y="1544497"/>
                    <a:ext cx="411303" cy="359389"/>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0" name="Group 249">
                    <a:extLst>
                      <a:ext uri="{FF2B5EF4-FFF2-40B4-BE49-F238E27FC236}">
                        <a16:creationId xmlns:a16="http://schemas.microsoft.com/office/drawing/2014/main" id="{784C307F-014B-47B8-A165-32BFA4A67721}"/>
                      </a:ext>
                    </a:extLst>
                  </p:cNvPr>
                  <p:cNvGrpSpPr/>
                  <p:nvPr/>
                </p:nvGrpSpPr>
                <p:grpSpPr>
                  <a:xfrm>
                    <a:off x="2169210" y="1500505"/>
                    <a:ext cx="236550" cy="46653"/>
                    <a:chOff x="2169210" y="1500505"/>
                    <a:chExt cx="236550" cy="46653"/>
                  </a:xfrm>
                </p:grpSpPr>
                <p:cxnSp>
                  <p:nvCxnSpPr>
                    <p:cNvPr id="269" name="Straight Connector 268">
                      <a:extLst>
                        <a:ext uri="{FF2B5EF4-FFF2-40B4-BE49-F238E27FC236}">
                          <a16:creationId xmlns:a16="http://schemas.microsoft.com/office/drawing/2014/main" id="{2223B9CF-D43A-4E48-AD87-9B7501B8549A}"/>
                        </a:ext>
                      </a:extLst>
                    </p:cNvPr>
                    <p:cNvCxnSpPr/>
                    <p:nvPr/>
                  </p:nvCxnSpPr>
                  <p:spPr>
                    <a:xfrm flipV="1">
                      <a:off x="2169210" y="1500505"/>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3B1E1EA-56B4-4734-9285-5C7EF38119D4}"/>
                        </a:ext>
                      </a:extLst>
                    </p:cNvPr>
                    <p:cNvCxnSpPr/>
                    <p:nvPr/>
                  </p:nvCxnSpPr>
                  <p:spPr>
                    <a:xfrm flipV="1">
                      <a:off x="2227123" y="1501437"/>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91828C29-D6D2-48DB-BDA7-21B4CE51AEB4}"/>
                        </a:ext>
                      </a:extLst>
                    </p:cNvPr>
                    <p:cNvCxnSpPr/>
                    <p:nvPr/>
                  </p:nvCxnSpPr>
                  <p:spPr>
                    <a:xfrm flipV="1">
                      <a:off x="2283516" y="1501438"/>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0F539695-31E1-4571-B7CF-6A96D9DFDAD0}"/>
                        </a:ext>
                      </a:extLst>
                    </p:cNvPr>
                    <p:cNvCxnSpPr/>
                    <p:nvPr/>
                  </p:nvCxnSpPr>
                  <p:spPr>
                    <a:xfrm flipV="1">
                      <a:off x="2344638" y="1501437"/>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98C228B-CADD-48AA-8D03-5D0CA3EB2A5D}"/>
                        </a:ext>
                      </a:extLst>
                    </p:cNvPr>
                    <p:cNvCxnSpPr/>
                    <p:nvPr/>
                  </p:nvCxnSpPr>
                  <p:spPr>
                    <a:xfrm flipV="1">
                      <a:off x="2405760" y="1501438"/>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1" name="Group 250">
                    <a:extLst>
                      <a:ext uri="{FF2B5EF4-FFF2-40B4-BE49-F238E27FC236}">
                        <a16:creationId xmlns:a16="http://schemas.microsoft.com/office/drawing/2014/main" id="{56BE568A-51D3-45E6-A405-39E1D9C946D7}"/>
                      </a:ext>
                    </a:extLst>
                  </p:cNvPr>
                  <p:cNvGrpSpPr/>
                  <p:nvPr/>
                </p:nvGrpSpPr>
                <p:grpSpPr>
                  <a:xfrm rot="5400000">
                    <a:off x="2393762" y="1705928"/>
                    <a:ext cx="236550" cy="46653"/>
                    <a:chOff x="2169210" y="1500505"/>
                    <a:chExt cx="236550" cy="46653"/>
                  </a:xfrm>
                </p:grpSpPr>
                <p:cxnSp>
                  <p:nvCxnSpPr>
                    <p:cNvPr id="264" name="Straight Connector 263">
                      <a:extLst>
                        <a:ext uri="{FF2B5EF4-FFF2-40B4-BE49-F238E27FC236}">
                          <a16:creationId xmlns:a16="http://schemas.microsoft.com/office/drawing/2014/main" id="{3217FFF9-4B32-468E-8ECD-6475C090C443}"/>
                        </a:ext>
                      </a:extLst>
                    </p:cNvPr>
                    <p:cNvCxnSpPr/>
                    <p:nvPr/>
                  </p:nvCxnSpPr>
                  <p:spPr>
                    <a:xfrm flipV="1">
                      <a:off x="2169210" y="1500505"/>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1E4E38C0-6F3F-4267-9851-FCDD0307066F}"/>
                        </a:ext>
                      </a:extLst>
                    </p:cNvPr>
                    <p:cNvCxnSpPr/>
                    <p:nvPr/>
                  </p:nvCxnSpPr>
                  <p:spPr>
                    <a:xfrm flipV="1">
                      <a:off x="2227123" y="1501437"/>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75B354AC-5B75-4832-B32F-1FEDF7B75D3E}"/>
                        </a:ext>
                      </a:extLst>
                    </p:cNvPr>
                    <p:cNvCxnSpPr/>
                    <p:nvPr/>
                  </p:nvCxnSpPr>
                  <p:spPr>
                    <a:xfrm flipV="1">
                      <a:off x="2283516" y="1501438"/>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82FC7E2A-5FA3-4BD4-83A7-1EE267186C1C}"/>
                        </a:ext>
                      </a:extLst>
                    </p:cNvPr>
                    <p:cNvCxnSpPr/>
                    <p:nvPr/>
                  </p:nvCxnSpPr>
                  <p:spPr>
                    <a:xfrm flipV="1">
                      <a:off x="2344638" y="1501437"/>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BA0AB443-4BEC-4AD6-947C-648B2A4F632F}"/>
                        </a:ext>
                      </a:extLst>
                    </p:cNvPr>
                    <p:cNvCxnSpPr/>
                    <p:nvPr/>
                  </p:nvCxnSpPr>
                  <p:spPr>
                    <a:xfrm flipV="1">
                      <a:off x="2405760" y="1501438"/>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2" name="Group 251">
                    <a:extLst>
                      <a:ext uri="{FF2B5EF4-FFF2-40B4-BE49-F238E27FC236}">
                        <a16:creationId xmlns:a16="http://schemas.microsoft.com/office/drawing/2014/main" id="{431BA81C-5D0B-4BB6-A927-B9E912543BB2}"/>
                      </a:ext>
                    </a:extLst>
                  </p:cNvPr>
                  <p:cNvGrpSpPr/>
                  <p:nvPr/>
                </p:nvGrpSpPr>
                <p:grpSpPr>
                  <a:xfrm>
                    <a:off x="2155295" y="1909148"/>
                    <a:ext cx="236550" cy="46653"/>
                    <a:chOff x="2169210" y="1500505"/>
                    <a:chExt cx="236550" cy="46653"/>
                  </a:xfrm>
                </p:grpSpPr>
                <p:cxnSp>
                  <p:nvCxnSpPr>
                    <p:cNvPr id="259" name="Straight Connector 258">
                      <a:extLst>
                        <a:ext uri="{FF2B5EF4-FFF2-40B4-BE49-F238E27FC236}">
                          <a16:creationId xmlns:a16="http://schemas.microsoft.com/office/drawing/2014/main" id="{5CF47CA5-FC48-4D73-AC8A-3027804EC7E6}"/>
                        </a:ext>
                      </a:extLst>
                    </p:cNvPr>
                    <p:cNvCxnSpPr/>
                    <p:nvPr/>
                  </p:nvCxnSpPr>
                  <p:spPr>
                    <a:xfrm flipV="1">
                      <a:off x="2169210" y="1500505"/>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A0BA4591-06F7-4661-92E0-1B51F11230E7}"/>
                        </a:ext>
                      </a:extLst>
                    </p:cNvPr>
                    <p:cNvCxnSpPr/>
                    <p:nvPr/>
                  </p:nvCxnSpPr>
                  <p:spPr>
                    <a:xfrm flipV="1">
                      <a:off x="2227123" y="1501437"/>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B501BA43-62D4-4D4E-84A1-81DB3B9C08BD}"/>
                        </a:ext>
                      </a:extLst>
                    </p:cNvPr>
                    <p:cNvCxnSpPr/>
                    <p:nvPr/>
                  </p:nvCxnSpPr>
                  <p:spPr>
                    <a:xfrm flipV="1">
                      <a:off x="2283516" y="1501438"/>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BBEB2E1D-DA71-493E-980C-FB7B9697FEE4}"/>
                        </a:ext>
                      </a:extLst>
                    </p:cNvPr>
                    <p:cNvCxnSpPr/>
                    <p:nvPr/>
                  </p:nvCxnSpPr>
                  <p:spPr>
                    <a:xfrm flipV="1">
                      <a:off x="2344638" y="1501437"/>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5BED3470-DA62-4346-8A04-19482F2049C8}"/>
                        </a:ext>
                      </a:extLst>
                    </p:cNvPr>
                    <p:cNvCxnSpPr/>
                    <p:nvPr/>
                  </p:nvCxnSpPr>
                  <p:spPr>
                    <a:xfrm flipV="1">
                      <a:off x="2405760" y="1501438"/>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3" name="Group 252">
                    <a:extLst>
                      <a:ext uri="{FF2B5EF4-FFF2-40B4-BE49-F238E27FC236}">
                        <a16:creationId xmlns:a16="http://schemas.microsoft.com/office/drawing/2014/main" id="{13955B9A-5DF0-424E-A454-ACD555AD941F}"/>
                      </a:ext>
                    </a:extLst>
                  </p:cNvPr>
                  <p:cNvGrpSpPr/>
                  <p:nvPr/>
                </p:nvGrpSpPr>
                <p:grpSpPr>
                  <a:xfrm rot="5400000">
                    <a:off x="1928649" y="1705928"/>
                    <a:ext cx="236550" cy="46653"/>
                    <a:chOff x="2169210" y="1500505"/>
                    <a:chExt cx="236550" cy="46653"/>
                  </a:xfrm>
                </p:grpSpPr>
                <p:cxnSp>
                  <p:nvCxnSpPr>
                    <p:cNvPr id="254" name="Straight Connector 253">
                      <a:extLst>
                        <a:ext uri="{FF2B5EF4-FFF2-40B4-BE49-F238E27FC236}">
                          <a16:creationId xmlns:a16="http://schemas.microsoft.com/office/drawing/2014/main" id="{B33B76EC-5C89-495C-8162-7E91DF47893C}"/>
                        </a:ext>
                      </a:extLst>
                    </p:cNvPr>
                    <p:cNvCxnSpPr/>
                    <p:nvPr/>
                  </p:nvCxnSpPr>
                  <p:spPr>
                    <a:xfrm flipV="1">
                      <a:off x="2169210" y="1500505"/>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353D4B94-E8B8-4A8C-9AC3-BDE8B5826BE4}"/>
                        </a:ext>
                      </a:extLst>
                    </p:cNvPr>
                    <p:cNvCxnSpPr/>
                    <p:nvPr/>
                  </p:nvCxnSpPr>
                  <p:spPr>
                    <a:xfrm flipV="1">
                      <a:off x="2227123" y="1501437"/>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E8CC3A6C-037C-438A-B128-0DAA9CC00E5C}"/>
                        </a:ext>
                      </a:extLst>
                    </p:cNvPr>
                    <p:cNvCxnSpPr/>
                    <p:nvPr/>
                  </p:nvCxnSpPr>
                  <p:spPr>
                    <a:xfrm flipV="1">
                      <a:off x="2283516" y="1501438"/>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40405854-B5D8-42EE-9D5A-39A32129D289}"/>
                        </a:ext>
                      </a:extLst>
                    </p:cNvPr>
                    <p:cNvCxnSpPr/>
                    <p:nvPr/>
                  </p:nvCxnSpPr>
                  <p:spPr>
                    <a:xfrm flipV="1">
                      <a:off x="2344638" y="1501437"/>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95514B97-4E02-44A1-8EBD-36985BA6BA31}"/>
                        </a:ext>
                      </a:extLst>
                    </p:cNvPr>
                    <p:cNvCxnSpPr/>
                    <p:nvPr/>
                  </p:nvCxnSpPr>
                  <p:spPr>
                    <a:xfrm flipV="1">
                      <a:off x="2405760" y="1501438"/>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212" name="Group 211">
                <a:extLst>
                  <a:ext uri="{FF2B5EF4-FFF2-40B4-BE49-F238E27FC236}">
                    <a16:creationId xmlns:a16="http://schemas.microsoft.com/office/drawing/2014/main" id="{2641FF15-4B8E-47D0-99AF-FF48B476FE9B}"/>
                  </a:ext>
                </a:extLst>
              </p:cNvPr>
              <p:cNvGrpSpPr/>
              <p:nvPr/>
            </p:nvGrpSpPr>
            <p:grpSpPr>
              <a:xfrm>
                <a:off x="3993174" y="2021625"/>
                <a:ext cx="274320" cy="274320"/>
                <a:chOff x="1163853" y="1965204"/>
                <a:chExt cx="554305" cy="495404"/>
              </a:xfrm>
            </p:grpSpPr>
            <p:sp>
              <p:nvSpPr>
                <p:cNvPr id="220" name="Rounded Rectangle 120">
                  <a:extLst>
                    <a:ext uri="{FF2B5EF4-FFF2-40B4-BE49-F238E27FC236}">
                      <a16:creationId xmlns:a16="http://schemas.microsoft.com/office/drawing/2014/main" id="{140CBADF-5E32-4F51-B913-0B7F0B56E7CA}"/>
                    </a:ext>
                  </a:extLst>
                </p:cNvPr>
                <p:cNvSpPr/>
                <p:nvPr/>
              </p:nvSpPr>
              <p:spPr>
                <a:xfrm>
                  <a:off x="1163853" y="1965204"/>
                  <a:ext cx="554305" cy="495404"/>
                </a:xfrm>
                <a:prstGeom prst="roundRect">
                  <a:avLst>
                    <a:gd name="adj" fmla="val 2526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1" name="Group 220">
                  <a:extLst>
                    <a:ext uri="{FF2B5EF4-FFF2-40B4-BE49-F238E27FC236}">
                      <a16:creationId xmlns:a16="http://schemas.microsoft.com/office/drawing/2014/main" id="{B22E8A8B-AF0E-4700-8D77-D43A52AC66D3}"/>
                    </a:ext>
                  </a:extLst>
                </p:cNvPr>
                <p:cNvGrpSpPr/>
                <p:nvPr/>
              </p:nvGrpSpPr>
              <p:grpSpPr>
                <a:xfrm>
                  <a:off x="1181029" y="1985143"/>
                  <a:ext cx="511766" cy="455296"/>
                  <a:chOff x="2023597" y="1500505"/>
                  <a:chExt cx="511766" cy="455296"/>
                </a:xfrm>
              </p:grpSpPr>
              <p:sp>
                <p:nvSpPr>
                  <p:cNvPr id="222" name="Rounded Rectangle 122">
                    <a:extLst>
                      <a:ext uri="{FF2B5EF4-FFF2-40B4-BE49-F238E27FC236}">
                        <a16:creationId xmlns:a16="http://schemas.microsoft.com/office/drawing/2014/main" id="{EF575E07-8BAC-480D-AF34-4D6318320A0A}"/>
                      </a:ext>
                    </a:extLst>
                  </p:cNvPr>
                  <p:cNvSpPr/>
                  <p:nvPr/>
                </p:nvSpPr>
                <p:spPr>
                  <a:xfrm>
                    <a:off x="2076905" y="1544497"/>
                    <a:ext cx="411303" cy="359389"/>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3" name="Group 222">
                    <a:extLst>
                      <a:ext uri="{FF2B5EF4-FFF2-40B4-BE49-F238E27FC236}">
                        <a16:creationId xmlns:a16="http://schemas.microsoft.com/office/drawing/2014/main" id="{1B637464-5482-468F-B86F-9341B3500A24}"/>
                      </a:ext>
                    </a:extLst>
                  </p:cNvPr>
                  <p:cNvGrpSpPr/>
                  <p:nvPr/>
                </p:nvGrpSpPr>
                <p:grpSpPr>
                  <a:xfrm>
                    <a:off x="2169210" y="1500505"/>
                    <a:ext cx="236550" cy="46653"/>
                    <a:chOff x="2169210" y="1500505"/>
                    <a:chExt cx="236550" cy="46653"/>
                  </a:xfrm>
                </p:grpSpPr>
                <p:cxnSp>
                  <p:nvCxnSpPr>
                    <p:cNvPr id="242" name="Straight Connector 241">
                      <a:extLst>
                        <a:ext uri="{FF2B5EF4-FFF2-40B4-BE49-F238E27FC236}">
                          <a16:creationId xmlns:a16="http://schemas.microsoft.com/office/drawing/2014/main" id="{59859F5A-95B8-44CF-8A90-FBE6EF85F8DA}"/>
                        </a:ext>
                      </a:extLst>
                    </p:cNvPr>
                    <p:cNvCxnSpPr/>
                    <p:nvPr/>
                  </p:nvCxnSpPr>
                  <p:spPr>
                    <a:xfrm flipV="1">
                      <a:off x="2169210" y="1500505"/>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E1CCDC47-A26A-4670-9AA8-26A4BC35BA12}"/>
                        </a:ext>
                      </a:extLst>
                    </p:cNvPr>
                    <p:cNvCxnSpPr/>
                    <p:nvPr/>
                  </p:nvCxnSpPr>
                  <p:spPr>
                    <a:xfrm flipV="1">
                      <a:off x="2227123" y="1501437"/>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AE36EDC4-607E-421A-88F8-A473B2BE86FF}"/>
                        </a:ext>
                      </a:extLst>
                    </p:cNvPr>
                    <p:cNvCxnSpPr/>
                    <p:nvPr/>
                  </p:nvCxnSpPr>
                  <p:spPr>
                    <a:xfrm flipV="1">
                      <a:off x="2283516" y="1501438"/>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2B2F6D84-D9D5-48C5-867A-A1646ABFF003}"/>
                        </a:ext>
                      </a:extLst>
                    </p:cNvPr>
                    <p:cNvCxnSpPr/>
                    <p:nvPr/>
                  </p:nvCxnSpPr>
                  <p:spPr>
                    <a:xfrm flipV="1">
                      <a:off x="2344638" y="1501437"/>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87439DE-BC26-45D5-9EB3-C68A504D485C}"/>
                        </a:ext>
                      </a:extLst>
                    </p:cNvPr>
                    <p:cNvCxnSpPr/>
                    <p:nvPr/>
                  </p:nvCxnSpPr>
                  <p:spPr>
                    <a:xfrm flipV="1">
                      <a:off x="2405760" y="1501438"/>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4" name="Group 223">
                    <a:extLst>
                      <a:ext uri="{FF2B5EF4-FFF2-40B4-BE49-F238E27FC236}">
                        <a16:creationId xmlns:a16="http://schemas.microsoft.com/office/drawing/2014/main" id="{94D325B7-0C60-4627-A66E-2EAAF3AF7D60}"/>
                      </a:ext>
                    </a:extLst>
                  </p:cNvPr>
                  <p:cNvGrpSpPr/>
                  <p:nvPr/>
                </p:nvGrpSpPr>
                <p:grpSpPr>
                  <a:xfrm rot="5400000">
                    <a:off x="2393762" y="1705928"/>
                    <a:ext cx="236550" cy="46653"/>
                    <a:chOff x="2169210" y="1500505"/>
                    <a:chExt cx="236550" cy="46653"/>
                  </a:xfrm>
                </p:grpSpPr>
                <p:cxnSp>
                  <p:nvCxnSpPr>
                    <p:cNvPr id="237" name="Straight Connector 236">
                      <a:extLst>
                        <a:ext uri="{FF2B5EF4-FFF2-40B4-BE49-F238E27FC236}">
                          <a16:creationId xmlns:a16="http://schemas.microsoft.com/office/drawing/2014/main" id="{BB8184AC-65C6-4C61-8587-76F83E2DF833}"/>
                        </a:ext>
                      </a:extLst>
                    </p:cNvPr>
                    <p:cNvCxnSpPr/>
                    <p:nvPr/>
                  </p:nvCxnSpPr>
                  <p:spPr>
                    <a:xfrm flipV="1">
                      <a:off x="2169210" y="1500505"/>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6D60526E-CDB6-4797-80A5-E47DC73A859C}"/>
                        </a:ext>
                      </a:extLst>
                    </p:cNvPr>
                    <p:cNvCxnSpPr/>
                    <p:nvPr/>
                  </p:nvCxnSpPr>
                  <p:spPr>
                    <a:xfrm flipV="1">
                      <a:off x="2227123" y="1501437"/>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57C6CE3-6909-4019-8320-5261A8B8BB57}"/>
                        </a:ext>
                      </a:extLst>
                    </p:cNvPr>
                    <p:cNvCxnSpPr/>
                    <p:nvPr/>
                  </p:nvCxnSpPr>
                  <p:spPr>
                    <a:xfrm flipV="1">
                      <a:off x="2283516" y="1501438"/>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E02D3BDE-8B1D-46F0-9B51-A86E8A6AAFCE}"/>
                        </a:ext>
                      </a:extLst>
                    </p:cNvPr>
                    <p:cNvCxnSpPr/>
                    <p:nvPr/>
                  </p:nvCxnSpPr>
                  <p:spPr>
                    <a:xfrm flipV="1">
                      <a:off x="2344638" y="1501437"/>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6819B6DE-5BC5-4E8E-B340-3A5D75E9CFB8}"/>
                        </a:ext>
                      </a:extLst>
                    </p:cNvPr>
                    <p:cNvCxnSpPr/>
                    <p:nvPr/>
                  </p:nvCxnSpPr>
                  <p:spPr>
                    <a:xfrm flipV="1">
                      <a:off x="2405760" y="1501438"/>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5" name="Group 224">
                    <a:extLst>
                      <a:ext uri="{FF2B5EF4-FFF2-40B4-BE49-F238E27FC236}">
                        <a16:creationId xmlns:a16="http://schemas.microsoft.com/office/drawing/2014/main" id="{F2FD80FE-9B2C-4171-AB4E-E0F4C03D26AC}"/>
                      </a:ext>
                    </a:extLst>
                  </p:cNvPr>
                  <p:cNvGrpSpPr/>
                  <p:nvPr/>
                </p:nvGrpSpPr>
                <p:grpSpPr>
                  <a:xfrm>
                    <a:off x="2155295" y="1909148"/>
                    <a:ext cx="236550" cy="46653"/>
                    <a:chOff x="2169210" y="1500505"/>
                    <a:chExt cx="236550" cy="46653"/>
                  </a:xfrm>
                </p:grpSpPr>
                <p:cxnSp>
                  <p:nvCxnSpPr>
                    <p:cNvPr id="232" name="Straight Connector 231">
                      <a:extLst>
                        <a:ext uri="{FF2B5EF4-FFF2-40B4-BE49-F238E27FC236}">
                          <a16:creationId xmlns:a16="http://schemas.microsoft.com/office/drawing/2014/main" id="{DB35F2F8-1A8A-4BD8-895E-4B1BE171D7FE}"/>
                        </a:ext>
                      </a:extLst>
                    </p:cNvPr>
                    <p:cNvCxnSpPr/>
                    <p:nvPr/>
                  </p:nvCxnSpPr>
                  <p:spPr>
                    <a:xfrm flipV="1">
                      <a:off x="2169210" y="1500505"/>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1329927D-3E28-4707-A224-8193B322B82D}"/>
                        </a:ext>
                      </a:extLst>
                    </p:cNvPr>
                    <p:cNvCxnSpPr/>
                    <p:nvPr/>
                  </p:nvCxnSpPr>
                  <p:spPr>
                    <a:xfrm flipV="1">
                      <a:off x="2227123" y="1501437"/>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F0695C28-3D75-4A51-927B-9A7FFE124604}"/>
                        </a:ext>
                      </a:extLst>
                    </p:cNvPr>
                    <p:cNvCxnSpPr/>
                    <p:nvPr/>
                  </p:nvCxnSpPr>
                  <p:spPr>
                    <a:xfrm flipV="1">
                      <a:off x="2283516" y="1501438"/>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FAF2094A-1830-44CD-BF3A-BD57F947EF14}"/>
                        </a:ext>
                      </a:extLst>
                    </p:cNvPr>
                    <p:cNvCxnSpPr/>
                    <p:nvPr/>
                  </p:nvCxnSpPr>
                  <p:spPr>
                    <a:xfrm flipV="1">
                      <a:off x="2344638" y="1501437"/>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376B70F8-B547-4AE6-AB60-013D8B9362EE}"/>
                        </a:ext>
                      </a:extLst>
                    </p:cNvPr>
                    <p:cNvCxnSpPr/>
                    <p:nvPr/>
                  </p:nvCxnSpPr>
                  <p:spPr>
                    <a:xfrm flipV="1">
                      <a:off x="2405760" y="1501438"/>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6" name="Group 225">
                    <a:extLst>
                      <a:ext uri="{FF2B5EF4-FFF2-40B4-BE49-F238E27FC236}">
                        <a16:creationId xmlns:a16="http://schemas.microsoft.com/office/drawing/2014/main" id="{EA35703B-95F6-4E41-9C29-3742C41B5588}"/>
                      </a:ext>
                    </a:extLst>
                  </p:cNvPr>
                  <p:cNvGrpSpPr/>
                  <p:nvPr/>
                </p:nvGrpSpPr>
                <p:grpSpPr>
                  <a:xfrm rot="5400000">
                    <a:off x="1928649" y="1705928"/>
                    <a:ext cx="236550" cy="46653"/>
                    <a:chOff x="2169210" y="1500505"/>
                    <a:chExt cx="236550" cy="46653"/>
                  </a:xfrm>
                </p:grpSpPr>
                <p:cxnSp>
                  <p:nvCxnSpPr>
                    <p:cNvPr id="227" name="Straight Connector 226">
                      <a:extLst>
                        <a:ext uri="{FF2B5EF4-FFF2-40B4-BE49-F238E27FC236}">
                          <a16:creationId xmlns:a16="http://schemas.microsoft.com/office/drawing/2014/main" id="{4549CE21-02F0-48E7-998A-75092E4F5E0F}"/>
                        </a:ext>
                      </a:extLst>
                    </p:cNvPr>
                    <p:cNvCxnSpPr/>
                    <p:nvPr/>
                  </p:nvCxnSpPr>
                  <p:spPr>
                    <a:xfrm flipV="1">
                      <a:off x="2169210" y="1500505"/>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8EDEE4E4-C49A-41E3-9920-4DB4CD3F50BA}"/>
                        </a:ext>
                      </a:extLst>
                    </p:cNvPr>
                    <p:cNvCxnSpPr/>
                    <p:nvPr/>
                  </p:nvCxnSpPr>
                  <p:spPr>
                    <a:xfrm flipV="1">
                      <a:off x="2227123" y="1501437"/>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46E32E20-2E29-475C-ACB1-60FC1FE333D4}"/>
                        </a:ext>
                      </a:extLst>
                    </p:cNvPr>
                    <p:cNvCxnSpPr/>
                    <p:nvPr/>
                  </p:nvCxnSpPr>
                  <p:spPr>
                    <a:xfrm flipV="1">
                      <a:off x="2283516" y="1501438"/>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43069583-E066-496F-BE21-377F43F385C4}"/>
                        </a:ext>
                      </a:extLst>
                    </p:cNvPr>
                    <p:cNvCxnSpPr/>
                    <p:nvPr/>
                  </p:nvCxnSpPr>
                  <p:spPr>
                    <a:xfrm flipV="1">
                      <a:off x="2344638" y="1501437"/>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D85C40F1-6FB9-4755-992D-29571EBFA35A}"/>
                        </a:ext>
                      </a:extLst>
                    </p:cNvPr>
                    <p:cNvCxnSpPr/>
                    <p:nvPr/>
                  </p:nvCxnSpPr>
                  <p:spPr>
                    <a:xfrm flipV="1">
                      <a:off x="2405760" y="1501438"/>
                      <a:ext cx="0" cy="457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213" name="Flowchart: Connector 212">
                <a:extLst>
                  <a:ext uri="{FF2B5EF4-FFF2-40B4-BE49-F238E27FC236}">
                    <a16:creationId xmlns:a16="http://schemas.microsoft.com/office/drawing/2014/main" id="{42831D66-F8FC-4DB2-A7A2-831B2F8C32D9}"/>
                  </a:ext>
                </a:extLst>
              </p:cNvPr>
              <p:cNvSpPr/>
              <p:nvPr/>
            </p:nvSpPr>
            <p:spPr>
              <a:xfrm>
                <a:off x="3231763" y="2571410"/>
                <a:ext cx="64008" cy="64008"/>
              </a:xfrm>
              <a:prstGeom prst="flowChartConnector">
                <a:avLst/>
              </a:prstGeom>
              <a:solidFill>
                <a:srgbClr val="FF0000"/>
              </a:solidFill>
              <a:ln>
                <a:solidFill>
                  <a:srgbClr val="0070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4" name="Flowchart: Connector 213">
                <a:extLst>
                  <a:ext uri="{FF2B5EF4-FFF2-40B4-BE49-F238E27FC236}">
                    <a16:creationId xmlns:a16="http://schemas.microsoft.com/office/drawing/2014/main" id="{4A42BA8A-B7F4-4697-BC83-C020669C45BF}"/>
                  </a:ext>
                </a:extLst>
              </p:cNvPr>
              <p:cNvSpPr/>
              <p:nvPr/>
            </p:nvSpPr>
            <p:spPr>
              <a:xfrm>
                <a:off x="3654818" y="1896064"/>
                <a:ext cx="64008" cy="64008"/>
              </a:xfrm>
              <a:prstGeom prst="flowChartConnector">
                <a:avLst/>
              </a:prstGeom>
              <a:solidFill>
                <a:schemeClr val="accent5">
                  <a:lumMod val="75000"/>
                </a:schemeClr>
              </a:solidFill>
              <a:ln>
                <a:solidFill>
                  <a:srgbClr val="0070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 name="Flowchart: Connector 214">
                <a:extLst>
                  <a:ext uri="{FF2B5EF4-FFF2-40B4-BE49-F238E27FC236}">
                    <a16:creationId xmlns:a16="http://schemas.microsoft.com/office/drawing/2014/main" id="{D92E996B-BF6B-4BBB-901C-848DDF8EBBD8}"/>
                  </a:ext>
                </a:extLst>
              </p:cNvPr>
              <p:cNvSpPr/>
              <p:nvPr/>
            </p:nvSpPr>
            <p:spPr>
              <a:xfrm>
                <a:off x="4096146" y="2517734"/>
                <a:ext cx="64008" cy="64008"/>
              </a:xfrm>
              <a:prstGeom prst="flowChartConnector">
                <a:avLst/>
              </a:prstGeom>
              <a:solidFill>
                <a:srgbClr val="92D050"/>
              </a:solidFill>
              <a:ln>
                <a:solidFill>
                  <a:srgbClr val="0070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TextBox 215">
                <a:extLst>
                  <a:ext uri="{FF2B5EF4-FFF2-40B4-BE49-F238E27FC236}">
                    <a16:creationId xmlns:a16="http://schemas.microsoft.com/office/drawing/2014/main" id="{397A263F-E8F2-44FE-8CF2-8EACC447D3BB}"/>
                  </a:ext>
                </a:extLst>
              </p:cNvPr>
              <p:cNvSpPr txBox="1"/>
              <p:nvPr/>
            </p:nvSpPr>
            <p:spPr>
              <a:xfrm>
                <a:off x="3054774" y="3042647"/>
                <a:ext cx="434734" cy="246221"/>
              </a:xfrm>
              <a:prstGeom prst="rect">
                <a:avLst/>
              </a:prstGeom>
              <a:noFill/>
            </p:spPr>
            <p:txBody>
              <a:bodyPr wrap="none" rtlCol="0">
                <a:spAutoFit/>
              </a:bodyPr>
              <a:lstStyle/>
              <a:p>
                <a:r>
                  <a:rPr lang="en-US" sz="1000" b="1" dirty="0">
                    <a:solidFill>
                      <a:srgbClr val="FF0000"/>
                    </a:solidFill>
                  </a:rPr>
                  <a:t> F</a:t>
                </a:r>
                <a:r>
                  <a:rPr lang="en-US" sz="1000" b="1" baseline="-25000" dirty="0">
                    <a:solidFill>
                      <a:srgbClr val="FF0000"/>
                    </a:solidFill>
                  </a:rPr>
                  <a:t>req1</a:t>
                </a:r>
                <a:endParaRPr lang="en-US" sz="1000" b="1" dirty="0">
                  <a:solidFill>
                    <a:srgbClr val="FF0000"/>
                  </a:solidFill>
                </a:endParaRPr>
              </a:p>
            </p:txBody>
          </p:sp>
          <p:sp>
            <p:nvSpPr>
              <p:cNvPr id="217" name="TextBox 216">
                <a:extLst>
                  <a:ext uri="{FF2B5EF4-FFF2-40B4-BE49-F238E27FC236}">
                    <a16:creationId xmlns:a16="http://schemas.microsoft.com/office/drawing/2014/main" id="{78874154-E7BB-4953-A056-AB5E794B353A}"/>
                  </a:ext>
                </a:extLst>
              </p:cNvPr>
              <p:cNvSpPr txBox="1"/>
              <p:nvPr/>
            </p:nvSpPr>
            <p:spPr>
              <a:xfrm>
                <a:off x="3460896" y="3037083"/>
                <a:ext cx="434734" cy="246221"/>
              </a:xfrm>
              <a:prstGeom prst="rect">
                <a:avLst/>
              </a:prstGeom>
              <a:noFill/>
            </p:spPr>
            <p:txBody>
              <a:bodyPr wrap="none" rtlCol="0">
                <a:spAutoFit/>
              </a:bodyPr>
              <a:lstStyle/>
              <a:p>
                <a:r>
                  <a:rPr lang="en-US" sz="1000" b="1" dirty="0">
                    <a:solidFill>
                      <a:schemeClr val="accent5">
                        <a:lumMod val="75000"/>
                      </a:schemeClr>
                    </a:solidFill>
                  </a:rPr>
                  <a:t> F</a:t>
                </a:r>
                <a:r>
                  <a:rPr lang="en-US" sz="1000" b="1" baseline="-25000" dirty="0">
                    <a:solidFill>
                      <a:schemeClr val="accent5">
                        <a:lumMod val="75000"/>
                      </a:schemeClr>
                    </a:solidFill>
                  </a:rPr>
                  <a:t>req2</a:t>
                </a:r>
                <a:endParaRPr lang="en-US" sz="1000" b="1" dirty="0">
                  <a:solidFill>
                    <a:schemeClr val="accent5">
                      <a:lumMod val="75000"/>
                    </a:schemeClr>
                  </a:solidFill>
                </a:endParaRPr>
              </a:p>
            </p:txBody>
          </p:sp>
          <p:sp>
            <p:nvSpPr>
              <p:cNvPr id="218" name="TextBox 217">
                <a:extLst>
                  <a:ext uri="{FF2B5EF4-FFF2-40B4-BE49-F238E27FC236}">
                    <a16:creationId xmlns:a16="http://schemas.microsoft.com/office/drawing/2014/main" id="{72AB3672-652E-4760-BE82-348498E3F818}"/>
                  </a:ext>
                </a:extLst>
              </p:cNvPr>
              <p:cNvSpPr txBox="1"/>
              <p:nvPr/>
            </p:nvSpPr>
            <p:spPr>
              <a:xfrm>
                <a:off x="3891586" y="3038414"/>
                <a:ext cx="385979" cy="212450"/>
              </a:xfrm>
              <a:prstGeom prst="rect">
                <a:avLst/>
              </a:prstGeom>
              <a:noFill/>
            </p:spPr>
            <p:txBody>
              <a:bodyPr wrap="none" rtlCol="0">
                <a:spAutoFit/>
              </a:bodyPr>
              <a:lstStyle/>
              <a:p>
                <a:r>
                  <a:rPr lang="en-US" sz="1000" b="1" dirty="0">
                    <a:solidFill>
                      <a:schemeClr val="accent5">
                        <a:lumMod val="75000"/>
                      </a:schemeClr>
                    </a:solidFill>
                  </a:rPr>
                  <a:t> </a:t>
                </a:r>
                <a:r>
                  <a:rPr lang="en-US" sz="1000" b="1" dirty="0">
                    <a:solidFill>
                      <a:srgbClr val="709A3A"/>
                    </a:solidFill>
                  </a:rPr>
                  <a:t>F</a:t>
                </a:r>
                <a:r>
                  <a:rPr lang="en-US" sz="1000" b="1" baseline="-25000" dirty="0">
                    <a:solidFill>
                      <a:srgbClr val="709A3A"/>
                    </a:solidFill>
                  </a:rPr>
                  <a:t>reqk</a:t>
                </a:r>
                <a:endParaRPr lang="en-US" sz="1000" b="1" dirty="0">
                  <a:solidFill>
                    <a:srgbClr val="709A3A"/>
                  </a:solidFill>
                </a:endParaRPr>
              </a:p>
            </p:txBody>
          </p:sp>
          <p:sp>
            <p:nvSpPr>
              <p:cNvPr id="219" name="TextBox 218">
                <a:extLst>
                  <a:ext uri="{FF2B5EF4-FFF2-40B4-BE49-F238E27FC236}">
                    <a16:creationId xmlns:a16="http://schemas.microsoft.com/office/drawing/2014/main" id="{EF279255-86FD-4C10-9371-6720747B90D1}"/>
                  </a:ext>
                </a:extLst>
              </p:cNvPr>
              <p:cNvSpPr txBox="1"/>
              <p:nvPr/>
            </p:nvSpPr>
            <p:spPr>
              <a:xfrm>
                <a:off x="3347340" y="3053200"/>
                <a:ext cx="688009" cy="246221"/>
              </a:xfrm>
              <a:prstGeom prst="rect">
                <a:avLst/>
              </a:prstGeom>
              <a:noFill/>
            </p:spPr>
            <p:txBody>
              <a:bodyPr wrap="none" rtlCol="0">
                <a:spAutoFit/>
              </a:bodyPr>
              <a:lstStyle/>
              <a:p>
                <a:r>
                  <a:rPr lang="en-US" sz="1000" dirty="0"/>
                  <a:t>&lt;             &lt;</a:t>
                </a:r>
              </a:p>
            </p:txBody>
          </p:sp>
        </p:grpSp>
      </p:grpSp>
      <p:pic>
        <p:nvPicPr>
          <p:cNvPr id="391" name="Content Placeholder 12">
            <a:extLst>
              <a:ext uri="{FF2B5EF4-FFF2-40B4-BE49-F238E27FC236}">
                <a16:creationId xmlns:a16="http://schemas.microsoft.com/office/drawing/2014/main" id="{A6D8F3B3-CDEB-4D7D-A51F-FBDE1D7D1FC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297409" y="1701567"/>
            <a:ext cx="2435558" cy="1605489"/>
          </a:xfrm>
          <a:custGeom>
            <a:avLst/>
            <a:gdLst>
              <a:gd name="connsiteX0" fmla="*/ 0 w 4636009"/>
              <a:gd name="connsiteY0" fmla="*/ 0 h 5032375"/>
              <a:gd name="connsiteX1" fmla="*/ 4636009 w 4636009"/>
              <a:gd name="connsiteY1" fmla="*/ 0 h 5032375"/>
              <a:gd name="connsiteX2" fmla="*/ 4636009 w 4636009"/>
              <a:gd name="connsiteY2" fmla="*/ 5032375 h 5032375"/>
              <a:gd name="connsiteX3" fmla="*/ 0 w 4636009"/>
              <a:gd name="connsiteY3" fmla="*/ 5032375 h 5032375"/>
            </a:gdLst>
            <a:ahLst/>
            <a:cxnLst>
              <a:cxn ang="0">
                <a:pos x="connsiteX0" y="connsiteY0"/>
              </a:cxn>
              <a:cxn ang="0">
                <a:pos x="connsiteX1" y="connsiteY1"/>
              </a:cxn>
              <a:cxn ang="0">
                <a:pos x="connsiteX2" y="connsiteY2"/>
              </a:cxn>
              <a:cxn ang="0">
                <a:pos x="connsiteX3" y="connsiteY3"/>
              </a:cxn>
            </a:cxnLst>
            <a:rect l="l" t="t" r="r" b="b"/>
            <a:pathLst>
              <a:path w="4636009" h="5032375">
                <a:moveTo>
                  <a:pt x="0" y="0"/>
                </a:moveTo>
                <a:lnTo>
                  <a:pt x="4636009" y="0"/>
                </a:lnTo>
                <a:lnTo>
                  <a:pt x="4636009" y="5032375"/>
                </a:lnTo>
                <a:lnTo>
                  <a:pt x="0" y="5032375"/>
                </a:lnTo>
                <a:close/>
              </a:path>
            </a:pathLst>
          </a:custGeom>
        </p:spPr>
      </p:pic>
      <p:pic>
        <p:nvPicPr>
          <p:cNvPr id="392" name="Picture 391" descr="A close up of text on a white background&#10;&#10;Description generated with very high confidence">
            <a:extLst>
              <a:ext uri="{FF2B5EF4-FFF2-40B4-BE49-F238E27FC236}">
                <a16:creationId xmlns:a16="http://schemas.microsoft.com/office/drawing/2014/main" id="{84816359-B220-42E3-8DA4-B817B85AA5F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96169" y="2499172"/>
            <a:ext cx="2840072" cy="1754995"/>
          </a:xfrm>
          <a:prstGeom prst="rect">
            <a:avLst/>
          </a:prstGeom>
        </p:spPr>
      </p:pic>
    </p:spTree>
    <p:extLst>
      <p:ext uri="{BB962C8B-B14F-4D97-AF65-F5344CB8AC3E}">
        <p14:creationId xmlns:p14="http://schemas.microsoft.com/office/powerpoint/2010/main" val="966370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4B1B5-B7E8-4AEE-B470-D838E872DD8D}"/>
              </a:ext>
            </a:extLst>
          </p:cNvPr>
          <p:cNvSpPr>
            <a:spLocks noGrp="1"/>
          </p:cNvSpPr>
          <p:nvPr>
            <p:ph type="title"/>
          </p:nvPr>
        </p:nvSpPr>
        <p:spPr/>
        <p:txBody>
          <a:bodyPr/>
          <a:lstStyle/>
          <a:p>
            <a:pPr algn="ctr"/>
            <a:r>
              <a:rPr lang="en-US" i="1" dirty="0">
                <a:solidFill>
                  <a:schemeClr val="bg1"/>
                </a:solidFill>
              </a:rPr>
              <a:t>Genetic algorithm &amp; Timing failures</a:t>
            </a:r>
          </a:p>
        </p:txBody>
      </p:sp>
      <p:sp>
        <p:nvSpPr>
          <p:cNvPr id="3" name="Content Placeholder 2">
            <a:extLst>
              <a:ext uri="{FF2B5EF4-FFF2-40B4-BE49-F238E27FC236}">
                <a16:creationId xmlns:a16="http://schemas.microsoft.com/office/drawing/2014/main" id="{D3362896-E54A-4190-ADDB-AEE6BE3C45CA}"/>
              </a:ext>
            </a:extLst>
          </p:cNvPr>
          <p:cNvSpPr>
            <a:spLocks noGrp="1"/>
          </p:cNvSpPr>
          <p:nvPr>
            <p:ph idx="1"/>
          </p:nvPr>
        </p:nvSpPr>
        <p:spPr/>
        <p:txBody>
          <a:bodyPr/>
          <a:lstStyle/>
          <a:p>
            <a:r>
              <a:rPr lang="en-US" dirty="0"/>
              <a:t>Development of an error-prone code region identification framework using Genetic Algorithm (GA)</a:t>
            </a:r>
          </a:p>
        </p:txBody>
      </p:sp>
      <p:sp>
        <p:nvSpPr>
          <p:cNvPr id="4" name="Date Placeholder 3">
            <a:extLst>
              <a:ext uri="{FF2B5EF4-FFF2-40B4-BE49-F238E27FC236}">
                <a16:creationId xmlns:a16="http://schemas.microsoft.com/office/drawing/2014/main" id="{023FFC2E-FA80-40BE-866C-1CE35ABA6B1C}"/>
              </a:ext>
            </a:extLst>
          </p:cNvPr>
          <p:cNvSpPr>
            <a:spLocks noGrp="1"/>
          </p:cNvSpPr>
          <p:nvPr>
            <p:ph type="dt" sz="half" idx="10"/>
          </p:nvPr>
        </p:nvSpPr>
        <p:spPr/>
        <p:txBody>
          <a:bodyPr/>
          <a:lstStyle/>
          <a:p>
            <a:r>
              <a:rPr lang="en-US"/>
              <a:t>www.ecit.qub.ac.uk</a:t>
            </a:r>
            <a:endParaRPr lang="en-GB"/>
          </a:p>
        </p:txBody>
      </p:sp>
      <p:sp>
        <p:nvSpPr>
          <p:cNvPr id="5" name="Slide Number Placeholder 4">
            <a:extLst>
              <a:ext uri="{FF2B5EF4-FFF2-40B4-BE49-F238E27FC236}">
                <a16:creationId xmlns:a16="http://schemas.microsoft.com/office/drawing/2014/main" id="{BA60ABAC-EDD9-41C7-BBA3-0CF100EA82A3}"/>
              </a:ext>
            </a:extLst>
          </p:cNvPr>
          <p:cNvSpPr>
            <a:spLocks noGrp="1"/>
          </p:cNvSpPr>
          <p:nvPr>
            <p:ph type="sldNum" sz="quarter" idx="12"/>
          </p:nvPr>
        </p:nvSpPr>
        <p:spPr/>
        <p:txBody>
          <a:bodyPr/>
          <a:lstStyle/>
          <a:p>
            <a:fld id="{996B5C44-A6B4-464B-82AE-7D315A9A1532}" type="slidenum">
              <a:rPr lang="en-GB" smtClean="0"/>
              <a:t>20</a:t>
            </a:fld>
            <a:endParaRPr lang="en-GB"/>
          </a:p>
        </p:txBody>
      </p:sp>
      <p:pic>
        <p:nvPicPr>
          <p:cNvPr id="11" name="Picture 10" descr="A picture containing text, map&#10;&#10;Description automatically generated">
            <a:extLst>
              <a:ext uri="{FF2B5EF4-FFF2-40B4-BE49-F238E27FC236}">
                <a16:creationId xmlns:a16="http://schemas.microsoft.com/office/drawing/2014/main" id="{687F3ED7-8CFF-4E7E-8150-161897468F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7002" y="2119620"/>
            <a:ext cx="7659640" cy="4236729"/>
          </a:xfrm>
          <a:prstGeom prst="rect">
            <a:avLst/>
          </a:prstGeom>
        </p:spPr>
      </p:pic>
    </p:spTree>
    <p:extLst>
      <p:ext uri="{BB962C8B-B14F-4D97-AF65-F5344CB8AC3E}">
        <p14:creationId xmlns:p14="http://schemas.microsoft.com/office/powerpoint/2010/main" val="1884344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0F9B9-A98A-4841-96CC-B26647F32C5A}"/>
              </a:ext>
            </a:extLst>
          </p:cNvPr>
          <p:cNvSpPr>
            <a:spLocks noGrp="1"/>
          </p:cNvSpPr>
          <p:nvPr>
            <p:ph type="title"/>
          </p:nvPr>
        </p:nvSpPr>
        <p:spPr/>
        <p:txBody>
          <a:bodyPr/>
          <a:lstStyle/>
          <a:p>
            <a:pPr algn="ctr"/>
            <a:r>
              <a:rPr lang="en-US" i="1" dirty="0">
                <a:solidFill>
                  <a:schemeClr val="bg1"/>
                </a:solidFill>
              </a:rPr>
              <a:t>Variation-Aware Designs</a:t>
            </a:r>
          </a:p>
        </p:txBody>
      </p:sp>
      <p:sp>
        <p:nvSpPr>
          <p:cNvPr id="3" name="Content Placeholder 2">
            <a:extLst>
              <a:ext uri="{FF2B5EF4-FFF2-40B4-BE49-F238E27FC236}">
                <a16:creationId xmlns:a16="http://schemas.microsoft.com/office/drawing/2014/main" id="{B4236663-A826-4012-B127-2E1304ECBD63}"/>
              </a:ext>
            </a:extLst>
          </p:cNvPr>
          <p:cNvSpPr>
            <a:spLocks noGrp="1"/>
          </p:cNvSpPr>
          <p:nvPr>
            <p:ph idx="1"/>
          </p:nvPr>
        </p:nvSpPr>
        <p:spPr/>
        <p:txBody>
          <a:bodyPr/>
          <a:lstStyle/>
          <a:p>
            <a:r>
              <a:rPr lang="en-US" dirty="0"/>
              <a:t>Designers address variations/failures by:</a:t>
            </a:r>
          </a:p>
          <a:p>
            <a:endParaRPr lang="en-US" dirty="0"/>
          </a:p>
        </p:txBody>
      </p:sp>
      <p:sp>
        <p:nvSpPr>
          <p:cNvPr id="6" name="Slide Number Placeholder 5">
            <a:extLst>
              <a:ext uri="{FF2B5EF4-FFF2-40B4-BE49-F238E27FC236}">
                <a16:creationId xmlns:a16="http://schemas.microsoft.com/office/drawing/2014/main" id="{4EE638D6-229A-436B-966A-FFA98A027E25}"/>
              </a:ext>
            </a:extLst>
          </p:cNvPr>
          <p:cNvSpPr>
            <a:spLocks noGrp="1"/>
          </p:cNvSpPr>
          <p:nvPr>
            <p:ph type="sldNum" sz="quarter" idx="12"/>
          </p:nvPr>
        </p:nvSpPr>
        <p:spPr/>
        <p:txBody>
          <a:bodyPr/>
          <a:lstStyle/>
          <a:p>
            <a:fld id="{996B5C44-A6B4-464B-82AE-7D315A9A1532}" type="slidenum">
              <a:rPr lang="en-GB" smtClean="0"/>
              <a:t>3</a:t>
            </a:fld>
            <a:endParaRPr lang="en-GB"/>
          </a:p>
        </p:txBody>
      </p:sp>
      <p:grpSp>
        <p:nvGrpSpPr>
          <p:cNvPr id="201" name="Group 200">
            <a:extLst>
              <a:ext uri="{FF2B5EF4-FFF2-40B4-BE49-F238E27FC236}">
                <a16:creationId xmlns:a16="http://schemas.microsoft.com/office/drawing/2014/main" id="{B107B945-977B-4F83-BD07-1F384732BDE2}"/>
              </a:ext>
            </a:extLst>
          </p:cNvPr>
          <p:cNvGrpSpPr/>
          <p:nvPr/>
        </p:nvGrpSpPr>
        <p:grpSpPr>
          <a:xfrm>
            <a:off x="4185822" y="1730500"/>
            <a:ext cx="4035185" cy="3303165"/>
            <a:chOff x="3609473" y="2098303"/>
            <a:chExt cx="4109988" cy="3320715"/>
          </a:xfrm>
        </p:grpSpPr>
        <p:sp>
          <p:nvSpPr>
            <p:cNvPr id="202" name="Rectangle 201">
              <a:extLst>
                <a:ext uri="{FF2B5EF4-FFF2-40B4-BE49-F238E27FC236}">
                  <a16:creationId xmlns:a16="http://schemas.microsoft.com/office/drawing/2014/main" id="{4103AA3A-78EC-44F8-ACD3-47F33DAC8626}"/>
                </a:ext>
              </a:extLst>
            </p:cNvPr>
            <p:cNvSpPr/>
            <p:nvPr/>
          </p:nvSpPr>
          <p:spPr>
            <a:xfrm>
              <a:off x="3609473" y="2098303"/>
              <a:ext cx="4109988" cy="3320715"/>
            </a:xfrm>
            <a:prstGeom prst="rect">
              <a:avLst/>
            </a:prstGeom>
            <a:solidFill>
              <a:srgbClr val="FF8F8F">
                <a:alpha val="47000"/>
              </a:srgbClr>
            </a:soli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3" name="Content Placeholder 2">
              <a:extLst>
                <a:ext uri="{FF2B5EF4-FFF2-40B4-BE49-F238E27FC236}">
                  <a16:creationId xmlns:a16="http://schemas.microsoft.com/office/drawing/2014/main" id="{FD94EEC0-0E73-42FD-B17F-2C77ABB174CF}"/>
                </a:ext>
              </a:extLst>
            </p:cNvPr>
            <p:cNvSpPr txBox="1">
              <a:spLocks/>
            </p:cNvSpPr>
            <p:nvPr/>
          </p:nvSpPr>
          <p:spPr>
            <a:xfrm>
              <a:off x="3640505" y="2213803"/>
              <a:ext cx="3775271" cy="14245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6">
                    <a:lumMod val="75000"/>
                  </a:schemeClr>
                </a:buClr>
                <a:buFont typeface="Courier New" panose="02070309020205020404" pitchFamily="49" charset="0"/>
                <a:buChar char="o"/>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6">
                    <a:lumMod val="75000"/>
                  </a:schemeClr>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6">
                    <a:lumMod val="75000"/>
                  </a:schemeClr>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6">
                    <a:lumMod val="75000"/>
                  </a:schemeClr>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6">
                    <a:lumMod val="75000"/>
                  </a:schemeClr>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Clr>
                  <a:schemeClr val="tx1"/>
                </a:buClr>
              </a:pPr>
              <a:r>
                <a:rPr lang="en-US" dirty="0"/>
                <a:t>Adopting dynamic error detection/correction circuits </a:t>
              </a:r>
            </a:p>
            <a:p>
              <a:pPr marL="0" indent="0">
                <a:buFont typeface="Courier New" panose="02070309020205020404" pitchFamily="49" charset="0"/>
                <a:buNone/>
              </a:pPr>
              <a:endParaRPr lang="en-US" dirty="0"/>
            </a:p>
          </p:txBody>
        </p:sp>
      </p:grpSp>
      <p:pic>
        <p:nvPicPr>
          <p:cNvPr id="207" name="Picture 206" descr="A close up of text on a white background&#10;&#10;Description generated with very high confidence">
            <a:extLst>
              <a:ext uri="{FF2B5EF4-FFF2-40B4-BE49-F238E27FC236}">
                <a16:creationId xmlns:a16="http://schemas.microsoft.com/office/drawing/2014/main" id="{EE9D7CF8-42CA-4BA3-9BA3-B8315A1657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6398" y="2919085"/>
            <a:ext cx="3862561" cy="1965249"/>
          </a:xfrm>
          <a:prstGeom prst="rect">
            <a:avLst/>
          </a:prstGeom>
        </p:spPr>
      </p:pic>
      <p:sp>
        <p:nvSpPr>
          <p:cNvPr id="208" name="Rectangle 207">
            <a:extLst>
              <a:ext uri="{FF2B5EF4-FFF2-40B4-BE49-F238E27FC236}">
                <a16:creationId xmlns:a16="http://schemas.microsoft.com/office/drawing/2014/main" id="{FBAB2CA8-0539-4B06-9551-F7D306BA3801}"/>
              </a:ext>
            </a:extLst>
          </p:cNvPr>
          <p:cNvSpPr/>
          <p:nvPr/>
        </p:nvSpPr>
        <p:spPr>
          <a:xfrm>
            <a:off x="8215612" y="1739389"/>
            <a:ext cx="3966654" cy="3288282"/>
          </a:xfrm>
          <a:prstGeom prst="rect">
            <a:avLst/>
          </a:prstGeom>
          <a:solidFill>
            <a:srgbClr val="F5F8EE"/>
          </a:soli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209" name="TextBox 208">
            <a:extLst>
              <a:ext uri="{FF2B5EF4-FFF2-40B4-BE49-F238E27FC236}">
                <a16:creationId xmlns:a16="http://schemas.microsoft.com/office/drawing/2014/main" id="{21ABD208-3ACD-410C-B183-D67FC0CC2A37}"/>
              </a:ext>
            </a:extLst>
          </p:cNvPr>
          <p:cNvSpPr txBox="1"/>
          <p:nvPr/>
        </p:nvSpPr>
        <p:spPr>
          <a:xfrm>
            <a:off x="8476548" y="1753055"/>
            <a:ext cx="3660808" cy="923330"/>
          </a:xfrm>
          <a:prstGeom prst="rect">
            <a:avLst/>
          </a:prstGeom>
          <a:noFill/>
        </p:spPr>
        <p:txBody>
          <a:bodyPr wrap="square" rtlCol="0">
            <a:spAutoFit/>
          </a:bodyPr>
          <a:lstStyle/>
          <a:p>
            <a:pPr marL="285750" indent="-285750">
              <a:buFont typeface="Arial" panose="020B0604020202020204" pitchFamily="34" charset="0"/>
              <a:buChar char="•"/>
            </a:pPr>
            <a:r>
              <a:rPr lang="en-GB" dirty="0"/>
              <a:t>Exploiting different precisions, allowing trade off between quality and energy/reliability </a:t>
            </a:r>
            <a:endParaRPr lang="en-US" dirty="0"/>
          </a:p>
        </p:txBody>
      </p:sp>
      <p:pic>
        <p:nvPicPr>
          <p:cNvPr id="211" name="Picture 210" descr="A close up of a person&#10;&#10;Description generated with very high confidence">
            <a:extLst>
              <a:ext uri="{FF2B5EF4-FFF2-40B4-BE49-F238E27FC236}">
                <a16:creationId xmlns:a16="http://schemas.microsoft.com/office/drawing/2014/main" id="{0AF9D546-2206-4D69-93E3-2F02E4D1D7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1673" y="3241131"/>
            <a:ext cx="3794531" cy="1293414"/>
          </a:xfrm>
          <a:prstGeom prst="rect">
            <a:avLst/>
          </a:prstGeom>
        </p:spPr>
      </p:pic>
      <p:sp>
        <p:nvSpPr>
          <p:cNvPr id="212" name="Arrow: Down 211">
            <a:extLst>
              <a:ext uri="{FF2B5EF4-FFF2-40B4-BE49-F238E27FC236}">
                <a16:creationId xmlns:a16="http://schemas.microsoft.com/office/drawing/2014/main" id="{63F7F241-BE7F-4AC9-968A-5F3BE11AEEB3}"/>
              </a:ext>
            </a:extLst>
          </p:cNvPr>
          <p:cNvSpPr/>
          <p:nvPr/>
        </p:nvSpPr>
        <p:spPr>
          <a:xfrm>
            <a:off x="2018074" y="5027670"/>
            <a:ext cx="179201" cy="365125"/>
          </a:xfrm>
          <a:prstGeom prst="down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TextBox 212">
            <a:extLst>
              <a:ext uri="{FF2B5EF4-FFF2-40B4-BE49-F238E27FC236}">
                <a16:creationId xmlns:a16="http://schemas.microsoft.com/office/drawing/2014/main" id="{23A0A80A-F456-47A2-9E76-C63A6626BF87}"/>
              </a:ext>
            </a:extLst>
          </p:cNvPr>
          <p:cNvSpPr txBox="1"/>
          <p:nvPr/>
        </p:nvSpPr>
        <p:spPr>
          <a:xfrm>
            <a:off x="479612" y="5375993"/>
            <a:ext cx="3391867" cy="646331"/>
          </a:xfrm>
          <a:prstGeom prst="rect">
            <a:avLst/>
          </a:prstGeom>
          <a:solidFill>
            <a:schemeClr val="accent1">
              <a:lumMod val="20000"/>
              <a:lumOff val="80000"/>
              <a:alpha val="55000"/>
            </a:schemeClr>
          </a:solid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b="1" dirty="0">
                <a:ln/>
              </a:rPr>
              <a:t>Prevent circuits to run as fast as they could</a:t>
            </a:r>
          </a:p>
        </p:txBody>
      </p:sp>
      <p:sp>
        <p:nvSpPr>
          <p:cNvPr id="214" name="Arrow: Down 213">
            <a:extLst>
              <a:ext uri="{FF2B5EF4-FFF2-40B4-BE49-F238E27FC236}">
                <a16:creationId xmlns:a16="http://schemas.microsoft.com/office/drawing/2014/main" id="{D18F636C-3D2D-4892-89C6-A7C2B9133BC1}"/>
              </a:ext>
            </a:extLst>
          </p:cNvPr>
          <p:cNvSpPr/>
          <p:nvPr/>
        </p:nvSpPr>
        <p:spPr>
          <a:xfrm>
            <a:off x="6047864" y="5033665"/>
            <a:ext cx="179201" cy="365125"/>
          </a:xfrm>
          <a:prstGeom prst="down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TextBox 214">
            <a:extLst>
              <a:ext uri="{FF2B5EF4-FFF2-40B4-BE49-F238E27FC236}">
                <a16:creationId xmlns:a16="http://schemas.microsoft.com/office/drawing/2014/main" id="{8F346FB0-009E-42B6-882F-F02E0BEE1BC8}"/>
              </a:ext>
            </a:extLst>
          </p:cNvPr>
          <p:cNvSpPr txBox="1"/>
          <p:nvPr/>
        </p:nvSpPr>
        <p:spPr>
          <a:xfrm>
            <a:off x="4463882" y="5394070"/>
            <a:ext cx="3497552" cy="646331"/>
          </a:xfrm>
          <a:prstGeom prst="rect">
            <a:avLst/>
          </a:prstGeom>
          <a:solidFill>
            <a:schemeClr val="accent1">
              <a:lumMod val="20000"/>
              <a:lumOff val="80000"/>
              <a:alpha val="55000"/>
            </a:schemeClr>
          </a:solid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b="1" dirty="0">
                <a:ln/>
              </a:rPr>
              <a:t>Complex designs and large overheads in case of many failures</a:t>
            </a:r>
          </a:p>
        </p:txBody>
      </p:sp>
      <p:sp>
        <p:nvSpPr>
          <p:cNvPr id="216" name="Arrow: Down 215">
            <a:extLst>
              <a:ext uri="{FF2B5EF4-FFF2-40B4-BE49-F238E27FC236}">
                <a16:creationId xmlns:a16="http://schemas.microsoft.com/office/drawing/2014/main" id="{E0BBA6AB-C47F-46DD-A0CD-07E14E3BCF5E}"/>
              </a:ext>
            </a:extLst>
          </p:cNvPr>
          <p:cNvSpPr/>
          <p:nvPr/>
        </p:nvSpPr>
        <p:spPr>
          <a:xfrm>
            <a:off x="10217352" y="5029051"/>
            <a:ext cx="179201" cy="365125"/>
          </a:xfrm>
          <a:prstGeom prst="down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TextBox 216">
            <a:extLst>
              <a:ext uri="{FF2B5EF4-FFF2-40B4-BE49-F238E27FC236}">
                <a16:creationId xmlns:a16="http://schemas.microsoft.com/office/drawing/2014/main" id="{9EB1BD6A-CDED-422F-9567-71C770A79105}"/>
              </a:ext>
            </a:extLst>
          </p:cNvPr>
          <p:cNvSpPr txBox="1"/>
          <p:nvPr/>
        </p:nvSpPr>
        <p:spPr>
          <a:xfrm>
            <a:off x="8406088" y="5375993"/>
            <a:ext cx="3697681" cy="646331"/>
          </a:xfrm>
          <a:prstGeom prst="rect">
            <a:avLst/>
          </a:prstGeom>
          <a:solidFill>
            <a:schemeClr val="accent1">
              <a:lumMod val="20000"/>
              <a:lumOff val="80000"/>
              <a:alpha val="55000"/>
            </a:schemeClr>
          </a:solid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b="1" dirty="0">
                <a:ln/>
              </a:rPr>
              <a:t>Application to few custom designs.</a:t>
            </a:r>
          </a:p>
          <a:p>
            <a:r>
              <a:rPr lang="en-US" b="1" dirty="0">
                <a:ln/>
              </a:rPr>
              <a:t>Agnostic of the underlying circuits</a:t>
            </a:r>
          </a:p>
        </p:txBody>
      </p:sp>
      <p:sp>
        <p:nvSpPr>
          <p:cNvPr id="218" name="TextBox 217">
            <a:extLst>
              <a:ext uri="{FF2B5EF4-FFF2-40B4-BE49-F238E27FC236}">
                <a16:creationId xmlns:a16="http://schemas.microsoft.com/office/drawing/2014/main" id="{4F95D3A8-041C-43D3-A23F-17E0B26F51EC}"/>
              </a:ext>
            </a:extLst>
          </p:cNvPr>
          <p:cNvSpPr txBox="1"/>
          <p:nvPr/>
        </p:nvSpPr>
        <p:spPr>
          <a:xfrm>
            <a:off x="302832" y="6308078"/>
            <a:ext cx="11331214" cy="461665"/>
          </a:xfrm>
          <a:prstGeom prst="rect">
            <a:avLst/>
          </a:prstGeom>
          <a:solidFill>
            <a:srgbClr val="00709E">
              <a:alpha val="55000"/>
            </a:srgbClr>
          </a:solid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i="1" dirty="0">
                <a:ln/>
                <a:solidFill>
                  <a:schemeClr val="accent3"/>
                </a:solidFill>
              </a:rPr>
              <a:t>  Can we avoid any </a:t>
            </a:r>
            <a:r>
              <a:rPr lang="en-US" sz="2400" b="1" i="1" dirty="0" err="1">
                <a:ln/>
                <a:solidFill>
                  <a:schemeClr val="accent3"/>
                </a:solidFill>
              </a:rPr>
              <a:t>guardband</a:t>
            </a:r>
            <a:r>
              <a:rPr lang="en-US" sz="2400" b="1" i="1" dirty="0">
                <a:ln/>
                <a:solidFill>
                  <a:schemeClr val="accent3"/>
                </a:solidFill>
              </a:rPr>
              <a:t> and large overheads in pipelined designs  at low cost?</a:t>
            </a:r>
          </a:p>
        </p:txBody>
      </p:sp>
      <p:sp>
        <p:nvSpPr>
          <p:cNvPr id="219" name="Rectangle 218">
            <a:extLst>
              <a:ext uri="{FF2B5EF4-FFF2-40B4-BE49-F238E27FC236}">
                <a16:creationId xmlns:a16="http://schemas.microsoft.com/office/drawing/2014/main" id="{9E927CF9-EFC0-4FAB-8490-1D9847E72778}"/>
              </a:ext>
            </a:extLst>
          </p:cNvPr>
          <p:cNvSpPr/>
          <p:nvPr/>
        </p:nvSpPr>
        <p:spPr>
          <a:xfrm>
            <a:off x="0" y="1732114"/>
            <a:ext cx="4245372" cy="3295556"/>
          </a:xfrm>
          <a:prstGeom prst="rect">
            <a:avLst/>
          </a:prstGeom>
          <a:solidFill>
            <a:schemeClr val="accent1">
              <a:lumMod val="20000"/>
              <a:lumOff val="80000"/>
            </a:schemeClr>
          </a:soli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220" name="TextBox 219">
            <a:extLst>
              <a:ext uri="{FF2B5EF4-FFF2-40B4-BE49-F238E27FC236}">
                <a16:creationId xmlns:a16="http://schemas.microsoft.com/office/drawing/2014/main" id="{7D2DBF8B-EDA9-4A99-BD38-CA10FD2E47FE}"/>
              </a:ext>
            </a:extLst>
          </p:cNvPr>
          <p:cNvSpPr txBox="1"/>
          <p:nvPr/>
        </p:nvSpPr>
        <p:spPr>
          <a:xfrm>
            <a:off x="314826" y="1839827"/>
            <a:ext cx="3870995" cy="923330"/>
          </a:xfrm>
          <a:prstGeom prst="rect">
            <a:avLst/>
          </a:prstGeom>
          <a:noFill/>
        </p:spPr>
        <p:txBody>
          <a:bodyPr wrap="square" rtlCol="0">
            <a:spAutoFit/>
          </a:bodyPr>
          <a:lstStyle/>
          <a:p>
            <a:pPr marL="285750" indent="-285750">
              <a:buFont typeface="Arial" panose="020B0604020202020204" pitchFamily="34" charset="0"/>
              <a:buChar char="•"/>
            </a:pPr>
            <a:r>
              <a:rPr lang="en-US" dirty="0"/>
              <a:t>Using pessimistic timing </a:t>
            </a:r>
            <a:r>
              <a:rPr lang="en-US" dirty="0" err="1"/>
              <a:t>guardbands</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Based on STA or SSTA</a:t>
            </a:r>
          </a:p>
        </p:txBody>
      </p:sp>
      <p:pic>
        <p:nvPicPr>
          <p:cNvPr id="5" name="Picture 4" descr="A screenshot of a cell phone&#10;&#10;Description generated with very high confidence">
            <a:extLst>
              <a:ext uri="{FF2B5EF4-FFF2-40B4-BE49-F238E27FC236}">
                <a16:creationId xmlns:a16="http://schemas.microsoft.com/office/drawing/2014/main" id="{B9267848-4888-4177-B7EC-38E32D88C1B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6043" y="2732851"/>
            <a:ext cx="3273286" cy="2230468"/>
          </a:xfrm>
          <a:prstGeom prst="rect">
            <a:avLst/>
          </a:prstGeom>
        </p:spPr>
      </p:pic>
    </p:spTree>
    <p:extLst>
      <p:ext uri="{BB962C8B-B14F-4D97-AF65-F5344CB8AC3E}">
        <p14:creationId xmlns:p14="http://schemas.microsoft.com/office/powerpoint/2010/main" val="168699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9"/>
                                        </p:tgtEl>
                                        <p:attrNameLst>
                                          <p:attrName>style.visibility</p:attrName>
                                        </p:attrNameLst>
                                      </p:cBhvr>
                                      <p:to>
                                        <p:strVal val="visible"/>
                                      </p:to>
                                    </p:set>
                                    <p:animEffect transition="in" filter="fade">
                                      <p:cBhvr>
                                        <p:cTn id="7" dur="1000"/>
                                        <p:tgtEl>
                                          <p:spTgt spid="219"/>
                                        </p:tgtEl>
                                      </p:cBhvr>
                                    </p:animEffect>
                                    <p:anim calcmode="lin" valueType="num">
                                      <p:cBhvr>
                                        <p:cTn id="8" dur="1000" fill="hold"/>
                                        <p:tgtEl>
                                          <p:spTgt spid="219"/>
                                        </p:tgtEl>
                                        <p:attrNameLst>
                                          <p:attrName>ppt_x</p:attrName>
                                        </p:attrNameLst>
                                      </p:cBhvr>
                                      <p:tavLst>
                                        <p:tav tm="0">
                                          <p:val>
                                            <p:strVal val="#ppt_x"/>
                                          </p:val>
                                        </p:tav>
                                        <p:tav tm="100000">
                                          <p:val>
                                            <p:strVal val="#ppt_x"/>
                                          </p:val>
                                        </p:tav>
                                      </p:tavLst>
                                    </p:anim>
                                    <p:anim calcmode="lin" valueType="num">
                                      <p:cBhvr>
                                        <p:cTn id="9" dur="1000" fill="hold"/>
                                        <p:tgtEl>
                                          <p:spTgt spid="2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20"/>
                                        </p:tgtEl>
                                        <p:attrNameLst>
                                          <p:attrName>style.visibility</p:attrName>
                                        </p:attrNameLst>
                                      </p:cBhvr>
                                      <p:to>
                                        <p:strVal val="visible"/>
                                      </p:to>
                                    </p:set>
                                    <p:animEffect transition="in" filter="fade">
                                      <p:cBhvr>
                                        <p:cTn id="12" dur="1000"/>
                                        <p:tgtEl>
                                          <p:spTgt spid="220"/>
                                        </p:tgtEl>
                                      </p:cBhvr>
                                    </p:animEffect>
                                    <p:anim calcmode="lin" valueType="num">
                                      <p:cBhvr>
                                        <p:cTn id="13" dur="1000" fill="hold"/>
                                        <p:tgtEl>
                                          <p:spTgt spid="220"/>
                                        </p:tgtEl>
                                        <p:attrNameLst>
                                          <p:attrName>ppt_x</p:attrName>
                                        </p:attrNameLst>
                                      </p:cBhvr>
                                      <p:tavLst>
                                        <p:tav tm="0">
                                          <p:val>
                                            <p:strVal val="#ppt_x"/>
                                          </p:val>
                                        </p:tav>
                                        <p:tav tm="100000">
                                          <p:val>
                                            <p:strVal val="#ppt_x"/>
                                          </p:val>
                                        </p:tav>
                                      </p:tavLst>
                                    </p:anim>
                                    <p:anim calcmode="lin" valueType="num">
                                      <p:cBhvr>
                                        <p:cTn id="14" dur="1000" fill="hold"/>
                                        <p:tgtEl>
                                          <p:spTgt spid="22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12"/>
                                        </p:tgtEl>
                                        <p:attrNameLst>
                                          <p:attrName>style.visibility</p:attrName>
                                        </p:attrNameLst>
                                      </p:cBhvr>
                                      <p:to>
                                        <p:strVal val="visible"/>
                                      </p:to>
                                    </p:set>
                                    <p:animEffect transition="in" filter="fade">
                                      <p:cBhvr>
                                        <p:cTn id="24" dur="1000"/>
                                        <p:tgtEl>
                                          <p:spTgt spid="212"/>
                                        </p:tgtEl>
                                      </p:cBhvr>
                                    </p:animEffect>
                                    <p:anim calcmode="lin" valueType="num">
                                      <p:cBhvr>
                                        <p:cTn id="25" dur="1000" fill="hold"/>
                                        <p:tgtEl>
                                          <p:spTgt spid="212"/>
                                        </p:tgtEl>
                                        <p:attrNameLst>
                                          <p:attrName>ppt_x</p:attrName>
                                        </p:attrNameLst>
                                      </p:cBhvr>
                                      <p:tavLst>
                                        <p:tav tm="0">
                                          <p:val>
                                            <p:strVal val="#ppt_x"/>
                                          </p:val>
                                        </p:tav>
                                        <p:tav tm="100000">
                                          <p:val>
                                            <p:strVal val="#ppt_x"/>
                                          </p:val>
                                        </p:tav>
                                      </p:tavLst>
                                    </p:anim>
                                    <p:anim calcmode="lin" valueType="num">
                                      <p:cBhvr>
                                        <p:cTn id="26" dur="1000" fill="hold"/>
                                        <p:tgtEl>
                                          <p:spTgt spid="21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13"/>
                                        </p:tgtEl>
                                        <p:attrNameLst>
                                          <p:attrName>style.visibility</p:attrName>
                                        </p:attrNameLst>
                                      </p:cBhvr>
                                      <p:to>
                                        <p:strVal val="visible"/>
                                      </p:to>
                                    </p:set>
                                    <p:animEffect transition="in" filter="fade">
                                      <p:cBhvr>
                                        <p:cTn id="29" dur="1000"/>
                                        <p:tgtEl>
                                          <p:spTgt spid="213"/>
                                        </p:tgtEl>
                                      </p:cBhvr>
                                    </p:animEffect>
                                    <p:anim calcmode="lin" valueType="num">
                                      <p:cBhvr>
                                        <p:cTn id="30" dur="1000" fill="hold"/>
                                        <p:tgtEl>
                                          <p:spTgt spid="213"/>
                                        </p:tgtEl>
                                        <p:attrNameLst>
                                          <p:attrName>ppt_x</p:attrName>
                                        </p:attrNameLst>
                                      </p:cBhvr>
                                      <p:tavLst>
                                        <p:tav tm="0">
                                          <p:val>
                                            <p:strVal val="#ppt_x"/>
                                          </p:val>
                                        </p:tav>
                                        <p:tav tm="100000">
                                          <p:val>
                                            <p:strVal val="#ppt_x"/>
                                          </p:val>
                                        </p:tav>
                                      </p:tavLst>
                                    </p:anim>
                                    <p:anim calcmode="lin" valueType="num">
                                      <p:cBhvr>
                                        <p:cTn id="31" dur="1000" fill="hold"/>
                                        <p:tgtEl>
                                          <p:spTgt spid="21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201"/>
                                        </p:tgtEl>
                                        <p:attrNameLst>
                                          <p:attrName>style.visibility</p:attrName>
                                        </p:attrNameLst>
                                      </p:cBhvr>
                                      <p:to>
                                        <p:strVal val="visible"/>
                                      </p:to>
                                    </p:set>
                                    <p:animEffect transition="in" filter="fade">
                                      <p:cBhvr>
                                        <p:cTn id="36" dur="1000"/>
                                        <p:tgtEl>
                                          <p:spTgt spid="201"/>
                                        </p:tgtEl>
                                      </p:cBhvr>
                                    </p:animEffect>
                                    <p:anim calcmode="lin" valueType="num">
                                      <p:cBhvr>
                                        <p:cTn id="37" dur="1000" fill="hold"/>
                                        <p:tgtEl>
                                          <p:spTgt spid="201"/>
                                        </p:tgtEl>
                                        <p:attrNameLst>
                                          <p:attrName>ppt_x</p:attrName>
                                        </p:attrNameLst>
                                      </p:cBhvr>
                                      <p:tavLst>
                                        <p:tav tm="0">
                                          <p:val>
                                            <p:strVal val="#ppt_x"/>
                                          </p:val>
                                        </p:tav>
                                        <p:tav tm="100000">
                                          <p:val>
                                            <p:strVal val="#ppt_x"/>
                                          </p:val>
                                        </p:tav>
                                      </p:tavLst>
                                    </p:anim>
                                    <p:anim calcmode="lin" valueType="num">
                                      <p:cBhvr>
                                        <p:cTn id="38" dur="1000" fill="hold"/>
                                        <p:tgtEl>
                                          <p:spTgt spid="201"/>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207"/>
                                        </p:tgtEl>
                                        <p:attrNameLst>
                                          <p:attrName>style.visibility</p:attrName>
                                        </p:attrNameLst>
                                      </p:cBhvr>
                                      <p:to>
                                        <p:strVal val="visible"/>
                                      </p:to>
                                    </p:set>
                                    <p:animEffect transition="in" filter="fade">
                                      <p:cBhvr>
                                        <p:cTn id="41" dur="1000"/>
                                        <p:tgtEl>
                                          <p:spTgt spid="207"/>
                                        </p:tgtEl>
                                      </p:cBhvr>
                                    </p:animEffect>
                                    <p:anim calcmode="lin" valueType="num">
                                      <p:cBhvr>
                                        <p:cTn id="42" dur="1000" fill="hold"/>
                                        <p:tgtEl>
                                          <p:spTgt spid="207"/>
                                        </p:tgtEl>
                                        <p:attrNameLst>
                                          <p:attrName>ppt_x</p:attrName>
                                        </p:attrNameLst>
                                      </p:cBhvr>
                                      <p:tavLst>
                                        <p:tav tm="0">
                                          <p:val>
                                            <p:strVal val="#ppt_x"/>
                                          </p:val>
                                        </p:tav>
                                        <p:tav tm="100000">
                                          <p:val>
                                            <p:strVal val="#ppt_x"/>
                                          </p:val>
                                        </p:tav>
                                      </p:tavLst>
                                    </p:anim>
                                    <p:anim calcmode="lin" valueType="num">
                                      <p:cBhvr>
                                        <p:cTn id="43" dur="1000" fill="hold"/>
                                        <p:tgtEl>
                                          <p:spTgt spid="207"/>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214"/>
                                        </p:tgtEl>
                                        <p:attrNameLst>
                                          <p:attrName>style.visibility</p:attrName>
                                        </p:attrNameLst>
                                      </p:cBhvr>
                                      <p:to>
                                        <p:strVal val="visible"/>
                                      </p:to>
                                    </p:set>
                                    <p:animEffect transition="in" filter="fade">
                                      <p:cBhvr>
                                        <p:cTn id="48" dur="1000"/>
                                        <p:tgtEl>
                                          <p:spTgt spid="214"/>
                                        </p:tgtEl>
                                      </p:cBhvr>
                                    </p:animEffect>
                                    <p:anim calcmode="lin" valueType="num">
                                      <p:cBhvr>
                                        <p:cTn id="49" dur="1000" fill="hold"/>
                                        <p:tgtEl>
                                          <p:spTgt spid="214"/>
                                        </p:tgtEl>
                                        <p:attrNameLst>
                                          <p:attrName>ppt_x</p:attrName>
                                        </p:attrNameLst>
                                      </p:cBhvr>
                                      <p:tavLst>
                                        <p:tav tm="0">
                                          <p:val>
                                            <p:strVal val="#ppt_x"/>
                                          </p:val>
                                        </p:tav>
                                        <p:tav tm="100000">
                                          <p:val>
                                            <p:strVal val="#ppt_x"/>
                                          </p:val>
                                        </p:tav>
                                      </p:tavLst>
                                    </p:anim>
                                    <p:anim calcmode="lin" valueType="num">
                                      <p:cBhvr>
                                        <p:cTn id="50" dur="1000" fill="hold"/>
                                        <p:tgtEl>
                                          <p:spTgt spid="214"/>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15"/>
                                        </p:tgtEl>
                                        <p:attrNameLst>
                                          <p:attrName>style.visibility</p:attrName>
                                        </p:attrNameLst>
                                      </p:cBhvr>
                                      <p:to>
                                        <p:strVal val="visible"/>
                                      </p:to>
                                    </p:set>
                                    <p:animEffect transition="in" filter="fade">
                                      <p:cBhvr>
                                        <p:cTn id="53" dur="1000"/>
                                        <p:tgtEl>
                                          <p:spTgt spid="215"/>
                                        </p:tgtEl>
                                      </p:cBhvr>
                                    </p:animEffect>
                                    <p:anim calcmode="lin" valueType="num">
                                      <p:cBhvr>
                                        <p:cTn id="54" dur="1000" fill="hold"/>
                                        <p:tgtEl>
                                          <p:spTgt spid="215"/>
                                        </p:tgtEl>
                                        <p:attrNameLst>
                                          <p:attrName>ppt_x</p:attrName>
                                        </p:attrNameLst>
                                      </p:cBhvr>
                                      <p:tavLst>
                                        <p:tav tm="0">
                                          <p:val>
                                            <p:strVal val="#ppt_x"/>
                                          </p:val>
                                        </p:tav>
                                        <p:tav tm="100000">
                                          <p:val>
                                            <p:strVal val="#ppt_x"/>
                                          </p:val>
                                        </p:tav>
                                      </p:tavLst>
                                    </p:anim>
                                    <p:anim calcmode="lin" valueType="num">
                                      <p:cBhvr>
                                        <p:cTn id="55" dur="1000" fill="hold"/>
                                        <p:tgtEl>
                                          <p:spTgt spid="215"/>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208"/>
                                        </p:tgtEl>
                                        <p:attrNameLst>
                                          <p:attrName>style.visibility</p:attrName>
                                        </p:attrNameLst>
                                      </p:cBhvr>
                                      <p:to>
                                        <p:strVal val="visible"/>
                                      </p:to>
                                    </p:set>
                                    <p:animEffect transition="in" filter="fade">
                                      <p:cBhvr>
                                        <p:cTn id="60" dur="1000"/>
                                        <p:tgtEl>
                                          <p:spTgt spid="208"/>
                                        </p:tgtEl>
                                      </p:cBhvr>
                                    </p:animEffect>
                                    <p:anim calcmode="lin" valueType="num">
                                      <p:cBhvr>
                                        <p:cTn id="61" dur="1000" fill="hold"/>
                                        <p:tgtEl>
                                          <p:spTgt spid="208"/>
                                        </p:tgtEl>
                                        <p:attrNameLst>
                                          <p:attrName>ppt_x</p:attrName>
                                        </p:attrNameLst>
                                      </p:cBhvr>
                                      <p:tavLst>
                                        <p:tav tm="0">
                                          <p:val>
                                            <p:strVal val="#ppt_x"/>
                                          </p:val>
                                        </p:tav>
                                        <p:tav tm="100000">
                                          <p:val>
                                            <p:strVal val="#ppt_x"/>
                                          </p:val>
                                        </p:tav>
                                      </p:tavLst>
                                    </p:anim>
                                    <p:anim calcmode="lin" valueType="num">
                                      <p:cBhvr>
                                        <p:cTn id="62" dur="1000" fill="hold"/>
                                        <p:tgtEl>
                                          <p:spTgt spid="208"/>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09"/>
                                        </p:tgtEl>
                                        <p:attrNameLst>
                                          <p:attrName>style.visibility</p:attrName>
                                        </p:attrNameLst>
                                      </p:cBhvr>
                                      <p:to>
                                        <p:strVal val="visible"/>
                                      </p:to>
                                    </p:set>
                                    <p:animEffect transition="in" filter="fade">
                                      <p:cBhvr>
                                        <p:cTn id="65" dur="1000"/>
                                        <p:tgtEl>
                                          <p:spTgt spid="209"/>
                                        </p:tgtEl>
                                      </p:cBhvr>
                                    </p:animEffect>
                                    <p:anim calcmode="lin" valueType="num">
                                      <p:cBhvr>
                                        <p:cTn id="66" dur="1000" fill="hold"/>
                                        <p:tgtEl>
                                          <p:spTgt spid="209"/>
                                        </p:tgtEl>
                                        <p:attrNameLst>
                                          <p:attrName>ppt_x</p:attrName>
                                        </p:attrNameLst>
                                      </p:cBhvr>
                                      <p:tavLst>
                                        <p:tav tm="0">
                                          <p:val>
                                            <p:strVal val="#ppt_x"/>
                                          </p:val>
                                        </p:tav>
                                        <p:tav tm="100000">
                                          <p:val>
                                            <p:strVal val="#ppt_x"/>
                                          </p:val>
                                        </p:tav>
                                      </p:tavLst>
                                    </p:anim>
                                    <p:anim calcmode="lin" valueType="num">
                                      <p:cBhvr>
                                        <p:cTn id="67" dur="1000" fill="hold"/>
                                        <p:tgtEl>
                                          <p:spTgt spid="209"/>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211"/>
                                        </p:tgtEl>
                                        <p:attrNameLst>
                                          <p:attrName>style.visibility</p:attrName>
                                        </p:attrNameLst>
                                      </p:cBhvr>
                                      <p:to>
                                        <p:strVal val="visible"/>
                                      </p:to>
                                    </p:set>
                                    <p:animEffect transition="in" filter="fade">
                                      <p:cBhvr>
                                        <p:cTn id="70" dur="1000"/>
                                        <p:tgtEl>
                                          <p:spTgt spid="211"/>
                                        </p:tgtEl>
                                      </p:cBhvr>
                                    </p:animEffect>
                                    <p:anim calcmode="lin" valueType="num">
                                      <p:cBhvr>
                                        <p:cTn id="71" dur="1000" fill="hold"/>
                                        <p:tgtEl>
                                          <p:spTgt spid="211"/>
                                        </p:tgtEl>
                                        <p:attrNameLst>
                                          <p:attrName>ppt_x</p:attrName>
                                        </p:attrNameLst>
                                      </p:cBhvr>
                                      <p:tavLst>
                                        <p:tav tm="0">
                                          <p:val>
                                            <p:strVal val="#ppt_x"/>
                                          </p:val>
                                        </p:tav>
                                        <p:tav tm="100000">
                                          <p:val>
                                            <p:strVal val="#ppt_x"/>
                                          </p:val>
                                        </p:tav>
                                      </p:tavLst>
                                    </p:anim>
                                    <p:anim calcmode="lin" valueType="num">
                                      <p:cBhvr>
                                        <p:cTn id="72" dur="1000" fill="hold"/>
                                        <p:tgtEl>
                                          <p:spTgt spid="211"/>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216"/>
                                        </p:tgtEl>
                                        <p:attrNameLst>
                                          <p:attrName>style.visibility</p:attrName>
                                        </p:attrNameLst>
                                      </p:cBhvr>
                                      <p:to>
                                        <p:strVal val="visible"/>
                                      </p:to>
                                    </p:set>
                                    <p:animEffect transition="in" filter="fade">
                                      <p:cBhvr>
                                        <p:cTn id="77" dur="1000"/>
                                        <p:tgtEl>
                                          <p:spTgt spid="216"/>
                                        </p:tgtEl>
                                      </p:cBhvr>
                                    </p:animEffect>
                                    <p:anim calcmode="lin" valueType="num">
                                      <p:cBhvr>
                                        <p:cTn id="78" dur="1000" fill="hold"/>
                                        <p:tgtEl>
                                          <p:spTgt spid="216"/>
                                        </p:tgtEl>
                                        <p:attrNameLst>
                                          <p:attrName>ppt_x</p:attrName>
                                        </p:attrNameLst>
                                      </p:cBhvr>
                                      <p:tavLst>
                                        <p:tav tm="0">
                                          <p:val>
                                            <p:strVal val="#ppt_x"/>
                                          </p:val>
                                        </p:tav>
                                        <p:tav tm="100000">
                                          <p:val>
                                            <p:strVal val="#ppt_x"/>
                                          </p:val>
                                        </p:tav>
                                      </p:tavLst>
                                    </p:anim>
                                    <p:anim calcmode="lin" valueType="num">
                                      <p:cBhvr>
                                        <p:cTn id="79" dur="1000" fill="hold"/>
                                        <p:tgtEl>
                                          <p:spTgt spid="216"/>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217"/>
                                        </p:tgtEl>
                                        <p:attrNameLst>
                                          <p:attrName>style.visibility</p:attrName>
                                        </p:attrNameLst>
                                      </p:cBhvr>
                                      <p:to>
                                        <p:strVal val="visible"/>
                                      </p:to>
                                    </p:set>
                                    <p:animEffect transition="in" filter="fade">
                                      <p:cBhvr>
                                        <p:cTn id="82" dur="1000"/>
                                        <p:tgtEl>
                                          <p:spTgt spid="217"/>
                                        </p:tgtEl>
                                      </p:cBhvr>
                                    </p:animEffect>
                                    <p:anim calcmode="lin" valueType="num">
                                      <p:cBhvr>
                                        <p:cTn id="83" dur="1000" fill="hold"/>
                                        <p:tgtEl>
                                          <p:spTgt spid="217"/>
                                        </p:tgtEl>
                                        <p:attrNameLst>
                                          <p:attrName>ppt_x</p:attrName>
                                        </p:attrNameLst>
                                      </p:cBhvr>
                                      <p:tavLst>
                                        <p:tav tm="0">
                                          <p:val>
                                            <p:strVal val="#ppt_x"/>
                                          </p:val>
                                        </p:tav>
                                        <p:tav tm="100000">
                                          <p:val>
                                            <p:strVal val="#ppt_x"/>
                                          </p:val>
                                        </p:tav>
                                      </p:tavLst>
                                    </p:anim>
                                    <p:anim calcmode="lin" valueType="num">
                                      <p:cBhvr>
                                        <p:cTn id="84" dur="1000" fill="hold"/>
                                        <p:tgtEl>
                                          <p:spTgt spid="217"/>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218"/>
                                        </p:tgtEl>
                                        <p:attrNameLst>
                                          <p:attrName>style.visibility</p:attrName>
                                        </p:attrNameLst>
                                      </p:cBhvr>
                                      <p:to>
                                        <p:strVal val="visible"/>
                                      </p:to>
                                    </p:set>
                                    <p:animEffect transition="in" filter="fade">
                                      <p:cBhvr>
                                        <p:cTn id="89" dur="1000"/>
                                        <p:tgtEl>
                                          <p:spTgt spid="218"/>
                                        </p:tgtEl>
                                      </p:cBhvr>
                                    </p:animEffect>
                                    <p:anim calcmode="lin" valueType="num">
                                      <p:cBhvr>
                                        <p:cTn id="90" dur="1000" fill="hold"/>
                                        <p:tgtEl>
                                          <p:spTgt spid="218"/>
                                        </p:tgtEl>
                                        <p:attrNameLst>
                                          <p:attrName>ppt_x</p:attrName>
                                        </p:attrNameLst>
                                      </p:cBhvr>
                                      <p:tavLst>
                                        <p:tav tm="0">
                                          <p:val>
                                            <p:strVal val="#ppt_x"/>
                                          </p:val>
                                        </p:tav>
                                        <p:tav tm="100000">
                                          <p:val>
                                            <p:strVal val="#ppt_x"/>
                                          </p:val>
                                        </p:tav>
                                      </p:tavLst>
                                    </p:anim>
                                    <p:anim calcmode="lin" valueType="num">
                                      <p:cBhvr>
                                        <p:cTn id="91" dur="1000" fill="hold"/>
                                        <p:tgtEl>
                                          <p:spTgt spid="2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 grpId="0" animBg="1"/>
      <p:bldP spid="209" grpId="0"/>
      <p:bldP spid="212" grpId="0" animBg="1"/>
      <p:bldP spid="213" grpId="0" animBg="1"/>
      <p:bldP spid="214" grpId="0" animBg="1"/>
      <p:bldP spid="215" grpId="0" animBg="1"/>
      <p:bldP spid="216" grpId="0" animBg="1"/>
      <p:bldP spid="217" grpId="0" animBg="1"/>
      <p:bldP spid="218" grpId="0" animBg="1"/>
      <p:bldP spid="219" grpId="0" animBg="1"/>
      <p:bldP spid="2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0CE48-001A-47C4-8E19-75B8D8D0B37B}"/>
              </a:ext>
            </a:extLst>
          </p:cNvPr>
          <p:cNvSpPr>
            <a:spLocks noGrp="1"/>
          </p:cNvSpPr>
          <p:nvPr>
            <p:ph type="title"/>
          </p:nvPr>
        </p:nvSpPr>
        <p:spPr/>
        <p:txBody>
          <a:bodyPr/>
          <a:lstStyle/>
          <a:p>
            <a:pPr algn="ctr"/>
            <a:r>
              <a:rPr lang="en-US" i="1" dirty="0">
                <a:solidFill>
                  <a:schemeClr val="bg1"/>
                </a:solidFill>
              </a:rPr>
              <a:t>Conventional Paradigm - Motivation</a:t>
            </a:r>
            <a:endParaRPr lang="en-US" dirty="0"/>
          </a:p>
        </p:txBody>
      </p:sp>
      <p:sp>
        <p:nvSpPr>
          <p:cNvPr id="3" name="Content Placeholder 2">
            <a:extLst>
              <a:ext uri="{FF2B5EF4-FFF2-40B4-BE49-F238E27FC236}">
                <a16:creationId xmlns:a16="http://schemas.microsoft.com/office/drawing/2014/main" id="{701994FB-17EE-421C-8374-D978F4E200F2}"/>
              </a:ext>
            </a:extLst>
          </p:cNvPr>
          <p:cNvSpPr>
            <a:spLocks noGrp="1"/>
          </p:cNvSpPr>
          <p:nvPr>
            <p:ph idx="1"/>
          </p:nvPr>
        </p:nvSpPr>
        <p:spPr>
          <a:xfrm>
            <a:off x="0" y="1152526"/>
            <a:ext cx="12192000" cy="5705474"/>
          </a:xfrm>
        </p:spPr>
        <p:txBody>
          <a:bodyPr/>
          <a:lstStyle/>
          <a:p>
            <a:endParaRPr lang="en-US" sz="2400" dirty="0">
              <a:solidFill>
                <a:schemeClr val="tx1"/>
              </a:solidFill>
            </a:endParaRPr>
          </a:p>
          <a:p>
            <a:r>
              <a:rPr lang="en-US" sz="2400" b="1" i="1" dirty="0">
                <a:solidFill>
                  <a:schemeClr val="tx1"/>
                </a:solidFill>
              </a:rPr>
              <a:t>Focus on pipelined designs</a:t>
            </a:r>
          </a:p>
          <a:p>
            <a:pPr lvl="1"/>
            <a:r>
              <a:rPr lang="en-US" sz="2000" dirty="0">
                <a:solidFill>
                  <a:schemeClr val="accent1">
                    <a:lumMod val="50000"/>
                  </a:schemeClr>
                </a:solidFill>
              </a:rPr>
              <a:t>Each instruction activate different paths                                                                                                                                                                 in each stage based on the operands</a:t>
            </a:r>
          </a:p>
          <a:p>
            <a:endParaRPr lang="en-US" sz="800" dirty="0">
              <a:solidFill>
                <a:schemeClr val="tx1"/>
              </a:solidFill>
            </a:endParaRPr>
          </a:p>
          <a:p>
            <a:r>
              <a:rPr lang="en-US" sz="2400" b="1" i="1" dirty="0">
                <a:solidFill>
                  <a:schemeClr val="tx1"/>
                </a:solidFill>
              </a:rPr>
              <a:t>Performance-centric ASIC flow</a:t>
            </a:r>
          </a:p>
          <a:p>
            <a:pPr lvl="1"/>
            <a:r>
              <a:rPr lang="en-US" sz="2000" dirty="0">
                <a:solidFill>
                  <a:schemeClr val="tx1"/>
                </a:solidFill>
              </a:rPr>
              <a:t>Primary objective: improvement of performance</a:t>
            </a:r>
          </a:p>
          <a:p>
            <a:pPr lvl="1"/>
            <a:r>
              <a:rPr lang="en-US" sz="2000" dirty="0">
                <a:solidFill>
                  <a:schemeClr val="tx1"/>
                </a:solidFill>
              </a:rPr>
              <a:t>The inherently fast paths are allowed to become slow </a:t>
            </a:r>
          </a:p>
          <a:p>
            <a:pPr lvl="1"/>
            <a:r>
              <a:rPr lang="en-US" sz="2000" dirty="0">
                <a:solidFill>
                  <a:schemeClr val="tx1"/>
                </a:solidFill>
              </a:rPr>
              <a:t>Many long paths from every stage are close to the                                                                                                                                                                                             target clock frequency</a:t>
            </a:r>
          </a:p>
          <a:p>
            <a:pPr marL="457200" lvl="1" indent="0">
              <a:buNone/>
            </a:pPr>
            <a:endParaRPr lang="en-US" sz="800" dirty="0">
              <a:solidFill>
                <a:schemeClr val="accent1">
                  <a:lumMod val="50000"/>
                </a:schemeClr>
              </a:solidFill>
            </a:endParaRPr>
          </a:p>
          <a:p>
            <a:r>
              <a:rPr lang="en-US" sz="2400" b="1" i="1" dirty="0">
                <a:solidFill>
                  <a:schemeClr val="tx1"/>
                </a:solidFill>
              </a:rPr>
              <a:t>Timing wall</a:t>
            </a:r>
          </a:p>
          <a:p>
            <a:pPr lvl="1"/>
            <a:r>
              <a:rPr lang="en-GB" sz="2000" dirty="0">
                <a:solidFill>
                  <a:schemeClr val="tx1"/>
                </a:solidFill>
              </a:rPr>
              <a:t>Increased probability of failures across all the stages</a:t>
            </a:r>
          </a:p>
          <a:p>
            <a:pPr lvl="1"/>
            <a:r>
              <a:rPr lang="en-GB" sz="2000" dirty="0">
                <a:solidFill>
                  <a:schemeClr val="tx1"/>
                </a:solidFill>
              </a:rPr>
              <a:t>Source of large overheads in design-centric techniques</a:t>
            </a:r>
          </a:p>
          <a:p>
            <a:pPr lvl="1"/>
            <a:r>
              <a:rPr lang="en-GB" sz="2000" dirty="0">
                <a:solidFill>
                  <a:schemeClr val="tx1"/>
                </a:solidFill>
              </a:rPr>
              <a:t>Use of any error correction scheme in many places</a:t>
            </a:r>
          </a:p>
          <a:p>
            <a:pPr marL="457200" lvl="1" indent="0">
              <a:buNone/>
            </a:pPr>
            <a:endParaRPr lang="en-GB" sz="2000" dirty="0">
              <a:solidFill>
                <a:schemeClr val="accent1">
                  <a:lumMod val="50000"/>
                </a:schemeClr>
              </a:solidFill>
            </a:endParaRPr>
          </a:p>
          <a:p>
            <a:pPr lvl="1"/>
            <a:endParaRPr lang="en-GB" sz="2000" dirty="0">
              <a:solidFill>
                <a:schemeClr val="accent1">
                  <a:lumMod val="50000"/>
                </a:schemeClr>
              </a:solidFill>
            </a:endParaRPr>
          </a:p>
          <a:p>
            <a:pPr lvl="1"/>
            <a:endParaRPr lang="en-GB" sz="2000" dirty="0">
              <a:solidFill>
                <a:schemeClr val="accent1">
                  <a:lumMod val="50000"/>
                </a:schemeClr>
              </a:solidFill>
            </a:endParaRPr>
          </a:p>
          <a:p>
            <a:pPr lvl="1"/>
            <a:endParaRPr lang="en-GB" sz="2000" dirty="0">
              <a:solidFill>
                <a:schemeClr val="accent1">
                  <a:lumMod val="50000"/>
                </a:schemeClr>
              </a:solidFill>
            </a:endParaRPr>
          </a:p>
          <a:p>
            <a:pPr lvl="1"/>
            <a:endParaRPr lang="en-US" sz="2000" dirty="0">
              <a:solidFill>
                <a:schemeClr val="accent1">
                  <a:lumMod val="50000"/>
                </a:schemeClr>
              </a:solidFill>
            </a:endParaRPr>
          </a:p>
          <a:p>
            <a:pPr lvl="1"/>
            <a:endParaRPr lang="en-US" sz="2000" dirty="0">
              <a:solidFill>
                <a:schemeClr val="tx1"/>
              </a:solidFill>
            </a:endParaRPr>
          </a:p>
          <a:p>
            <a:pPr lvl="1">
              <a:buFont typeface="Wingdings" panose="05000000000000000000" pitchFamily="2" charset="2"/>
              <a:buChar char="Ø"/>
            </a:pPr>
            <a:endParaRPr lang="en-US" sz="2000" dirty="0">
              <a:solidFill>
                <a:schemeClr val="tx1"/>
              </a:solidFill>
            </a:endParaRPr>
          </a:p>
          <a:p>
            <a:endParaRPr lang="en-US" dirty="0">
              <a:solidFill>
                <a:schemeClr val="tx1"/>
              </a:solidFill>
            </a:endParaRPr>
          </a:p>
          <a:p>
            <a:endParaRPr lang="en-US" dirty="0">
              <a:solidFill>
                <a:schemeClr val="accent1">
                  <a:lumMod val="50000"/>
                </a:schemeClr>
              </a:solidFill>
            </a:endParaRPr>
          </a:p>
          <a:p>
            <a:endParaRPr lang="en-US" dirty="0"/>
          </a:p>
          <a:p>
            <a:endParaRPr lang="en-US" dirty="0"/>
          </a:p>
        </p:txBody>
      </p:sp>
      <p:sp>
        <p:nvSpPr>
          <p:cNvPr id="5" name="Slide Number Placeholder 4">
            <a:extLst>
              <a:ext uri="{FF2B5EF4-FFF2-40B4-BE49-F238E27FC236}">
                <a16:creationId xmlns:a16="http://schemas.microsoft.com/office/drawing/2014/main" id="{6F7985B8-D7F7-4EAA-ABE0-F2AFB1F97986}"/>
              </a:ext>
            </a:extLst>
          </p:cNvPr>
          <p:cNvSpPr>
            <a:spLocks noGrp="1"/>
          </p:cNvSpPr>
          <p:nvPr>
            <p:ph type="sldNum" sz="quarter" idx="12"/>
          </p:nvPr>
        </p:nvSpPr>
        <p:spPr/>
        <p:txBody>
          <a:bodyPr/>
          <a:lstStyle/>
          <a:p>
            <a:fld id="{996B5C44-A6B4-464B-82AE-7D315A9A1532}" type="slidenum">
              <a:rPr lang="en-GB" smtClean="0"/>
              <a:t>4</a:t>
            </a:fld>
            <a:endParaRPr lang="en-GB"/>
          </a:p>
        </p:txBody>
      </p:sp>
      <p:pic>
        <p:nvPicPr>
          <p:cNvPr id="6" name="Picture 5" descr="A close up of a logo&#10;&#10;Description generated with very high confidence">
            <a:extLst>
              <a:ext uri="{FF2B5EF4-FFF2-40B4-BE49-F238E27FC236}">
                <a16:creationId xmlns:a16="http://schemas.microsoft.com/office/drawing/2014/main" id="{865B7DA9-E39C-4AF7-8084-8AF05EB4E2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86638" y="1729956"/>
            <a:ext cx="5698228" cy="1072600"/>
          </a:xfrm>
          <a:prstGeom prst="rect">
            <a:avLst/>
          </a:prstGeom>
        </p:spPr>
      </p:pic>
      <p:pic>
        <p:nvPicPr>
          <p:cNvPr id="8" name="Picture 7" descr="A close up of a map&#10;&#10;Description generated with high confidence">
            <a:extLst>
              <a:ext uri="{FF2B5EF4-FFF2-40B4-BE49-F238E27FC236}">
                <a16:creationId xmlns:a16="http://schemas.microsoft.com/office/drawing/2014/main" id="{103252A3-A6D3-4F69-B695-597D1E9E296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2903" y="2783371"/>
            <a:ext cx="5325699" cy="2922103"/>
          </a:xfrm>
          <a:prstGeom prst="rect">
            <a:avLst/>
          </a:prstGeom>
        </p:spPr>
      </p:pic>
      <p:sp>
        <p:nvSpPr>
          <p:cNvPr id="9" name="Rectangle 8">
            <a:extLst>
              <a:ext uri="{FF2B5EF4-FFF2-40B4-BE49-F238E27FC236}">
                <a16:creationId xmlns:a16="http://schemas.microsoft.com/office/drawing/2014/main" id="{F22B5DFD-9242-43DA-A1B7-43B68C0575E5}"/>
              </a:ext>
            </a:extLst>
          </p:cNvPr>
          <p:cNvSpPr/>
          <p:nvPr/>
        </p:nvSpPr>
        <p:spPr>
          <a:xfrm>
            <a:off x="9609670" y="3938564"/>
            <a:ext cx="1375955" cy="2743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accent6">
                    <a:lumMod val="10000"/>
                  </a:schemeClr>
                </a:solidFill>
              </a:rPr>
              <a:t>Timing Wall</a:t>
            </a:r>
          </a:p>
        </p:txBody>
      </p:sp>
      <p:cxnSp>
        <p:nvCxnSpPr>
          <p:cNvPr id="10" name="Straight Arrow Connector 9">
            <a:extLst>
              <a:ext uri="{FF2B5EF4-FFF2-40B4-BE49-F238E27FC236}">
                <a16:creationId xmlns:a16="http://schemas.microsoft.com/office/drawing/2014/main" id="{407BDCC1-C3DF-47BF-B636-DD99F1D68A6C}"/>
              </a:ext>
            </a:extLst>
          </p:cNvPr>
          <p:cNvCxnSpPr>
            <a:cxnSpLocks/>
          </p:cNvCxnSpPr>
          <p:nvPr/>
        </p:nvCxnSpPr>
        <p:spPr>
          <a:xfrm flipH="1">
            <a:off x="9654207" y="4261890"/>
            <a:ext cx="561984" cy="241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6D4F605-70D8-4871-B4F5-09ED680E5F63}"/>
              </a:ext>
            </a:extLst>
          </p:cNvPr>
          <p:cNvCxnSpPr>
            <a:cxnSpLocks/>
          </p:cNvCxnSpPr>
          <p:nvPr/>
        </p:nvCxnSpPr>
        <p:spPr>
          <a:xfrm>
            <a:off x="9609670" y="4002514"/>
            <a:ext cx="0" cy="1224705"/>
          </a:xfrm>
          <a:prstGeom prst="line">
            <a:avLst/>
          </a:prstGeom>
          <a:ln w="38100">
            <a:solidFill>
              <a:srgbClr val="FFC000"/>
            </a:solidFill>
            <a:prstDash val="sysDash"/>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1C75DC4C-327F-4547-BFB2-B4854A547532}"/>
              </a:ext>
            </a:extLst>
          </p:cNvPr>
          <p:cNvPicPr>
            <a:picLocks noChangeAspect="1"/>
          </p:cNvPicPr>
          <p:nvPr/>
        </p:nvPicPr>
        <p:blipFill>
          <a:blip r:embed="rId5"/>
          <a:stretch>
            <a:fillRect/>
          </a:stretch>
        </p:blipFill>
        <p:spPr>
          <a:xfrm>
            <a:off x="9985223" y="5089029"/>
            <a:ext cx="312424" cy="276381"/>
          </a:xfrm>
          <a:prstGeom prst="rect">
            <a:avLst/>
          </a:prstGeom>
        </p:spPr>
      </p:pic>
      <p:sp>
        <p:nvSpPr>
          <p:cNvPr id="15" name="Rectangle 14">
            <a:extLst>
              <a:ext uri="{FF2B5EF4-FFF2-40B4-BE49-F238E27FC236}">
                <a16:creationId xmlns:a16="http://schemas.microsoft.com/office/drawing/2014/main" id="{98703FA5-F12E-481C-8208-DB52C157F4BF}"/>
              </a:ext>
            </a:extLst>
          </p:cNvPr>
          <p:cNvSpPr/>
          <p:nvPr/>
        </p:nvSpPr>
        <p:spPr>
          <a:xfrm>
            <a:off x="9985223" y="4934000"/>
            <a:ext cx="1375955" cy="1375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a:solidFill>
                  <a:schemeClr val="accent6">
                    <a:lumMod val="10000"/>
                  </a:schemeClr>
                </a:solidFill>
              </a:rPr>
              <a:t>Clock period</a:t>
            </a:r>
          </a:p>
        </p:txBody>
      </p:sp>
      <p:sp>
        <p:nvSpPr>
          <p:cNvPr id="16" name="Rectangle 15">
            <a:extLst>
              <a:ext uri="{FF2B5EF4-FFF2-40B4-BE49-F238E27FC236}">
                <a16:creationId xmlns:a16="http://schemas.microsoft.com/office/drawing/2014/main" id="{B5075150-6004-4BCB-A9FC-0D4CFBAC5652}"/>
              </a:ext>
            </a:extLst>
          </p:cNvPr>
          <p:cNvSpPr/>
          <p:nvPr/>
        </p:nvSpPr>
        <p:spPr>
          <a:xfrm>
            <a:off x="0" y="3051313"/>
            <a:ext cx="6038683" cy="12105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F6945638-B2E5-4B5A-8627-DD02FEA387EF}"/>
              </a:ext>
            </a:extLst>
          </p:cNvPr>
          <p:cNvSpPr txBox="1"/>
          <p:nvPr/>
        </p:nvSpPr>
        <p:spPr>
          <a:xfrm>
            <a:off x="932207" y="6287103"/>
            <a:ext cx="9944100" cy="461665"/>
          </a:xfrm>
          <a:prstGeom prst="rect">
            <a:avLst/>
          </a:prstGeom>
          <a:solidFill>
            <a:srgbClr val="00709E">
              <a:alpha val="55000"/>
            </a:srgbClr>
          </a:solid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i="1" dirty="0">
                <a:ln/>
                <a:solidFill>
                  <a:schemeClr val="accent3"/>
                </a:solidFill>
              </a:rPr>
              <a:t>There is a need to move away from such a path distribution </a:t>
            </a:r>
          </a:p>
        </p:txBody>
      </p:sp>
    </p:spTree>
    <p:extLst>
      <p:ext uri="{BB962C8B-B14F-4D97-AF65-F5344CB8AC3E}">
        <p14:creationId xmlns:p14="http://schemas.microsoft.com/office/powerpoint/2010/main" val="2842203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ppt_x"/>
                                          </p:val>
                                        </p:tav>
                                        <p:tav tm="100000">
                                          <p:val>
                                            <p:strVal val="#ppt_x"/>
                                          </p:val>
                                        </p:tav>
                                      </p:tavLst>
                                    </p:anim>
                                    <p:anim calcmode="lin" valueType="num">
                                      <p:cBhvr additive="base">
                                        <p:cTn id="33" dur="500" fill="hold"/>
                                        <p:tgtEl>
                                          <p:spTgt spid="10"/>
                                        </p:tgtEl>
                                        <p:attrNameLst>
                                          <p:attrName>ppt_y</p:attrName>
                                        </p:attrNameLst>
                                      </p:cBhvr>
                                      <p:tavLst>
                                        <p:tav tm="0">
                                          <p:val>
                                            <p:strVal val="1+#ppt_h/2"/>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anim calcmode="lin" valueType="num">
                                      <p:cBhvr>
                                        <p:cTn id="37" dur="1000" fill="hold"/>
                                        <p:tgtEl>
                                          <p:spTgt spid="11"/>
                                        </p:tgtEl>
                                        <p:attrNameLst>
                                          <p:attrName>ppt_x</p:attrName>
                                        </p:attrNameLst>
                                      </p:cBhvr>
                                      <p:tavLst>
                                        <p:tav tm="0">
                                          <p:val>
                                            <p:strVal val="#ppt_x"/>
                                          </p:val>
                                        </p:tav>
                                        <p:tav tm="100000">
                                          <p:val>
                                            <p:strVal val="#ppt_x"/>
                                          </p:val>
                                        </p:tav>
                                      </p:tavLst>
                                    </p:anim>
                                    <p:anim calcmode="lin" valueType="num">
                                      <p:cBhvr>
                                        <p:cTn id="3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1000"/>
                                        <p:tgtEl>
                                          <p:spTgt spid="24"/>
                                        </p:tgtEl>
                                      </p:cBhvr>
                                    </p:animEffect>
                                    <p:anim calcmode="lin" valueType="num">
                                      <p:cBhvr>
                                        <p:cTn id="54" dur="1000" fill="hold"/>
                                        <p:tgtEl>
                                          <p:spTgt spid="24"/>
                                        </p:tgtEl>
                                        <p:attrNameLst>
                                          <p:attrName>ppt_x</p:attrName>
                                        </p:attrNameLst>
                                      </p:cBhvr>
                                      <p:tavLst>
                                        <p:tav tm="0">
                                          <p:val>
                                            <p:strVal val="#ppt_x"/>
                                          </p:val>
                                        </p:tav>
                                        <p:tav tm="100000">
                                          <p:val>
                                            <p:strVal val="#ppt_x"/>
                                          </p:val>
                                        </p:tav>
                                      </p:tavLst>
                                    </p:anim>
                                    <p:anim calcmode="lin" valueType="num">
                                      <p:cBhvr>
                                        <p:cTn id="55"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34039-79BB-4C94-943E-64A251B8989C}"/>
              </a:ext>
            </a:extLst>
          </p:cNvPr>
          <p:cNvSpPr>
            <a:spLocks noGrp="1"/>
          </p:cNvSpPr>
          <p:nvPr>
            <p:ph type="title"/>
          </p:nvPr>
        </p:nvSpPr>
        <p:spPr/>
        <p:txBody>
          <a:bodyPr/>
          <a:lstStyle/>
          <a:p>
            <a:pPr algn="ctr"/>
            <a:r>
              <a:rPr lang="en-IN" i="1" dirty="0">
                <a:solidFill>
                  <a:schemeClr val="bg1"/>
                </a:solidFill>
              </a:rPr>
              <a:t>Proposed Approach</a:t>
            </a:r>
            <a:endParaRPr lang="en-US" i="1" dirty="0">
              <a:solidFill>
                <a:schemeClr val="bg1"/>
              </a:solidFill>
            </a:endParaRPr>
          </a:p>
        </p:txBody>
      </p:sp>
      <p:sp>
        <p:nvSpPr>
          <p:cNvPr id="3" name="Content Placeholder 2">
            <a:extLst>
              <a:ext uri="{FF2B5EF4-FFF2-40B4-BE49-F238E27FC236}">
                <a16:creationId xmlns:a16="http://schemas.microsoft.com/office/drawing/2014/main" id="{2D85CAF1-C8E7-44F3-9071-32202228C673}"/>
              </a:ext>
            </a:extLst>
          </p:cNvPr>
          <p:cNvSpPr>
            <a:spLocks noGrp="1"/>
          </p:cNvSpPr>
          <p:nvPr>
            <p:ph idx="1"/>
          </p:nvPr>
        </p:nvSpPr>
        <p:spPr>
          <a:xfrm>
            <a:off x="0" y="1152526"/>
            <a:ext cx="12192000" cy="5705474"/>
          </a:xfrm>
        </p:spPr>
        <p:txBody>
          <a:bodyPr/>
          <a:lstStyle/>
          <a:p>
            <a:r>
              <a:rPr lang="en-IN" dirty="0"/>
              <a:t>Target</a:t>
            </a:r>
          </a:p>
          <a:p>
            <a:pPr lvl="1"/>
            <a:r>
              <a:rPr lang="en-IN" dirty="0"/>
              <a:t>Minimization of timing failures at minor overheads</a:t>
            </a:r>
          </a:p>
          <a:p>
            <a:pPr lvl="1"/>
            <a:r>
              <a:rPr lang="en-IN" dirty="0"/>
              <a:t>Avoid the use of any pessimistic </a:t>
            </a:r>
            <a:r>
              <a:rPr lang="en-IN" dirty="0" err="1"/>
              <a:t>guardband</a:t>
            </a:r>
            <a:endParaRPr lang="en-IN" dirty="0"/>
          </a:p>
          <a:p>
            <a:pPr lvl="1"/>
            <a:r>
              <a:rPr lang="en-IN" dirty="0"/>
              <a:t>Exploit the data dependent path excitation</a:t>
            </a:r>
          </a:p>
          <a:p>
            <a:pPr lvl="1"/>
            <a:endParaRPr lang="en-IN" dirty="0"/>
          </a:p>
          <a:p>
            <a:r>
              <a:rPr lang="en-IN" dirty="0"/>
              <a:t>Main ideas</a:t>
            </a:r>
          </a:p>
          <a:p>
            <a:pPr lvl="1"/>
            <a:r>
              <a:rPr lang="en-IN" dirty="0"/>
              <a:t>Path Shaping</a:t>
            </a:r>
          </a:p>
          <a:p>
            <a:pPr lvl="2">
              <a:buFont typeface="Wingdings" panose="05000000000000000000" pitchFamily="2" charset="2"/>
              <a:buChar char="Ø"/>
            </a:pPr>
            <a:r>
              <a:rPr lang="en-IN" dirty="0"/>
              <a:t>Redesign the target circuit, obtaining a path distribution with less LLPs</a:t>
            </a:r>
          </a:p>
          <a:p>
            <a:pPr lvl="1"/>
            <a:r>
              <a:rPr lang="en-IN" dirty="0"/>
              <a:t>Operand Truncation </a:t>
            </a:r>
          </a:p>
          <a:p>
            <a:pPr lvl="2">
              <a:buFont typeface="Wingdings" panose="05000000000000000000" pitchFamily="2" charset="2"/>
              <a:buChar char="Ø"/>
            </a:pPr>
            <a:r>
              <a:rPr lang="en-US" dirty="0"/>
              <a:t>Truncating the bit-width only of the instructions and operands that activate the LLPs </a:t>
            </a:r>
          </a:p>
          <a:p>
            <a:pPr marL="914400" lvl="2" indent="0">
              <a:buNone/>
            </a:pPr>
            <a:r>
              <a:rPr lang="en-US" dirty="0"/>
              <a:t>     (i.e. by setting a number of LSBs to zero) for obtaining a timing slack</a:t>
            </a:r>
          </a:p>
        </p:txBody>
      </p:sp>
      <p:sp>
        <p:nvSpPr>
          <p:cNvPr id="6" name="Slide Number Placeholder 5">
            <a:extLst>
              <a:ext uri="{FF2B5EF4-FFF2-40B4-BE49-F238E27FC236}">
                <a16:creationId xmlns:a16="http://schemas.microsoft.com/office/drawing/2014/main" id="{250C1006-5D57-4CA7-9EB5-51465FE1871C}"/>
              </a:ext>
            </a:extLst>
          </p:cNvPr>
          <p:cNvSpPr>
            <a:spLocks noGrp="1"/>
          </p:cNvSpPr>
          <p:nvPr>
            <p:ph type="sldNum" sz="quarter" idx="12"/>
          </p:nvPr>
        </p:nvSpPr>
        <p:spPr/>
        <p:txBody>
          <a:bodyPr/>
          <a:lstStyle/>
          <a:p>
            <a:fld id="{996B5C44-A6B4-464B-82AE-7D315A9A1532}" type="slidenum">
              <a:rPr lang="en-GB" smtClean="0"/>
              <a:t>5</a:t>
            </a:fld>
            <a:endParaRPr lang="en-GB"/>
          </a:p>
        </p:txBody>
      </p:sp>
      <p:pic>
        <p:nvPicPr>
          <p:cNvPr id="10" name="Picture 9" descr="A close up of text on a white background&#10;&#10;Description generated with high confidence">
            <a:extLst>
              <a:ext uri="{FF2B5EF4-FFF2-40B4-BE49-F238E27FC236}">
                <a16:creationId xmlns:a16="http://schemas.microsoft.com/office/drawing/2014/main" id="{1C737967-1729-4581-9321-8B50229EE4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5416" y="1815898"/>
            <a:ext cx="3226997" cy="2678470"/>
          </a:xfrm>
          <a:prstGeom prst="rect">
            <a:avLst/>
          </a:prstGeom>
        </p:spPr>
      </p:pic>
      <p:sp>
        <p:nvSpPr>
          <p:cNvPr id="11" name="Rectangle 10">
            <a:extLst>
              <a:ext uri="{FF2B5EF4-FFF2-40B4-BE49-F238E27FC236}">
                <a16:creationId xmlns:a16="http://schemas.microsoft.com/office/drawing/2014/main" id="{0610B945-8EA4-4FB5-92A5-CC72551681CD}"/>
              </a:ext>
            </a:extLst>
          </p:cNvPr>
          <p:cNvSpPr/>
          <p:nvPr/>
        </p:nvSpPr>
        <p:spPr>
          <a:xfrm>
            <a:off x="1776675" y="5628622"/>
            <a:ext cx="7620000" cy="8305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                                            Operand : 01010101010011101010101010111011</a:t>
            </a:r>
          </a:p>
          <a:p>
            <a:pPr algn="ctr"/>
            <a:r>
              <a:rPr lang="en-US" dirty="0">
                <a:solidFill>
                  <a:schemeClr val="tx1"/>
                </a:solidFill>
              </a:rPr>
              <a:t>Operand after 10 LSBs truncation : 0101010101001110101010</a:t>
            </a:r>
            <a:r>
              <a:rPr lang="en-US" dirty="0">
                <a:solidFill>
                  <a:srgbClr val="FF0000"/>
                </a:solidFill>
              </a:rPr>
              <a:t>0000000000</a:t>
            </a:r>
          </a:p>
          <a:p>
            <a:pPr algn="ctr"/>
            <a:endParaRPr lang="en-US" dirty="0"/>
          </a:p>
        </p:txBody>
      </p:sp>
      <p:sp>
        <p:nvSpPr>
          <p:cNvPr id="18" name="Rounded Rectangular Callout 111">
            <a:extLst>
              <a:ext uri="{FF2B5EF4-FFF2-40B4-BE49-F238E27FC236}">
                <a16:creationId xmlns:a16="http://schemas.microsoft.com/office/drawing/2014/main" id="{3D2F526F-7A22-4A19-AF5A-C923D2D13788}"/>
              </a:ext>
            </a:extLst>
          </p:cNvPr>
          <p:cNvSpPr/>
          <p:nvPr/>
        </p:nvSpPr>
        <p:spPr>
          <a:xfrm>
            <a:off x="8676900" y="1782915"/>
            <a:ext cx="2728716" cy="2744436"/>
          </a:xfrm>
          <a:prstGeom prst="wedgeRoundRectCallout">
            <a:avLst>
              <a:gd name="adj1" fmla="val -80892"/>
              <a:gd name="adj2" fmla="val 37596"/>
              <a:gd name="adj3" fmla="val 16667"/>
            </a:avLst>
          </a:prstGeom>
          <a:solidFill>
            <a:schemeClr val="bg2">
              <a:lumMod val="90000"/>
              <a:alpha val="4000"/>
            </a:schemeClr>
          </a:solidFill>
          <a:ln w="1905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E7CA418-3EDD-4D69-8386-E91DBCFF04E4}"/>
              </a:ext>
            </a:extLst>
          </p:cNvPr>
          <p:cNvSpPr/>
          <p:nvPr/>
        </p:nvSpPr>
        <p:spPr>
          <a:xfrm>
            <a:off x="10440417" y="3938207"/>
            <a:ext cx="838597" cy="67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a:solidFill>
                  <a:schemeClr val="accent6">
                    <a:lumMod val="10000"/>
                  </a:schemeClr>
                </a:solidFill>
              </a:rPr>
              <a:t>Clock period</a:t>
            </a:r>
          </a:p>
        </p:txBody>
      </p:sp>
      <p:sp>
        <p:nvSpPr>
          <p:cNvPr id="13" name="Rectangle 12">
            <a:extLst>
              <a:ext uri="{FF2B5EF4-FFF2-40B4-BE49-F238E27FC236}">
                <a16:creationId xmlns:a16="http://schemas.microsoft.com/office/drawing/2014/main" id="{284863EE-9995-43C3-9D13-9FE05B431348}"/>
              </a:ext>
            </a:extLst>
          </p:cNvPr>
          <p:cNvSpPr/>
          <p:nvPr/>
        </p:nvSpPr>
        <p:spPr>
          <a:xfrm>
            <a:off x="10468512" y="2408637"/>
            <a:ext cx="838597" cy="67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a:solidFill>
                  <a:schemeClr val="accent6">
                    <a:lumMod val="10000"/>
                  </a:schemeClr>
                </a:solidFill>
              </a:rPr>
              <a:t>Clock period</a:t>
            </a:r>
          </a:p>
        </p:txBody>
      </p:sp>
    </p:spTree>
    <p:extLst>
      <p:ext uri="{BB962C8B-B14F-4D97-AF65-F5344CB8AC3E}">
        <p14:creationId xmlns:p14="http://schemas.microsoft.com/office/powerpoint/2010/main" val="1656267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8" grpId="0" animBg="1"/>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F1BFE-51DD-43A1-807A-E1BE088D6ED9}"/>
              </a:ext>
            </a:extLst>
          </p:cNvPr>
          <p:cNvSpPr>
            <a:spLocks noGrp="1"/>
          </p:cNvSpPr>
          <p:nvPr>
            <p:ph type="title"/>
          </p:nvPr>
        </p:nvSpPr>
        <p:spPr/>
        <p:txBody>
          <a:bodyPr/>
          <a:lstStyle/>
          <a:p>
            <a:pPr algn="ctr"/>
            <a:r>
              <a:rPr lang="en-US" i="1" dirty="0">
                <a:solidFill>
                  <a:schemeClr val="bg1"/>
                </a:solidFill>
              </a:rPr>
              <a:t>Proposed Approach: Methods (I) – Path Shaping</a:t>
            </a:r>
          </a:p>
        </p:txBody>
      </p:sp>
      <p:sp>
        <p:nvSpPr>
          <p:cNvPr id="3" name="Content Placeholder 2">
            <a:extLst>
              <a:ext uri="{FF2B5EF4-FFF2-40B4-BE49-F238E27FC236}">
                <a16:creationId xmlns:a16="http://schemas.microsoft.com/office/drawing/2014/main" id="{DA0FEA32-C80A-4C15-8534-2092BFB40446}"/>
              </a:ext>
            </a:extLst>
          </p:cNvPr>
          <p:cNvSpPr>
            <a:spLocks noGrp="1"/>
          </p:cNvSpPr>
          <p:nvPr>
            <p:ph idx="1"/>
          </p:nvPr>
        </p:nvSpPr>
        <p:spPr>
          <a:xfrm>
            <a:off x="0" y="1152526"/>
            <a:ext cx="12192000" cy="5705474"/>
          </a:xfrm>
        </p:spPr>
        <p:txBody>
          <a:bodyPr/>
          <a:lstStyle/>
          <a:p>
            <a:pPr marL="0" indent="0">
              <a:buNone/>
            </a:pPr>
            <a:endParaRPr lang="en-US" dirty="0"/>
          </a:p>
          <a:p>
            <a:pPr marL="0" indent="0">
              <a:buNone/>
            </a:pPr>
            <a:endParaRPr lang="en-US" dirty="0"/>
          </a:p>
          <a:p>
            <a:r>
              <a:rPr lang="en-US" dirty="0"/>
              <a:t>Eliminate the timing wall</a:t>
            </a:r>
          </a:p>
          <a:p>
            <a:r>
              <a:rPr lang="en-US" dirty="0"/>
              <a:t>Enforce a path distribution with                                                                                                                     gradual slope, where |SLPs| &gt;&gt; |LLPs|</a:t>
            </a:r>
          </a:p>
          <a:p>
            <a:r>
              <a:rPr lang="en-US" dirty="0"/>
              <a:t>Render the LLPs less probable</a:t>
            </a:r>
          </a:p>
          <a:p>
            <a:r>
              <a:rPr lang="en-US" dirty="0"/>
              <a:t>Restrict the LLPs to as few stages as possible,                                                                       accessed by specific instructions</a:t>
            </a:r>
          </a:p>
          <a:p>
            <a:r>
              <a:rPr lang="en-US" dirty="0"/>
              <a:t>Further control the operands                                                                                                                     that activate the LLPs</a:t>
            </a:r>
          </a:p>
        </p:txBody>
      </p:sp>
      <p:sp>
        <p:nvSpPr>
          <p:cNvPr id="6" name="Slide Number Placeholder 5">
            <a:extLst>
              <a:ext uri="{FF2B5EF4-FFF2-40B4-BE49-F238E27FC236}">
                <a16:creationId xmlns:a16="http://schemas.microsoft.com/office/drawing/2014/main" id="{8463DE65-B86B-420D-894D-E02EE7A03968}"/>
              </a:ext>
            </a:extLst>
          </p:cNvPr>
          <p:cNvSpPr>
            <a:spLocks noGrp="1"/>
          </p:cNvSpPr>
          <p:nvPr>
            <p:ph type="sldNum" sz="quarter" idx="12"/>
          </p:nvPr>
        </p:nvSpPr>
        <p:spPr/>
        <p:txBody>
          <a:bodyPr/>
          <a:lstStyle/>
          <a:p>
            <a:fld id="{996B5C44-A6B4-464B-82AE-7D315A9A1532}" type="slidenum">
              <a:rPr lang="en-GB" smtClean="0"/>
              <a:t>6</a:t>
            </a:fld>
            <a:endParaRPr lang="en-GB"/>
          </a:p>
        </p:txBody>
      </p:sp>
      <p:pic>
        <p:nvPicPr>
          <p:cNvPr id="8" name="Picture 7" descr="A close up of a map&#10;&#10;Description generated with high confidence">
            <a:extLst>
              <a:ext uri="{FF2B5EF4-FFF2-40B4-BE49-F238E27FC236}">
                <a16:creationId xmlns:a16="http://schemas.microsoft.com/office/drawing/2014/main" id="{A8EBE251-421C-413E-9764-7BA734404F9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81040" y="1899139"/>
            <a:ext cx="4576789" cy="4721852"/>
          </a:xfrm>
          <a:prstGeom prst="rect">
            <a:avLst/>
          </a:prstGeom>
        </p:spPr>
      </p:pic>
    </p:spTree>
    <p:extLst>
      <p:ext uri="{BB962C8B-B14F-4D97-AF65-F5344CB8AC3E}">
        <p14:creationId xmlns:p14="http://schemas.microsoft.com/office/powerpoint/2010/main" val="2113561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EB22B-DCD2-42D3-8AFE-0CFD8CDB7EF6}"/>
              </a:ext>
            </a:extLst>
          </p:cNvPr>
          <p:cNvSpPr>
            <a:spLocks noGrp="1"/>
          </p:cNvSpPr>
          <p:nvPr>
            <p:ph type="title"/>
          </p:nvPr>
        </p:nvSpPr>
        <p:spPr/>
        <p:txBody>
          <a:bodyPr/>
          <a:lstStyle/>
          <a:p>
            <a:pPr algn="ctr"/>
            <a:r>
              <a:rPr lang="en-US" i="1" dirty="0">
                <a:solidFill>
                  <a:schemeClr val="bg1"/>
                </a:solidFill>
              </a:rPr>
              <a:t>Proposed Approach: Method (II) – Operand Truncation</a:t>
            </a:r>
          </a:p>
        </p:txBody>
      </p:sp>
      <p:sp>
        <p:nvSpPr>
          <p:cNvPr id="3" name="Content Placeholder 2">
            <a:extLst>
              <a:ext uri="{FF2B5EF4-FFF2-40B4-BE49-F238E27FC236}">
                <a16:creationId xmlns:a16="http://schemas.microsoft.com/office/drawing/2014/main" id="{5648DF0F-B1E7-4132-887E-AE333A7E92AE}"/>
              </a:ext>
            </a:extLst>
          </p:cNvPr>
          <p:cNvSpPr>
            <a:spLocks noGrp="1"/>
          </p:cNvSpPr>
          <p:nvPr>
            <p:ph idx="1"/>
          </p:nvPr>
        </p:nvSpPr>
        <p:spPr/>
        <p:txBody>
          <a:bodyPr/>
          <a:lstStyle/>
          <a:p>
            <a:endParaRPr lang="en-US" dirty="0"/>
          </a:p>
          <a:p>
            <a:r>
              <a:rPr lang="en-US" dirty="0"/>
              <a:t>Setting to 0 only the LSBs of the operands of the specific instruction(s) that activate the LLPs</a:t>
            </a:r>
          </a:p>
          <a:p>
            <a:r>
              <a:rPr lang="en-US" dirty="0"/>
              <a:t>Reduce computational delay        Further reduce the LLPs excitation probability</a:t>
            </a:r>
          </a:p>
          <a:p>
            <a:endParaRPr lang="en-US" dirty="0"/>
          </a:p>
        </p:txBody>
      </p:sp>
      <p:sp>
        <p:nvSpPr>
          <p:cNvPr id="6" name="Slide Number Placeholder 5">
            <a:extLst>
              <a:ext uri="{FF2B5EF4-FFF2-40B4-BE49-F238E27FC236}">
                <a16:creationId xmlns:a16="http://schemas.microsoft.com/office/drawing/2014/main" id="{42BCA31F-5F28-46DE-92FF-0C0490BA193C}"/>
              </a:ext>
            </a:extLst>
          </p:cNvPr>
          <p:cNvSpPr>
            <a:spLocks noGrp="1"/>
          </p:cNvSpPr>
          <p:nvPr>
            <p:ph type="sldNum" sz="quarter" idx="12"/>
          </p:nvPr>
        </p:nvSpPr>
        <p:spPr/>
        <p:txBody>
          <a:bodyPr/>
          <a:lstStyle/>
          <a:p>
            <a:fld id="{996B5C44-A6B4-464B-82AE-7D315A9A1532}" type="slidenum">
              <a:rPr lang="en-GB" smtClean="0"/>
              <a:t>7</a:t>
            </a:fld>
            <a:endParaRPr lang="en-GB"/>
          </a:p>
        </p:txBody>
      </p:sp>
      <p:sp>
        <p:nvSpPr>
          <p:cNvPr id="7" name="Arrow: Right 6">
            <a:extLst>
              <a:ext uri="{FF2B5EF4-FFF2-40B4-BE49-F238E27FC236}">
                <a16:creationId xmlns:a16="http://schemas.microsoft.com/office/drawing/2014/main" id="{90FC4276-7EC0-4C4B-9E81-17477F068812}"/>
              </a:ext>
            </a:extLst>
          </p:cNvPr>
          <p:cNvSpPr/>
          <p:nvPr/>
        </p:nvSpPr>
        <p:spPr>
          <a:xfrm>
            <a:off x="4562670" y="2734803"/>
            <a:ext cx="373225" cy="129695"/>
          </a:xfrm>
          <a:prstGeom prst="rightArrow">
            <a:avLst/>
          </a:prstGeom>
          <a:solidFill>
            <a:srgbClr val="352B8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CE6C45D-9820-4819-9320-46B938E1B76B}"/>
              </a:ext>
            </a:extLst>
          </p:cNvPr>
          <p:cNvSpPr/>
          <p:nvPr/>
        </p:nvSpPr>
        <p:spPr>
          <a:xfrm>
            <a:off x="232722" y="3218197"/>
            <a:ext cx="5863277" cy="2636502"/>
          </a:xfrm>
          <a:prstGeom prst="rect">
            <a:avLst/>
          </a:prstGeom>
          <a:solidFill>
            <a:schemeClr val="accent1">
              <a:lumMod val="20000"/>
              <a:lumOff val="80000"/>
            </a:schemeClr>
          </a:soli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Addition of two 8 bits operands </a:t>
            </a:r>
          </a:p>
          <a:p>
            <a:pPr algn="ctr"/>
            <a:r>
              <a:rPr lang="en-US" dirty="0"/>
              <a:t>A: 00000001 and B: 01111111</a:t>
            </a:r>
          </a:p>
          <a:p>
            <a:pPr algn="ctr"/>
            <a:endParaRPr lang="en-US" dirty="0"/>
          </a:p>
          <a:p>
            <a:pPr algn="ctr"/>
            <a:r>
              <a:rPr lang="en-US" dirty="0"/>
              <a:t>   00000001</a:t>
            </a:r>
          </a:p>
          <a:p>
            <a:pPr algn="ctr"/>
            <a:r>
              <a:rPr lang="en-US" dirty="0"/>
              <a:t>+ 01111111</a:t>
            </a:r>
          </a:p>
          <a:p>
            <a:pPr algn="ctr"/>
            <a:r>
              <a:rPr lang="en-US" dirty="0"/>
              <a:t>   10000000</a:t>
            </a:r>
          </a:p>
        </p:txBody>
      </p:sp>
      <p:cxnSp>
        <p:nvCxnSpPr>
          <p:cNvPr id="10" name="Straight Connector 9">
            <a:extLst>
              <a:ext uri="{FF2B5EF4-FFF2-40B4-BE49-F238E27FC236}">
                <a16:creationId xmlns:a16="http://schemas.microsoft.com/office/drawing/2014/main" id="{C38148B7-D91D-4FC6-A8E4-255014647A4E}"/>
              </a:ext>
            </a:extLst>
          </p:cNvPr>
          <p:cNvCxnSpPr/>
          <p:nvPr/>
        </p:nvCxnSpPr>
        <p:spPr>
          <a:xfrm>
            <a:off x="2332653" y="5086445"/>
            <a:ext cx="1643993"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62CB810-E9F6-49F1-B4B8-AC615A0E209E}"/>
              </a:ext>
            </a:extLst>
          </p:cNvPr>
          <p:cNvSpPr/>
          <p:nvPr/>
        </p:nvSpPr>
        <p:spPr>
          <a:xfrm>
            <a:off x="3583465" y="4524178"/>
            <a:ext cx="121297" cy="56748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44E9277E-CC25-4513-AEC0-0A4F4AAC4292}"/>
              </a:ext>
            </a:extLst>
          </p:cNvPr>
          <p:cNvCxnSpPr>
            <a:cxnSpLocks/>
            <a:stCxn id="12" idx="6"/>
          </p:cNvCxnSpPr>
          <p:nvPr/>
        </p:nvCxnSpPr>
        <p:spPr>
          <a:xfrm>
            <a:off x="3704762" y="4807922"/>
            <a:ext cx="5567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2F2BED7-A72B-40FC-987F-8449918D0E5C}"/>
              </a:ext>
            </a:extLst>
          </p:cNvPr>
          <p:cNvSpPr/>
          <p:nvPr/>
        </p:nvSpPr>
        <p:spPr>
          <a:xfrm>
            <a:off x="4210701" y="4583987"/>
            <a:ext cx="1751239" cy="4478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66"/>
                </a:solidFill>
              </a:rPr>
              <a:t>Carry propagation,</a:t>
            </a:r>
          </a:p>
          <a:p>
            <a:pPr algn="ctr"/>
            <a:r>
              <a:rPr lang="en-US" sz="1600" dirty="0">
                <a:solidFill>
                  <a:srgbClr val="000066"/>
                </a:solidFill>
              </a:rPr>
              <a:t>Activation of LLPs</a:t>
            </a:r>
          </a:p>
        </p:txBody>
      </p:sp>
      <p:sp>
        <p:nvSpPr>
          <p:cNvPr id="19" name="Rectangle 18">
            <a:extLst>
              <a:ext uri="{FF2B5EF4-FFF2-40B4-BE49-F238E27FC236}">
                <a16:creationId xmlns:a16="http://schemas.microsoft.com/office/drawing/2014/main" id="{24AA82C2-DFA4-4CAA-B650-B78135DCA82B}"/>
              </a:ext>
            </a:extLst>
          </p:cNvPr>
          <p:cNvSpPr/>
          <p:nvPr/>
        </p:nvSpPr>
        <p:spPr>
          <a:xfrm>
            <a:off x="6076577" y="3218197"/>
            <a:ext cx="5987144" cy="2636495"/>
          </a:xfrm>
          <a:prstGeom prst="rect">
            <a:avLst/>
          </a:prstGeom>
          <a:solidFill>
            <a:srgbClr val="FF8F8F">
              <a:alpha val="47000"/>
            </a:srgbClr>
          </a:solidFill>
          <a:ln>
            <a:no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Addition of two operands after 4 LSBs truncation</a:t>
            </a:r>
          </a:p>
          <a:p>
            <a:pPr algn="ctr"/>
            <a:r>
              <a:rPr lang="en-US" dirty="0"/>
              <a:t>A: 0000</a:t>
            </a:r>
            <a:r>
              <a:rPr lang="en-US" dirty="0">
                <a:solidFill>
                  <a:srgbClr val="C00000"/>
                </a:solidFill>
              </a:rPr>
              <a:t>0000</a:t>
            </a:r>
            <a:r>
              <a:rPr lang="en-US" dirty="0"/>
              <a:t> and B: 0111</a:t>
            </a:r>
            <a:r>
              <a:rPr lang="en-US" dirty="0">
                <a:solidFill>
                  <a:srgbClr val="C00000"/>
                </a:solidFill>
              </a:rPr>
              <a:t>0000</a:t>
            </a:r>
          </a:p>
          <a:p>
            <a:pPr algn="ctr"/>
            <a:endParaRPr lang="en-US" dirty="0"/>
          </a:p>
          <a:p>
            <a:pPr algn="ctr"/>
            <a:r>
              <a:rPr lang="en-US" dirty="0"/>
              <a:t>   0000</a:t>
            </a:r>
            <a:r>
              <a:rPr lang="en-US" dirty="0">
                <a:solidFill>
                  <a:srgbClr val="C00000"/>
                </a:solidFill>
              </a:rPr>
              <a:t>0000</a:t>
            </a:r>
          </a:p>
          <a:p>
            <a:pPr algn="ctr"/>
            <a:r>
              <a:rPr lang="en-US" dirty="0"/>
              <a:t>+ 0111</a:t>
            </a:r>
            <a:r>
              <a:rPr lang="en-US" dirty="0">
                <a:solidFill>
                  <a:srgbClr val="C00000"/>
                </a:solidFill>
              </a:rPr>
              <a:t>0000</a:t>
            </a:r>
          </a:p>
          <a:p>
            <a:pPr algn="ctr"/>
            <a:r>
              <a:rPr lang="en-US" dirty="0"/>
              <a:t>   011</a:t>
            </a:r>
            <a:r>
              <a:rPr lang="en-US" dirty="0">
                <a:solidFill>
                  <a:schemeClr val="tx1"/>
                </a:solidFill>
              </a:rPr>
              <a:t>1</a:t>
            </a:r>
            <a:r>
              <a:rPr lang="en-US" dirty="0">
                <a:solidFill>
                  <a:srgbClr val="C00000"/>
                </a:solidFill>
              </a:rPr>
              <a:t>0000</a:t>
            </a:r>
          </a:p>
        </p:txBody>
      </p:sp>
      <p:cxnSp>
        <p:nvCxnSpPr>
          <p:cNvPr id="24" name="Straight Connector 23">
            <a:extLst>
              <a:ext uri="{FF2B5EF4-FFF2-40B4-BE49-F238E27FC236}">
                <a16:creationId xmlns:a16="http://schemas.microsoft.com/office/drawing/2014/main" id="{7CBFDF78-DBD8-4E8A-93D7-BBACD9FCCA3C}"/>
              </a:ext>
            </a:extLst>
          </p:cNvPr>
          <p:cNvCxnSpPr/>
          <p:nvPr/>
        </p:nvCxnSpPr>
        <p:spPr>
          <a:xfrm>
            <a:off x="8289999" y="5121563"/>
            <a:ext cx="16439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ED715DA-EA5C-4269-9F29-AA9DD8E56F29}"/>
              </a:ext>
            </a:extLst>
          </p:cNvPr>
          <p:cNvCxnSpPr>
            <a:cxnSpLocks/>
          </p:cNvCxnSpPr>
          <p:nvPr/>
        </p:nvCxnSpPr>
        <p:spPr>
          <a:xfrm flipV="1">
            <a:off x="9638737" y="4748212"/>
            <a:ext cx="590510" cy="55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9ACC271-2C83-4C2E-AFBF-E4B27ED9D0AB}"/>
              </a:ext>
            </a:extLst>
          </p:cNvPr>
          <p:cNvSpPr/>
          <p:nvPr/>
        </p:nvSpPr>
        <p:spPr>
          <a:xfrm>
            <a:off x="10176003" y="4524178"/>
            <a:ext cx="2015995" cy="4478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66"/>
                </a:solidFill>
              </a:rPr>
              <a:t>No carry propagation,</a:t>
            </a:r>
          </a:p>
          <a:p>
            <a:pPr algn="ctr"/>
            <a:r>
              <a:rPr lang="en-US" sz="1600" dirty="0">
                <a:solidFill>
                  <a:srgbClr val="000066"/>
                </a:solidFill>
              </a:rPr>
              <a:t>Activation of SLPs</a:t>
            </a:r>
          </a:p>
        </p:txBody>
      </p:sp>
      <p:sp>
        <p:nvSpPr>
          <p:cNvPr id="30" name="Rectangle 29">
            <a:extLst>
              <a:ext uri="{FF2B5EF4-FFF2-40B4-BE49-F238E27FC236}">
                <a16:creationId xmlns:a16="http://schemas.microsoft.com/office/drawing/2014/main" id="{14D3BF18-62C6-48B5-AAD6-1F6266AD2539}"/>
              </a:ext>
            </a:extLst>
          </p:cNvPr>
          <p:cNvSpPr/>
          <p:nvPr/>
        </p:nvSpPr>
        <p:spPr>
          <a:xfrm>
            <a:off x="1924674" y="3429000"/>
            <a:ext cx="2637996" cy="226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truncation</a:t>
            </a:r>
          </a:p>
        </p:txBody>
      </p:sp>
      <p:sp>
        <p:nvSpPr>
          <p:cNvPr id="31" name="Rectangle 30">
            <a:extLst>
              <a:ext uri="{FF2B5EF4-FFF2-40B4-BE49-F238E27FC236}">
                <a16:creationId xmlns:a16="http://schemas.microsoft.com/office/drawing/2014/main" id="{3F2DE361-C597-4660-880B-2F290C7F989C}"/>
              </a:ext>
            </a:extLst>
          </p:cNvPr>
          <p:cNvSpPr/>
          <p:nvPr/>
        </p:nvSpPr>
        <p:spPr>
          <a:xfrm>
            <a:off x="7893911" y="3423424"/>
            <a:ext cx="2637996" cy="226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 LSBs truncation</a:t>
            </a:r>
          </a:p>
        </p:txBody>
      </p:sp>
      <p:sp>
        <p:nvSpPr>
          <p:cNvPr id="32" name="TextBox 31">
            <a:extLst>
              <a:ext uri="{FF2B5EF4-FFF2-40B4-BE49-F238E27FC236}">
                <a16:creationId xmlns:a16="http://schemas.microsoft.com/office/drawing/2014/main" id="{29319570-5089-49C8-8F2F-243570356732}"/>
              </a:ext>
            </a:extLst>
          </p:cNvPr>
          <p:cNvSpPr txBox="1"/>
          <p:nvPr/>
        </p:nvSpPr>
        <p:spPr>
          <a:xfrm>
            <a:off x="595416" y="5885810"/>
            <a:ext cx="11111553" cy="954107"/>
          </a:xfrm>
          <a:prstGeom prst="rect">
            <a:avLst/>
          </a:prstGeom>
          <a:solidFill>
            <a:srgbClr val="00709E">
              <a:alpha val="55000"/>
            </a:srgbClr>
          </a:solid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800" b="1" i="1" dirty="0">
                <a:ln/>
                <a:solidFill>
                  <a:schemeClr val="accent3"/>
                </a:solidFill>
              </a:rPr>
              <a:t>Any quality loss can be controlled by selecting the right number of truncated bits</a:t>
            </a:r>
          </a:p>
        </p:txBody>
      </p:sp>
    </p:spTree>
    <p:extLst>
      <p:ext uri="{BB962C8B-B14F-4D97-AF65-F5344CB8AC3E}">
        <p14:creationId xmlns:p14="http://schemas.microsoft.com/office/powerpoint/2010/main" val="446072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down)">
                                      <p:cBhvr>
                                        <p:cTn id="24" dur="500"/>
                                        <p:tgtEl>
                                          <p:spTgt spid="12"/>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down)">
                                      <p:cBhvr>
                                        <p:cTn id="27" dur="500"/>
                                        <p:tgtEl>
                                          <p:spTgt spid="16"/>
                                        </p:tgtEl>
                                      </p:cBhvr>
                                    </p:animEffect>
                                  </p:childTnLst>
                                </p:cTn>
                              </p:par>
                              <p:par>
                                <p:cTn id="28" presetID="22" presetClass="entr" presetSubtype="4"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down)">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1000"/>
                                        <p:tgtEl>
                                          <p:spTgt spid="19"/>
                                        </p:tgtEl>
                                      </p:cBhvr>
                                    </p:animEffect>
                                    <p:anim calcmode="lin" valueType="num">
                                      <p:cBhvr>
                                        <p:cTn id="36" dur="1000" fill="hold"/>
                                        <p:tgtEl>
                                          <p:spTgt spid="19"/>
                                        </p:tgtEl>
                                        <p:attrNameLst>
                                          <p:attrName>ppt_x</p:attrName>
                                        </p:attrNameLst>
                                      </p:cBhvr>
                                      <p:tavLst>
                                        <p:tav tm="0">
                                          <p:val>
                                            <p:strVal val="#ppt_x"/>
                                          </p:val>
                                        </p:tav>
                                        <p:tav tm="100000">
                                          <p:val>
                                            <p:strVal val="#ppt_x"/>
                                          </p:val>
                                        </p:tav>
                                      </p:tavLst>
                                    </p:anim>
                                    <p:anim calcmode="lin" valueType="num">
                                      <p:cBhvr>
                                        <p:cTn id="37" dur="1000" fill="hold"/>
                                        <p:tgtEl>
                                          <p:spTgt spid="19"/>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1000"/>
                                        <p:tgtEl>
                                          <p:spTgt spid="31"/>
                                        </p:tgtEl>
                                      </p:cBhvr>
                                    </p:animEffect>
                                    <p:anim calcmode="lin" valueType="num">
                                      <p:cBhvr>
                                        <p:cTn id="41" dur="1000" fill="hold"/>
                                        <p:tgtEl>
                                          <p:spTgt spid="31"/>
                                        </p:tgtEl>
                                        <p:attrNameLst>
                                          <p:attrName>ppt_x</p:attrName>
                                        </p:attrNameLst>
                                      </p:cBhvr>
                                      <p:tavLst>
                                        <p:tav tm="0">
                                          <p:val>
                                            <p:strVal val="#ppt_x"/>
                                          </p:val>
                                        </p:tav>
                                        <p:tav tm="100000">
                                          <p:val>
                                            <p:strVal val="#ppt_x"/>
                                          </p:val>
                                        </p:tav>
                                      </p:tavLst>
                                    </p:anim>
                                    <p:anim calcmode="lin" valueType="num">
                                      <p:cBhvr>
                                        <p:cTn id="42" dur="1000" fill="hold"/>
                                        <p:tgtEl>
                                          <p:spTgt spid="31"/>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1000"/>
                                        <p:tgtEl>
                                          <p:spTgt spid="24"/>
                                        </p:tgtEl>
                                      </p:cBhvr>
                                    </p:animEffect>
                                    <p:anim calcmode="lin" valueType="num">
                                      <p:cBhvr>
                                        <p:cTn id="46" dur="1000" fill="hold"/>
                                        <p:tgtEl>
                                          <p:spTgt spid="24"/>
                                        </p:tgtEl>
                                        <p:attrNameLst>
                                          <p:attrName>ppt_x</p:attrName>
                                        </p:attrNameLst>
                                      </p:cBhvr>
                                      <p:tavLst>
                                        <p:tav tm="0">
                                          <p:val>
                                            <p:strVal val="#ppt_x"/>
                                          </p:val>
                                        </p:tav>
                                        <p:tav tm="100000">
                                          <p:val>
                                            <p:strVal val="#ppt_x"/>
                                          </p:val>
                                        </p:tav>
                                      </p:tavLst>
                                    </p:anim>
                                    <p:anim calcmode="lin" valueType="num">
                                      <p:cBhvr>
                                        <p:cTn id="47"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down)">
                                      <p:cBhvr>
                                        <p:cTn id="52" dur="500"/>
                                        <p:tgtEl>
                                          <p:spTgt spid="25"/>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ipe(down)">
                                      <p:cBhvr>
                                        <p:cTn id="55" dur="500"/>
                                        <p:tgtEl>
                                          <p:spTgt spid="26"/>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6" grpId="0"/>
      <p:bldP spid="19" grpId="0" animBg="1"/>
      <p:bldP spid="26" grpId="0"/>
      <p:bldP spid="30" grpId="0" animBg="1"/>
      <p:bldP spid="31" grpId="0" animBg="1"/>
      <p:bldP spid="3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F1BFE-51DD-43A1-807A-E1BE088D6ED9}"/>
              </a:ext>
            </a:extLst>
          </p:cNvPr>
          <p:cNvSpPr>
            <a:spLocks noGrp="1"/>
          </p:cNvSpPr>
          <p:nvPr>
            <p:ph type="title"/>
          </p:nvPr>
        </p:nvSpPr>
        <p:spPr/>
        <p:txBody>
          <a:bodyPr/>
          <a:lstStyle/>
          <a:p>
            <a:pPr algn="ctr"/>
            <a:r>
              <a:rPr lang="en-US" i="1" dirty="0">
                <a:solidFill>
                  <a:schemeClr val="bg1"/>
                </a:solidFill>
              </a:rPr>
              <a:t>Proposed Design and Analysis Flow</a:t>
            </a:r>
          </a:p>
        </p:txBody>
      </p:sp>
      <p:sp>
        <p:nvSpPr>
          <p:cNvPr id="3" name="Content Placeholder 2">
            <a:extLst>
              <a:ext uri="{FF2B5EF4-FFF2-40B4-BE49-F238E27FC236}">
                <a16:creationId xmlns:a16="http://schemas.microsoft.com/office/drawing/2014/main" id="{DA0FEA32-C80A-4C15-8534-2092BFB40446}"/>
              </a:ext>
            </a:extLst>
          </p:cNvPr>
          <p:cNvSpPr>
            <a:spLocks noGrp="1"/>
          </p:cNvSpPr>
          <p:nvPr>
            <p:ph idx="1"/>
          </p:nvPr>
        </p:nvSpPr>
        <p:spPr>
          <a:xfrm>
            <a:off x="0" y="1152526"/>
            <a:ext cx="12192000" cy="5705474"/>
          </a:xfrm>
        </p:spPr>
        <p:txBody>
          <a:bodyPr/>
          <a:lstStyle/>
          <a:p>
            <a:endParaRPr lang="en-US" dirty="0"/>
          </a:p>
        </p:txBody>
      </p:sp>
      <p:sp>
        <p:nvSpPr>
          <p:cNvPr id="6" name="Slide Number Placeholder 5">
            <a:extLst>
              <a:ext uri="{FF2B5EF4-FFF2-40B4-BE49-F238E27FC236}">
                <a16:creationId xmlns:a16="http://schemas.microsoft.com/office/drawing/2014/main" id="{8463DE65-B86B-420D-894D-E02EE7A03968}"/>
              </a:ext>
            </a:extLst>
          </p:cNvPr>
          <p:cNvSpPr>
            <a:spLocks noGrp="1"/>
          </p:cNvSpPr>
          <p:nvPr>
            <p:ph type="sldNum" sz="quarter" idx="12"/>
          </p:nvPr>
        </p:nvSpPr>
        <p:spPr/>
        <p:txBody>
          <a:bodyPr/>
          <a:lstStyle/>
          <a:p>
            <a:fld id="{996B5C44-A6B4-464B-82AE-7D315A9A1532}" type="slidenum">
              <a:rPr lang="en-GB" smtClean="0"/>
              <a:t>8</a:t>
            </a:fld>
            <a:endParaRPr lang="en-GB"/>
          </a:p>
        </p:txBody>
      </p:sp>
      <p:pic>
        <p:nvPicPr>
          <p:cNvPr id="8" name="Picture 7" descr="A close up of a map&#10;&#10;Description generated with very high confidence">
            <a:extLst>
              <a:ext uri="{FF2B5EF4-FFF2-40B4-BE49-F238E27FC236}">
                <a16:creationId xmlns:a16="http://schemas.microsoft.com/office/drawing/2014/main" id="{15AB6A11-34F7-4C39-9A70-50D8AA645A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97276" y="1540167"/>
            <a:ext cx="7419527" cy="4918193"/>
          </a:xfrm>
          <a:prstGeom prst="rect">
            <a:avLst/>
          </a:prstGeom>
        </p:spPr>
      </p:pic>
      <p:sp>
        <p:nvSpPr>
          <p:cNvPr id="10" name="TextBox 9">
            <a:extLst>
              <a:ext uri="{FF2B5EF4-FFF2-40B4-BE49-F238E27FC236}">
                <a16:creationId xmlns:a16="http://schemas.microsoft.com/office/drawing/2014/main" id="{72276536-465D-4B4B-89F5-7B6875BF9CFE}"/>
              </a:ext>
            </a:extLst>
          </p:cNvPr>
          <p:cNvSpPr txBox="1"/>
          <p:nvPr/>
        </p:nvSpPr>
        <p:spPr>
          <a:xfrm>
            <a:off x="0" y="1203985"/>
            <a:ext cx="3248025" cy="830997"/>
          </a:xfrm>
          <a:prstGeom prst="rect">
            <a:avLst/>
          </a:prstGeom>
          <a:noFill/>
          <a:ln w="28575">
            <a:solidFill>
              <a:schemeClr val="accent3"/>
            </a:solidFill>
          </a:ln>
        </p:spPr>
        <p:txBody>
          <a:bodyPr wrap="square" rtlCol="0">
            <a:spAutoFit/>
          </a:bodyPr>
          <a:lstStyle/>
          <a:p>
            <a:pPr marL="171450" indent="-171450">
              <a:buFont typeface="Arial" panose="020B0604020202020204" pitchFamily="34" charset="0"/>
              <a:buChar char="•"/>
            </a:pPr>
            <a:r>
              <a:rPr lang="en-US" sz="1200" dirty="0"/>
              <a:t>Microarchitectural and Code optimizations </a:t>
            </a:r>
          </a:p>
          <a:p>
            <a:pPr marL="628650" lvl="1" indent="-171450">
              <a:buFont typeface="Arial" panose="020B0604020202020204" pitchFamily="34" charset="0"/>
              <a:buChar char="•"/>
            </a:pPr>
            <a:r>
              <a:rPr lang="en-US" sz="1200" dirty="0"/>
              <a:t>Changes in the combinational logic of pipeline stages</a:t>
            </a:r>
          </a:p>
          <a:p>
            <a:pPr marL="628650" lvl="1" indent="-171450">
              <a:buFont typeface="Arial" panose="020B0604020202020204" pitchFamily="34" charset="0"/>
              <a:buChar char="•"/>
            </a:pPr>
            <a:r>
              <a:rPr lang="en-US" sz="1200" dirty="0"/>
              <a:t>Re-implement parts of the Verilog code</a:t>
            </a:r>
          </a:p>
        </p:txBody>
      </p:sp>
      <p:cxnSp>
        <p:nvCxnSpPr>
          <p:cNvPr id="11" name="Straight Arrow Connector 10">
            <a:extLst>
              <a:ext uri="{FF2B5EF4-FFF2-40B4-BE49-F238E27FC236}">
                <a16:creationId xmlns:a16="http://schemas.microsoft.com/office/drawing/2014/main" id="{F1220CB2-9BD2-45B3-8000-60969102A22D}"/>
              </a:ext>
            </a:extLst>
          </p:cNvPr>
          <p:cNvCxnSpPr>
            <a:cxnSpLocks/>
            <a:stCxn id="12" idx="1"/>
            <a:endCxn id="10" idx="2"/>
          </p:cNvCxnSpPr>
          <p:nvPr/>
        </p:nvCxnSpPr>
        <p:spPr>
          <a:xfrm flipH="1" flipV="1">
            <a:off x="1624013" y="2034982"/>
            <a:ext cx="2021217" cy="1042663"/>
          </a:xfrm>
          <a:prstGeom prst="straightConnector1">
            <a:avLst/>
          </a:prstGeom>
          <a:ln w="1905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2BFF0E2-BC59-4A60-B836-978465AE4825}"/>
              </a:ext>
            </a:extLst>
          </p:cNvPr>
          <p:cNvSpPr txBox="1"/>
          <p:nvPr/>
        </p:nvSpPr>
        <p:spPr>
          <a:xfrm flipV="1">
            <a:off x="3645230" y="2801902"/>
            <a:ext cx="1262672" cy="551486"/>
          </a:xfrm>
          <a:prstGeom prst="rect">
            <a:avLst/>
          </a:prstGeom>
          <a:noFill/>
          <a:ln w="28575">
            <a:solidFill>
              <a:schemeClr val="accent3"/>
            </a:solidFill>
          </a:ln>
        </p:spPr>
        <p:txBody>
          <a:bodyPr wrap="square" rtlCol="0">
            <a:spAutoFit/>
          </a:bodyPr>
          <a:lstStyle/>
          <a:p>
            <a:endParaRPr lang="en-US" sz="1200" dirty="0"/>
          </a:p>
        </p:txBody>
      </p:sp>
      <p:sp>
        <p:nvSpPr>
          <p:cNvPr id="20" name="TextBox 19">
            <a:extLst>
              <a:ext uri="{FF2B5EF4-FFF2-40B4-BE49-F238E27FC236}">
                <a16:creationId xmlns:a16="http://schemas.microsoft.com/office/drawing/2014/main" id="{4A7771B2-49F4-4F76-B31F-33B8AE5D8DF6}"/>
              </a:ext>
            </a:extLst>
          </p:cNvPr>
          <p:cNvSpPr txBox="1"/>
          <p:nvPr/>
        </p:nvSpPr>
        <p:spPr>
          <a:xfrm>
            <a:off x="241326" y="4784752"/>
            <a:ext cx="1942139" cy="1631216"/>
          </a:xfrm>
          <a:prstGeom prst="rect">
            <a:avLst/>
          </a:prstGeom>
          <a:noFill/>
          <a:ln w="19050">
            <a:solidFill>
              <a:schemeClr val="accent3"/>
            </a:solidFill>
          </a:ln>
        </p:spPr>
        <p:txBody>
          <a:bodyPr wrap="square" rtlCol="0">
            <a:spAutoFit/>
          </a:bodyPr>
          <a:lstStyle/>
          <a:p>
            <a:pPr marL="171450" indent="-171450">
              <a:buFont typeface="Arial" panose="020B0604020202020204" pitchFamily="34" charset="0"/>
              <a:buChar char="•"/>
            </a:pPr>
            <a:r>
              <a:rPr lang="en-US" sz="1400" dirty="0"/>
              <a:t>Introduction of path-group constraints</a:t>
            </a:r>
            <a:endParaRPr lang="en-US" sz="1200" dirty="0"/>
          </a:p>
          <a:p>
            <a:pPr marL="628650" lvl="1" indent="-171450">
              <a:buFont typeface="Arial" panose="020B0604020202020204" pitchFamily="34" charset="0"/>
              <a:buChar char="•"/>
            </a:pPr>
            <a:r>
              <a:rPr lang="en-US" sz="1200" dirty="0"/>
              <a:t>Make long paths smaller in number</a:t>
            </a:r>
          </a:p>
          <a:p>
            <a:pPr marL="628650" lvl="1" indent="-171450">
              <a:buFont typeface="Arial" panose="020B0604020202020204" pitchFamily="34" charset="0"/>
              <a:buChar char="•"/>
            </a:pPr>
            <a:r>
              <a:rPr lang="en-US" sz="1200" dirty="0"/>
              <a:t>Not allow the tool to make the naturally fast paths slower</a:t>
            </a:r>
          </a:p>
        </p:txBody>
      </p:sp>
      <p:cxnSp>
        <p:nvCxnSpPr>
          <p:cNvPr id="22" name="Straight Arrow Connector 21">
            <a:extLst>
              <a:ext uri="{FF2B5EF4-FFF2-40B4-BE49-F238E27FC236}">
                <a16:creationId xmlns:a16="http://schemas.microsoft.com/office/drawing/2014/main" id="{2BFF2D42-072E-4147-B80C-4171A63FB43A}"/>
              </a:ext>
            </a:extLst>
          </p:cNvPr>
          <p:cNvCxnSpPr>
            <a:cxnSpLocks/>
            <a:endCxn id="20" idx="0"/>
          </p:cNvCxnSpPr>
          <p:nvPr/>
        </p:nvCxnSpPr>
        <p:spPr>
          <a:xfrm flipH="1">
            <a:off x="1212396" y="4036294"/>
            <a:ext cx="1521280" cy="748458"/>
          </a:xfrm>
          <a:prstGeom prst="straightConnector1">
            <a:avLst/>
          </a:prstGeom>
          <a:ln w="1905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C91AF3B-52B6-43DA-AAFB-424090F3CBC1}"/>
              </a:ext>
            </a:extLst>
          </p:cNvPr>
          <p:cNvSpPr txBox="1"/>
          <p:nvPr/>
        </p:nvSpPr>
        <p:spPr>
          <a:xfrm rot="10800000" flipV="1">
            <a:off x="219248" y="2872336"/>
            <a:ext cx="1942138" cy="830997"/>
          </a:xfrm>
          <a:prstGeom prst="rect">
            <a:avLst/>
          </a:prstGeom>
          <a:noFill/>
          <a:ln w="28575">
            <a:solidFill>
              <a:schemeClr val="accent3"/>
            </a:solidFill>
          </a:ln>
        </p:spPr>
        <p:txBody>
          <a:bodyPr wrap="square" rtlCol="0">
            <a:spAutoFit/>
          </a:bodyPr>
          <a:lstStyle/>
          <a:p>
            <a:r>
              <a:rPr lang="en-US" sz="1200" dirty="0"/>
              <a:t>Target of these 2  modifications is to mitigate the “timing wall”,  proposing a preferred path distribution</a:t>
            </a:r>
          </a:p>
        </p:txBody>
      </p:sp>
      <p:cxnSp>
        <p:nvCxnSpPr>
          <p:cNvPr id="30" name="Straight Arrow Connector 29">
            <a:extLst>
              <a:ext uri="{FF2B5EF4-FFF2-40B4-BE49-F238E27FC236}">
                <a16:creationId xmlns:a16="http://schemas.microsoft.com/office/drawing/2014/main" id="{F09527ED-648C-4FB7-9FAA-730673C8F5E0}"/>
              </a:ext>
            </a:extLst>
          </p:cNvPr>
          <p:cNvCxnSpPr>
            <a:cxnSpLocks/>
            <a:stCxn id="12" idx="1"/>
            <a:endCxn id="23" idx="1"/>
          </p:cNvCxnSpPr>
          <p:nvPr/>
        </p:nvCxnSpPr>
        <p:spPr>
          <a:xfrm flipH="1">
            <a:off x="2161386" y="3077645"/>
            <a:ext cx="1483844" cy="210190"/>
          </a:xfrm>
          <a:prstGeom prst="straightConnector1">
            <a:avLst/>
          </a:prstGeom>
          <a:ln w="1905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AEB6E1A-CF4D-4314-AFB1-FCF8B8C4D768}"/>
              </a:ext>
            </a:extLst>
          </p:cNvPr>
          <p:cNvCxnSpPr>
            <a:cxnSpLocks/>
          </p:cNvCxnSpPr>
          <p:nvPr/>
        </p:nvCxnSpPr>
        <p:spPr>
          <a:xfrm flipH="1" flipV="1">
            <a:off x="2161388" y="3361490"/>
            <a:ext cx="572288" cy="702827"/>
          </a:xfrm>
          <a:prstGeom prst="straightConnector1">
            <a:avLst/>
          </a:prstGeom>
          <a:ln w="1905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25AFB90B-C68F-400F-8062-E32C7FE41D44}"/>
              </a:ext>
            </a:extLst>
          </p:cNvPr>
          <p:cNvSpPr/>
          <p:nvPr/>
        </p:nvSpPr>
        <p:spPr>
          <a:xfrm>
            <a:off x="7177273" y="2188961"/>
            <a:ext cx="1184586" cy="723165"/>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E9C9B910-182F-4039-9767-DAFEE4B59ED7}"/>
              </a:ext>
            </a:extLst>
          </p:cNvPr>
          <p:cNvSpPr txBox="1"/>
          <p:nvPr/>
        </p:nvSpPr>
        <p:spPr>
          <a:xfrm>
            <a:off x="10045851" y="1540167"/>
            <a:ext cx="2137712" cy="830997"/>
          </a:xfrm>
          <a:prstGeom prst="rect">
            <a:avLst/>
          </a:prstGeom>
          <a:noFill/>
          <a:ln w="19050">
            <a:solidFill>
              <a:schemeClr val="accent3"/>
            </a:solidFill>
          </a:ln>
        </p:spPr>
        <p:txBody>
          <a:bodyPr wrap="square" rtlCol="0">
            <a:spAutoFit/>
          </a:bodyPr>
          <a:lstStyle/>
          <a:p>
            <a:pPr marL="171450" indent="-171450">
              <a:buFont typeface="Arial" panose="020B0604020202020204" pitchFamily="34" charset="0"/>
              <a:buChar char="•"/>
            </a:pPr>
            <a:r>
              <a:rPr lang="en-US" sz="1200" dirty="0"/>
              <a:t>A profiling tool for extracting instruction traces and operands as are being executed on real processors </a:t>
            </a:r>
          </a:p>
        </p:txBody>
      </p:sp>
      <p:cxnSp>
        <p:nvCxnSpPr>
          <p:cNvPr id="40" name="Straight Arrow Connector 39">
            <a:extLst>
              <a:ext uri="{FF2B5EF4-FFF2-40B4-BE49-F238E27FC236}">
                <a16:creationId xmlns:a16="http://schemas.microsoft.com/office/drawing/2014/main" id="{13788DE5-7061-47E6-BE12-19E622B1D6A7}"/>
              </a:ext>
            </a:extLst>
          </p:cNvPr>
          <p:cNvCxnSpPr>
            <a:cxnSpLocks/>
          </p:cNvCxnSpPr>
          <p:nvPr/>
        </p:nvCxnSpPr>
        <p:spPr>
          <a:xfrm flipV="1">
            <a:off x="8361859" y="2404488"/>
            <a:ext cx="2759301" cy="507638"/>
          </a:xfrm>
          <a:prstGeom prst="straightConnector1">
            <a:avLst/>
          </a:prstGeom>
          <a:ln w="1905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0622883D-16DE-476C-9E59-81270180BA72}"/>
              </a:ext>
            </a:extLst>
          </p:cNvPr>
          <p:cNvSpPr txBox="1"/>
          <p:nvPr/>
        </p:nvSpPr>
        <p:spPr>
          <a:xfrm>
            <a:off x="9814174" y="2977042"/>
            <a:ext cx="2375018" cy="1938992"/>
          </a:xfrm>
          <a:prstGeom prst="rect">
            <a:avLst/>
          </a:prstGeom>
          <a:noFill/>
          <a:ln w="19050">
            <a:solidFill>
              <a:schemeClr val="accent3"/>
            </a:solidFill>
          </a:ln>
        </p:spPr>
        <p:txBody>
          <a:bodyPr wrap="square" rtlCol="0">
            <a:spAutoFit/>
          </a:bodyPr>
          <a:lstStyle/>
          <a:p>
            <a:pPr marL="171450" indent="-171450">
              <a:buFont typeface="Arial" panose="020B0604020202020204" pitchFamily="34" charset="0"/>
              <a:buChar char="•"/>
            </a:pPr>
            <a:r>
              <a:rPr lang="en-US" sz="1200" dirty="0"/>
              <a:t>Aims to uncover the unused timing margins</a:t>
            </a:r>
          </a:p>
          <a:p>
            <a:pPr marL="171450" indent="-171450">
              <a:buFont typeface="Arial" panose="020B0604020202020204" pitchFamily="34" charset="0"/>
              <a:buChar char="•"/>
            </a:pPr>
            <a:r>
              <a:rPr lang="en-US" sz="1200" dirty="0"/>
              <a:t>Simulate the design under potential timing variations (scale down the clock period)</a:t>
            </a:r>
          </a:p>
          <a:p>
            <a:pPr marL="171450" indent="-171450">
              <a:buFont typeface="Arial" panose="020B0604020202020204" pitchFamily="34" charset="0"/>
              <a:buChar char="•"/>
            </a:pPr>
            <a:r>
              <a:rPr lang="en-US" sz="1200" dirty="0"/>
              <a:t>We compare the output data with a ‘golden’ model to calculate timing failures </a:t>
            </a:r>
          </a:p>
          <a:p>
            <a:pPr marL="171450" indent="-171450">
              <a:buFont typeface="Arial" panose="020B0604020202020204" pitchFamily="34" charset="0"/>
              <a:buChar char="•"/>
            </a:pPr>
            <a:r>
              <a:rPr lang="en-US" sz="1200" dirty="0"/>
              <a:t>Quality, error and dynamic power measurements 	</a:t>
            </a:r>
          </a:p>
        </p:txBody>
      </p:sp>
      <p:sp>
        <p:nvSpPr>
          <p:cNvPr id="43" name="Rectangle 42">
            <a:extLst>
              <a:ext uri="{FF2B5EF4-FFF2-40B4-BE49-F238E27FC236}">
                <a16:creationId xmlns:a16="http://schemas.microsoft.com/office/drawing/2014/main" id="{A512355A-B09F-41EF-AC15-B445309F0D8B}"/>
              </a:ext>
            </a:extLst>
          </p:cNvPr>
          <p:cNvSpPr/>
          <p:nvPr/>
        </p:nvSpPr>
        <p:spPr>
          <a:xfrm>
            <a:off x="8468511" y="3718611"/>
            <a:ext cx="998376" cy="2154115"/>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Arrow Connector 43">
            <a:extLst>
              <a:ext uri="{FF2B5EF4-FFF2-40B4-BE49-F238E27FC236}">
                <a16:creationId xmlns:a16="http://schemas.microsoft.com/office/drawing/2014/main" id="{282C0BB4-1D56-4EE7-B43E-F145E95E731D}"/>
              </a:ext>
            </a:extLst>
          </p:cNvPr>
          <p:cNvCxnSpPr>
            <a:cxnSpLocks/>
            <a:endCxn id="42" idx="2"/>
          </p:cNvCxnSpPr>
          <p:nvPr/>
        </p:nvCxnSpPr>
        <p:spPr>
          <a:xfrm flipV="1">
            <a:off x="9466887" y="4916034"/>
            <a:ext cx="1534796" cy="991152"/>
          </a:xfrm>
          <a:prstGeom prst="straightConnector1">
            <a:avLst/>
          </a:prstGeom>
          <a:ln w="1905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5128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anim calcmode="lin" valueType="num">
                                      <p:cBhvr>
                                        <p:cTn id="25" dur="1000" fill="hold"/>
                                        <p:tgtEl>
                                          <p:spTgt spid="20"/>
                                        </p:tgtEl>
                                        <p:attrNameLst>
                                          <p:attrName>ppt_x</p:attrName>
                                        </p:attrNameLst>
                                      </p:cBhvr>
                                      <p:tavLst>
                                        <p:tav tm="0">
                                          <p:val>
                                            <p:strVal val="#ppt_x"/>
                                          </p:val>
                                        </p:tav>
                                        <p:tav tm="100000">
                                          <p:val>
                                            <p:strVal val="#ppt_x"/>
                                          </p:val>
                                        </p:tav>
                                      </p:tavLst>
                                    </p:anim>
                                    <p:anim calcmode="lin" valueType="num">
                                      <p:cBhvr>
                                        <p:cTn id="26" dur="1000" fill="hold"/>
                                        <p:tgtEl>
                                          <p:spTgt spid="20"/>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1000"/>
                                        <p:tgtEl>
                                          <p:spTgt spid="22"/>
                                        </p:tgtEl>
                                      </p:cBhvr>
                                    </p:animEffect>
                                    <p:anim calcmode="lin" valueType="num">
                                      <p:cBhvr>
                                        <p:cTn id="30" dur="1000" fill="hold"/>
                                        <p:tgtEl>
                                          <p:spTgt spid="22"/>
                                        </p:tgtEl>
                                        <p:attrNameLst>
                                          <p:attrName>ppt_x</p:attrName>
                                        </p:attrNameLst>
                                      </p:cBhvr>
                                      <p:tavLst>
                                        <p:tav tm="0">
                                          <p:val>
                                            <p:strVal val="#ppt_x"/>
                                          </p:val>
                                        </p:tav>
                                        <p:tav tm="100000">
                                          <p:val>
                                            <p:strVal val="#ppt_x"/>
                                          </p:val>
                                        </p:tav>
                                      </p:tavLst>
                                    </p:anim>
                                    <p:anim calcmode="lin" valueType="num">
                                      <p:cBhvr>
                                        <p:cTn id="31" dur="1000" fill="hold"/>
                                        <p:tgtEl>
                                          <p:spTgt spid="22"/>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1000"/>
                                        <p:tgtEl>
                                          <p:spTgt spid="33"/>
                                        </p:tgtEl>
                                      </p:cBhvr>
                                    </p:animEffect>
                                    <p:anim calcmode="lin" valueType="num">
                                      <p:cBhvr>
                                        <p:cTn id="35" dur="1000" fill="hold"/>
                                        <p:tgtEl>
                                          <p:spTgt spid="33"/>
                                        </p:tgtEl>
                                        <p:attrNameLst>
                                          <p:attrName>ppt_x</p:attrName>
                                        </p:attrNameLst>
                                      </p:cBhvr>
                                      <p:tavLst>
                                        <p:tav tm="0">
                                          <p:val>
                                            <p:strVal val="#ppt_x"/>
                                          </p:val>
                                        </p:tav>
                                        <p:tav tm="100000">
                                          <p:val>
                                            <p:strVal val="#ppt_x"/>
                                          </p:val>
                                        </p:tav>
                                      </p:tavLst>
                                    </p:anim>
                                    <p:anim calcmode="lin" valueType="num">
                                      <p:cBhvr>
                                        <p:cTn id="36" dur="1000" fill="hold"/>
                                        <p:tgtEl>
                                          <p:spTgt spid="33"/>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1000"/>
                                        <p:tgtEl>
                                          <p:spTgt spid="30"/>
                                        </p:tgtEl>
                                      </p:cBhvr>
                                    </p:animEffect>
                                    <p:anim calcmode="lin" valueType="num">
                                      <p:cBhvr>
                                        <p:cTn id="40" dur="1000" fill="hold"/>
                                        <p:tgtEl>
                                          <p:spTgt spid="30"/>
                                        </p:tgtEl>
                                        <p:attrNameLst>
                                          <p:attrName>ppt_x</p:attrName>
                                        </p:attrNameLst>
                                      </p:cBhvr>
                                      <p:tavLst>
                                        <p:tav tm="0">
                                          <p:val>
                                            <p:strVal val="#ppt_x"/>
                                          </p:val>
                                        </p:tav>
                                        <p:tav tm="100000">
                                          <p:val>
                                            <p:strVal val="#ppt_x"/>
                                          </p:val>
                                        </p:tav>
                                      </p:tavLst>
                                    </p:anim>
                                    <p:anim calcmode="lin" valueType="num">
                                      <p:cBhvr>
                                        <p:cTn id="41" dur="1000" fill="hold"/>
                                        <p:tgtEl>
                                          <p:spTgt spid="30"/>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1000"/>
                                        <p:tgtEl>
                                          <p:spTgt spid="23"/>
                                        </p:tgtEl>
                                      </p:cBhvr>
                                    </p:animEffect>
                                    <p:anim calcmode="lin" valueType="num">
                                      <p:cBhvr>
                                        <p:cTn id="45" dur="1000" fill="hold"/>
                                        <p:tgtEl>
                                          <p:spTgt spid="23"/>
                                        </p:tgtEl>
                                        <p:attrNameLst>
                                          <p:attrName>ppt_x</p:attrName>
                                        </p:attrNameLst>
                                      </p:cBhvr>
                                      <p:tavLst>
                                        <p:tav tm="0">
                                          <p:val>
                                            <p:strVal val="#ppt_x"/>
                                          </p:val>
                                        </p:tav>
                                        <p:tav tm="100000">
                                          <p:val>
                                            <p:strVal val="#ppt_x"/>
                                          </p:val>
                                        </p:tav>
                                      </p:tavLst>
                                    </p:anim>
                                    <p:anim calcmode="lin" valueType="num">
                                      <p:cBhvr>
                                        <p:cTn id="4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fade">
                                      <p:cBhvr>
                                        <p:cTn id="51" dur="1000"/>
                                        <p:tgtEl>
                                          <p:spTgt spid="43"/>
                                        </p:tgtEl>
                                      </p:cBhvr>
                                    </p:animEffect>
                                    <p:anim calcmode="lin" valueType="num">
                                      <p:cBhvr>
                                        <p:cTn id="52" dur="1000" fill="hold"/>
                                        <p:tgtEl>
                                          <p:spTgt spid="43"/>
                                        </p:tgtEl>
                                        <p:attrNameLst>
                                          <p:attrName>ppt_x</p:attrName>
                                        </p:attrNameLst>
                                      </p:cBhvr>
                                      <p:tavLst>
                                        <p:tav tm="0">
                                          <p:val>
                                            <p:strVal val="#ppt_x"/>
                                          </p:val>
                                        </p:tav>
                                        <p:tav tm="100000">
                                          <p:val>
                                            <p:strVal val="#ppt_x"/>
                                          </p:val>
                                        </p:tav>
                                      </p:tavLst>
                                    </p:anim>
                                    <p:anim calcmode="lin" valueType="num">
                                      <p:cBhvr>
                                        <p:cTn id="53" dur="1000" fill="hold"/>
                                        <p:tgtEl>
                                          <p:spTgt spid="43"/>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fade">
                                      <p:cBhvr>
                                        <p:cTn id="56" dur="1000"/>
                                        <p:tgtEl>
                                          <p:spTgt spid="44"/>
                                        </p:tgtEl>
                                      </p:cBhvr>
                                    </p:animEffect>
                                    <p:anim calcmode="lin" valueType="num">
                                      <p:cBhvr>
                                        <p:cTn id="57" dur="1000" fill="hold"/>
                                        <p:tgtEl>
                                          <p:spTgt spid="44"/>
                                        </p:tgtEl>
                                        <p:attrNameLst>
                                          <p:attrName>ppt_x</p:attrName>
                                        </p:attrNameLst>
                                      </p:cBhvr>
                                      <p:tavLst>
                                        <p:tav tm="0">
                                          <p:val>
                                            <p:strVal val="#ppt_x"/>
                                          </p:val>
                                        </p:tav>
                                        <p:tav tm="100000">
                                          <p:val>
                                            <p:strVal val="#ppt_x"/>
                                          </p:val>
                                        </p:tav>
                                      </p:tavLst>
                                    </p:anim>
                                    <p:anim calcmode="lin" valueType="num">
                                      <p:cBhvr>
                                        <p:cTn id="58" dur="1000" fill="hold"/>
                                        <p:tgtEl>
                                          <p:spTgt spid="44"/>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fade">
                                      <p:cBhvr>
                                        <p:cTn id="61" dur="1000"/>
                                        <p:tgtEl>
                                          <p:spTgt spid="42"/>
                                        </p:tgtEl>
                                      </p:cBhvr>
                                    </p:animEffect>
                                    <p:anim calcmode="lin" valueType="num">
                                      <p:cBhvr>
                                        <p:cTn id="62" dur="1000" fill="hold"/>
                                        <p:tgtEl>
                                          <p:spTgt spid="42"/>
                                        </p:tgtEl>
                                        <p:attrNameLst>
                                          <p:attrName>ppt_x</p:attrName>
                                        </p:attrNameLst>
                                      </p:cBhvr>
                                      <p:tavLst>
                                        <p:tav tm="0">
                                          <p:val>
                                            <p:strVal val="#ppt_x"/>
                                          </p:val>
                                        </p:tav>
                                        <p:tav tm="100000">
                                          <p:val>
                                            <p:strVal val="#ppt_x"/>
                                          </p:val>
                                        </p:tav>
                                      </p:tavLst>
                                    </p:anim>
                                    <p:anim calcmode="lin" valueType="num">
                                      <p:cBhvr>
                                        <p:cTn id="63"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fade">
                                      <p:cBhvr>
                                        <p:cTn id="68" dur="1000"/>
                                        <p:tgtEl>
                                          <p:spTgt spid="40"/>
                                        </p:tgtEl>
                                      </p:cBhvr>
                                    </p:animEffect>
                                    <p:anim calcmode="lin" valueType="num">
                                      <p:cBhvr>
                                        <p:cTn id="69" dur="1000" fill="hold"/>
                                        <p:tgtEl>
                                          <p:spTgt spid="40"/>
                                        </p:tgtEl>
                                        <p:attrNameLst>
                                          <p:attrName>ppt_x</p:attrName>
                                        </p:attrNameLst>
                                      </p:cBhvr>
                                      <p:tavLst>
                                        <p:tav tm="0">
                                          <p:val>
                                            <p:strVal val="#ppt_x"/>
                                          </p:val>
                                        </p:tav>
                                        <p:tav tm="100000">
                                          <p:val>
                                            <p:strVal val="#ppt_x"/>
                                          </p:val>
                                        </p:tav>
                                      </p:tavLst>
                                    </p:anim>
                                    <p:anim calcmode="lin" valueType="num">
                                      <p:cBhvr>
                                        <p:cTn id="70" dur="1000" fill="hold"/>
                                        <p:tgtEl>
                                          <p:spTgt spid="40"/>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39"/>
                                        </p:tgtEl>
                                        <p:attrNameLst>
                                          <p:attrName>style.visibility</p:attrName>
                                        </p:attrNameLst>
                                      </p:cBhvr>
                                      <p:to>
                                        <p:strVal val="visible"/>
                                      </p:to>
                                    </p:set>
                                    <p:animEffect transition="in" filter="fade">
                                      <p:cBhvr>
                                        <p:cTn id="73" dur="1000"/>
                                        <p:tgtEl>
                                          <p:spTgt spid="39"/>
                                        </p:tgtEl>
                                      </p:cBhvr>
                                    </p:animEffect>
                                    <p:anim calcmode="lin" valueType="num">
                                      <p:cBhvr>
                                        <p:cTn id="74" dur="1000" fill="hold"/>
                                        <p:tgtEl>
                                          <p:spTgt spid="39"/>
                                        </p:tgtEl>
                                        <p:attrNameLst>
                                          <p:attrName>ppt_x</p:attrName>
                                        </p:attrNameLst>
                                      </p:cBhvr>
                                      <p:tavLst>
                                        <p:tav tm="0">
                                          <p:val>
                                            <p:strVal val="#ppt_x"/>
                                          </p:val>
                                        </p:tav>
                                        <p:tav tm="100000">
                                          <p:val>
                                            <p:strVal val="#ppt_x"/>
                                          </p:val>
                                        </p:tav>
                                      </p:tavLst>
                                    </p:anim>
                                    <p:anim calcmode="lin" valueType="num">
                                      <p:cBhvr>
                                        <p:cTn id="75" dur="1000" fill="hold"/>
                                        <p:tgtEl>
                                          <p:spTgt spid="39"/>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38"/>
                                        </p:tgtEl>
                                        <p:attrNameLst>
                                          <p:attrName>style.visibility</p:attrName>
                                        </p:attrNameLst>
                                      </p:cBhvr>
                                      <p:to>
                                        <p:strVal val="visible"/>
                                      </p:to>
                                    </p:set>
                                    <p:animEffect transition="in" filter="fade">
                                      <p:cBhvr>
                                        <p:cTn id="78" dur="1000"/>
                                        <p:tgtEl>
                                          <p:spTgt spid="38"/>
                                        </p:tgtEl>
                                      </p:cBhvr>
                                    </p:animEffect>
                                    <p:anim calcmode="lin" valueType="num">
                                      <p:cBhvr>
                                        <p:cTn id="79" dur="1000" fill="hold"/>
                                        <p:tgtEl>
                                          <p:spTgt spid="38"/>
                                        </p:tgtEl>
                                        <p:attrNameLst>
                                          <p:attrName>ppt_x</p:attrName>
                                        </p:attrNameLst>
                                      </p:cBhvr>
                                      <p:tavLst>
                                        <p:tav tm="0">
                                          <p:val>
                                            <p:strVal val="#ppt_x"/>
                                          </p:val>
                                        </p:tav>
                                        <p:tav tm="100000">
                                          <p:val>
                                            <p:strVal val="#ppt_x"/>
                                          </p:val>
                                        </p:tav>
                                      </p:tavLst>
                                    </p:anim>
                                    <p:anim calcmode="lin" valueType="num">
                                      <p:cBhvr>
                                        <p:cTn id="80"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20" grpId="0" animBg="1"/>
      <p:bldP spid="23" grpId="0" animBg="1"/>
      <p:bldP spid="38" grpId="0" animBg="1"/>
      <p:bldP spid="39" grpId="0" animBg="1"/>
      <p:bldP spid="42" grpId="0" animBg="1"/>
      <p:bldP spid="4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7F091-A466-4E4D-AEBB-9216CD126461}"/>
              </a:ext>
            </a:extLst>
          </p:cNvPr>
          <p:cNvSpPr>
            <a:spLocks noGrp="1"/>
          </p:cNvSpPr>
          <p:nvPr>
            <p:ph type="title"/>
          </p:nvPr>
        </p:nvSpPr>
        <p:spPr/>
        <p:txBody>
          <a:bodyPr/>
          <a:lstStyle/>
          <a:p>
            <a:pPr algn="ctr"/>
            <a:r>
              <a:rPr lang="en-US" i="1" dirty="0">
                <a:solidFill>
                  <a:schemeClr val="bg1"/>
                </a:solidFill>
              </a:rPr>
              <a:t>Case study: Application to an FPU</a:t>
            </a:r>
          </a:p>
        </p:txBody>
      </p:sp>
      <p:sp>
        <p:nvSpPr>
          <p:cNvPr id="3" name="Content Placeholder 2">
            <a:extLst>
              <a:ext uri="{FF2B5EF4-FFF2-40B4-BE49-F238E27FC236}">
                <a16:creationId xmlns:a16="http://schemas.microsoft.com/office/drawing/2014/main" id="{987DE491-1B8F-4705-B0D3-3E0E929479CF}"/>
              </a:ext>
            </a:extLst>
          </p:cNvPr>
          <p:cNvSpPr>
            <a:spLocks noGrp="1"/>
          </p:cNvSpPr>
          <p:nvPr>
            <p:ph idx="1"/>
          </p:nvPr>
        </p:nvSpPr>
        <p:spPr/>
        <p:txBody>
          <a:bodyPr/>
          <a:lstStyle/>
          <a:p>
            <a:endParaRPr lang="en-US" dirty="0">
              <a:solidFill>
                <a:schemeClr val="tx1"/>
              </a:solidFill>
            </a:endParaRPr>
          </a:p>
          <a:p>
            <a:r>
              <a:rPr lang="en-US" sz="2400" dirty="0">
                <a:solidFill>
                  <a:schemeClr val="tx1"/>
                </a:solidFill>
              </a:rPr>
              <a:t>Application to the </a:t>
            </a:r>
            <a:r>
              <a:rPr lang="en-US" sz="2400" dirty="0"/>
              <a:t>Out-of-Order mor1kx </a:t>
            </a:r>
            <a:r>
              <a:rPr lang="en-US" sz="2400" dirty="0" err="1"/>
              <a:t>marocchino</a:t>
            </a:r>
            <a:r>
              <a:rPr lang="en-US" sz="2400" dirty="0"/>
              <a:t>                                                                              pipeline FPU based on </a:t>
            </a:r>
            <a:r>
              <a:rPr lang="en-US" sz="2400" dirty="0" err="1"/>
              <a:t>OpenRISC</a:t>
            </a:r>
            <a:r>
              <a:rPr lang="en-US" sz="2400" dirty="0"/>
              <a:t> Instruction Set Architecture</a:t>
            </a:r>
          </a:p>
          <a:p>
            <a:endParaRPr lang="en-US" sz="800" dirty="0">
              <a:solidFill>
                <a:schemeClr val="tx1"/>
              </a:solidFill>
            </a:endParaRPr>
          </a:p>
          <a:p>
            <a:r>
              <a:rPr lang="en-US" sz="2400" dirty="0"/>
              <a:t>Excellent representatives of complex pipelined designs</a:t>
            </a:r>
          </a:p>
          <a:p>
            <a:endParaRPr lang="en-US" sz="800" dirty="0"/>
          </a:p>
          <a:p>
            <a:r>
              <a:rPr lang="en-US" sz="2400" dirty="0"/>
              <a:t>Impact on overall performance, area and power dissipation</a:t>
            </a:r>
          </a:p>
          <a:p>
            <a:endParaRPr lang="en-US" sz="800" dirty="0"/>
          </a:p>
          <a:p>
            <a:r>
              <a:rPr lang="en-US" sz="2400" dirty="0">
                <a:solidFill>
                  <a:schemeClr val="tx1"/>
                </a:solidFill>
              </a:rPr>
              <a:t>Floating point operations are dominant in various                                                                             cutting-edge applications</a:t>
            </a:r>
          </a:p>
          <a:p>
            <a:endParaRPr lang="en-US" sz="800" dirty="0">
              <a:solidFill>
                <a:schemeClr val="tx1"/>
              </a:solidFill>
            </a:endParaRPr>
          </a:p>
          <a:p>
            <a:r>
              <a:rPr lang="en-US" sz="2400" dirty="0">
                <a:solidFill>
                  <a:schemeClr val="tx1"/>
                </a:solidFill>
              </a:rPr>
              <a:t>A limited number of works provides a variation-aware FPU</a:t>
            </a:r>
          </a:p>
          <a:p>
            <a:pPr marL="0" indent="0">
              <a:buNone/>
            </a:pPr>
            <a:endParaRPr lang="en-US" sz="2400" dirty="0">
              <a:solidFill>
                <a:schemeClr val="tx1"/>
              </a:solidFill>
            </a:endParaRPr>
          </a:p>
          <a:p>
            <a:endParaRPr lang="en-US" dirty="0"/>
          </a:p>
          <a:p>
            <a:endParaRPr lang="en-US" dirty="0"/>
          </a:p>
          <a:p>
            <a:endParaRPr lang="en-US" dirty="0"/>
          </a:p>
        </p:txBody>
      </p:sp>
      <p:sp>
        <p:nvSpPr>
          <p:cNvPr id="6" name="Slide Number Placeholder 5">
            <a:extLst>
              <a:ext uri="{FF2B5EF4-FFF2-40B4-BE49-F238E27FC236}">
                <a16:creationId xmlns:a16="http://schemas.microsoft.com/office/drawing/2014/main" id="{784FE434-CDB4-422E-B8BD-34A25CDAFCAF}"/>
              </a:ext>
            </a:extLst>
          </p:cNvPr>
          <p:cNvSpPr>
            <a:spLocks noGrp="1"/>
          </p:cNvSpPr>
          <p:nvPr>
            <p:ph type="sldNum" sz="quarter" idx="12"/>
          </p:nvPr>
        </p:nvSpPr>
        <p:spPr/>
        <p:txBody>
          <a:bodyPr/>
          <a:lstStyle/>
          <a:p>
            <a:fld id="{996B5C44-A6B4-464B-82AE-7D315A9A1532}" type="slidenum">
              <a:rPr lang="en-GB" smtClean="0"/>
              <a:t>9</a:t>
            </a:fld>
            <a:endParaRPr lang="en-GB"/>
          </a:p>
        </p:txBody>
      </p:sp>
      <p:graphicFrame>
        <p:nvGraphicFramePr>
          <p:cNvPr id="9" name="Object 8">
            <a:extLst>
              <a:ext uri="{FF2B5EF4-FFF2-40B4-BE49-F238E27FC236}">
                <a16:creationId xmlns:a16="http://schemas.microsoft.com/office/drawing/2014/main" id="{8889887A-FA08-4FDD-AC7F-41832A63A193}"/>
              </a:ext>
            </a:extLst>
          </p:cNvPr>
          <p:cNvGraphicFramePr>
            <a:graphicFrameLocks noChangeAspect="1"/>
          </p:cNvGraphicFramePr>
          <p:nvPr>
            <p:extLst>
              <p:ext uri="{D42A27DB-BD31-4B8C-83A1-F6EECF244321}">
                <p14:modId xmlns:p14="http://schemas.microsoft.com/office/powerpoint/2010/main" val="2758796375"/>
              </p:ext>
            </p:extLst>
          </p:nvPr>
        </p:nvGraphicFramePr>
        <p:xfrm>
          <a:off x="8648663" y="1477624"/>
          <a:ext cx="3375045" cy="2795796"/>
        </p:xfrm>
        <a:graphic>
          <a:graphicData uri="http://schemas.openxmlformats.org/presentationml/2006/ole">
            <mc:AlternateContent xmlns:mc="http://schemas.openxmlformats.org/markup-compatibility/2006">
              <mc:Choice xmlns:v="urn:schemas-microsoft-com:vml" Requires="v">
                <p:oleObj spid="_x0000_s1026" name="Acrobat Document" r:id="rId4" imgW="3200400" imgH="2651713" progId="AcroExch.Document.DC">
                  <p:embed/>
                </p:oleObj>
              </mc:Choice>
              <mc:Fallback>
                <p:oleObj name="Acrobat Document" r:id="rId4" imgW="3200400" imgH="2651713" progId="AcroExch.Document.DC">
                  <p:embed/>
                  <p:pic>
                    <p:nvPicPr>
                      <p:cNvPr id="9" name="Object 8">
                        <a:extLst>
                          <a:ext uri="{FF2B5EF4-FFF2-40B4-BE49-F238E27FC236}">
                            <a16:creationId xmlns:a16="http://schemas.microsoft.com/office/drawing/2014/main" id="{8889887A-FA08-4FDD-AC7F-41832A63A193}"/>
                          </a:ext>
                        </a:extLst>
                      </p:cNvPr>
                      <p:cNvPicPr/>
                      <p:nvPr/>
                    </p:nvPicPr>
                    <p:blipFill>
                      <a:blip r:embed="rId5"/>
                      <a:stretch>
                        <a:fillRect/>
                      </a:stretch>
                    </p:blipFill>
                    <p:spPr>
                      <a:xfrm>
                        <a:off x="8648663" y="1477624"/>
                        <a:ext cx="3375045" cy="2795796"/>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F961E3B8-3A7E-48FC-8ACA-CE92627567EF}"/>
              </a:ext>
            </a:extLst>
          </p:cNvPr>
          <p:cNvSpPr/>
          <p:nvPr/>
        </p:nvSpPr>
        <p:spPr>
          <a:xfrm>
            <a:off x="-1" y="4132640"/>
            <a:ext cx="6878321" cy="66650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DDFF8ACE-698B-489E-833F-265A98E24A29}"/>
              </a:ext>
            </a:extLst>
          </p:cNvPr>
          <p:cNvCxnSpPr>
            <a:cxnSpLocks/>
            <a:stCxn id="10" idx="3"/>
          </p:cNvCxnSpPr>
          <p:nvPr/>
        </p:nvCxnSpPr>
        <p:spPr>
          <a:xfrm flipV="1">
            <a:off x="6878320" y="3429002"/>
            <a:ext cx="2160579" cy="1036892"/>
          </a:xfrm>
          <a:prstGeom prst="straightConnector1">
            <a:avLst/>
          </a:prstGeom>
          <a:ln w="190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18" name="Content Placeholder 8" descr="A circuit board&#10;&#10;Description generated with very high confidence">
            <a:extLst>
              <a:ext uri="{FF2B5EF4-FFF2-40B4-BE49-F238E27FC236}">
                <a16:creationId xmlns:a16="http://schemas.microsoft.com/office/drawing/2014/main" id="{AF764D42-9EFB-4577-970A-C989FBC24B0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69183" y="4658367"/>
            <a:ext cx="1647091" cy="118892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9" name="Picture 18" descr="A picture containing electronics, circuit&#10;&#10;Description generated with very high confidence">
            <a:extLst>
              <a:ext uri="{FF2B5EF4-FFF2-40B4-BE49-F238E27FC236}">
                <a16:creationId xmlns:a16="http://schemas.microsoft.com/office/drawing/2014/main" id="{B21AFACC-BB3B-4BCF-B96A-86FDC537F1E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765415" y="4977391"/>
            <a:ext cx="1941554" cy="1456165"/>
          </a:xfrm>
          <a:prstGeom prst="rect">
            <a:avLst/>
          </a:prstGeom>
        </p:spPr>
      </p:pic>
      <p:sp>
        <p:nvSpPr>
          <p:cNvPr id="21" name="TextBox 20">
            <a:extLst>
              <a:ext uri="{FF2B5EF4-FFF2-40B4-BE49-F238E27FC236}">
                <a16:creationId xmlns:a16="http://schemas.microsoft.com/office/drawing/2014/main" id="{7295A55A-D3A5-4C54-BE7D-6EF912050A8C}"/>
              </a:ext>
            </a:extLst>
          </p:cNvPr>
          <p:cNvSpPr txBox="1"/>
          <p:nvPr/>
        </p:nvSpPr>
        <p:spPr>
          <a:xfrm>
            <a:off x="8727705" y="4233951"/>
            <a:ext cx="3216960" cy="276999"/>
          </a:xfrm>
          <a:prstGeom prst="rect">
            <a:avLst/>
          </a:prstGeom>
          <a:noFill/>
        </p:spPr>
        <p:txBody>
          <a:bodyPr wrap="square" rtlCol="0">
            <a:spAutoFit/>
          </a:bodyPr>
          <a:lstStyle/>
          <a:p>
            <a:pPr algn="ctr"/>
            <a:r>
              <a:rPr lang="en-US" sz="1200" b="1" dirty="0"/>
              <a:t>Instruction distribution of a Face Detection app</a:t>
            </a:r>
          </a:p>
        </p:txBody>
      </p:sp>
    </p:spTree>
    <p:extLst>
      <p:ext uri="{BB962C8B-B14F-4D97-AF65-F5344CB8AC3E}">
        <p14:creationId xmlns:p14="http://schemas.microsoft.com/office/powerpoint/2010/main" val="3099875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1" grpId="0"/>
    </p:bldLst>
  </p:timing>
</p:sld>
</file>

<file path=ppt/theme/theme1.xml><?xml version="1.0" encoding="utf-8"?>
<a:theme xmlns:a="http://schemas.openxmlformats.org/drawingml/2006/main" name="ECIT Theme">
  <a:themeElements>
    <a:clrScheme name="ECIT 2017">
      <a:dk1>
        <a:srgbClr val="222960"/>
      </a:dk1>
      <a:lt1>
        <a:sysClr val="window" lastClr="FFFFFF"/>
      </a:lt1>
      <a:dk2>
        <a:srgbClr val="222960"/>
      </a:dk2>
      <a:lt2>
        <a:srgbClr val="FFFFFF"/>
      </a:lt2>
      <a:accent1>
        <a:srgbClr val="222960"/>
      </a:accent1>
      <a:accent2>
        <a:srgbClr val="00A0AF"/>
      </a:accent2>
      <a:accent3>
        <a:srgbClr val="E0005B"/>
      </a:accent3>
      <a:accent4>
        <a:srgbClr val="005953"/>
      </a:accent4>
      <a:accent5>
        <a:srgbClr val="002060"/>
      </a:accent5>
      <a:accent6>
        <a:srgbClr val="D4CED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rget_x0020_Audiences xmlns="1b4b7495-7509-4caa-a6bf-0524fab721d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1A5E4BCC69524C9AFDC9A3D82CB36F" ma:contentTypeVersion="1" ma:contentTypeDescription="Create a new document." ma:contentTypeScope="" ma:versionID="98d468c41fd4fb11f6e595bb1fa242d8">
  <xsd:schema xmlns:xsd="http://www.w3.org/2001/XMLSchema" xmlns:xs="http://www.w3.org/2001/XMLSchema" xmlns:p="http://schemas.microsoft.com/office/2006/metadata/properties" xmlns:ns2="1b4b7495-7509-4caa-a6bf-0524fab721d5" targetNamespace="http://schemas.microsoft.com/office/2006/metadata/properties" ma:root="true" ma:fieldsID="65c6a10f141f6bf4d8b473f93565775d" ns2:_="">
    <xsd:import namespace="1b4b7495-7509-4caa-a6bf-0524fab721d5"/>
    <xsd:element name="properties">
      <xsd:complexType>
        <xsd:sequence>
          <xsd:element name="documentManagement">
            <xsd:complexType>
              <xsd:all>
                <xsd:element ref="ns2:Target_x0020_Audienc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4b7495-7509-4caa-a6bf-0524fab721d5" elementFormDefault="qualified">
    <xsd:import namespace="http://schemas.microsoft.com/office/2006/documentManagement/types"/>
    <xsd:import namespace="http://schemas.microsoft.com/office/infopath/2007/PartnerControls"/>
    <xsd:element name="Target_x0020_Audiences" ma:index="8" nillable="true" ma:displayName="Target Audiences" ma:internalName="Target_x0020_Audiences">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10E30B-32C6-40F4-99D8-84B8B7D36478}">
  <ds:schemaRefs>
    <ds:schemaRef ds:uri="http://purl.org/dc/terms/"/>
    <ds:schemaRef ds:uri="http://purl.org/dc/dcmitype/"/>
    <ds:schemaRef ds:uri="http://www.w3.org/XML/1998/namespace"/>
    <ds:schemaRef ds:uri="http://schemas.microsoft.com/office/infopath/2007/PartnerControl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1b4b7495-7509-4caa-a6bf-0524fab721d5"/>
  </ds:schemaRefs>
</ds:datastoreItem>
</file>

<file path=customXml/itemProps2.xml><?xml version="1.0" encoding="utf-8"?>
<ds:datastoreItem xmlns:ds="http://schemas.openxmlformats.org/officeDocument/2006/customXml" ds:itemID="{7D4158ED-B8A8-4BAF-BCA3-04D4C68BD102}">
  <ds:schemaRefs>
    <ds:schemaRef ds:uri="http://schemas.microsoft.com/sharepoint/v3/contenttype/forms"/>
  </ds:schemaRefs>
</ds:datastoreItem>
</file>

<file path=customXml/itemProps3.xml><?xml version="1.0" encoding="utf-8"?>
<ds:datastoreItem xmlns:ds="http://schemas.openxmlformats.org/officeDocument/2006/customXml" ds:itemID="{48DFC0ED-E76C-47B1-8A31-1A906A044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b4b7495-7509-4caa-a6bf-0524fab721d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54233</TotalTime>
  <Words>2221</Words>
  <Application>Microsoft Office PowerPoint</Application>
  <PresentationFormat>Widescreen</PresentationFormat>
  <Paragraphs>389</Paragraphs>
  <Slides>20</Slides>
  <Notes>18</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31" baseType="lpstr">
      <vt:lpstr>Arial</vt:lpstr>
      <vt:lpstr>Calibri</vt:lpstr>
      <vt:lpstr>Calibri Light</vt:lpstr>
      <vt:lpstr>Courier New</vt:lpstr>
      <vt:lpstr>FreeSans</vt:lpstr>
      <vt:lpstr>Liberation Serif</vt:lpstr>
      <vt:lpstr>Noto Sans CJK SC Regular</vt:lpstr>
      <vt:lpstr>Utopia-Regular</vt:lpstr>
      <vt:lpstr>Wingdings</vt:lpstr>
      <vt:lpstr>ECIT Theme</vt:lpstr>
      <vt:lpstr>Acrobat Document</vt:lpstr>
      <vt:lpstr>Minimization of Timing Failures in Pipelined Designs via Path Shaping and Operand Truncation</vt:lpstr>
      <vt:lpstr> Challenge: Process Variations in Nanoscale Era </vt:lpstr>
      <vt:lpstr>Variation-Aware Designs</vt:lpstr>
      <vt:lpstr>Conventional Paradigm - Motivation</vt:lpstr>
      <vt:lpstr>Proposed Approach</vt:lpstr>
      <vt:lpstr>Proposed Approach: Methods (I) – Path Shaping</vt:lpstr>
      <vt:lpstr>Proposed Approach: Method (II) – Operand Truncation</vt:lpstr>
      <vt:lpstr>Proposed Design and Analysis Flow</vt:lpstr>
      <vt:lpstr>Case study: Application to an FPU</vt:lpstr>
      <vt:lpstr>Re-implemented FPU</vt:lpstr>
      <vt:lpstr>Path Distribution of the Re-designed FPU </vt:lpstr>
      <vt:lpstr>Evaluation Results (I)</vt:lpstr>
      <vt:lpstr>Evaluation Results - Timing failures</vt:lpstr>
      <vt:lpstr> Evaluation Results - Quality Evaluation </vt:lpstr>
      <vt:lpstr>Area and Power Estimation</vt:lpstr>
      <vt:lpstr>Conclusion</vt:lpstr>
      <vt:lpstr>PowerPoint Presentation</vt:lpstr>
      <vt:lpstr>Timing Failures</vt:lpstr>
      <vt:lpstr>Instruction Sequence &amp; Timing Failures</vt:lpstr>
      <vt:lpstr>Genetic algorithm &amp; Timing failures</vt:lpstr>
    </vt:vector>
  </TitlesOfParts>
  <Company>ECIT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Crozier</dc:creator>
  <cp:lastModifiedBy>Georgios Karakonstantis</cp:lastModifiedBy>
  <cp:revision>338</cp:revision>
  <dcterms:created xsi:type="dcterms:W3CDTF">2017-01-31T12:03:33Z</dcterms:created>
  <dcterms:modified xsi:type="dcterms:W3CDTF">2019-02-20T13:57:44Z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0x010100791A5E4BCC69524C9AFDC9A3D82CB36F</vt:lpwstr>
  </property>
</Properties>
</file>