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6"/>
  </p:notesMasterIdLst>
  <p:handoutMasterIdLst>
    <p:handoutMasterId r:id="rId17"/>
  </p:handoutMasterIdLst>
  <p:sldIdLst>
    <p:sldId id="496" r:id="rId5"/>
    <p:sldId id="501" r:id="rId6"/>
    <p:sldId id="503" r:id="rId7"/>
    <p:sldId id="497" r:id="rId8"/>
    <p:sldId id="430" r:id="rId9"/>
    <p:sldId id="509" r:id="rId10"/>
    <p:sldId id="510" r:id="rId11"/>
    <p:sldId id="513" r:id="rId12"/>
    <p:sldId id="498" r:id="rId13"/>
    <p:sldId id="512" r:id="rId14"/>
    <p:sldId id="5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20DFD-674D-EBE4-51E0-EA4829983976}" v="1" dt="2020-11-25T16:37:26.780"/>
    <p1510:client id="{73A42634-5DA9-4FCF-9C28-7618FB25E4B4}" v="917" dt="2020-11-15T22:46:47.700"/>
    <p1510:client id="{7FF10797-17E2-634F-C0A2-BE5EF2503B62}" v="417" dt="2020-11-25T14:33:08.892"/>
    <p1510:client id="{93F8806D-FA8D-8282-FBE2-FE8C03B9D959}" v="35" dt="2020-11-27T13:21:27.286"/>
    <p1510:client id="{9CBE8223-5C37-05B1-214F-14C6C435A1C9}" v="77" dt="2020-11-27T13:08:05.693"/>
    <p1510:client id="{A1744496-140B-8457-524E-E96AF610FE52}" v="19" dt="2020-11-25T19:38:28.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744" y="-936"/>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03DC3-0C26-4C0D-88D6-79C22C8224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7825A3-3830-4DA7-B176-6F3A42936A96}">
      <dgm:prSet phldr="0"/>
      <dgm:spPr/>
      <dgm:t>
        <a:bodyPr/>
        <a:lstStyle/>
        <a:p>
          <a:r>
            <a:rPr lang="en-US" dirty="0">
              <a:latin typeface="The Serif Hand Black"/>
            </a:rPr>
            <a:t>Fitness motivated individuals</a:t>
          </a:r>
          <a:endParaRPr lang="en-US" dirty="0"/>
        </a:p>
      </dgm:t>
    </dgm:pt>
    <dgm:pt modelId="{559F5AF2-322D-48BC-A187-2CCD651A73E6}" type="parTrans" cxnId="{83F01268-1AE4-4E1F-9162-B20104DF6110}">
      <dgm:prSet/>
      <dgm:spPr/>
      <dgm:t>
        <a:bodyPr/>
        <a:lstStyle/>
        <a:p>
          <a:endParaRPr lang="en-US"/>
        </a:p>
      </dgm:t>
    </dgm:pt>
    <dgm:pt modelId="{F24FFD68-EC17-4298-AD52-5E27C04C2F0C}" type="sibTrans" cxnId="{83F01268-1AE4-4E1F-9162-B20104DF6110}">
      <dgm:prSet/>
      <dgm:spPr/>
      <dgm:t>
        <a:bodyPr/>
        <a:lstStyle/>
        <a:p>
          <a:endParaRPr lang="en-US"/>
        </a:p>
      </dgm:t>
    </dgm:pt>
    <dgm:pt modelId="{60CA4B89-2D4A-4C05-B5F5-AC007E36A34E}">
      <dgm:prSet phldr="0"/>
      <dgm:spPr/>
      <dgm:t>
        <a:bodyPr/>
        <a:lstStyle/>
        <a:p>
          <a:r>
            <a:rPr lang="en-US" dirty="0">
              <a:latin typeface="The Serif Hand Black"/>
            </a:rPr>
            <a:t>Diabetics</a:t>
          </a:r>
          <a:endParaRPr lang="en-US" dirty="0"/>
        </a:p>
      </dgm:t>
    </dgm:pt>
    <dgm:pt modelId="{725FCF85-9C0F-4639-BA6F-E8BEA809FF24}" type="parTrans" cxnId="{36976F24-A022-41DE-9639-F08B9A0268AB}">
      <dgm:prSet/>
      <dgm:spPr/>
      <dgm:t>
        <a:bodyPr/>
        <a:lstStyle/>
        <a:p>
          <a:endParaRPr lang="en-US"/>
        </a:p>
      </dgm:t>
    </dgm:pt>
    <dgm:pt modelId="{4C2CD587-73A7-47DD-994B-BFC870273C1D}" type="sibTrans" cxnId="{36976F24-A022-41DE-9639-F08B9A0268AB}">
      <dgm:prSet/>
      <dgm:spPr/>
      <dgm:t>
        <a:bodyPr/>
        <a:lstStyle/>
        <a:p>
          <a:endParaRPr lang="en-US"/>
        </a:p>
      </dgm:t>
    </dgm:pt>
    <dgm:pt modelId="{2697911E-F31A-404D-A79C-DFC343EA4EF9}">
      <dgm:prSet phldr="0"/>
      <dgm:spPr/>
      <dgm:t>
        <a:bodyPr/>
        <a:lstStyle/>
        <a:p>
          <a:pPr rtl="0"/>
          <a:r>
            <a:rPr lang="en-US" dirty="0">
              <a:latin typeface="The Serif Hand Black"/>
            </a:rPr>
            <a:t>Individuals with genetic disorders</a:t>
          </a:r>
          <a:endParaRPr lang="en-US" dirty="0"/>
        </a:p>
      </dgm:t>
    </dgm:pt>
    <dgm:pt modelId="{266CBC39-E2AB-4925-A51E-5F5AF8FA6C7A}" type="parTrans" cxnId="{FA2151DB-6EAD-4741-B6CD-1B600AACB8CD}">
      <dgm:prSet/>
      <dgm:spPr/>
      <dgm:t>
        <a:bodyPr/>
        <a:lstStyle/>
        <a:p>
          <a:endParaRPr lang="en-US"/>
        </a:p>
      </dgm:t>
    </dgm:pt>
    <dgm:pt modelId="{16F1B38C-4E77-4B7C-B796-7C15266BA621}" type="sibTrans" cxnId="{FA2151DB-6EAD-4741-B6CD-1B600AACB8CD}">
      <dgm:prSet/>
      <dgm:spPr/>
      <dgm:t>
        <a:bodyPr/>
        <a:lstStyle/>
        <a:p>
          <a:endParaRPr lang="en-US"/>
        </a:p>
      </dgm:t>
    </dgm:pt>
    <dgm:pt modelId="{D5E9335B-6DC0-4DED-80E5-6D21D1F26217}">
      <dgm:prSet phldr="0"/>
      <dgm:spPr/>
      <dgm:t>
        <a:bodyPr/>
        <a:lstStyle/>
        <a:p>
          <a:pPr rtl="0"/>
          <a:r>
            <a:rPr lang="en-US" dirty="0">
              <a:latin typeface="The Serif Hand Black"/>
            </a:rPr>
            <a:t>Personal Trainers</a:t>
          </a:r>
        </a:p>
      </dgm:t>
    </dgm:pt>
    <dgm:pt modelId="{FAFD2009-AD76-4400-85CD-E79712340F19}" type="parTrans" cxnId="{682A195C-4892-49DF-9FDB-97C374AF62F5}">
      <dgm:prSet/>
      <dgm:spPr/>
    </dgm:pt>
    <dgm:pt modelId="{DCA929AE-1738-419B-AE50-2ED8A9B79A33}" type="sibTrans" cxnId="{682A195C-4892-49DF-9FDB-97C374AF62F5}">
      <dgm:prSet/>
      <dgm:spPr/>
      <dgm:t>
        <a:bodyPr/>
        <a:lstStyle/>
        <a:p>
          <a:endParaRPr lang="en-US"/>
        </a:p>
      </dgm:t>
    </dgm:pt>
    <dgm:pt modelId="{9FBC9704-A21E-452F-9F2C-7B29016FB771}">
      <dgm:prSet phldr="0"/>
      <dgm:spPr/>
      <dgm:t>
        <a:bodyPr/>
        <a:lstStyle/>
        <a:p>
          <a:pPr rtl="0"/>
          <a:r>
            <a:rPr lang="en-US" dirty="0">
              <a:latin typeface="The Serif Hand Black"/>
            </a:rPr>
            <a:t>High risk individuals</a:t>
          </a:r>
        </a:p>
      </dgm:t>
    </dgm:pt>
    <dgm:pt modelId="{2C6BDB1B-583E-4A4F-9EB0-1655D50D4FCF}" type="parTrans" cxnId="{9AA38F03-CA40-4E24-98C9-4588739A894A}">
      <dgm:prSet/>
      <dgm:spPr/>
    </dgm:pt>
    <dgm:pt modelId="{10B4308B-9D0B-414D-A305-B4930D0410EF}" type="sibTrans" cxnId="{9AA38F03-CA40-4E24-98C9-4588739A894A}">
      <dgm:prSet/>
      <dgm:spPr/>
      <dgm:t>
        <a:bodyPr/>
        <a:lstStyle/>
        <a:p>
          <a:endParaRPr lang="en-US"/>
        </a:p>
      </dgm:t>
    </dgm:pt>
    <dgm:pt modelId="{8FE6F6F5-8A0C-4E3A-B13B-B2BE9C81E4E8}">
      <dgm:prSet phldr="0"/>
      <dgm:spPr/>
      <dgm:t>
        <a:bodyPr/>
        <a:lstStyle/>
        <a:p>
          <a:r>
            <a:rPr lang="en-US" dirty="0">
              <a:latin typeface="The Serif Hand Black"/>
            </a:rPr>
            <a:t>Nutritionists</a:t>
          </a:r>
        </a:p>
      </dgm:t>
    </dgm:pt>
    <dgm:pt modelId="{C6FB9988-690C-4933-964C-210E2BD0F63B}" type="parTrans" cxnId="{BFEDFA76-DE08-40D3-A813-9720D3A40613}">
      <dgm:prSet/>
      <dgm:spPr/>
    </dgm:pt>
    <dgm:pt modelId="{B47780EE-BC5F-4A2B-AAE6-B1F12DE59A72}" type="sibTrans" cxnId="{BFEDFA76-DE08-40D3-A813-9720D3A40613}">
      <dgm:prSet/>
      <dgm:spPr/>
      <dgm:t>
        <a:bodyPr/>
        <a:lstStyle/>
        <a:p>
          <a:endParaRPr lang="en-US"/>
        </a:p>
      </dgm:t>
    </dgm:pt>
    <dgm:pt modelId="{C8A3B625-2D33-46CA-96A4-B4FCBF54A46C}">
      <dgm:prSet phldr="0"/>
      <dgm:spPr/>
      <dgm:t>
        <a:bodyPr/>
        <a:lstStyle/>
        <a:p>
          <a:pPr rtl="0"/>
          <a:r>
            <a:rPr lang="en-US" dirty="0">
              <a:latin typeface="The Serif Hand Black"/>
            </a:rPr>
            <a:t>Health care professionals</a:t>
          </a:r>
        </a:p>
      </dgm:t>
    </dgm:pt>
    <dgm:pt modelId="{9E83B12F-48CA-45DA-B397-B2085E90261C}" type="parTrans" cxnId="{2E67299C-B188-4752-B8E3-8C2908A633B2}">
      <dgm:prSet/>
      <dgm:spPr/>
    </dgm:pt>
    <dgm:pt modelId="{628B92D8-A2C6-4D82-A606-7F4A32296A1D}" type="sibTrans" cxnId="{2E67299C-B188-4752-B8E3-8C2908A633B2}">
      <dgm:prSet/>
      <dgm:spPr/>
    </dgm:pt>
    <dgm:pt modelId="{4013E7A9-D588-492C-93A8-46CF453B07E3}" type="pres">
      <dgm:prSet presAssocID="{9CD03DC3-0C26-4C0D-88D6-79C22C82241B}" presName="linear" presStyleCnt="0">
        <dgm:presLayoutVars>
          <dgm:animLvl val="lvl"/>
          <dgm:resizeHandles val="exact"/>
        </dgm:presLayoutVars>
      </dgm:prSet>
      <dgm:spPr/>
    </dgm:pt>
    <dgm:pt modelId="{E0A9E250-D83F-4767-B3F1-B2C5E38DC3CF}" type="pres">
      <dgm:prSet presAssocID="{C8A3B625-2D33-46CA-96A4-B4FCBF54A46C}" presName="parentText" presStyleLbl="node1" presStyleIdx="0" presStyleCnt="7">
        <dgm:presLayoutVars>
          <dgm:chMax val="0"/>
          <dgm:bulletEnabled val="1"/>
        </dgm:presLayoutVars>
      </dgm:prSet>
      <dgm:spPr/>
    </dgm:pt>
    <dgm:pt modelId="{58FB0C54-392E-44E0-A4CA-FF1A48F0B74F}" type="pres">
      <dgm:prSet presAssocID="{628B92D8-A2C6-4D82-A606-7F4A32296A1D}" presName="spacer" presStyleCnt="0"/>
      <dgm:spPr/>
    </dgm:pt>
    <dgm:pt modelId="{AD978AE7-3919-4BB8-A958-37E1660E5064}" type="pres">
      <dgm:prSet presAssocID="{5C7825A3-3830-4DA7-B176-6F3A42936A96}" presName="parentText" presStyleLbl="node1" presStyleIdx="1" presStyleCnt="7">
        <dgm:presLayoutVars>
          <dgm:chMax val="0"/>
          <dgm:bulletEnabled val="1"/>
        </dgm:presLayoutVars>
      </dgm:prSet>
      <dgm:spPr/>
    </dgm:pt>
    <dgm:pt modelId="{FE3A5BFC-59E7-4172-9E82-A2FB46433F82}" type="pres">
      <dgm:prSet presAssocID="{F24FFD68-EC17-4298-AD52-5E27C04C2F0C}" presName="spacer" presStyleCnt="0"/>
      <dgm:spPr/>
    </dgm:pt>
    <dgm:pt modelId="{DCF8B6F7-F033-4D55-9DA9-47372E7BD273}" type="pres">
      <dgm:prSet presAssocID="{60CA4B89-2D4A-4C05-B5F5-AC007E36A34E}" presName="parentText" presStyleLbl="node1" presStyleIdx="2" presStyleCnt="7">
        <dgm:presLayoutVars>
          <dgm:chMax val="0"/>
          <dgm:bulletEnabled val="1"/>
        </dgm:presLayoutVars>
      </dgm:prSet>
      <dgm:spPr/>
    </dgm:pt>
    <dgm:pt modelId="{7DF0B73A-52A4-4F4D-B917-0F6AD91D1428}" type="pres">
      <dgm:prSet presAssocID="{4C2CD587-73A7-47DD-994B-BFC870273C1D}" presName="spacer" presStyleCnt="0"/>
      <dgm:spPr/>
    </dgm:pt>
    <dgm:pt modelId="{4F9AE24B-02F6-47C8-ACC9-0E223B6C1745}" type="pres">
      <dgm:prSet presAssocID="{2697911E-F31A-404D-A79C-DFC343EA4EF9}" presName="parentText" presStyleLbl="node1" presStyleIdx="3" presStyleCnt="7">
        <dgm:presLayoutVars>
          <dgm:chMax val="0"/>
          <dgm:bulletEnabled val="1"/>
        </dgm:presLayoutVars>
      </dgm:prSet>
      <dgm:spPr/>
    </dgm:pt>
    <dgm:pt modelId="{2CFE47A9-41C3-4435-B492-6A9D9DC16CB8}" type="pres">
      <dgm:prSet presAssocID="{16F1B38C-4E77-4B7C-B796-7C15266BA621}" presName="spacer" presStyleCnt="0"/>
      <dgm:spPr/>
    </dgm:pt>
    <dgm:pt modelId="{9EB3E4DB-3074-45D3-B383-E7414B55CF71}" type="pres">
      <dgm:prSet presAssocID="{D5E9335B-6DC0-4DED-80E5-6D21D1F26217}" presName="parentText" presStyleLbl="node1" presStyleIdx="4" presStyleCnt="7">
        <dgm:presLayoutVars>
          <dgm:chMax val="0"/>
          <dgm:bulletEnabled val="1"/>
        </dgm:presLayoutVars>
      </dgm:prSet>
      <dgm:spPr/>
    </dgm:pt>
    <dgm:pt modelId="{2F2D2B46-71DC-41F5-920B-688BCE8ABB0F}" type="pres">
      <dgm:prSet presAssocID="{DCA929AE-1738-419B-AE50-2ED8A9B79A33}" presName="spacer" presStyleCnt="0"/>
      <dgm:spPr/>
    </dgm:pt>
    <dgm:pt modelId="{CAC7833A-3512-4EB7-AB55-28E84F3D529B}" type="pres">
      <dgm:prSet presAssocID="{9FBC9704-A21E-452F-9F2C-7B29016FB771}" presName="parentText" presStyleLbl="node1" presStyleIdx="5" presStyleCnt="7">
        <dgm:presLayoutVars>
          <dgm:chMax val="0"/>
          <dgm:bulletEnabled val="1"/>
        </dgm:presLayoutVars>
      </dgm:prSet>
      <dgm:spPr/>
    </dgm:pt>
    <dgm:pt modelId="{35D55C8F-6D26-4B57-A65A-E6AD398CC905}" type="pres">
      <dgm:prSet presAssocID="{10B4308B-9D0B-414D-A305-B4930D0410EF}" presName="spacer" presStyleCnt="0"/>
      <dgm:spPr/>
    </dgm:pt>
    <dgm:pt modelId="{3160AC76-B538-4276-81EC-9BB4C1150022}" type="pres">
      <dgm:prSet presAssocID="{8FE6F6F5-8A0C-4E3A-B13B-B2BE9C81E4E8}" presName="parentText" presStyleLbl="node1" presStyleIdx="6" presStyleCnt="7">
        <dgm:presLayoutVars>
          <dgm:chMax val="0"/>
          <dgm:bulletEnabled val="1"/>
        </dgm:presLayoutVars>
      </dgm:prSet>
      <dgm:spPr/>
    </dgm:pt>
  </dgm:ptLst>
  <dgm:cxnLst>
    <dgm:cxn modelId="{9AA38F03-CA40-4E24-98C9-4588739A894A}" srcId="{9CD03DC3-0C26-4C0D-88D6-79C22C82241B}" destId="{9FBC9704-A21E-452F-9F2C-7B29016FB771}" srcOrd="5" destOrd="0" parTransId="{2C6BDB1B-583E-4A4F-9EB0-1655D50D4FCF}" sibTransId="{10B4308B-9D0B-414D-A305-B4930D0410EF}"/>
    <dgm:cxn modelId="{6F126B0E-2D9C-492B-A5C3-82B1D7B4DACB}" type="presOf" srcId="{5C7825A3-3830-4DA7-B176-6F3A42936A96}" destId="{AD978AE7-3919-4BB8-A958-37E1660E5064}" srcOrd="0" destOrd="0" presId="urn:microsoft.com/office/officeart/2005/8/layout/vList2"/>
    <dgm:cxn modelId="{F29D7F21-0071-4B53-96FD-8C7E71892C98}" type="presOf" srcId="{9FBC9704-A21E-452F-9F2C-7B29016FB771}" destId="{CAC7833A-3512-4EB7-AB55-28E84F3D529B}" srcOrd="0" destOrd="0" presId="urn:microsoft.com/office/officeart/2005/8/layout/vList2"/>
    <dgm:cxn modelId="{36976F24-A022-41DE-9639-F08B9A0268AB}" srcId="{9CD03DC3-0C26-4C0D-88D6-79C22C82241B}" destId="{60CA4B89-2D4A-4C05-B5F5-AC007E36A34E}" srcOrd="2" destOrd="0" parTransId="{725FCF85-9C0F-4639-BA6F-E8BEA809FF24}" sibTransId="{4C2CD587-73A7-47DD-994B-BFC870273C1D}"/>
    <dgm:cxn modelId="{682A195C-4892-49DF-9FDB-97C374AF62F5}" srcId="{9CD03DC3-0C26-4C0D-88D6-79C22C82241B}" destId="{D5E9335B-6DC0-4DED-80E5-6D21D1F26217}" srcOrd="4" destOrd="0" parTransId="{FAFD2009-AD76-4400-85CD-E79712340F19}" sibTransId="{DCA929AE-1738-419B-AE50-2ED8A9B79A33}"/>
    <dgm:cxn modelId="{0676B663-D257-4FEB-9986-08753BE5F462}" type="presOf" srcId="{8FE6F6F5-8A0C-4E3A-B13B-B2BE9C81E4E8}" destId="{3160AC76-B538-4276-81EC-9BB4C1150022}" srcOrd="0" destOrd="0" presId="urn:microsoft.com/office/officeart/2005/8/layout/vList2"/>
    <dgm:cxn modelId="{83F01268-1AE4-4E1F-9162-B20104DF6110}" srcId="{9CD03DC3-0C26-4C0D-88D6-79C22C82241B}" destId="{5C7825A3-3830-4DA7-B176-6F3A42936A96}" srcOrd="1" destOrd="0" parTransId="{559F5AF2-322D-48BC-A187-2CCD651A73E6}" sibTransId="{F24FFD68-EC17-4298-AD52-5E27C04C2F0C}"/>
    <dgm:cxn modelId="{CC173C4F-C58B-43DC-9DD4-3E7E2B77E6D6}" type="presOf" srcId="{2697911E-F31A-404D-A79C-DFC343EA4EF9}" destId="{4F9AE24B-02F6-47C8-ACC9-0E223B6C1745}" srcOrd="0" destOrd="0" presId="urn:microsoft.com/office/officeart/2005/8/layout/vList2"/>
    <dgm:cxn modelId="{BFEDFA76-DE08-40D3-A813-9720D3A40613}" srcId="{9CD03DC3-0C26-4C0D-88D6-79C22C82241B}" destId="{8FE6F6F5-8A0C-4E3A-B13B-B2BE9C81E4E8}" srcOrd="6" destOrd="0" parTransId="{C6FB9988-690C-4933-964C-210E2BD0F63B}" sibTransId="{B47780EE-BC5F-4A2B-AAE6-B1F12DE59A72}"/>
    <dgm:cxn modelId="{604F609A-84BA-4954-8081-71D8DDB28004}" type="presOf" srcId="{60CA4B89-2D4A-4C05-B5F5-AC007E36A34E}" destId="{DCF8B6F7-F033-4D55-9DA9-47372E7BD273}" srcOrd="0" destOrd="0" presId="urn:microsoft.com/office/officeart/2005/8/layout/vList2"/>
    <dgm:cxn modelId="{2E67299C-B188-4752-B8E3-8C2908A633B2}" srcId="{9CD03DC3-0C26-4C0D-88D6-79C22C82241B}" destId="{C8A3B625-2D33-46CA-96A4-B4FCBF54A46C}" srcOrd="0" destOrd="0" parTransId="{9E83B12F-48CA-45DA-B397-B2085E90261C}" sibTransId="{628B92D8-A2C6-4D82-A606-7F4A32296A1D}"/>
    <dgm:cxn modelId="{49E391AF-917F-4719-8A28-7F3FA6CC0F08}" type="presOf" srcId="{9CD03DC3-0C26-4C0D-88D6-79C22C82241B}" destId="{4013E7A9-D588-492C-93A8-46CF453B07E3}" srcOrd="0" destOrd="0" presId="urn:microsoft.com/office/officeart/2005/8/layout/vList2"/>
    <dgm:cxn modelId="{382127D8-E690-4D41-BFAC-2007BFB68FD4}" type="presOf" srcId="{D5E9335B-6DC0-4DED-80E5-6D21D1F26217}" destId="{9EB3E4DB-3074-45D3-B383-E7414B55CF71}" srcOrd="0" destOrd="0" presId="urn:microsoft.com/office/officeart/2005/8/layout/vList2"/>
    <dgm:cxn modelId="{FA2151DB-6EAD-4741-B6CD-1B600AACB8CD}" srcId="{9CD03DC3-0C26-4C0D-88D6-79C22C82241B}" destId="{2697911E-F31A-404D-A79C-DFC343EA4EF9}" srcOrd="3" destOrd="0" parTransId="{266CBC39-E2AB-4925-A51E-5F5AF8FA6C7A}" sibTransId="{16F1B38C-4E77-4B7C-B796-7C15266BA621}"/>
    <dgm:cxn modelId="{E43A24F6-5CDA-4760-A508-D36BA6FA3C5C}" type="presOf" srcId="{C8A3B625-2D33-46CA-96A4-B4FCBF54A46C}" destId="{E0A9E250-D83F-4767-B3F1-B2C5E38DC3CF}" srcOrd="0" destOrd="0" presId="urn:microsoft.com/office/officeart/2005/8/layout/vList2"/>
    <dgm:cxn modelId="{A6312651-1EC2-467B-BF49-7C81679085AC}" type="presParOf" srcId="{4013E7A9-D588-492C-93A8-46CF453B07E3}" destId="{E0A9E250-D83F-4767-B3F1-B2C5E38DC3CF}" srcOrd="0" destOrd="0" presId="urn:microsoft.com/office/officeart/2005/8/layout/vList2"/>
    <dgm:cxn modelId="{D39FA5BD-FFF0-446E-815E-C797ED22E823}" type="presParOf" srcId="{4013E7A9-D588-492C-93A8-46CF453B07E3}" destId="{58FB0C54-392E-44E0-A4CA-FF1A48F0B74F}" srcOrd="1" destOrd="0" presId="urn:microsoft.com/office/officeart/2005/8/layout/vList2"/>
    <dgm:cxn modelId="{A09754EE-ED36-4616-ABE8-688B57964C26}" type="presParOf" srcId="{4013E7A9-D588-492C-93A8-46CF453B07E3}" destId="{AD978AE7-3919-4BB8-A958-37E1660E5064}" srcOrd="2" destOrd="0" presId="urn:microsoft.com/office/officeart/2005/8/layout/vList2"/>
    <dgm:cxn modelId="{2789B08A-AAF9-4012-B28F-A040FDB663A2}" type="presParOf" srcId="{4013E7A9-D588-492C-93A8-46CF453B07E3}" destId="{FE3A5BFC-59E7-4172-9E82-A2FB46433F82}" srcOrd="3" destOrd="0" presId="urn:microsoft.com/office/officeart/2005/8/layout/vList2"/>
    <dgm:cxn modelId="{094BCBAF-EAD5-49DB-B990-3820126A56BB}" type="presParOf" srcId="{4013E7A9-D588-492C-93A8-46CF453B07E3}" destId="{DCF8B6F7-F033-4D55-9DA9-47372E7BD273}" srcOrd="4" destOrd="0" presId="urn:microsoft.com/office/officeart/2005/8/layout/vList2"/>
    <dgm:cxn modelId="{FBFD1568-572E-4932-B482-BD84A752C214}" type="presParOf" srcId="{4013E7A9-D588-492C-93A8-46CF453B07E3}" destId="{7DF0B73A-52A4-4F4D-B917-0F6AD91D1428}" srcOrd="5" destOrd="0" presId="urn:microsoft.com/office/officeart/2005/8/layout/vList2"/>
    <dgm:cxn modelId="{4DE65261-590A-4C0F-B45E-438CE1403D24}" type="presParOf" srcId="{4013E7A9-D588-492C-93A8-46CF453B07E3}" destId="{4F9AE24B-02F6-47C8-ACC9-0E223B6C1745}" srcOrd="6" destOrd="0" presId="urn:microsoft.com/office/officeart/2005/8/layout/vList2"/>
    <dgm:cxn modelId="{090BBFC7-C9BA-4607-BFC3-010A300094D3}" type="presParOf" srcId="{4013E7A9-D588-492C-93A8-46CF453B07E3}" destId="{2CFE47A9-41C3-4435-B492-6A9D9DC16CB8}" srcOrd="7" destOrd="0" presId="urn:microsoft.com/office/officeart/2005/8/layout/vList2"/>
    <dgm:cxn modelId="{BCC7504D-EF0D-4533-BC4A-1687F5FA4F8D}" type="presParOf" srcId="{4013E7A9-D588-492C-93A8-46CF453B07E3}" destId="{9EB3E4DB-3074-45D3-B383-E7414B55CF71}" srcOrd="8" destOrd="0" presId="urn:microsoft.com/office/officeart/2005/8/layout/vList2"/>
    <dgm:cxn modelId="{A0E9F224-2F0C-4E32-A9DB-7E40DB144ADD}" type="presParOf" srcId="{4013E7A9-D588-492C-93A8-46CF453B07E3}" destId="{2F2D2B46-71DC-41F5-920B-688BCE8ABB0F}" srcOrd="9" destOrd="0" presId="urn:microsoft.com/office/officeart/2005/8/layout/vList2"/>
    <dgm:cxn modelId="{28E4A2C4-16EE-479F-81C7-C7461E8405B9}" type="presParOf" srcId="{4013E7A9-D588-492C-93A8-46CF453B07E3}" destId="{CAC7833A-3512-4EB7-AB55-28E84F3D529B}" srcOrd="10" destOrd="0" presId="urn:microsoft.com/office/officeart/2005/8/layout/vList2"/>
    <dgm:cxn modelId="{9A4A6DDF-4B6E-4983-8EBF-A8A68A74C8AC}" type="presParOf" srcId="{4013E7A9-D588-492C-93A8-46CF453B07E3}" destId="{35D55C8F-6D26-4B57-A65A-E6AD398CC905}" srcOrd="11" destOrd="0" presId="urn:microsoft.com/office/officeart/2005/8/layout/vList2"/>
    <dgm:cxn modelId="{26DCBA8C-98E4-450B-A3EB-B09834FDDC83}" type="presParOf" srcId="{4013E7A9-D588-492C-93A8-46CF453B07E3}" destId="{3160AC76-B538-4276-81EC-9BB4C115002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9E250-D83F-4767-B3F1-B2C5E38DC3CF}">
      <dsp:nvSpPr>
        <dsp:cNvPr id="0" name=""/>
        <dsp:cNvSpPr/>
      </dsp:nvSpPr>
      <dsp:spPr>
        <a:xfrm>
          <a:off x="0" y="83032"/>
          <a:ext cx="6900512"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Health care professionals</a:t>
          </a:r>
        </a:p>
      </dsp:txBody>
      <dsp:txXfrm>
        <a:off x="33955" y="116987"/>
        <a:ext cx="6832602" cy="627655"/>
      </dsp:txXfrm>
    </dsp:sp>
    <dsp:sp modelId="{AD978AE7-3919-4BB8-A958-37E1660E5064}">
      <dsp:nvSpPr>
        <dsp:cNvPr id="0" name=""/>
        <dsp:cNvSpPr/>
      </dsp:nvSpPr>
      <dsp:spPr>
        <a:xfrm>
          <a:off x="0" y="862117"/>
          <a:ext cx="6900512" cy="695565"/>
        </a:xfrm>
        <a:prstGeom prst="round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he Serif Hand Black"/>
            </a:rPr>
            <a:t>Fitness motivated individuals</a:t>
          </a:r>
          <a:endParaRPr lang="en-US" sz="2900" kern="1200" dirty="0"/>
        </a:p>
      </dsp:txBody>
      <dsp:txXfrm>
        <a:off x="33955" y="896072"/>
        <a:ext cx="6832602" cy="627655"/>
      </dsp:txXfrm>
    </dsp:sp>
    <dsp:sp modelId="{DCF8B6F7-F033-4D55-9DA9-47372E7BD273}">
      <dsp:nvSpPr>
        <dsp:cNvPr id="0" name=""/>
        <dsp:cNvSpPr/>
      </dsp:nvSpPr>
      <dsp:spPr>
        <a:xfrm>
          <a:off x="0" y="1641202"/>
          <a:ext cx="6900512" cy="695565"/>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he Serif Hand Black"/>
            </a:rPr>
            <a:t>Diabetics</a:t>
          </a:r>
          <a:endParaRPr lang="en-US" sz="2900" kern="1200" dirty="0"/>
        </a:p>
      </dsp:txBody>
      <dsp:txXfrm>
        <a:off x="33955" y="1675157"/>
        <a:ext cx="6832602" cy="627655"/>
      </dsp:txXfrm>
    </dsp:sp>
    <dsp:sp modelId="{4F9AE24B-02F6-47C8-ACC9-0E223B6C1745}">
      <dsp:nvSpPr>
        <dsp:cNvPr id="0" name=""/>
        <dsp:cNvSpPr/>
      </dsp:nvSpPr>
      <dsp:spPr>
        <a:xfrm>
          <a:off x="0" y="2420287"/>
          <a:ext cx="6900512" cy="695565"/>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Individuals with genetic disorders</a:t>
          </a:r>
          <a:endParaRPr lang="en-US" sz="2900" kern="1200" dirty="0"/>
        </a:p>
      </dsp:txBody>
      <dsp:txXfrm>
        <a:off x="33955" y="2454242"/>
        <a:ext cx="6832602" cy="627655"/>
      </dsp:txXfrm>
    </dsp:sp>
    <dsp:sp modelId="{9EB3E4DB-3074-45D3-B383-E7414B55CF71}">
      <dsp:nvSpPr>
        <dsp:cNvPr id="0" name=""/>
        <dsp:cNvSpPr/>
      </dsp:nvSpPr>
      <dsp:spPr>
        <a:xfrm>
          <a:off x="0" y="3199373"/>
          <a:ext cx="6900512" cy="695565"/>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Personal Trainers</a:t>
          </a:r>
        </a:p>
      </dsp:txBody>
      <dsp:txXfrm>
        <a:off x="33955" y="3233328"/>
        <a:ext cx="6832602" cy="627655"/>
      </dsp:txXfrm>
    </dsp:sp>
    <dsp:sp modelId="{CAC7833A-3512-4EB7-AB55-28E84F3D529B}">
      <dsp:nvSpPr>
        <dsp:cNvPr id="0" name=""/>
        <dsp:cNvSpPr/>
      </dsp:nvSpPr>
      <dsp:spPr>
        <a:xfrm>
          <a:off x="0" y="3978458"/>
          <a:ext cx="6900512" cy="695565"/>
        </a:xfrm>
        <a:prstGeom prst="round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High risk individuals</a:t>
          </a:r>
        </a:p>
      </dsp:txBody>
      <dsp:txXfrm>
        <a:off x="33955" y="4012413"/>
        <a:ext cx="6832602" cy="627655"/>
      </dsp:txXfrm>
    </dsp:sp>
    <dsp:sp modelId="{3160AC76-B538-4276-81EC-9BB4C1150022}">
      <dsp:nvSpPr>
        <dsp:cNvPr id="0" name=""/>
        <dsp:cNvSpPr/>
      </dsp:nvSpPr>
      <dsp:spPr>
        <a:xfrm>
          <a:off x="0" y="4757543"/>
          <a:ext cx="6900512" cy="695565"/>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he Serif Hand Black"/>
            </a:rPr>
            <a:t>Nutritionists</a:t>
          </a:r>
        </a:p>
      </dsp:txBody>
      <dsp:txXfrm>
        <a:off x="33955" y="4791498"/>
        <a:ext cx="6832602"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11/27/2020</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5622061" y="762538"/>
            <a:ext cx="5649349" cy="3199862"/>
          </a:xfrm>
        </p:spPr>
        <p:txBody>
          <a:bodyPr anchor="b">
            <a:normAutofit/>
          </a:bodyPr>
          <a:lstStyle/>
          <a:p>
            <a:pPr algn="l"/>
            <a:r>
              <a:rPr lang="en-US" sz="8000">
                <a:solidFill>
                  <a:srgbClr val="FBF9F6"/>
                </a:solidFill>
              </a:rPr>
              <a:t>Health and Fitness monitoring system</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5622061" y="4312561"/>
            <a:ext cx="5649349" cy="1687815"/>
          </a:xfrm>
        </p:spPr>
        <p:txBody>
          <a:bodyPr vert="horz" lIns="91440" tIns="45720" rIns="91440" bIns="45720" rtlCol="0" anchor="t">
            <a:normAutofit/>
          </a:bodyPr>
          <a:lstStyle/>
          <a:p>
            <a:pPr algn="l"/>
            <a:r>
              <a:rPr lang="en-US" sz="3600" b="1">
                <a:solidFill>
                  <a:srgbClr val="FBF9F6"/>
                </a:solidFill>
              </a:rPr>
              <a:t>CS 2043 Project 1</a:t>
            </a:r>
          </a:p>
        </p:txBody>
      </p:sp>
      <p:pic>
        <p:nvPicPr>
          <p:cNvPr id="7" name="Graphic 6" descr="Run">
            <a:extLst>
              <a:ext uri="{FF2B5EF4-FFF2-40B4-BE49-F238E27FC236}">
                <a16:creationId xmlns:a16="http://schemas.microsoft.com/office/drawing/2014/main" id="{91A4FE1B-D3CE-4B83-9810-8D3ED9C4E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4" name="Rectangle 6">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27432"/>
          </a:xfrm>
          <a:custGeom>
            <a:avLst/>
            <a:gdLst>
              <a:gd name="connsiteX0" fmla="*/ 0 w 5303520"/>
              <a:gd name="connsiteY0" fmla="*/ 0 h 27432"/>
              <a:gd name="connsiteX1" fmla="*/ 556870 w 5303520"/>
              <a:gd name="connsiteY1" fmla="*/ 0 h 27432"/>
              <a:gd name="connsiteX2" fmla="*/ 1272845 w 5303520"/>
              <a:gd name="connsiteY2" fmla="*/ 0 h 27432"/>
              <a:gd name="connsiteX3" fmla="*/ 1882750 w 5303520"/>
              <a:gd name="connsiteY3" fmla="*/ 0 h 27432"/>
              <a:gd name="connsiteX4" fmla="*/ 2439619 w 5303520"/>
              <a:gd name="connsiteY4" fmla="*/ 0 h 27432"/>
              <a:gd name="connsiteX5" fmla="*/ 3155594 w 5303520"/>
              <a:gd name="connsiteY5" fmla="*/ 0 h 27432"/>
              <a:gd name="connsiteX6" fmla="*/ 3818534 w 5303520"/>
              <a:gd name="connsiteY6" fmla="*/ 0 h 27432"/>
              <a:gd name="connsiteX7" fmla="*/ 4481474 w 5303520"/>
              <a:gd name="connsiteY7" fmla="*/ 0 h 27432"/>
              <a:gd name="connsiteX8" fmla="*/ 5303520 w 5303520"/>
              <a:gd name="connsiteY8" fmla="*/ 0 h 27432"/>
              <a:gd name="connsiteX9" fmla="*/ 5303520 w 5303520"/>
              <a:gd name="connsiteY9" fmla="*/ 27432 h 27432"/>
              <a:gd name="connsiteX10" fmla="*/ 4746650 w 5303520"/>
              <a:gd name="connsiteY10" fmla="*/ 27432 h 27432"/>
              <a:gd name="connsiteX11" fmla="*/ 4242816 w 5303520"/>
              <a:gd name="connsiteY11" fmla="*/ 27432 h 27432"/>
              <a:gd name="connsiteX12" fmla="*/ 3526841 w 5303520"/>
              <a:gd name="connsiteY12" fmla="*/ 27432 h 27432"/>
              <a:gd name="connsiteX13" fmla="*/ 2969971 w 5303520"/>
              <a:gd name="connsiteY13" fmla="*/ 27432 h 27432"/>
              <a:gd name="connsiteX14" fmla="*/ 2253996 w 5303520"/>
              <a:gd name="connsiteY14" fmla="*/ 27432 h 27432"/>
              <a:gd name="connsiteX15" fmla="*/ 1484986 w 5303520"/>
              <a:gd name="connsiteY15" fmla="*/ 27432 h 27432"/>
              <a:gd name="connsiteX16" fmla="*/ 875081 w 5303520"/>
              <a:gd name="connsiteY16" fmla="*/ 27432 h 27432"/>
              <a:gd name="connsiteX17" fmla="*/ 0 w 5303520"/>
              <a:gd name="connsiteY17" fmla="*/ 27432 h 27432"/>
              <a:gd name="connsiteX18" fmla="*/ 0 w 530352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27432"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3593" y="13343"/>
                  <a:pt x="5303797" y="14402"/>
                  <a:pt x="5303520" y="27432"/>
                </a:cubicBezTo>
                <a:cubicBezTo>
                  <a:pt x="5132450" y="9645"/>
                  <a:pt x="4953391" y="27858"/>
                  <a:pt x="4746650" y="27432"/>
                </a:cubicBezTo>
                <a:cubicBezTo>
                  <a:pt x="4539909" y="27007"/>
                  <a:pt x="4361261" y="16312"/>
                  <a:pt x="4242816" y="27432"/>
                </a:cubicBezTo>
                <a:cubicBezTo>
                  <a:pt x="4124371" y="38552"/>
                  <a:pt x="3754907" y="30170"/>
                  <a:pt x="3526841" y="27432"/>
                </a:cubicBezTo>
                <a:cubicBezTo>
                  <a:pt x="3298775" y="24694"/>
                  <a:pt x="3164473" y="13057"/>
                  <a:pt x="2969971" y="27432"/>
                </a:cubicBezTo>
                <a:cubicBezTo>
                  <a:pt x="2775469" y="41808"/>
                  <a:pt x="2608536" y="11194"/>
                  <a:pt x="2253996" y="27432"/>
                </a:cubicBezTo>
                <a:cubicBezTo>
                  <a:pt x="1899456" y="43670"/>
                  <a:pt x="1752044" y="37933"/>
                  <a:pt x="1484986" y="27432"/>
                </a:cubicBezTo>
                <a:cubicBezTo>
                  <a:pt x="1217928" y="16932"/>
                  <a:pt x="1060609" y="4360"/>
                  <a:pt x="875081" y="27432"/>
                </a:cubicBezTo>
                <a:cubicBezTo>
                  <a:pt x="689553" y="50504"/>
                  <a:pt x="188846" y="34372"/>
                  <a:pt x="0" y="27432"/>
                </a:cubicBezTo>
                <a:cubicBezTo>
                  <a:pt x="-1027" y="16774"/>
                  <a:pt x="589" y="8401"/>
                  <a:pt x="0" y="0"/>
                </a:cubicBezTo>
                <a:close/>
              </a:path>
              <a:path w="5303520" h="27432"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3295" y="13080"/>
                  <a:pt x="5304172" y="14823"/>
                  <a:pt x="5303520" y="27432"/>
                </a:cubicBezTo>
                <a:cubicBezTo>
                  <a:pt x="5082751" y="27600"/>
                  <a:pt x="4993374" y="33244"/>
                  <a:pt x="4746650" y="27432"/>
                </a:cubicBezTo>
                <a:cubicBezTo>
                  <a:pt x="4499926" y="21621"/>
                  <a:pt x="4368648" y="1957"/>
                  <a:pt x="4083710" y="27432"/>
                </a:cubicBezTo>
                <a:cubicBezTo>
                  <a:pt x="3798772" y="52907"/>
                  <a:pt x="3729434" y="14645"/>
                  <a:pt x="3473806" y="27432"/>
                </a:cubicBezTo>
                <a:cubicBezTo>
                  <a:pt x="3218178" y="40219"/>
                  <a:pt x="3056855" y="39147"/>
                  <a:pt x="2704795" y="27432"/>
                </a:cubicBezTo>
                <a:cubicBezTo>
                  <a:pt x="2352735" y="15717"/>
                  <a:pt x="2319447" y="38401"/>
                  <a:pt x="1935785" y="27432"/>
                </a:cubicBezTo>
                <a:cubicBezTo>
                  <a:pt x="1552123" y="16464"/>
                  <a:pt x="1532619" y="8678"/>
                  <a:pt x="1378915" y="27432"/>
                </a:cubicBezTo>
                <a:cubicBezTo>
                  <a:pt x="1225211" y="46187"/>
                  <a:pt x="1038692" y="43452"/>
                  <a:pt x="715975" y="27432"/>
                </a:cubicBezTo>
                <a:cubicBezTo>
                  <a:pt x="393258" y="11412"/>
                  <a:pt x="303768" y="36088"/>
                  <a:pt x="0" y="27432"/>
                </a:cubicBezTo>
                <a:cubicBezTo>
                  <a:pt x="151" y="17585"/>
                  <a:pt x="-198" y="13251"/>
                  <a:pt x="0" y="0"/>
                </a:cubicBezTo>
                <a:close/>
              </a:path>
            </a:pathLst>
          </a:custGeom>
          <a:solidFill>
            <a:srgbClr val="FBF9F6"/>
          </a:solidFill>
          <a:ln w="41275" cap="rnd">
            <a:solidFill>
              <a:srgbClr val="FBF9F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dirty="0">
                <a:solidFill>
                  <a:schemeClr val="accent4"/>
                </a:solidFill>
              </a:rPr>
              <a:t>User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10</a:t>
            </a:fld>
            <a:endParaRPr lang="en-US"/>
          </a:p>
        </p:txBody>
      </p:sp>
      <p:pic>
        <p:nvPicPr>
          <p:cNvPr id="2" name="Picture 2" descr="Diagram&#10;&#10;Description automatically generated">
            <a:extLst>
              <a:ext uri="{FF2B5EF4-FFF2-40B4-BE49-F238E27FC236}">
                <a16:creationId xmlns:a16="http://schemas.microsoft.com/office/drawing/2014/main" id="{61193F8D-D36F-4C3E-BC4D-5742C76E6602}"/>
              </a:ext>
            </a:extLst>
          </p:cNvPr>
          <p:cNvPicPr>
            <a:picLocks noChangeAspect="1"/>
          </p:cNvPicPr>
          <p:nvPr/>
        </p:nvPicPr>
        <p:blipFill>
          <a:blip r:embed="rId2"/>
          <a:stretch>
            <a:fillRect/>
          </a:stretch>
        </p:blipFill>
        <p:spPr>
          <a:xfrm>
            <a:off x="229891" y="1576844"/>
            <a:ext cx="11732216" cy="5060412"/>
          </a:xfrm>
          <a:prstGeom prst="rect">
            <a:avLst/>
          </a:prstGeom>
          <a:ln w="57150">
            <a:solidFill>
              <a:schemeClr val="tx1"/>
            </a:solidFill>
          </a:ln>
        </p:spPr>
      </p:pic>
    </p:spTree>
    <p:extLst>
      <p:ext uri="{BB962C8B-B14F-4D97-AF65-F5344CB8AC3E}">
        <p14:creationId xmlns:p14="http://schemas.microsoft.com/office/powerpoint/2010/main" val="70055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pic>
        <p:nvPicPr>
          <p:cNvPr id="23" name="Online Image Placeholder 23" descr="User">
            <a:extLst>
              <a:ext uri="{FF2B5EF4-FFF2-40B4-BE49-F238E27FC236}">
                <a16:creationId xmlns:a16="http://schemas.microsoft.com/office/drawing/2014/main" id="{B4D6CBD8-BAE2-4829-AC80-ACEA4658DDC9}"/>
              </a:ext>
            </a:extLst>
          </p:cNvPr>
          <p:cNvPicPr>
            <a:picLocks noGrp="1" noChangeAspect="1"/>
          </p:cNvPicPr>
          <p:nvPr>
            <p:ph type="pic" sz="quarter" idx="13"/>
          </p:nvPr>
        </p:nvPicPr>
        <p:blipFill rotWithShape="1">
          <a:blip r:embed="rId2">
            <a:extLst>
              <a:ext uri="{96DAC541-7B7A-43D3-8B79-37D633B846F1}">
                <asvg:svgBlip xmlns:asvg="http://schemas.microsoft.com/office/drawing/2016/SVG/main" r:embed="rId3"/>
              </a:ext>
            </a:extLst>
          </a:blip>
          <a:srcRect/>
          <a:stretch/>
        </p:blipFill>
        <p:spPr/>
      </p:pic>
      <p:sp>
        <p:nvSpPr>
          <p:cNvPr id="9" name="Text Placeholder 8">
            <a:extLst>
              <a:ext uri="{FF2B5EF4-FFF2-40B4-BE49-F238E27FC236}">
                <a16:creationId xmlns:a16="http://schemas.microsoft.com/office/drawing/2014/main" id="{41690B51-B7AB-4D15-951F-60CB62BB8DCF}"/>
              </a:ext>
            </a:extLst>
          </p:cNvPr>
          <p:cNvSpPr>
            <a:spLocks noGrp="1"/>
          </p:cNvSpPr>
          <p:nvPr>
            <p:ph type="body" sz="quarter" idx="18"/>
          </p:nvPr>
        </p:nvSpPr>
        <p:spPr/>
        <p:txBody>
          <a:bodyPr/>
          <a:lstStyle/>
          <a:p>
            <a:r>
              <a:rPr lang="en-US" dirty="0"/>
              <a:t>Presenter name</a:t>
            </a:r>
          </a:p>
          <a:p>
            <a:endParaRPr lang="en-US" dirty="0"/>
          </a:p>
        </p:txBody>
      </p:sp>
      <p:pic>
        <p:nvPicPr>
          <p:cNvPr id="25" name="Online Image Placeholder 27" descr="Envelope">
            <a:extLst>
              <a:ext uri="{FF2B5EF4-FFF2-40B4-BE49-F238E27FC236}">
                <a16:creationId xmlns:a16="http://schemas.microsoft.com/office/drawing/2014/main" id="{329FB706-264C-44A5-B17E-0D396F61AEF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p:pic>
      <p:sp>
        <p:nvSpPr>
          <p:cNvPr id="10" name="Text Placeholder 9">
            <a:extLst>
              <a:ext uri="{FF2B5EF4-FFF2-40B4-BE49-F238E27FC236}">
                <a16:creationId xmlns:a16="http://schemas.microsoft.com/office/drawing/2014/main" id="{53C6B086-BC3B-4FE1-A23D-D1396E627EE6}"/>
              </a:ext>
            </a:extLst>
          </p:cNvPr>
          <p:cNvSpPr>
            <a:spLocks noGrp="1"/>
          </p:cNvSpPr>
          <p:nvPr>
            <p:ph type="body" sz="quarter" idx="20"/>
          </p:nvPr>
        </p:nvSpPr>
        <p:spPr/>
        <p:txBody>
          <a:bodyPr/>
          <a:lstStyle/>
          <a:p>
            <a:r>
              <a:rPr lang="en-US" dirty="0"/>
              <a:t>Email address</a:t>
            </a:r>
          </a:p>
          <a:p>
            <a:endParaRPr lang="en-US" dirty="0"/>
          </a:p>
        </p:txBody>
      </p:sp>
      <p:pic>
        <p:nvPicPr>
          <p:cNvPr id="27" name="Online Image Placeholder 11" descr="Monitor">
            <a:extLst>
              <a:ext uri="{FF2B5EF4-FFF2-40B4-BE49-F238E27FC236}">
                <a16:creationId xmlns:a16="http://schemas.microsoft.com/office/drawing/2014/main" id="{6EC943CF-98BB-4FE5-A6A8-5371D13646A3}"/>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p:pic>
      <p:sp>
        <p:nvSpPr>
          <p:cNvPr id="11" name="Text Placeholder 10">
            <a:extLst>
              <a:ext uri="{FF2B5EF4-FFF2-40B4-BE49-F238E27FC236}">
                <a16:creationId xmlns:a16="http://schemas.microsoft.com/office/drawing/2014/main" id="{1612A310-0919-4438-952C-499AC4A95E7A}"/>
              </a:ext>
            </a:extLst>
          </p:cNvPr>
          <p:cNvSpPr>
            <a:spLocks noGrp="1"/>
          </p:cNvSpPr>
          <p:nvPr>
            <p:ph type="body" sz="quarter" idx="22"/>
          </p:nvPr>
        </p:nvSpPr>
        <p:spPr/>
        <p:txBody>
          <a:bodyPr/>
          <a:lstStyle/>
          <a:p>
            <a:r>
              <a:rPr lang="en-US" dirty="0"/>
              <a:t>Website</a:t>
            </a:r>
          </a:p>
          <a:p>
            <a:endParaRPr lang="en-US" dirty="0"/>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fld id="{2C18C1E5-FB55-42F5-BD6D-9CC153FCDBE6}" type="slidenum">
              <a:rPr lang="en-US" smtClean="0"/>
              <a:pPr/>
              <a:t>11</a:t>
            </a:fld>
            <a:endParaRPr lang="en-US" dirty="0"/>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dirty="0"/>
              <a:t>Our TEAM</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a:xfrm>
            <a:off x="630936" y="4496088"/>
            <a:ext cx="2760912" cy="999456"/>
          </a:xfrm>
        </p:spPr>
        <p:txBody>
          <a:bodyPr vert="horz" lIns="91440" tIns="45720" rIns="91440" bIns="45720" rtlCol="0" anchor="t">
            <a:noAutofit/>
          </a:bodyPr>
          <a:lstStyle/>
          <a:p>
            <a:r>
              <a:rPr lang="en-US" dirty="0">
                <a:ea typeface="+mn-lt"/>
                <a:cs typeface="+mn-lt"/>
              </a:rPr>
              <a:t>Mohamed Mesbahi El </a:t>
            </a:r>
            <a:r>
              <a:rPr lang="en-US" dirty="0" err="1">
                <a:ea typeface="+mn-lt"/>
                <a:cs typeface="+mn-lt"/>
              </a:rPr>
              <a:t>Aouame</a:t>
            </a:r>
            <a:endParaRPr lang="en-US" dirty="0" err="1"/>
          </a:p>
          <a:p>
            <a:pPr lvl="1"/>
            <a:r>
              <a:rPr lang="en-US" dirty="0">
                <a:ea typeface="+mn-lt"/>
                <a:cs typeface="+mn-lt"/>
              </a:rPr>
              <a:t>Third year student at UNBSJ.</a:t>
            </a:r>
          </a:p>
          <a:p>
            <a:pPr lvl="1"/>
            <a:r>
              <a:rPr lang="en-US" dirty="0">
                <a:ea typeface="+mn-lt"/>
                <a:cs typeface="+mn-lt"/>
              </a:rPr>
              <a:t> C++ Programmer and AI enthusiast. Interested in embedded systems development in the domain of IoT, as well as neural networking and deep learning techniques.</a:t>
            </a:r>
            <a:endParaRPr lang="en-US"/>
          </a:p>
          <a:p>
            <a:pPr lvl="1"/>
            <a:endParaRPr lang="en-US" noProof="0" dirty="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p:txBody>
          <a:bodyPr vert="horz" lIns="91440" tIns="45720" rIns="91440" bIns="45720" rtlCol="0" anchor="t">
            <a:noAutofit/>
          </a:bodyPr>
          <a:lstStyle/>
          <a:p>
            <a:r>
              <a:rPr lang="en-US" dirty="0">
                <a:ea typeface="+mn-lt"/>
                <a:cs typeface="+mn-lt"/>
              </a:rPr>
              <a:t>Michael Guo</a:t>
            </a:r>
            <a:endParaRPr lang="en-US" dirty="0"/>
          </a:p>
          <a:p>
            <a:pPr lvl="1"/>
            <a:r>
              <a:rPr lang="en-US" noProof="0" dirty="0"/>
              <a:t>Title</a:t>
            </a:r>
          </a:p>
          <a:p>
            <a:endParaRPr lang="en-US" dirty="0"/>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a:xfrm>
            <a:off x="9058944" y="4754880"/>
            <a:ext cx="2487743" cy="1790211"/>
          </a:xfrm>
        </p:spPr>
        <p:txBody>
          <a:bodyPr vert="horz" lIns="91440" tIns="45720" rIns="91440" bIns="45720" rtlCol="0" anchor="t">
            <a:noAutofit/>
          </a:bodyPr>
          <a:lstStyle/>
          <a:p>
            <a:r>
              <a:rPr lang="en-US" dirty="0">
                <a:ea typeface="+mn-lt"/>
                <a:cs typeface="+mn-lt"/>
              </a:rPr>
              <a:t>Lindsay Mullett</a:t>
            </a:r>
            <a:endParaRPr lang="en-US" dirty="0"/>
          </a:p>
          <a:p>
            <a:pPr lvl="1"/>
            <a:r>
              <a:rPr lang="en-US" dirty="0">
                <a:ea typeface="+mn-lt"/>
                <a:cs typeface="+mn-lt"/>
              </a:rPr>
              <a:t>UNBSJ </a:t>
            </a:r>
            <a:r>
              <a:rPr lang="en-US" dirty="0" err="1">
                <a:ea typeface="+mn-lt"/>
                <a:cs typeface="+mn-lt"/>
              </a:rPr>
              <a:t>BscCs</a:t>
            </a:r>
            <a:r>
              <a:rPr lang="en-US" dirty="0">
                <a:ea typeface="+mn-lt"/>
                <a:cs typeface="+mn-lt"/>
              </a:rPr>
              <a:t> student</a:t>
            </a:r>
          </a:p>
          <a:p>
            <a:pPr lvl="1" algn="l"/>
            <a:r>
              <a:rPr lang="en-US" dirty="0">
                <a:ea typeface="+mn-lt"/>
                <a:cs typeface="+mn-lt"/>
              </a:rPr>
              <a:t>Educated in data management and object orientated programming.  Motivated to improve implementation and efficiency of systems relating to precision medicine. </a:t>
            </a:r>
          </a:p>
          <a:p>
            <a:pPr lvl="1"/>
            <a:endParaRPr lang="en-US" dirty="0"/>
          </a:p>
          <a:p>
            <a:endParaRPr lang="en-US" dirty="0"/>
          </a:p>
        </p:txBody>
      </p:sp>
      <p:sp>
        <p:nvSpPr>
          <p:cNvPr id="22" name="Picture Placeholder 21">
            <a:extLst>
              <a:ext uri="{FF2B5EF4-FFF2-40B4-BE49-F238E27FC236}">
                <a16:creationId xmlns:a16="http://schemas.microsoft.com/office/drawing/2014/main" id="{4D71FF59-D638-437E-A470-7EEC2CEAB82E}"/>
              </a:ext>
            </a:extLst>
          </p:cNvPr>
          <p:cNvSpPr>
            <a:spLocks noGrp="1"/>
          </p:cNvSpPr>
          <p:nvPr>
            <p:ph type="pic" sz="quarter" idx="13"/>
          </p:nvPr>
        </p:nvSpPr>
        <p:spPr/>
      </p:sp>
      <p:sp>
        <p:nvSpPr>
          <p:cNvPr id="26" name="Picture Placeholder 25">
            <a:extLst>
              <a:ext uri="{FF2B5EF4-FFF2-40B4-BE49-F238E27FC236}">
                <a16:creationId xmlns:a16="http://schemas.microsoft.com/office/drawing/2014/main" id="{89F6B71F-DDFD-44EB-B1BF-235A7068A29A}"/>
              </a:ext>
            </a:extLst>
          </p:cNvPr>
          <p:cNvSpPr>
            <a:spLocks noGrp="1"/>
          </p:cNvSpPr>
          <p:nvPr>
            <p:ph type="pic" sz="quarter" idx="15"/>
          </p:nvPr>
        </p:nvSpPr>
        <p:spPr/>
      </p:sp>
      <p:pic>
        <p:nvPicPr>
          <p:cNvPr id="30" name="Picture 30" descr="A person sitting at a table with wine glasses&#10;&#10;Description automatically generated">
            <a:extLst>
              <a:ext uri="{FF2B5EF4-FFF2-40B4-BE49-F238E27FC236}">
                <a16:creationId xmlns:a16="http://schemas.microsoft.com/office/drawing/2014/main" id="{EC9CD19C-1CD2-44B8-87CE-EC62F58FFE66}"/>
              </a:ext>
            </a:extLst>
          </p:cNvPr>
          <p:cNvPicPr>
            <a:picLocks noGrp="1" noChangeAspect="1"/>
          </p:cNvPicPr>
          <p:nvPr>
            <p:ph type="pic" sz="quarter" idx="17"/>
          </p:nvPr>
        </p:nvPicPr>
        <p:blipFill rotWithShape="1">
          <a:blip r:embed="rId2"/>
          <a:srcRect l="14970" t="5229" r="47305" b="35948"/>
          <a:stretch/>
        </p:blipFill>
        <p:spPr>
          <a:xfrm>
            <a:off x="9791293" y="3008025"/>
            <a:ext cx="1032978" cy="1486019"/>
          </a:xfrm>
        </p:spPr>
      </p:pic>
    </p:spTree>
    <p:extLst>
      <p:ext uri="{BB962C8B-B14F-4D97-AF65-F5344CB8AC3E}">
        <p14:creationId xmlns:p14="http://schemas.microsoft.com/office/powerpoint/2010/main" val="404807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dirty="0">
                <a:ea typeface="+mj-lt"/>
                <a:cs typeface="+mj-lt"/>
              </a:rPr>
              <a:t>Overview of the System</a:t>
            </a:r>
            <a:endParaRPr lang="en-US" dirty="0"/>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a:xfrm>
            <a:off x="839788" y="2204066"/>
            <a:ext cx="5157787" cy="823912"/>
          </a:xfrm>
        </p:spPr>
        <p:txBody>
          <a:bodyPr/>
          <a:lstStyle/>
          <a:p>
            <a:r>
              <a:rPr lang="en-US" dirty="0"/>
              <a:t>Client</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3023740"/>
            <a:ext cx="5157787" cy="2572645"/>
          </a:xfrm>
        </p:spPr>
        <p:txBody>
          <a:bodyPr vert="horz" lIns="91440" tIns="45720" rIns="91440" bIns="45720" rtlCol="0" anchor="t">
            <a:noAutofit/>
          </a:bodyPr>
          <a:lstStyle/>
          <a:p>
            <a:pPr marL="0" indent="0">
              <a:buNone/>
            </a:pPr>
            <a:r>
              <a:rPr lang="en-US" sz="1800" dirty="0">
                <a:ea typeface="+mn-lt"/>
                <a:cs typeface="+mn-lt"/>
              </a:rPr>
              <a:t>Client – Upon purchasing a wearable device (</a:t>
            </a:r>
            <a:r>
              <a:rPr lang="en-US" sz="1800" dirty="0" err="1">
                <a:ea typeface="+mn-lt"/>
                <a:cs typeface="+mn-lt"/>
              </a:rPr>
              <a:t>eg.smart</a:t>
            </a:r>
            <a:r>
              <a:rPr lang="en-US" sz="1800" dirty="0">
                <a:ea typeface="+mn-lt"/>
                <a:cs typeface="+mn-lt"/>
              </a:rPr>
              <a:t> watch) user will upload personal data to be monitored and measured for self-improvement, health monitoring and medical analysis. User will be identified through a unique identification number and password to create account and assess own data. The wearable device will measure vitals and record physical data. There will be different options for users to subscribe to. High risk individuals such as diabetics or those with genetic disorders will be able to have their data closely monitored by their health care provider and have automatic alerts if vitals reports are concerning. In the event of a medical emergency, a health care professional will be able to access data off of the users device such as vitals, medical history, medications, allergies and blood type. Those wishing to have guidance for self improvement will subscribe to coaches for fitness and nutrition. Through that they will submit reports to have analyzed then receive feedback and modifications from their coaches. </a:t>
            </a:r>
            <a:endParaRPr lang="en-US" sz="1800" dirty="0"/>
          </a:p>
          <a:p>
            <a:pPr lvl="0"/>
            <a:endParaRPr lang="en-US" dirty="0"/>
          </a:p>
          <a:p>
            <a:endParaRPr lang="en-US" dirty="0"/>
          </a:p>
        </p:txBody>
      </p:sp>
      <p:sp>
        <p:nvSpPr>
          <p:cNvPr id="16" name="Text Placeholder 15">
            <a:extLst>
              <a:ext uri="{FF2B5EF4-FFF2-40B4-BE49-F238E27FC236}">
                <a16:creationId xmlns:a16="http://schemas.microsoft.com/office/drawing/2014/main" id="{36355637-BB26-4973-8B98-06B7E307CB60}"/>
              </a:ext>
            </a:extLst>
          </p:cNvPr>
          <p:cNvSpPr>
            <a:spLocks noGrp="1"/>
          </p:cNvSpPr>
          <p:nvPr>
            <p:ph type="body" sz="quarter" idx="3"/>
          </p:nvPr>
        </p:nvSpPr>
        <p:spPr>
          <a:xfrm>
            <a:off x="6133454" y="2204066"/>
            <a:ext cx="5183188" cy="823912"/>
          </a:xfrm>
        </p:spPr>
        <p:txBody>
          <a:bodyPr/>
          <a:lstStyle/>
          <a:p>
            <a:r>
              <a:rPr lang="en-US" dirty="0"/>
              <a:t>System</a:t>
            </a:r>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a:xfrm>
            <a:off x="6172200" y="3023740"/>
            <a:ext cx="5183188" cy="2572645"/>
          </a:xfrm>
        </p:spPr>
        <p:txBody>
          <a:bodyPr vert="horz" lIns="91440" tIns="45720" rIns="91440" bIns="45720" rtlCol="0" anchor="t">
            <a:noAutofit/>
          </a:bodyPr>
          <a:lstStyle/>
          <a:p>
            <a:pPr marL="0" indent="0">
              <a:buNone/>
            </a:pPr>
            <a:r>
              <a:rPr lang="en-US" sz="1800" dirty="0">
                <a:ea typeface="+mn-lt"/>
                <a:cs typeface="+mn-lt"/>
              </a:rPr>
              <a:t>System – Website and app connected to user's wearable device. Device will measure physical data and store it with the client’s profile accessible through a website. User friendly interface for client to upload and monitor data. Interface for healthcare professionals to connect to in the event of urgent medical care. Available connection for fitness and nutrition coaches to check progress and submit changes to recommendations. System will notify health care professionals of changes that may be concerning. Alerts will be issued to user if blood sugars or heart rates are at dangerous levels. It is required to keep medical information and personal information separate.</a:t>
            </a:r>
            <a:endParaRPr lang="en-US" sz="18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a:xfrm>
            <a:off x="4322736" y="6743808"/>
            <a:ext cx="2743200" cy="365125"/>
          </a:xfrm>
        </p:spPr>
        <p:txBody>
          <a:bodyPr/>
          <a:lstStyle/>
          <a:p>
            <a:fld id="{2C18C1E5-FB55-42F5-BD6D-9CC153FCDBE6}" type="slidenum">
              <a:rPr lang="en-US" smtClean="0"/>
              <a:pPr/>
              <a:t>3</a:t>
            </a:fld>
            <a:endParaRPr lang="en-US" dirty="0"/>
          </a:p>
        </p:txBody>
      </p:sp>
    </p:spTree>
    <p:extLst>
      <p:ext uri="{BB962C8B-B14F-4D97-AF65-F5344CB8AC3E}">
        <p14:creationId xmlns:p14="http://schemas.microsoft.com/office/powerpoint/2010/main" val="382836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nSpc>
                <a:spcPct val="90000"/>
              </a:lnSpc>
            </a:pPr>
            <a:r>
              <a:rPr lang="en-US" dirty="0"/>
              <a:t>Stakeholders</a:t>
            </a:r>
            <a:br>
              <a:rPr lang="en-US" sz="4400" dirty="0"/>
            </a:br>
            <a:br>
              <a:rPr lang="en-US" sz="4400" dirty="0"/>
            </a:br>
            <a:r>
              <a:rPr lang="en-US" sz="3600" dirty="0"/>
              <a:t>System can be used by anyone, Specifically Targeted at:</a:t>
            </a:r>
            <a:endParaRPr lang="en-US" sz="3600" i="1" dirty="0"/>
          </a:p>
        </p:txBody>
      </p:sp>
      <p:sp>
        <p:nvSpPr>
          <p:cNvPr id="2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10405872" y="6356350"/>
            <a:ext cx="1143000" cy="365125"/>
          </a:xfrm>
        </p:spPr>
        <p:txBody>
          <a:bodyPr vert="horz" lIns="91440" tIns="45720" rIns="91440" bIns="45720" rtlCol="0" anchor="ctr">
            <a:normAutofit/>
          </a:bodyPr>
          <a:lstStyle/>
          <a:p>
            <a:pPr>
              <a:spcAft>
                <a:spcPts val="600"/>
              </a:spcAft>
            </a:pPr>
            <a:fld id="{2C18C1E5-FB55-42F5-BD6D-9CC153FCDBE6}" type="slidenum">
              <a:rPr lang="en-US">
                <a:solidFill>
                  <a:srgbClr val="FBF9F6"/>
                </a:solidFill>
              </a:rPr>
              <a:pPr>
                <a:spcAft>
                  <a:spcPts val="600"/>
                </a:spcAft>
              </a:pPr>
              <a:t>4</a:t>
            </a:fld>
            <a:endParaRPr lang="en-US">
              <a:solidFill>
                <a:srgbClr val="FBF9F6"/>
              </a:solidFill>
            </a:endParaRPr>
          </a:p>
        </p:txBody>
      </p:sp>
      <p:graphicFrame>
        <p:nvGraphicFramePr>
          <p:cNvPr id="8" name="Content Placeholder 2">
            <a:extLst>
              <a:ext uri="{FF2B5EF4-FFF2-40B4-BE49-F238E27FC236}">
                <a16:creationId xmlns:a16="http://schemas.microsoft.com/office/drawing/2014/main" id="{BF0C6B93-20B7-47F1-BCB3-E10D9E62525E}"/>
              </a:ext>
            </a:extLst>
          </p:cNvPr>
          <p:cNvGraphicFramePr>
            <a:graphicFrameLocks noGrp="1"/>
          </p:cNvGraphicFramePr>
          <p:nvPr>
            <p:ph idx="1"/>
            <p:extLst>
              <p:ext uri="{D42A27DB-BD31-4B8C-83A1-F6EECF244321}">
                <p14:modId xmlns:p14="http://schemas.microsoft.com/office/powerpoint/2010/main" val="30743629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8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401221"/>
            <a:ext cx="10515600" cy="1348065"/>
          </a:xfrm>
        </p:spPr>
        <p:txBody>
          <a:bodyPr vert="horz" lIns="91440" tIns="45720" rIns="91440" bIns="45720" rtlCol="0">
            <a:normAutofit/>
          </a:bodyPr>
          <a:lstStyle/>
          <a:p>
            <a:r>
              <a:rPr lang="en-US" sz="6800" dirty="0">
                <a:solidFill>
                  <a:schemeClr val="bg1"/>
                </a:solidFill>
              </a:rPr>
              <a:t>Functional system requirements</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5</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1684537442"/>
              </p:ext>
            </p:extLst>
          </p:nvPr>
        </p:nvGraphicFramePr>
        <p:xfrm>
          <a:off x="322881" y="2066440"/>
          <a:ext cx="11281491" cy="4451350"/>
        </p:xfrm>
        <a:graphic>
          <a:graphicData uri="http://schemas.openxmlformats.org/drawingml/2006/table">
            <a:tbl>
              <a:tblPr firstRow="1" bandRow="1">
                <a:solidFill>
                  <a:srgbClr val="F2F2F2">
                    <a:alpha val="45098"/>
                  </a:srgbClr>
                </a:solidFill>
                <a:tableStyleId>{5C22544A-7EE6-4342-B048-85BDC9FD1C3A}</a:tableStyleId>
              </a:tblPr>
              <a:tblGrid>
                <a:gridCol w="952772">
                  <a:extLst>
                    <a:ext uri="{9D8B030D-6E8A-4147-A177-3AD203B41FA5}">
                      <a16:colId xmlns:a16="http://schemas.microsoft.com/office/drawing/2014/main" val="4236101987"/>
                    </a:ext>
                  </a:extLst>
                </a:gridCol>
                <a:gridCol w="9255418">
                  <a:extLst>
                    <a:ext uri="{9D8B030D-6E8A-4147-A177-3AD203B41FA5}">
                      <a16:colId xmlns:a16="http://schemas.microsoft.com/office/drawing/2014/main" val="3759119048"/>
                    </a:ext>
                  </a:extLst>
                </a:gridCol>
                <a:gridCol w="1073301">
                  <a:extLst>
                    <a:ext uri="{9D8B030D-6E8A-4147-A177-3AD203B41FA5}">
                      <a16:colId xmlns:a16="http://schemas.microsoft.com/office/drawing/2014/main" val="1493095617"/>
                    </a:ext>
                  </a:extLst>
                </a:gridCol>
              </a:tblGrid>
              <a:tr h="429166">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638759">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REQ-1</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allow the user to create his own profile and modify it</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dirty="0">
                          <a:solidFill>
                            <a:schemeClr val="tx1"/>
                          </a:solidFill>
                        </a:rPr>
                        <a:t>5</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638759">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REQ-2</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be able to store the personal health data uploaded by users from any machine(computer/mobile) into a database</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dirty="0">
                          <a:solidFill>
                            <a:schemeClr val="tx1"/>
                          </a:solidFill>
                        </a:rPr>
                        <a:t>5</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868313">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REQ-3</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provide 4 types of accounts: one for health professionals, one for personal coaches and nutritionists, one for regular users and one for users at risk (people with diabetes, genetic conditions, chronic diseases...)</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dirty="0">
                          <a:solidFill>
                            <a:schemeClr val="tx1"/>
                          </a:solidFill>
                        </a:rPr>
                        <a:t>3</a:t>
                      </a: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638759">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REQ-4</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For the regular users account, the system should have these features: </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dirty="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618797">
                <a:tc>
                  <a:txBody>
                    <a:bodyPr/>
                    <a:lstStyle/>
                    <a:p>
                      <a:pPr lvl="0">
                        <a:buNone/>
                      </a:pPr>
                      <a:r>
                        <a:rPr lang="en-US" sz="1400" cap="none" spc="0" dirty="0">
                          <a:solidFill>
                            <a:schemeClr val="tx1"/>
                          </a:solidFill>
                        </a:rPr>
                        <a:t>REQ-5  </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latin typeface="The Hand Black"/>
                        </a:rPr>
                        <a:t>Connecting actors to the user. Allowing the different types of professionals to modify plans and provide recommendations to users.</a:t>
                      </a:r>
                    </a:p>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r h="618797">
                <a:tc>
                  <a:txBody>
                    <a:bodyPr/>
                    <a:lstStyle/>
                    <a:p>
                      <a:pPr lvl="0">
                        <a:buNone/>
                      </a:pPr>
                      <a:r>
                        <a:rPr lang="en-US" sz="1400" cap="none" spc="0" dirty="0">
                          <a:solidFill>
                            <a:schemeClr val="tx1"/>
                          </a:solidFill>
                        </a:rPr>
                        <a:t>REQ-6</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latin typeface="The Hand Black"/>
                        </a:rPr>
                        <a:t>System will allow for user’s vital information to be accessed by health care professional in the event of a medical emergency</a:t>
                      </a:r>
                    </a:p>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381170826"/>
                  </a:ext>
                </a:extLst>
              </a:tr>
            </a:tbl>
          </a:graphicData>
        </a:graphic>
      </p:graphicFrame>
    </p:spTree>
    <p:extLst>
      <p:ext uri="{BB962C8B-B14F-4D97-AF65-F5344CB8AC3E}">
        <p14:creationId xmlns:p14="http://schemas.microsoft.com/office/powerpoint/2010/main" val="124946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848"/>
            <a:ext cx="10515600" cy="1348065"/>
          </a:xfrm>
        </p:spPr>
        <p:txBody>
          <a:bodyPr vert="horz" lIns="91440" tIns="45720" rIns="91440" bIns="45720" rtlCol="0">
            <a:normAutofit/>
          </a:bodyPr>
          <a:lstStyle/>
          <a:p>
            <a:r>
              <a:rPr lang="en-US" sz="3600" dirty="0">
                <a:solidFill>
                  <a:schemeClr val="bg1"/>
                </a:solidFill>
              </a:rPr>
              <a:t>Functional system requirements Continued</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6</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3787170973"/>
              </p:ext>
            </p:extLst>
          </p:nvPr>
        </p:nvGraphicFramePr>
        <p:xfrm>
          <a:off x="413288" y="1937288"/>
          <a:ext cx="10866999" cy="4818258"/>
        </p:xfrm>
        <a:graphic>
          <a:graphicData uri="http://schemas.openxmlformats.org/drawingml/2006/table">
            <a:tbl>
              <a:tblPr firstRow="1" bandRow="1">
                <a:solidFill>
                  <a:srgbClr val="F2F2F2">
                    <a:alpha val="45098"/>
                  </a:srgbClr>
                </a:solidFill>
                <a:tableStyleId>{5C22544A-7EE6-4342-B048-85BDC9FD1C3A}</a:tableStyleId>
              </a:tblPr>
              <a:tblGrid>
                <a:gridCol w="917766">
                  <a:extLst>
                    <a:ext uri="{9D8B030D-6E8A-4147-A177-3AD203B41FA5}">
                      <a16:colId xmlns:a16="http://schemas.microsoft.com/office/drawing/2014/main" val="4236101987"/>
                    </a:ext>
                  </a:extLst>
                </a:gridCol>
                <a:gridCol w="8915366">
                  <a:extLst>
                    <a:ext uri="{9D8B030D-6E8A-4147-A177-3AD203B41FA5}">
                      <a16:colId xmlns:a16="http://schemas.microsoft.com/office/drawing/2014/main" val="3759119048"/>
                    </a:ext>
                  </a:extLst>
                </a:gridCol>
                <a:gridCol w="1033867">
                  <a:extLst>
                    <a:ext uri="{9D8B030D-6E8A-4147-A177-3AD203B41FA5}">
                      <a16:colId xmlns:a16="http://schemas.microsoft.com/office/drawing/2014/main" val="1493095617"/>
                    </a:ext>
                  </a:extLst>
                </a:gridCol>
              </a:tblGrid>
              <a:tr h="520820">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761941">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REQ-7</a:t>
                      </a:r>
                      <a:endParaRPr lang="en-US" dirty="0"/>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endParaRPr lang="en-US" sz="1400" b="0" i="0" u="none" strike="noStrike" cap="none" spc="0" noProof="0" dirty="0"/>
                    </a:p>
                    <a:p>
                      <a:pPr lvl="0" algn="l">
                        <a:lnSpc>
                          <a:spcPct val="100000"/>
                        </a:lnSpc>
                        <a:spcBef>
                          <a:spcPts val="0"/>
                        </a:spcBef>
                        <a:spcAft>
                          <a:spcPts val="0"/>
                        </a:spcAft>
                        <a:buNone/>
                      </a:pPr>
                      <a:r>
                        <a:rPr lang="en-US" sz="1400" b="0" i="0" u="none" strike="noStrike" cap="none" spc="0" noProof="0" dirty="0"/>
                        <a:t>System will monitor vitals of user and send alert when there is a dramatic change in blood sugars or heart rate</a:t>
                      </a:r>
                    </a:p>
                    <a:p>
                      <a:pPr lvl="0" algn="l">
                        <a:lnSpc>
                          <a:spcPct val="100000"/>
                        </a:lnSpc>
                        <a:spcBef>
                          <a:spcPts val="0"/>
                        </a:spcBef>
                        <a:spcAft>
                          <a:spcPts val="0"/>
                        </a:spcAft>
                        <a:buNone/>
                      </a:pPr>
                      <a:endParaRPr lang="en-US" sz="1400" b="0" i="0" u="none" strike="noStrike" cap="none" spc="0" noProof="0" dirty="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dirty="0">
                          <a:solidFill>
                            <a:schemeClr val="tx1"/>
                          </a:solidFill>
                        </a:rPr>
                        <a:t>2</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761941">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REQ-8</a:t>
                      </a:r>
                      <a:endParaRPr lang="en-US" dirty="0"/>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endParaRPr lang="en-US" sz="1400" b="0" i="0" u="none" strike="noStrike" cap="none" spc="0" noProof="0" dirty="0">
                        <a:solidFill>
                          <a:schemeClr val="tx1"/>
                        </a:solidFill>
                        <a:latin typeface="The Hand Black"/>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1031997">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REQ-9</a:t>
                      </a:r>
                      <a:endParaRPr lang="en-US" dirty="0"/>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endParaRPr lang="en-US" sz="1400" b="0" i="0" u="none" strike="noStrike" cap="none" spc="0" noProof="0" dirty="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761941">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REQ-10</a:t>
                      </a:r>
                      <a:endParaRPr lang="en-US" dirty="0"/>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endParaRPr lang="en-US" sz="1400" b="0" i="0" u="none" strike="noStrike" cap="none" spc="0" noProof="0" dirty="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dirty="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742651">
                <a:tc>
                  <a:txBody>
                    <a:bodyPr/>
                    <a:lstStyle/>
                    <a:p>
                      <a:pPr lvl="0">
                        <a:buNone/>
                      </a:pPr>
                      <a:r>
                        <a:rPr lang="en-US" sz="1400" cap="none" spc="0" dirty="0">
                          <a:solidFill>
                            <a:schemeClr val="tx1"/>
                          </a:solidFill>
                        </a:rPr>
                        <a:t>REQ-11</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endParaRPr lang="en-US" sz="1400" b="0" i="0" u="none" strike="noStrike" cap="none" spc="0" noProof="0" dirty="0">
                        <a:latin typeface="The Hand Black"/>
                      </a:endParaRPr>
                    </a:p>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dirty="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bl>
          </a:graphicData>
        </a:graphic>
      </p:graphicFrame>
    </p:spTree>
    <p:extLst>
      <p:ext uri="{BB962C8B-B14F-4D97-AF65-F5344CB8AC3E}">
        <p14:creationId xmlns:p14="http://schemas.microsoft.com/office/powerpoint/2010/main" val="8215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3" name="Rectangle 12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Use Case Scenarios</a:t>
            </a:r>
          </a:p>
        </p:txBody>
      </p:sp>
      <p:sp>
        <p:nvSpPr>
          <p:cNvPr id="44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9724317" y="6356350"/>
            <a:ext cx="18288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7</a:t>
            </a:fld>
            <a:endParaRPr lang="en-US">
              <a:solidFill>
                <a:schemeClr val="tx1"/>
              </a:solidFill>
            </a:endParaRPr>
          </a:p>
        </p:txBody>
      </p:sp>
      <p:graphicFrame>
        <p:nvGraphicFramePr>
          <p:cNvPr id="439" name="Table 438">
            <a:extLst>
              <a:ext uri="{FF2B5EF4-FFF2-40B4-BE49-F238E27FC236}">
                <a16:creationId xmlns:a16="http://schemas.microsoft.com/office/drawing/2014/main" id="{11249F44-109A-4AC0-BA32-39E0D4EA13A0}"/>
              </a:ext>
            </a:extLst>
          </p:cNvPr>
          <p:cNvGraphicFramePr>
            <a:graphicFrameLocks noGrp="1"/>
          </p:cNvGraphicFramePr>
          <p:nvPr>
            <p:extLst>
              <p:ext uri="{D42A27DB-BD31-4B8C-83A1-F6EECF244321}">
                <p14:modId xmlns:p14="http://schemas.microsoft.com/office/powerpoint/2010/main" val="3652906845"/>
              </p:ext>
            </p:extLst>
          </p:nvPr>
        </p:nvGraphicFramePr>
        <p:xfrm>
          <a:off x="320040" y="1565137"/>
          <a:ext cx="7214616" cy="3700295"/>
        </p:xfrm>
        <a:graphic>
          <a:graphicData uri="http://schemas.openxmlformats.org/drawingml/2006/table">
            <a:tbl>
              <a:tblPr firstRow="1" bandRow="1">
                <a:tableStyleId>{5C22544A-7EE6-4342-B048-85BDC9FD1C3A}</a:tableStyleId>
              </a:tblPr>
              <a:tblGrid>
                <a:gridCol w="2374264">
                  <a:extLst>
                    <a:ext uri="{9D8B030D-6E8A-4147-A177-3AD203B41FA5}">
                      <a16:colId xmlns:a16="http://schemas.microsoft.com/office/drawing/2014/main" val="86848509"/>
                    </a:ext>
                  </a:extLst>
                </a:gridCol>
                <a:gridCol w="2466088">
                  <a:extLst>
                    <a:ext uri="{9D8B030D-6E8A-4147-A177-3AD203B41FA5}">
                      <a16:colId xmlns:a16="http://schemas.microsoft.com/office/drawing/2014/main" val="3845058951"/>
                    </a:ext>
                  </a:extLst>
                </a:gridCol>
                <a:gridCol w="2374264">
                  <a:extLst>
                    <a:ext uri="{9D8B030D-6E8A-4147-A177-3AD203B41FA5}">
                      <a16:colId xmlns:a16="http://schemas.microsoft.com/office/drawing/2014/main" val="3003178736"/>
                    </a:ext>
                  </a:extLst>
                </a:gridCol>
              </a:tblGrid>
              <a:tr h="342044">
                <a:tc>
                  <a:txBody>
                    <a:bodyPr/>
                    <a:lstStyle/>
                    <a:p>
                      <a:pPr algn="l" rtl="0" fontAlgn="base"/>
                      <a:r>
                        <a:rPr lang="en-US" sz="1500" u="none" strike="noStrike">
                          <a:effectLst/>
                        </a:rPr>
                        <a:t>Use Case</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Description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Requirement satisfied</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873121889"/>
                  </a:ext>
                </a:extLst>
              </a:tr>
              <a:tr h="1041680">
                <a:tc>
                  <a:txBody>
                    <a:bodyPr/>
                    <a:lstStyle/>
                    <a:p>
                      <a:pPr algn="l" rtl="0" fontAlgn="base"/>
                      <a:r>
                        <a:rPr lang="en-US" sz="1500" u="none" strike="noStrike" err="1">
                          <a:effectLst/>
                        </a:rPr>
                        <a:t>userProfile</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Allows user to create his/her personal profile and modify its access/information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REQ-1</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028127655"/>
                  </a:ext>
                </a:extLst>
              </a:tr>
              <a:tr h="1741315">
                <a:tc>
                  <a:txBody>
                    <a:bodyPr/>
                    <a:lstStyle/>
                    <a:p>
                      <a:pPr algn="l" rtl="0" fontAlgn="base"/>
                      <a:r>
                        <a:rPr lang="en-US" sz="1500" u="none" strike="noStrike">
                          <a:effectLst/>
                        </a:rPr>
                        <a:t>Health care professional</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Allow health care professionals to monitor high risk patients, or patients with different disorders to make necessary changes to optimize health of patient.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REQ-5</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2294722596"/>
                  </a:ext>
                </a:extLst>
              </a:tr>
              <a:tr h="575256">
                <a:tc>
                  <a:txBody>
                    <a:bodyPr/>
                    <a:lstStyle/>
                    <a:p>
                      <a:pPr algn="l" rtl="0" fontAlgn="base"/>
                      <a:r>
                        <a:rPr lang="en-US" sz="1500" u="none" strike="noStrike">
                          <a:effectLst/>
                        </a:rPr>
                        <a:t>Healthcare professional</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Access vitals of patient for emergency treatment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REQ-6</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356553829"/>
                  </a:ext>
                </a:extLst>
              </a:tr>
            </a:tbl>
          </a:graphicData>
        </a:graphic>
      </p:graphicFrame>
    </p:spTree>
    <p:extLst>
      <p:ext uri="{BB962C8B-B14F-4D97-AF65-F5344CB8AC3E}">
        <p14:creationId xmlns:p14="http://schemas.microsoft.com/office/powerpoint/2010/main" val="76915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0" name="Rectangle 7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638882" y="4636507"/>
            <a:ext cx="10909640" cy="1687814"/>
          </a:xfrm>
        </p:spPr>
        <p:txBody>
          <a:bodyPr vert="horz" lIns="91440" tIns="45720" rIns="91440" bIns="45720" rtlCol="0" anchor="b">
            <a:normAutofit/>
          </a:bodyPr>
          <a:lstStyle/>
          <a:p>
            <a:pPr algn="ctr"/>
            <a:r>
              <a:rPr lang="en-US" sz="5400" dirty="0"/>
              <a:t>Class Diagram</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8</a:t>
            </a:fld>
            <a:endParaRPr lang="en-US">
              <a:solidFill>
                <a:schemeClr val="tx1"/>
              </a:solidFill>
            </a:endParaRPr>
          </a:p>
        </p:txBody>
      </p:sp>
      <p:pic>
        <p:nvPicPr>
          <p:cNvPr id="36" name="Picture 36" descr="Diagram&#10;&#10;Description automatically generated">
            <a:extLst>
              <a:ext uri="{FF2B5EF4-FFF2-40B4-BE49-F238E27FC236}">
                <a16:creationId xmlns:a16="http://schemas.microsoft.com/office/drawing/2014/main" id="{00CB7EFF-3D8D-4D45-880C-CF5BAA4361C9}"/>
              </a:ext>
            </a:extLst>
          </p:cNvPr>
          <p:cNvPicPr>
            <a:picLocks noChangeAspect="1"/>
          </p:cNvPicPr>
          <p:nvPr/>
        </p:nvPicPr>
        <p:blipFill rotWithShape="1">
          <a:blip r:embed="rId2"/>
          <a:srcRect b="2174"/>
          <a:stretch/>
        </p:blipFill>
        <p:spPr>
          <a:xfrm>
            <a:off x="1133454" y="-364059"/>
            <a:ext cx="9933408" cy="5581889"/>
          </a:xfrm>
          <a:prstGeom prst="rect">
            <a:avLst/>
          </a:prstGeom>
        </p:spPr>
      </p:pic>
      <p:sp>
        <p:nvSpPr>
          <p:cNvPr id="82"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0ABEE4"/>
          </a:solidFill>
          <a:ln w="38100" cap="rnd">
            <a:solidFill>
              <a:srgbClr val="0ABEE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86"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88"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52613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dirty="0">
                <a:solidFill>
                  <a:schemeClr val="accent4"/>
                </a:solidFill>
              </a:rPr>
              <a:t>General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9</a:t>
            </a:fld>
            <a:endParaRPr lang="en-US"/>
          </a:p>
        </p:txBody>
      </p:sp>
      <p:pic>
        <p:nvPicPr>
          <p:cNvPr id="11" name="Picture 19" descr="Diagram, schematic&#10;&#10;Description automatically generated">
            <a:extLst>
              <a:ext uri="{FF2B5EF4-FFF2-40B4-BE49-F238E27FC236}">
                <a16:creationId xmlns:a16="http://schemas.microsoft.com/office/drawing/2014/main" id="{AE785C19-4ABB-4C42-A7EF-8197C1F45AC2}"/>
              </a:ext>
            </a:extLst>
          </p:cNvPr>
          <p:cNvPicPr>
            <a:picLocks noChangeAspect="1"/>
          </p:cNvPicPr>
          <p:nvPr/>
        </p:nvPicPr>
        <p:blipFill rotWithShape="1">
          <a:blip r:embed="rId2"/>
          <a:srcRect l="-100" t="4494" r="24200" b="25655"/>
          <a:stretch/>
        </p:blipFill>
        <p:spPr>
          <a:xfrm>
            <a:off x="694841" y="1226144"/>
            <a:ext cx="10662144" cy="5235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373339"/>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AD9EFA-E074-4C2F-8F25-BF862B8AB68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A595FF-F2D2-434C-A89B-B6A4364C4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A49B05-820E-4F16-BCC1-12B2E1300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Widescreen</PresentationFormat>
  <Paragraphs>105</Paragraphs>
  <Slides>11</Slides>
  <Notes>0</Notes>
  <HiddenSlides>2</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SketchyVTI</vt:lpstr>
      <vt:lpstr>Health and Fitness monitoring system</vt:lpstr>
      <vt:lpstr>Our TEAM</vt:lpstr>
      <vt:lpstr>Overview of the System</vt:lpstr>
      <vt:lpstr>Stakeholders  System can be used by anyone, Specifically Targeted at:</vt:lpstr>
      <vt:lpstr>Functional system requirements</vt:lpstr>
      <vt:lpstr>Functional system requirements Continued</vt:lpstr>
      <vt:lpstr>Use Case Scenarios</vt:lpstr>
      <vt:lpstr>Class Diagram</vt:lpstr>
      <vt:lpstr>General Use Case Diagram</vt:lpstr>
      <vt:lpstr>User Use Case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
  <cp:lastModifiedBy/>
  <cp:revision>494</cp:revision>
  <dcterms:created xsi:type="dcterms:W3CDTF">2020-11-15T21:48:34Z</dcterms:created>
  <dcterms:modified xsi:type="dcterms:W3CDTF">2020-11-27T13:22:50Z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