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5"/>
  </p:notesMasterIdLst>
  <p:handoutMasterIdLst>
    <p:handoutMasterId r:id="rId16"/>
  </p:handoutMasterIdLst>
  <p:sldIdLst>
    <p:sldId id="496" r:id="rId5"/>
    <p:sldId id="501" r:id="rId6"/>
    <p:sldId id="503" r:id="rId7"/>
    <p:sldId id="497" r:id="rId8"/>
    <p:sldId id="430" r:id="rId9"/>
    <p:sldId id="509" r:id="rId10"/>
    <p:sldId id="510" r:id="rId11"/>
    <p:sldId id="498" r:id="rId12"/>
    <p:sldId id="512" r:id="rId13"/>
    <p:sldId id="5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20DFD-674D-EBE4-51E0-EA4829983976}" v="1" dt="2020-11-25T16:37:26.780"/>
    <p1510:client id="{73A42634-5DA9-4FCF-9C28-7618FB25E4B4}" v="917" dt="2020-11-15T22:46:47.700"/>
    <p1510:client id="{7FF10797-17E2-634F-C0A2-BE5EF2503B62}" v="417" dt="2020-11-25T14:33:08.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00" d="100"/>
          <a:sy n="100" d="100"/>
        </p:scale>
        <p:origin x="-744" y="-936"/>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03DC3-0C26-4C0D-88D6-79C22C82241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C7825A3-3830-4DA7-B176-6F3A42936A96}">
      <dgm:prSet phldr="0"/>
      <dgm:spPr/>
      <dgm:t>
        <a:bodyPr/>
        <a:lstStyle/>
        <a:p>
          <a:pPr rtl="0"/>
          <a:r>
            <a:rPr lang="en-US" dirty="0">
              <a:latin typeface="The Serif Hand Black"/>
            </a:rPr>
            <a:t>Fitness motivated individuals</a:t>
          </a:r>
          <a:endParaRPr lang="en-US" dirty="0"/>
        </a:p>
      </dgm:t>
    </dgm:pt>
    <dgm:pt modelId="{559F5AF2-322D-48BC-A187-2CCD651A73E6}" type="parTrans" cxnId="{83F01268-1AE4-4E1F-9162-B20104DF6110}">
      <dgm:prSet/>
      <dgm:spPr/>
      <dgm:t>
        <a:bodyPr/>
        <a:lstStyle/>
        <a:p>
          <a:endParaRPr lang="en-US"/>
        </a:p>
      </dgm:t>
    </dgm:pt>
    <dgm:pt modelId="{F24FFD68-EC17-4298-AD52-5E27C04C2F0C}" type="sibTrans" cxnId="{83F01268-1AE4-4E1F-9162-B20104DF6110}">
      <dgm:prSet/>
      <dgm:spPr/>
      <dgm:t>
        <a:bodyPr/>
        <a:lstStyle/>
        <a:p>
          <a:endParaRPr lang="en-US"/>
        </a:p>
      </dgm:t>
    </dgm:pt>
    <dgm:pt modelId="{60CA4B89-2D4A-4C05-B5F5-AC007E36A34E}">
      <dgm:prSet phldr="0"/>
      <dgm:spPr/>
      <dgm:t>
        <a:bodyPr/>
        <a:lstStyle/>
        <a:p>
          <a:r>
            <a:rPr lang="en-US" dirty="0">
              <a:latin typeface="The Serif Hand Black"/>
            </a:rPr>
            <a:t>Diabetics</a:t>
          </a:r>
          <a:endParaRPr lang="en-US" dirty="0"/>
        </a:p>
      </dgm:t>
    </dgm:pt>
    <dgm:pt modelId="{725FCF85-9C0F-4639-BA6F-E8BEA809FF24}" type="parTrans" cxnId="{36976F24-A022-41DE-9639-F08B9A0268AB}">
      <dgm:prSet/>
      <dgm:spPr/>
      <dgm:t>
        <a:bodyPr/>
        <a:lstStyle/>
        <a:p>
          <a:endParaRPr lang="en-US"/>
        </a:p>
      </dgm:t>
    </dgm:pt>
    <dgm:pt modelId="{4C2CD587-73A7-47DD-994B-BFC870273C1D}" type="sibTrans" cxnId="{36976F24-A022-41DE-9639-F08B9A0268AB}">
      <dgm:prSet/>
      <dgm:spPr/>
      <dgm:t>
        <a:bodyPr/>
        <a:lstStyle/>
        <a:p>
          <a:endParaRPr lang="en-US"/>
        </a:p>
      </dgm:t>
    </dgm:pt>
    <dgm:pt modelId="{2697911E-F31A-404D-A79C-DFC343EA4EF9}">
      <dgm:prSet phldr="0"/>
      <dgm:spPr/>
      <dgm:t>
        <a:bodyPr/>
        <a:lstStyle/>
        <a:p>
          <a:pPr rtl="0"/>
          <a:r>
            <a:rPr lang="en-US" dirty="0">
              <a:latin typeface="The Serif Hand Black"/>
            </a:rPr>
            <a:t>Individuals with genetic disorders</a:t>
          </a:r>
          <a:endParaRPr lang="en-US" dirty="0"/>
        </a:p>
      </dgm:t>
    </dgm:pt>
    <dgm:pt modelId="{266CBC39-E2AB-4925-A51E-5F5AF8FA6C7A}" type="parTrans" cxnId="{FA2151DB-6EAD-4741-B6CD-1B600AACB8CD}">
      <dgm:prSet/>
      <dgm:spPr/>
      <dgm:t>
        <a:bodyPr/>
        <a:lstStyle/>
        <a:p>
          <a:endParaRPr lang="en-US"/>
        </a:p>
      </dgm:t>
    </dgm:pt>
    <dgm:pt modelId="{16F1B38C-4E77-4B7C-B796-7C15266BA621}" type="sibTrans" cxnId="{FA2151DB-6EAD-4741-B6CD-1B600AACB8CD}">
      <dgm:prSet/>
      <dgm:spPr/>
      <dgm:t>
        <a:bodyPr/>
        <a:lstStyle/>
        <a:p>
          <a:endParaRPr lang="en-US"/>
        </a:p>
      </dgm:t>
    </dgm:pt>
    <dgm:pt modelId="{2A59B58F-F66F-493D-89AE-EFD36665DE8D}">
      <dgm:prSet phldr="0"/>
      <dgm:spPr/>
      <dgm:t>
        <a:bodyPr/>
        <a:lstStyle/>
        <a:p>
          <a:pPr rtl="0"/>
          <a:r>
            <a:rPr lang="en-US" dirty="0">
              <a:latin typeface="The Serif Hand Black"/>
            </a:rPr>
            <a:t>Expectant mothers</a:t>
          </a:r>
          <a:endParaRPr lang="en-US" dirty="0"/>
        </a:p>
      </dgm:t>
    </dgm:pt>
    <dgm:pt modelId="{99634B93-B561-4BCD-863E-9134EBDE6A10}" type="parTrans" cxnId="{0EB825DA-ABE6-408E-941D-BC20DBF9A38F}">
      <dgm:prSet/>
      <dgm:spPr/>
      <dgm:t>
        <a:bodyPr/>
        <a:lstStyle/>
        <a:p>
          <a:endParaRPr lang="en-US"/>
        </a:p>
      </dgm:t>
    </dgm:pt>
    <dgm:pt modelId="{D75D8B55-8729-47B3-8780-B1F93F950791}" type="sibTrans" cxnId="{0EB825DA-ABE6-408E-941D-BC20DBF9A38F}">
      <dgm:prSet/>
      <dgm:spPr/>
      <dgm:t>
        <a:bodyPr/>
        <a:lstStyle/>
        <a:p>
          <a:endParaRPr lang="en-US"/>
        </a:p>
      </dgm:t>
    </dgm:pt>
    <dgm:pt modelId="{D5E9335B-6DC0-4DED-80E5-6D21D1F26217}">
      <dgm:prSet phldr="0"/>
      <dgm:spPr/>
      <dgm:t>
        <a:bodyPr/>
        <a:lstStyle/>
        <a:p>
          <a:pPr rtl="0"/>
          <a:r>
            <a:rPr lang="en-US" dirty="0">
              <a:latin typeface="The Serif Hand Black"/>
            </a:rPr>
            <a:t>Personal Trainers</a:t>
          </a:r>
        </a:p>
      </dgm:t>
    </dgm:pt>
    <dgm:pt modelId="{FAFD2009-AD76-4400-85CD-E79712340F19}" type="parTrans" cxnId="{682A195C-4892-49DF-9FDB-97C374AF62F5}">
      <dgm:prSet/>
      <dgm:spPr/>
    </dgm:pt>
    <dgm:pt modelId="{DCA929AE-1738-419B-AE50-2ED8A9B79A33}" type="sibTrans" cxnId="{682A195C-4892-49DF-9FDB-97C374AF62F5}">
      <dgm:prSet/>
      <dgm:spPr/>
      <dgm:t>
        <a:bodyPr/>
        <a:lstStyle/>
        <a:p>
          <a:endParaRPr lang="en-US"/>
        </a:p>
      </dgm:t>
    </dgm:pt>
    <dgm:pt modelId="{9FBC9704-A21E-452F-9F2C-7B29016FB771}">
      <dgm:prSet phldr="0"/>
      <dgm:spPr/>
      <dgm:t>
        <a:bodyPr/>
        <a:lstStyle/>
        <a:p>
          <a:pPr rtl="0"/>
          <a:r>
            <a:rPr lang="en-US" dirty="0">
              <a:latin typeface="The Serif Hand Black"/>
            </a:rPr>
            <a:t>High risk individuals</a:t>
          </a:r>
        </a:p>
      </dgm:t>
    </dgm:pt>
    <dgm:pt modelId="{2C6BDB1B-583E-4A4F-9EB0-1655D50D4FCF}" type="parTrans" cxnId="{9AA38F03-CA40-4E24-98C9-4588739A894A}">
      <dgm:prSet/>
      <dgm:spPr/>
    </dgm:pt>
    <dgm:pt modelId="{10B4308B-9D0B-414D-A305-B4930D0410EF}" type="sibTrans" cxnId="{9AA38F03-CA40-4E24-98C9-4588739A894A}">
      <dgm:prSet/>
      <dgm:spPr/>
      <dgm:t>
        <a:bodyPr/>
        <a:lstStyle/>
        <a:p>
          <a:endParaRPr lang="en-US"/>
        </a:p>
      </dgm:t>
    </dgm:pt>
    <dgm:pt modelId="{8FE6F6F5-8A0C-4E3A-B13B-B2BE9C81E4E8}">
      <dgm:prSet phldr="0"/>
      <dgm:spPr/>
      <dgm:t>
        <a:bodyPr/>
        <a:lstStyle/>
        <a:p>
          <a:r>
            <a:rPr lang="en-US" dirty="0">
              <a:latin typeface="The Serif Hand Black"/>
            </a:rPr>
            <a:t>Nutritionists</a:t>
          </a:r>
        </a:p>
      </dgm:t>
    </dgm:pt>
    <dgm:pt modelId="{C6FB9988-690C-4933-964C-210E2BD0F63B}" type="parTrans" cxnId="{BFEDFA76-DE08-40D3-A813-9720D3A40613}">
      <dgm:prSet/>
      <dgm:spPr/>
    </dgm:pt>
    <dgm:pt modelId="{B47780EE-BC5F-4A2B-AAE6-B1F12DE59A72}" type="sibTrans" cxnId="{BFEDFA76-DE08-40D3-A813-9720D3A40613}">
      <dgm:prSet/>
      <dgm:spPr/>
      <dgm:t>
        <a:bodyPr/>
        <a:lstStyle/>
        <a:p>
          <a:endParaRPr lang="en-US"/>
        </a:p>
      </dgm:t>
    </dgm:pt>
    <dgm:pt modelId="{4013E7A9-D588-492C-93A8-46CF453B07E3}" type="pres">
      <dgm:prSet presAssocID="{9CD03DC3-0C26-4C0D-88D6-79C22C82241B}" presName="linear" presStyleCnt="0">
        <dgm:presLayoutVars>
          <dgm:animLvl val="lvl"/>
          <dgm:resizeHandles val="exact"/>
        </dgm:presLayoutVars>
      </dgm:prSet>
      <dgm:spPr/>
    </dgm:pt>
    <dgm:pt modelId="{AD978AE7-3919-4BB8-A958-37E1660E5064}" type="pres">
      <dgm:prSet presAssocID="{5C7825A3-3830-4DA7-B176-6F3A42936A96}" presName="parentText" presStyleLbl="node1" presStyleIdx="0" presStyleCnt="7">
        <dgm:presLayoutVars>
          <dgm:chMax val="0"/>
          <dgm:bulletEnabled val="1"/>
        </dgm:presLayoutVars>
      </dgm:prSet>
      <dgm:spPr/>
    </dgm:pt>
    <dgm:pt modelId="{FE3A5BFC-59E7-4172-9E82-A2FB46433F82}" type="pres">
      <dgm:prSet presAssocID="{F24FFD68-EC17-4298-AD52-5E27C04C2F0C}" presName="spacer" presStyleCnt="0"/>
      <dgm:spPr/>
    </dgm:pt>
    <dgm:pt modelId="{DCF8B6F7-F033-4D55-9DA9-47372E7BD273}" type="pres">
      <dgm:prSet presAssocID="{60CA4B89-2D4A-4C05-B5F5-AC007E36A34E}" presName="parentText" presStyleLbl="node1" presStyleIdx="1" presStyleCnt="7">
        <dgm:presLayoutVars>
          <dgm:chMax val="0"/>
          <dgm:bulletEnabled val="1"/>
        </dgm:presLayoutVars>
      </dgm:prSet>
      <dgm:spPr/>
    </dgm:pt>
    <dgm:pt modelId="{7DF0B73A-52A4-4F4D-B917-0F6AD91D1428}" type="pres">
      <dgm:prSet presAssocID="{4C2CD587-73A7-47DD-994B-BFC870273C1D}" presName="spacer" presStyleCnt="0"/>
      <dgm:spPr/>
    </dgm:pt>
    <dgm:pt modelId="{4F9AE24B-02F6-47C8-ACC9-0E223B6C1745}" type="pres">
      <dgm:prSet presAssocID="{2697911E-F31A-404D-A79C-DFC343EA4EF9}" presName="parentText" presStyleLbl="node1" presStyleIdx="2" presStyleCnt="7">
        <dgm:presLayoutVars>
          <dgm:chMax val="0"/>
          <dgm:bulletEnabled val="1"/>
        </dgm:presLayoutVars>
      </dgm:prSet>
      <dgm:spPr/>
    </dgm:pt>
    <dgm:pt modelId="{2CFE47A9-41C3-4435-B492-6A9D9DC16CB8}" type="pres">
      <dgm:prSet presAssocID="{16F1B38C-4E77-4B7C-B796-7C15266BA621}" presName="spacer" presStyleCnt="0"/>
      <dgm:spPr/>
    </dgm:pt>
    <dgm:pt modelId="{E22AEB03-855B-47C9-A70A-A36692E921E8}" type="pres">
      <dgm:prSet presAssocID="{2A59B58F-F66F-493D-89AE-EFD36665DE8D}" presName="parentText" presStyleLbl="node1" presStyleIdx="3" presStyleCnt="7">
        <dgm:presLayoutVars>
          <dgm:chMax val="0"/>
          <dgm:bulletEnabled val="1"/>
        </dgm:presLayoutVars>
      </dgm:prSet>
      <dgm:spPr/>
    </dgm:pt>
    <dgm:pt modelId="{78A26B52-EEE1-4DEA-AEC2-51D14FDA155E}" type="pres">
      <dgm:prSet presAssocID="{D75D8B55-8729-47B3-8780-B1F93F950791}" presName="spacer" presStyleCnt="0"/>
      <dgm:spPr/>
    </dgm:pt>
    <dgm:pt modelId="{9EB3E4DB-3074-45D3-B383-E7414B55CF71}" type="pres">
      <dgm:prSet presAssocID="{D5E9335B-6DC0-4DED-80E5-6D21D1F26217}" presName="parentText" presStyleLbl="node1" presStyleIdx="4" presStyleCnt="7">
        <dgm:presLayoutVars>
          <dgm:chMax val="0"/>
          <dgm:bulletEnabled val="1"/>
        </dgm:presLayoutVars>
      </dgm:prSet>
      <dgm:spPr/>
    </dgm:pt>
    <dgm:pt modelId="{2F2D2B46-71DC-41F5-920B-688BCE8ABB0F}" type="pres">
      <dgm:prSet presAssocID="{DCA929AE-1738-419B-AE50-2ED8A9B79A33}" presName="spacer" presStyleCnt="0"/>
      <dgm:spPr/>
    </dgm:pt>
    <dgm:pt modelId="{CAC7833A-3512-4EB7-AB55-28E84F3D529B}" type="pres">
      <dgm:prSet presAssocID="{9FBC9704-A21E-452F-9F2C-7B29016FB771}" presName="parentText" presStyleLbl="node1" presStyleIdx="5" presStyleCnt="7">
        <dgm:presLayoutVars>
          <dgm:chMax val="0"/>
          <dgm:bulletEnabled val="1"/>
        </dgm:presLayoutVars>
      </dgm:prSet>
      <dgm:spPr/>
    </dgm:pt>
    <dgm:pt modelId="{35D55C8F-6D26-4B57-A65A-E6AD398CC905}" type="pres">
      <dgm:prSet presAssocID="{10B4308B-9D0B-414D-A305-B4930D0410EF}" presName="spacer" presStyleCnt="0"/>
      <dgm:spPr/>
    </dgm:pt>
    <dgm:pt modelId="{3160AC76-B538-4276-81EC-9BB4C1150022}" type="pres">
      <dgm:prSet presAssocID="{8FE6F6F5-8A0C-4E3A-B13B-B2BE9C81E4E8}" presName="parentText" presStyleLbl="node1" presStyleIdx="6" presStyleCnt="7">
        <dgm:presLayoutVars>
          <dgm:chMax val="0"/>
          <dgm:bulletEnabled val="1"/>
        </dgm:presLayoutVars>
      </dgm:prSet>
      <dgm:spPr/>
    </dgm:pt>
  </dgm:ptLst>
  <dgm:cxnLst>
    <dgm:cxn modelId="{9AA38F03-CA40-4E24-98C9-4588739A894A}" srcId="{9CD03DC3-0C26-4C0D-88D6-79C22C82241B}" destId="{9FBC9704-A21E-452F-9F2C-7B29016FB771}" srcOrd="5" destOrd="0" parTransId="{2C6BDB1B-583E-4A4F-9EB0-1655D50D4FCF}" sibTransId="{10B4308B-9D0B-414D-A305-B4930D0410EF}"/>
    <dgm:cxn modelId="{A3206111-145F-4E9B-8649-22192405512F}" type="presOf" srcId="{5C7825A3-3830-4DA7-B176-6F3A42936A96}" destId="{AD978AE7-3919-4BB8-A958-37E1660E5064}" srcOrd="0" destOrd="0" presId="urn:microsoft.com/office/officeart/2005/8/layout/vList2"/>
    <dgm:cxn modelId="{71A58713-A8B7-4CEE-BED8-8756F6CE09B5}" type="presOf" srcId="{8FE6F6F5-8A0C-4E3A-B13B-B2BE9C81E4E8}" destId="{3160AC76-B538-4276-81EC-9BB4C1150022}" srcOrd="0" destOrd="0" presId="urn:microsoft.com/office/officeart/2005/8/layout/vList2"/>
    <dgm:cxn modelId="{E40AC81D-A431-48C1-BA0D-946AF346A289}" type="presOf" srcId="{9FBC9704-A21E-452F-9F2C-7B29016FB771}" destId="{CAC7833A-3512-4EB7-AB55-28E84F3D529B}" srcOrd="0" destOrd="0" presId="urn:microsoft.com/office/officeart/2005/8/layout/vList2"/>
    <dgm:cxn modelId="{36976F24-A022-41DE-9639-F08B9A0268AB}" srcId="{9CD03DC3-0C26-4C0D-88D6-79C22C82241B}" destId="{60CA4B89-2D4A-4C05-B5F5-AC007E36A34E}" srcOrd="1" destOrd="0" parTransId="{725FCF85-9C0F-4639-BA6F-E8BEA809FF24}" sibTransId="{4C2CD587-73A7-47DD-994B-BFC870273C1D}"/>
    <dgm:cxn modelId="{682A195C-4892-49DF-9FDB-97C374AF62F5}" srcId="{9CD03DC3-0C26-4C0D-88D6-79C22C82241B}" destId="{D5E9335B-6DC0-4DED-80E5-6D21D1F26217}" srcOrd="4" destOrd="0" parTransId="{FAFD2009-AD76-4400-85CD-E79712340F19}" sibTransId="{DCA929AE-1738-419B-AE50-2ED8A9B79A33}"/>
    <dgm:cxn modelId="{83F01268-1AE4-4E1F-9162-B20104DF6110}" srcId="{9CD03DC3-0C26-4C0D-88D6-79C22C82241B}" destId="{5C7825A3-3830-4DA7-B176-6F3A42936A96}" srcOrd="0" destOrd="0" parTransId="{559F5AF2-322D-48BC-A187-2CCD651A73E6}" sibTransId="{F24FFD68-EC17-4298-AD52-5E27C04C2F0C}"/>
    <dgm:cxn modelId="{8D32AF6E-0AFF-4A0C-8E3D-29BABC110B9C}" type="presOf" srcId="{2697911E-F31A-404D-A79C-DFC343EA4EF9}" destId="{4F9AE24B-02F6-47C8-ACC9-0E223B6C1745}" srcOrd="0" destOrd="0" presId="urn:microsoft.com/office/officeart/2005/8/layout/vList2"/>
    <dgm:cxn modelId="{24CD4054-6C60-42FE-937A-0EAD19DAF2B7}" type="presOf" srcId="{2A59B58F-F66F-493D-89AE-EFD36665DE8D}" destId="{E22AEB03-855B-47C9-A70A-A36692E921E8}" srcOrd="0" destOrd="0" presId="urn:microsoft.com/office/officeart/2005/8/layout/vList2"/>
    <dgm:cxn modelId="{BFEDFA76-DE08-40D3-A813-9720D3A40613}" srcId="{9CD03DC3-0C26-4C0D-88D6-79C22C82241B}" destId="{8FE6F6F5-8A0C-4E3A-B13B-B2BE9C81E4E8}" srcOrd="6" destOrd="0" parTransId="{C6FB9988-690C-4933-964C-210E2BD0F63B}" sibTransId="{B47780EE-BC5F-4A2B-AAE6-B1F12DE59A72}"/>
    <dgm:cxn modelId="{49E391AF-917F-4719-8A28-7F3FA6CC0F08}" type="presOf" srcId="{9CD03DC3-0C26-4C0D-88D6-79C22C82241B}" destId="{4013E7A9-D588-492C-93A8-46CF453B07E3}" srcOrd="0" destOrd="0" presId="urn:microsoft.com/office/officeart/2005/8/layout/vList2"/>
    <dgm:cxn modelId="{674FEAC0-808D-4776-AD2A-EE991BF2DEEE}" type="presOf" srcId="{60CA4B89-2D4A-4C05-B5F5-AC007E36A34E}" destId="{DCF8B6F7-F033-4D55-9DA9-47372E7BD273}" srcOrd="0" destOrd="0" presId="urn:microsoft.com/office/officeart/2005/8/layout/vList2"/>
    <dgm:cxn modelId="{CCDB67D9-8F9C-4C61-92B1-6DE660997B42}" type="presOf" srcId="{D5E9335B-6DC0-4DED-80E5-6D21D1F26217}" destId="{9EB3E4DB-3074-45D3-B383-E7414B55CF71}" srcOrd="0" destOrd="0" presId="urn:microsoft.com/office/officeart/2005/8/layout/vList2"/>
    <dgm:cxn modelId="{0EB825DA-ABE6-408E-941D-BC20DBF9A38F}" srcId="{9CD03DC3-0C26-4C0D-88D6-79C22C82241B}" destId="{2A59B58F-F66F-493D-89AE-EFD36665DE8D}" srcOrd="3" destOrd="0" parTransId="{99634B93-B561-4BCD-863E-9134EBDE6A10}" sibTransId="{D75D8B55-8729-47B3-8780-B1F93F950791}"/>
    <dgm:cxn modelId="{FA2151DB-6EAD-4741-B6CD-1B600AACB8CD}" srcId="{9CD03DC3-0C26-4C0D-88D6-79C22C82241B}" destId="{2697911E-F31A-404D-A79C-DFC343EA4EF9}" srcOrd="2" destOrd="0" parTransId="{266CBC39-E2AB-4925-A51E-5F5AF8FA6C7A}" sibTransId="{16F1B38C-4E77-4B7C-B796-7C15266BA621}"/>
    <dgm:cxn modelId="{31CF139E-3B20-4233-BB25-E281DCDD09D9}" type="presParOf" srcId="{4013E7A9-D588-492C-93A8-46CF453B07E3}" destId="{AD978AE7-3919-4BB8-A958-37E1660E5064}" srcOrd="0" destOrd="0" presId="urn:microsoft.com/office/officeart/2005/8/layout/vList2"/>
    <dgm:cxn modelId="{5BAB2841-E118-4F2A-9615-6A557E7EA73E}" type="presParOf" srcId="{4013E7A9-D588-492C-93A8-46CF453B07E3}" destId="{FE3A5BFC-59E7-4172-9E82-A2FB46433F82}" srcOrd="1" destOrd="0" presId="urn:microsoft.com/office/officeart/2005/8/layout/vList2"/>
    <dgm:cxn modelId="{9BCA8C3E-E4A6-4254-A5BA-54F741511AAB}" type="presParOf" srcId="{4013E7A9-D588-492C-93A8-46CF453B07E3}" destId="{DCF8B6F7-F033-4D55-9DA9-47372E7BD273}" srcOrd="2" destOrd="0" presId="urn:microsoft.com/office/officeart/2005/8/layout/vList2"/>
    <dgm:cxn modelId="{3868D301-8235-4C8D-AD86-9CAFD6A165CC}" type="presParOf" srcId="{4013E7A9-D588-492C-93A8-46CF453B07E3}" destId="{7DF0B73A-52A4-4F4D-B917-0F6AD91D1428}" srcOrd="3" destOrd="0" presId="urn:microsoft.com/office/officeart/2005/8/layout/vList2"/>
    <dgm:cxn modelId="{ECC3DBAE-20C2-4CE9-86AF-C57AB9B35AC0}" type="presParOf" srcId="{4013E7A9-D588-492C-93A8-46CF453B07E3}" destId="{4F9AE24B-02F6-47C8-ACC9-0E223B6C1745}" srcOrd="4" destOrd="0" presId="urn:microsoft.com/office/officeart/2005/8/layout/vList2"/>
    <dgm:cxn modelId="{8EF0C187-4748-4842-B1AF-AD6E1618B22C}" type="presParOf" srcId="{4013E7A9-D588-492C-93A8-46CF453B07E3}" destId="{2CFE47A9-41C3-4435-B492-6A9D9DC16CB8}" srcOrd="5" destOrd="0" presId="urn:microsoft.com/office/officeart/2005/8/layout/vList2"/>
    <dgm:cxn modelId="{67CDC7C1-C384-41A9-B349-DE595FFFA547}" type="presParOf" srcId="{4013E7A9-D588-492C-93A8-46CF453B07E3}" destId="{E22AEB03-855B-47C9-A70A-A36692E921E8}" srcOrd="6" destOrd="0" presId="urn:microsoft.com/office/officeart/2005/8/layout/vList2"/>
    <dgm:cxn modelId="{B3A4234F-60B4-4A50-8E35-4615E8996E56}" type="presParOf" srcId="{4013E7A9-D588-492C-93A8-46CF453B07E3}" destId="{78A26B52-EEE1-4DEA-AEC2-51D14FDA155E}" srcOrd="7" destOrd="0" presId="urn:microsoft.com/office/officeart/2005/8/layout/vList2"/>
    <dgm:cxn modelId="{A4BD5F0E-44FD-42B2-AB8B-E081E44BD42C}" type="presParOf" srcId="{4013E7A9-D588-492C-93A8-46CF453B07E3}" destId="{9EB3E4DB-3074-45D3-B383-E7414B55CF71}" srcOrd="8" destOrd="0" presId="urn:microsoft.com/office/officeart/2005/8/layout/vList2"/>
    <dgm:cxn modelId="{85F836CD-A410-43E9-B159-629DD32901A0}" type="presParOf" srcId="{4013E7A9-D588-492C-93A8-46CF453B07E3}" destId="{2F2D2B46-71DC-41F5-920B-688BCE8ABB0F}" srcOrd="9" destOrd="0" presId="urn:microsoft.com/office/officeart/2005/8/layout/vList2"/>
    <dgm:cxn modelId="{5BFEE484-B05F-4CEA-94CD-4D26E35102EE}" type="presParOf" srcId="{4013E7A9-D588-492C-93A8-46CF453B07E3}" destId="{CAC7833A-3512-4EB7-AB55-28E84F3D529B}" srcOrd="10" destOrd="0" presId="urn:microsoft.com/office/officeart/2005/8/layout/vList2"/>
    <dgm:cxn modelId="{B75DDF11-F590-43E9-BA31-93B894B9C0EA}" type="presParOf" srcId="{4013E7A9-D588-492C-93A8-46CF453B07E3}" destId="{35D55C8F-6D26-4B57-A65A-E6AD398CC905}" srcOrd="11" destOrd="0" presId="urn:microsoft.com/office/officeart/2005/8/layout/vList2"/>
    <dgm:cxn modelId="{998F75A0-0A6A-4DFC-9918-98C286954A30}" type="presParOf" srcId="{4013E7A9-D588-492C-93A8-46CF453B07E3}" destId="{3160AC76-B538-4276-81EC-9BB4C115002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78AE7-3919-4BB8-A958-37E1660E5064}">
      <dsp:nvSpPr>
        <dsp:cNvPr id="0" name=""/>
        <dsp:cNvSpPr/>
      </dsp:nvSpPr>
      <dsp:spPr>
        <a:xfrm>
          <a:off x="0" y="83032"/>
          <a:ext cx="6900512"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Fitness motivated individuals</a:t>
          </a:r>
          <a:endParaRPr lang="en-US" sz="2900" kern="1200" dirty="0"/>
        </a:p>
      </dsp:txBody>
      <dsp:txXfrm>
        <a:off x="33955" y="116987"/>
        <a:ext cx="6832602" cy="627655"/>
      </dsp:txXfrm>
    </dsp:sp>
    <dsp:sp modelId="{DCF8B6F7-F033-4D55-9DA9-47372E7BD273}">
      <dsp:nvSpPr>
        <dsp:cNvPr id="0" name=""/>
        <dsp:cNvSpPr/>
      </dsp:nvSpPr>
      <dsp:spPr>
        <a:xfrm>
          <a:off x="0" y="862117"/>
          <a:ext cx="6900512" cy="695565"/>
        </a:xfrm>
        <a:prstGeom prst="roundRect">
          <a:avLst/>
        </a:prstGeom>
        <a:solidFill>
          <a:schemeClr val="accent2">
            <a:hueOff val="-408258"/>
            <a:satOff val="-1886"/>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he Serif Hand Black"/>
            </a:rPr>
            <a:t>Diabetics</a:t>
          </a:r>
          <a:endParaRPr lang="en-US" sz="2900" kern="1200" dirty="0"/>
        </a:p>
      </dsp:txBody>
      <dsp:txXfrm>
        <a:off x="33955" y="896072"/>
        <a:ext cx="6832602" cy="627655"/>
      </dsp:txXfrm>
    </dsp:sp>
    <dsp:sp modelId="{4F9AE24B-02F6-47C8-ACC9-0E223B6C1745}">
      <dsp:nvSpPr>
        <dsp:cNvPr id="0" name=""/>
        <dsp:cNvSpPr/>
      </dsp:nvSpPr>
      <dsp:spPr>
        <a:xfrm>
          <a:off x="0" y="1641202"/>
          <a:ext cx="6900512" cy="695565"/>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Individuals with genetic disorders</a:t>
          </a:r>
          <a:endParaRPr lang="en-US" sz="2900" kern="1200" dirty="0"/>
        </a:p>
      </dsp:txBody>
      <dsp:txXfrm>
        <a:off x="33955" y="1675157"/>
        <a:ext cx="6832602" cy="627655"/>
      </dsp:txXfrm>
    </dsp:sp>
    <dsp:sp modelId="{E22AEB03-855B-47C9-A70A-A36692E921E8}">
      <dsp:nvSpPr>
        <dsp:cNvPr id="0" name=""/>
        <dsp:cNvSpPr/>
      </dsp:nvSpPr>
      <dsp:spPr>
        <a:xfrm>
          <a:off x="0" y="2420287"/>
          <a:ext cx="6900512" cy="695565"/>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Expectant mothers</a:t>
          </a:r>
          <a:endParaRPr lang="en-US" sz="2900" kern="1200" dirty="0"/>
        </a:p>
      </dsp:txBody>
      <dsp:txXfrm>
        <a:off x="33955" y="2454242"/>
        <a:ext cx="6832602" cy="627655"/>
      </dsp:txXfrm>
    </dsp:sp>
    <dsp:sp modelId="{9EB3E4DB-3074-45D3-B383-E7414B55CF71}">
      <dsp:nvSpPr>
        <dsp:cNvPr id="0" name=""/>
        <dsp:cNvSpPr/>
      </dsp:nvSpPr>
      <dsp:spPr>
        <a:xfrm>
          <a:off x="0" y="3199373"/>
          <a:ext cx="6900512" cy="695565"/>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Personal Trainers</a:t>
          </a:r>
        </a:p>
      </dsp:txBody>
      <dsp:txXfrm>
        <a:off x="33955" y="3233328"/>
        <a:ext cx="6832602" cy="627655"/>
      </dsp:txXfrm>
    </dsp:sp>
    <dsp:sp modelId="{CAC7833A-3512-4EB7-AB55-28E84F3D529B}">
      <dsp:nvSpPr>
        <dsp:cNvPr id="0" name=""/>
        <dsp:cNvSpPr/>
      </dsp:nvSpPr>
      <dsp:spPr>
        <a:xfrm>
          <a:off x="0" y="3978458"/>
          <a:ext cx="6900512" cy="695565"/>
        </a:xfrm>
        <a:prstGeom prst="roundRect">
          <a:avLst/>
        </a:prstGeom>
        <a:solidFill>
          <a:schemeClr val="accent2">
            <a:hueOff val="-2041292"/>
            <a:satOff val="-9428"/>
            <a:lumOff val="-1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High risk individuals</a:t>
          </a:r>
        </a:p>
      </dsp:txBody>
      <dsp:txXfrm>
        <a:off x="33955" y="4012413"/>
        <a:ext cx="6832602" cy="627655"/>
      </dsp:txXfrm>
    </dsp:sp>
    <dsp:sp modelId="{3160AC76-B538-4276-81EC-9BB4C1150022}">
      <dsp:nvSpPr>
        <dsp:cNvPr id="0" name=""/>
        <dsp:cNvSpPr/>
      </dsp:nvSpPr>
      <dsp:spPr>
        <a:xfrm>
          <a:off x="0" y="4757543"/>
          <a:ext cx="6900512" cy="695565"/>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he Serif Hand Black"/>
            </a:rPr>
            <a:t>Nutritionists</a:t>
          </a:r>
        </a:p>
      </dsp:txBody>
      <dsp:txXfrm>
        <a:off x="33955" y="4791498"/>
        <a:ext cx="6832602"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11/25/2020</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11/25/2020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a:xfrm>
            <a:off x="5622061" y="762538"/>
            <a:ext cx="5649349" cy="3199862"/>
          </a:xfrm>
        </p:spPr>
        <p:txBody>
          <a:bodyPr anchor="b">
            <a:normAutofit/>
          </a:bodyPr>
          <a:lstStyle/>
          <a:p>
            <a:pPr algn="l"/>
            <a:r>
              <a:rPr lang="en-US" sz="8000">
                <a:solidFill>
                  <a:srgbClr val="FBF9F6"/>
                </a:solidFill>
              </a:rPr>
              <a:t>Health and Fitness monitoring system</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a:xfrm>
            <a:off x="5622061" y="4312561"/>
            <a:ext cx="5649349" cy="1687815"/>
          </a:xfrm>
        </p:spPr>
        <p:txBody>
          <a:bodyPr vert="horz" lIns="91440" tIns="45720" rIns="91440" bIns="45720" rtlCol="0" anchor="t">
            <a:normAutofit/>
          </a:bodyPr>
          <a:lstStyle/>
          <a:p>
            <a:pPr algn="l"/>
            <a:r>
              <a:rPr lang="en-US" sz="3600" b="1">
                <a:solidFill>
                  <a:srgbClr val="FBF9F6"/>
                </a:solidFill>
              </a:rPr>
              <a:t>CS 2043 Project 1</a:t>
            </a:r>
          </a:p>
        </p:txBody>
      </p:sp>
      <p:pic>
        <p:nvPicPr>
          <p:cNvPr id="7" name="Graphic 6" descr="Run">
            <a:extLst>
              <a:ext uri="{FF2B5EF4-FFF2-40B4-BE49-F238E27FC236}">
                <a16:creationId xmlns:a16="http://schemas.microsoft.com/office/drawing/2014/main" id="{91A4FE1B-D3CE-4B83-9810-8D3ED9C4E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4" name="Rectangle 6">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27432"/>
          </a:xfrm>
          <a:custGeom>
            <a:avLst/>
            <a:gdLst>
              <a:gd name="connsiteX0" fmla="*/ 0 w 5303520"/>
              <a:gd name="connsiteY0" fmla="*/ 0 h 27432"/>
              <a:gd name="connsiteX1" fmla="*/ 556870 w 5303520"/>
              <a:gd name="connsiteY1" fmla="*/ 0 h 27432"/>
              <a:gd name="connsiteX2" fmla="*/ 1272845 w 5303520"/>
              <a:gd name="connsiteY2" fmla="*/ 0 h 27432"/>
              <a:gd name="connsiteX3" fmla="*/ 1882750 w 5303520"/>
              <a:gd name="connsiteY3" fmla="*/ 0 h 27432"/>
              <a:gd name="connsiteX4" fmla="*/ 2439619 w 5303520"/>
              <a:gd name="connsiteY4" fmla="*/ 0 h 27432"/>
              <a:gd name="connsiteX5" fmla="*/ 3155594 w 5303520"/>
              <a:gd name="connsiteY5" fmla="*/ 0 h 27432"/>
              <a:gd name="connsiteX6" fmla="*/ 3818534 w 5303520"/>
              <a:gd name="connsiteY6" fmla="*/ 0 h 27432"/>
              <a:gd name="connsiteX7" fmla="*/ 4481474 w 5303520"/>
              <a:gd name="connsiteY7" fmla="*/ 0 h 27432"/>
              <a:gd name="connsiteX8" fmla="*/ 5303520 w 5303520"/>
              <a:gd name="connsiteY8" fmla="*/ 0 h 27432"/>
              <a:gd name="connsiteX9" fmla="*/ 5303520 w 5303520"/>
              <a:gd name="connsiteY9" fmla="*/ 27432 h 27432"/>
              <a:gd name="connsiteX10" fmla="*/ 4746650 w 5303520"/>
              <a:gd name="connsiteY10" fmla="*/ 27432 h 27432"/>
              <a:gd name="connsiteX11" fmla="*/ 4242816 w 5303520"/>
              <a:gd name="connsiteY11" fmla="*/ 27432 h 27432"/>
              <a:gd name="connsiteX12" fmla="*/ 3526841 w 5303520"/>
              <a:gd name="connsiteY12" fmla="*/ 27432 h 27432"/>
              <a:gd name="connsiteX13" fmla="*/ 2969971 w 5303520"/>
              <a:gd name="connsiteY13" fmla="*/ 27432 h 27432"/>
              <a:gd name="connsiteX14" fmla="*/ 2253996 w 5303520"/>
              <a:gd name="connsiteY14" fmla="*/ 27432 h 27432"/>
              <a:gd name="connsiteX15" fmla="*/ 1484986 w 5303520"/>
              <a:gd name="connsiteY15" fmla="*/ 27432 h 27432"/>
              <a:gd name="connsiteX16" fmla="*/ 875081 w 5303520"/>
              <a:gd name="connsiteY16" fmla="*/ 27432 h 27432"/>
              <a:gd name="connsiteX17" fmla="*/ 0 w 5303520"/>
              <a:gd name="connsiteY17" fmla="*/ 27432 h 27432"/>
              <a:gd name="connsiteX18" fmla="*/ 0 w 530352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27432"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3593" y="13343"/>
                  <a:pt x="5303797" y="14402"/>
                  <a:pt x="5303520" y="27432"/>
                </a:cubicBezTo>
                <a:cubicBezTo>
                  <a:pt x="5132450" y="9645"/>
                  <a:pt x="4953391" y="27858"/>
                  <a:pt x="4746650" y="27432"/>
                </a:cubicBezTo>
                <a:cubicBezTo>
                  <a:pt x="4539909" y="27007"/>
                  <a:pt x="4361261" y="16312"/>
                  <a:pt x="4242816" y="27432"/>
                </a:cubicBezTo>
                <a:cubicBezTo>
                  <a:pt x="4124371" y="38552"/>
                  <a:pt x="3754907" y="30170"/>
                  <a:pt x="3526841" y="27432"/>
                </a:cubicBezTo>
                <a:cubicBezTo>
                  <a:pt x="3298775" y="24694"/>
                  <a:pt x="3164473" y="13057"/>
                  <a:pt x="2969971" y="27432"/>
                </a:cubicBezTo>
                <a:cubicBezTo>
                  <a:pt x="2775469" y="41808"/>
                  <a:pt x="2608536" y="11194"/>
                  <a:pt x="2253996" y="27432"/>
                </a:cubicBezTo>
                <a:cubicBezTo>
                  <a:pt x="1899456" y="43670"/>
                  <a:pt x="1752044" y="37933"/>
                  <a:pt x="1484986" y="27432"/>
                </a:cubicBezTo>
                <a:cubicBezTo>
                  <a:pt x="1217928" y="16932"/>
                  <a:pt x="1060609" y="4360"/>
                  <a:pt x="875081" y="27432"/>
                </a:cubicBezTo>
                <a:cubicBezTo>
                  <a:pt x="689553" y="50504"/>
                  <a:pt x="188846" y="34372"/>
                  <a:pt x="0" y="27432"/>
                </a:cubicBezTo>
                <a:cubicBezTo>
                  <a:pt x="-1027" y="16774"/>
                  <a:pt x="589" y="8401"/>
                  <a:pt x="0" y="0"/>
                </a:cubicBezTo>
                <a:close/>
              </a:path>
              <a:path w="5303520" h="27432"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3295" y="13080"/>
                  <a:pt x="5304172" y="14823"/>
                  <a:pt x="5303520" y="27432"/>
                </a:cubicBezTo>
                <a:cubicBezTo>
                  <a:pt x="5082751" y="27600"/>
                  <a:pt x="4993374" y="33244"/>
                  <a:pt x="4746650" y="27432"/>
                </a:cubicBezTo>
                <a:cubicBezTo>
                  <a:pt x="4499926" y="21621"/>
                  <a:pt x="4368648" y="1957"/>
                  <a:pt x="4083710" y="27432"/>
                </a:cubicBezTo>
                <a:cubicBezTo>
                  <a:pt x="3798772" y="52907"/>
                  <a:pt x="3729434" y="14645"/>
                  <a:pt x="3473806" y="27432"/>
                </a:cubicBezTo>
                <a:cubicBezTo>
                  <a:pt x="3218178" y="40219"/>
                  <a:pt x="3056855" y="39147"/>
                  <a:pt x="2704795" y="27432"/>
                </a:cubicBezTo>
                <a:cubicBezTo>
                  <a:pt x="2352735" y="15717"/>
                  <a:pt x="2319447" y="38401"/>
                  <a:pt x="1935785" y="27432"/>
                </a:cubicBezTo>
                <a:cubicBezTo>
                  <a:pt x="1552123" y="16464"/>
                  <a:pt x="1532619" y="8678"/>
                  <a:pt x="1378915" y="27432"/>
                </a:cubicBezTo>
                <a:cubicBezTo>
                  <a:pt x="1225211" y="46187"/>
                  <a:pt x="1038692" y="43452"/>
                  <a:pt x="715975" y="27432"/>
                </a:cubicBezTo>
                <a:cubicBezTo>
                  <a:pt x="393258" y="11412"/>
                  <a:pt x="303768" y="36088"/>
                  <a:pt x="0" y="27432"/>
                </a:cubicBezTo>
                <a:cubicBezTo>
                  <a:pt x="151" y="17585"/>
                  <a:pt x="-198" y="13251"/>
                  <a:pt x="0" y="0"/>
                </a:cubicBezTo>
                <a:close/>
              </a:path>
            </a:pathLst>
          </a:custGeom>
          <a:solidFill>
            <a:srgbClr val="FBF9F6"/>
          </a:solidFill>
          <a:ln w="41275" cap="rnd">
            <a:solidFill>
              <a:srgbClr val="FBF9F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p:txBody>
          <a:bodyPr/>
          <a:lstStyle/>
          <a:p>
            <a:r>
              <a:rPr lang="en-US" dirty="0"/>
              <a:t>Thank you</a:t>
            </a:r>
          </a:p>
        </p:txBody>
      </p:sp>
      <p:pic>
        <p:nvPicPr>
          <p:cNvPr id="23" name="Online Image Placeholder 23" descr="User">
            <a:extLst>
              <a:ext uri="{FF2B5EF4-FFF2-40B4-BE49-F238E27FC236}">
                <a16:creationId xmlns:a16="http://schemas.microsoft.com/office/drawing/2014/main" id="{B4D6CBD8-BAE2-4829-AC80-ACEA4658DDC9}"/>
              </a:ext>
            </a:extLst>
          </p:cNvPr>
          <p:cNvPicPr>
            <a:picLocks noGrp="1" noChangeAspect="1"/>
          </p:cNvPicPr>
          <p:nvPr>
            <p:ph type="pic" sz="quarter" idx="13"/>
          </p:nvPr>
        </p:nvPicPr>
        <p:blipFill rotWithShape="1">
          <a:blip r:embed="rId2">
            <a:extLst>
              <a:ext uri="{96DAC541-7B7A-43D3-8B79-37D633B846F1}">
                <asvg:svgBlip xmlns:asvg="http://schemas.microsoft.com/office/drawing/2016/SVG/main" r:embed="rId3"/>
              </a:ext>
            </a:extLst>
          </a:blip>
          <a:srcRect/>
          <a:stretch/>
        </p:blipFill>
        <p:spPr/>
      </p:pic>
      <p:sp>
        <p:nvSpPr>
          <p:cNvPr id="9" name="Text Placeholder 8">
            <a:extLst>
              <a:ext uri="{FF2B5EF4-FFF2-40B4-BE49-F238E27FC236}">
                <a16:creationId xmlns:a16="http://schemas.microsoft.com/office/drawing/2014/main" id="{41690B51-B7AB-4D15-951F-60CB62BB8DCF}"/>
              </a:ext>
            </a:extLst>
          </p:cNvPr>
          <p:cNvSpPr>
            <a:spLocks noGrp="1"/>
          </p:cNvSpPr>
          <p:nvPr>
            <p:ph type="body" sz="quarter" idx="18"/>
          </p:nvPr>
        </p:nvSpPr>
        <p:spPr/>
        <p:txBody>
          <a:bodyPr/>
          <a:lstStyle/>
          <a:p>
            <a:r>
              <a:rPr lang="en-US" dirty="0"/>
              <a:t>Presenter name</a:t>
            </a:r>
          </a:p>
          <a:p>
            <a:endParaRPr lang="en-US" dirty="0"/>
          </a:p>
        </p:txBody>
      </p:sp>
      <p:pic>
        <p:nvPicPr>
          <p:cNvPr id="25" name="Online Image Placeholder 27" descr="Envelope">
            <a:extLst>
              <a:ext uri="{FF2B5EF4-FFF2-40B4-BE49-F238E27FC236}">
                <a16:creationId xmlns:a16="http://schemas.microsoft.com/office/drawing/2014/main" id="{329FB706-264C-44A5-B17E-0D396F61AEF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p:pic>
      <p:sp>
        <p:nvSpPr>
          <p:cNvPr id="10" name="Text Placeholder 9">
            <a:extLst>
              <a:ext uri="{FF2B5EF4-FFF2-40B4-BE49-F238E27FC236}">
                <a16:creationId xmlns:a16="http://schemas.microsoft.com/office/drawing/2014/main" id="{53C6B086-BC3B-4FE1-A23D-D1396E627EE6}"/>
              </a:ext>
            </a:extLst>
          </p:cNvPr>
          <p:cNvSpPr>
            <a:spLocks noGrp="1"/>
          </p:cNvSpPr>
          <p:nvPr>
            <p:ph type="body" sz="quarter" idx="20"/>
          </p:nvPr>
        </p:nvSpPr>
        <p:spPr/>
        <p:txBody>
          <a:bodyPr/>
          <a:lstStyle/>
          <a:p>
            <a:r>
              <a:rPr lang="en-US" dirty="0"/>
              <a:t>Email address</a:t>
            </a:r>
          </a:p>
          <a:p>
            <a:endParaRPr lang="en-US" dirty="0"/>
          </a:p>
        </p:txBody>
      </p:sp>
      <p:pic>
        <p:nvPicPr>
          <p:cNvPr id="27" name="Online Image Placeholder 11" descr="Monitor">
            <a:extLst>
              <a:ext uri="{FF2B5EF4-FFF2-40B4-BE49-F238E27FC236}">
                <a16:creationId xmlns:a16="http://schemas.microsoft.com/office/drawing/2014/main" id="{6EC943CF-98BB-4FE5-A6A8-5371D13646A3}"/>
              </a:ext>
            </a:extLst>
          </p:cNvPr>
          <p:cNvPicPr>
            <a:picLocks noGrp="1" noChangeAspect="1"/>
          </p:cNvPicPr>
          <p:nvPr>
            <p:ph type="pic" sz="quarter" idx="17"/>
          </p:nvPr>
        </p:nvPicPr>
        <p:blipFill rotWithShape="1">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p:pic>
      <p:sp>
        <p:nvSpPr>
          <p:cNvPr id="11" name="Text Placeholder 10">
            <a:extLst>
              <a:ext uri="{FF2B5EF4-FFF2-40B4-BE49-F238E27FC236}">
                <a16:creationId xmlns:a16="http://schemas.microsoft.com/office/drawing/2014/main" id="{1612A310-0919-4438-952C-499AC4A95E7A}"/>
              </a:ext>
            </a:extLst>
          </p:cNvPr>
          <p:cNvSpPr>
            <a:spLocks noGrp="1"/>
          </p:cNvSpPr>
          <p:nvPr>
            <p:ph type="body" sz="quarter" idx="22"/>
          </p:nvPr>
        </p:nvSpPr>
        <p:spPr/>
        <p:txBody>
          <a:bodyPr/>
          <a:lstStyle/>
          <a:p>
            <a:r>
              <a:rPr lang="en-US" dirty="0"/>
              <a:t>Website</a:t>
            </a:r>
          </a:p>
          <a:p>
            <a:endParaRPr lang="en-US" dirty="0"/>
          </a:p>
        </p:txBody>
      </p:sp>
      <p:sp>
        <p:nvSpPr>
          <p:cNvPr id="4" name="Footer Placeholder 3">
            <a:extLst>
              <a:ext uri="{FF2B5EF4-FFF2-40B4-BE49-F238E27FC236}">
                <a16:creationId xmlns:a16="http://schemas.microsoft.com/office/drawing/2014/main" id="{8B357B38-EB06-465C-8F7E-F7E1E7079D1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p:txBody>
          <a:bodyPr/>
          <a:lstStyle/>
          <a:p>
            <a:fld id="{2C18C1E5-FB55-42F5-BD6D-9CC153FCDBE6}" type="slidenum">
              <a:rPr lang="en-US" smtClean="0"/>
              <a:pPr/>
              <a:t>10</a:t>
            </a:fld>
            <a:endParaRPr lang="en-US" dirty="0"/>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EDBB77-0E30-4710-8BE3-5ED4FE4F2954}"/>
              </a:ext>
            </a:extLst>
          </p:cNvPr>
          <p:cNvSpPr>
            <a:spLocks noGrp="1"/>
          </p:cNvSpPr>
          <p:nvPr>
            <p:ph type="title"/>
          </p:nvPr>
        </p:nvSpPr>
        <p:spPr/>
        <p:txBody>
          <a:bodyPr/>
          <a:lstStyle/>
          <a:p>
            <a:r>
              <a:rPr lang="en-US" dirty="0"/>
              <a:t>Our TEAM</a:t>
            </a:r>
          </a:p>
        </p:txBody>
      </p:sp>
      <p:sp>
        <p:nvSpPr>
          <p:cNvPr id="11" name="Text Placeholder 10">
            <a:extLst>
              <a:ext uri="{FF2B5EF4-FFF2-40B4-BE49-F238E27FC236}">
                <a16:creationId xmlns:a16="http://schemas.microsoft.com/office/drawing/2014/main" id="{CC188E31-6F56-43CB-A51D-5CE82F862217}"/>
              </a:ext>
            </a:extLst>
          </p:cNvPr>
          <p:cNvSpPr>
            <a:spLocks noGrp="1"/>
          </p:cNvSpPr>
          <p:nvPr>
            <p:ph type="body" sz="quarter" idx="18"/>
          </p:nvPr>
        </p:nvSpPr>
        <p:spPr>
          <a:xfrm>
            <a:off x="630936" y="4496088"/>
            <a:ext cx="2760912" cy="999456"/>
          </a:xfrm>
        </p:spPr>
        <p:txBody>
          <a:bodyPr vert="horz" lIns="91440" tIns="45720" rIns="91440" bIns="45720" rtlCol="0" anchor="t">
            <a:noAutofit/>
          </a:bodyPr>
          <a:lstStyle/>
          <a:p>
            <a:r>
              <a:rPr lang="en-US" dirty="0">
                <a:ea typeface="+mn-lt"/>
                <a:cs typeface="+mn-lt"/>
              </a:rPr>
              <a:t>Mohamed Mesbahi El </a:t>
            </a:r>
            <a:r>
              <a:rPr lang="en-US" dirty="0" err="1">
                <a:ea typeface="+mn-lt"/>
                <a:cs typeface="+mn-lt"/>
              </a:rPr>
              <a:t>Aouame</a:t>
            </a:r>
            <a:endParaRPr lang="en-US" dirty="0" err="1"/>
          </a:p>
          <a:p>
            <a:pPr lvl="1"/>
            <a:r>
              <a:rPr lang="en-US" dirty="0">
                <a:ea typeface="+mn-lt"/>
                <a:cs typeface="+mn-lt"/>
              </a:rPr>
              <a:t>Third year student at UNBSJ.</a:t>
            </a:r>
          </a:p>
          <a:p>
            <a:pPr lvl="1"/>
            <a:r>
              <a:rPr lang="en-US" dirty="0">
                <a:ea typeface="+mn-lt"/>
                <a:cs typeface="+mn-lt"/>
              </a:rPr>
              <a:t> C++ Programmer and AI enthusiast. Interested in embedded systems development in the domain of IoT, as well as neural networking and deep learning techniques.</a:t>
            </a:r>
            <a:endParaRPr lang="en-US"/>
          </a:p>
          <a:p>
            <a:pPr lvl="1"/>
            <a:endParaRPr lang="en-US" noProof="0" dirty="0"/>
          </a:p>
        </p:txBody>
      </p:sp>
      <p:sp>
        <p:nvSpPr>
          <p:cNvPr id="13" name="Text Placeholder 12">
            <a:extLst>
              <a:ext uri="{FF2B5EF4-FFF2-40B4-BE49-F238E27FC236}">
                <a16:creationId xmlns:a16="http://schemas.microsoft.com/office/drawing/2014/main" id="{4D9B118C-6413-489D-9C19-5FB260AF80A0}"/>
              </a:ext>
            </a:extLst>
          </p:cNvPr>
          <p:cNvSpPr>
            <a:spLocks noGrp="1"/>
          </p:cNvSpPr>
          <p:nvPr>
            <p:ph type="body" sz="quarter" idx="20"/>
          </p:nvPr>
        </p:nvSpPr>
        <p:spPr/>
        <p:txBody>
          <a:bodyPr vert="horz" lIns="91440" tIns="45720" rIns="91440" bIns="45720" rtlCol="0" anchor="t">
            <a:noAutofit/>
          </a:bodyPr>
          <a:lstStyle/>
          <a:p>
            <a:r>
              <a:rPr lang="en-US" dirty="0">
                <a:ea typeface="+mn-lt"/>
                <a:cs typeface="+mn-lt"/>
              </a:rPr>
              <a:t>Michael Guo</a:t>
            </a:r>
            <a:endParaRPr lang="en-US" dirty="0"/>
          </a:p>
          <a:p>
            <a:pPr lvl="1"/>
            <a:r>
              <a:rPr lang="en-US" noProof="0" dirty="0"/>
              <a:t>Title</a:t>
            </a:r>
          </a:p>
          <a:p>
            <a:endParaRPr lang="en-US" dirty="0"/>
          </a:p>
        </p:txBody>
      </p:sp>
      <p:sp>
        <p:nvSpPr>
          <p:cNvPr id="15" name="Text Placeholder 14">
            <a:extLst>
              <a:ext uri="{FF2B5EF4-FFF2-40B4-BE49-F238E27FC236}">
                <a16:creationId xmlns:a16="http://schemas.microsoft.com/office/drawing/2014/main" id="{B6B3FA83-E76D-434E-A1B2-F30790338CD2}"/>
              </a:ext>
            </a:extLst>
          </p:cNvPr>
          <p:cNvSpPr>
            <a:spLocks noGrp="1"/>
          </p:cNvSpPr>
          <p:nvPr>
            <p:ph type="body" sz="quarter" idx="22"/>
          </p:nvPr>
        </p:nvSpPr>
        <p:spPr>
          <a:xfrm>
            <a:off x="9058944" y="4754880"/>
            <a:ext cx="2487743" cy="1790211"/>
          </a:xfrm>
        </p:spPr>
        <p:txBody>
          <a:bodyPr vert="horz" lIns="91440" tIns="45720" rIns="91440" bIns="45720" rtlCol="0" anchor="t">
            <a:noAutofit/>
          </a:bodyPr>
          <a:lstStyle/>
          <a:p>
            <a:r>
              <a:rPr lang="en-US" dirty="0">
                <a:ea typeface="+mn-lt"/>
                <a:cs typeface="+mn-lt"/>
              </a:rPr>
              <a:t>Lindsay Mullett</a:t>
            </a:r>
            <a:endParaRPr lang="en-US" dirty="0"/>
          </a:p>
          <a:p>
            <a:pPr lvl="1"/>
            <a:r>
              <a:rPr lang="en-US" dirty="0">
                <a:ea typeface="+mn-lt"/>
                <a:cs typeface="+mn-lt"/>
              </a:rPr>
              <a:t>UNBSJ </a:t>
            </a:r>
            <a:r>
              <a:rPr lang="en-US" dirty="0" err="1">
                <a:ea typeface="+mn-lt"/>
                <a:cs typeface="+mn-lt"/>
              </a:rPr>
              <a:t>BscCs</a:t>
            </a:r>
            <a:r>
              <a:rPr lang="en-US" dirty="0">
                <a:ea typeface="+mn-lt"/>
                <a:cs typeface="+mn-lt"/>
              </a:rPr>
              <a:t> student</a:t>
            </a:r>
          </a:p>
          <a:p>
            <a:pPr lvl="1" algn="l"/>
            <a:r>
              <a:rPr lang="en-US" dirty="0">
                <a:ea typeface="+mn-lt"/>
                <a:cs typeface="+mn-lt"/>
              </a:rPr>
              <a:t>Educated in data management and object orientated programming.  Motivated to improve implementation and efficiency of systems relating to precision medicine. </a:t>
            </a:r>
          </a:p>
          <a:p>
            <a:pPr lvl="1"/>
            <a:endParaRPr lang="en-US" dirty="0"/>
          </a:p>
          <a:p>
            <a:endParaRPr lang="en-US" dirty="0"/>
          </a:p>
        </p:txBody>
      </p:sp>
      <p:sp>
        <p:nvSpPr>
          <p:cNvPr id="22" name="Picture Placeholder 21">
            <a:extLst>
              <a:ext uri="{FF2B5EF4-FFF2-40B4-BE49-F238E27FC236}">
                <a16:creationId xmlns:a16="http://schemas.microsoft.com/office/drawing/2014/main" id="{4D71FF59-D638-437E-A470-7EEC2CEAB82E}"/>
              </a:ext>
            </a:extLst>
          </p:cNvPr>
          <p:cNvSpPr>
            <a:spLocks noGrp="1"/>
          </p:cNvSpPr>
          <p:nvPr>
            <p:ph type="pic" sz="quarter" idx="13"/>
          </p:nvPr>
        </p:nvSpPr>
        <p:spPr/>
      </p:sp>
      <p:sp>
        <p:nvSpPr>
          <p:cNvPr id="26" name="Picture Placeholder 25">
            <a:extLst>
              <a:ext uri="{FF2B5EF4-FFF2-40B4-BE49-F238E27FC236}">
                <a16:creationId xmlns:a16="http://schemas.microsoft.com/office/drawing/2014/main" id="{89F6B71F-DDFD-44EB-B1BF-235A7068A29A}"/>
              </a:ext>
            </a:extLst>
          </p:cNvPr>
          <p:cNvSpPr>
            <a:spLocks noGrp="1"/>
          </p:cNvSpPr>
          <p:nvPr>
            <p:ph type="pic" sz="quarter" idx="15"/>
          </p:nvPr>
        </p:nvSpPr>
        <p:spPr/>
      </p:sp>
      <p:pic>
        <p:nvPicPr>
          <p:cNvPr id="30" name="Picture 30" descr="A person sitting at a table with wine glasses&#10;&#10;Description automatically generated">
            <a:extLst>
              <a:ext uri="{FF2B5EF4-FFF2-40B4-BE49-F238E27FC236}">
                <a16:creationId xmlns:a16="http://schemas.microsoft.com/office/drawing/2014/main" id="{EC9CD19C-1CD2-44B8-87CE-EC62F58FFE66}"/>
              </a:ext>
            </a:extLst>
          </p:cNvPr>
          <p:cNvPicPr>
            <a:picLocks noGrp="1" noChangeAspect="1"/>
          </p:cNvPicPr>
          <p:nvPr>
            <p:ph type="pic" sz="quarter" idx="17"/>
          </p:nvPr>
        </p:nvPicPr>
        <p:blipFill rotWithShape="1">
          <a:blip r:embed="rId2"/>
          <a:srcRect l="14970" t="5229" r="47305" b="35948"/>
          <a:stretch/>
        </p:blipFill>
        <p:spPr>
          <a:xfrm>
            <a:off x="9791293" y="3008025"/>
            <a:ext cx="1032978" cy="1486019"/>
          </a:xfrm>
        </p:spPr>
      </p:pic>
    </p:spTree>
    <p:extLst>
      <p:ext uri="{BB962C8B-B14F-4D97-AF65-F5344CB8AC3E}">
        <p14:creationId xmlns:p14="http://schemas.microsoft.com/office/powerpoint/2010/main" val="404807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lstStyle/>
          <a:p>
            <a:r>
              <a:rPr lang="en-US" dirty="0">
                <a:ea typeface="+mj-lt"/>
                <a:cs typeface="+mj-lt"/>
              </a:rPr>
              <a:t>Overview of the System</a:t>
            </a:r>
            <a:endParaRPr lang="en-US" dirty="0"/>
          </a:p>
        </p:txBody>
      </p:sp>
      <p:sp>
        <p:nvSpPr>
          <p:cNvPr id="14" name="Text Placeholder 13">
            <a:extLst>
              <a:ext uri="{FF2B5EF4-FFF2-40B4-BE49-F238E27FC236}">
                <a16:creationId xmlns:a16="http://schemas.microsoft.com/office/drawing/2014/main" id="{A3312664-75A7-465D-B522-B4D1998EE835}"/>
              </a:ext>
            </a:extLst>
          </p:cNvPr>
          <p:cNvSpPr>
            <a:spLocks noGrp="1"/>
          </p:cNvSpPr>
          <p:nvPr>
            <p:ph type="body" idx="1"/>
          </p:nvPr>
        </p:nvSpPr>
        <p:spPr/>
        <p:txBody>
          <a:bodyPr/>
          <a:lstStyle/>
          <a:p>
            <a:r>
              <a:rPr lang="en-US" dirty="0"/>
              <a:t>Client</a:t>
            </a:r>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p:txBody>
          <a:bodyPr vert="horz" lIns="91440" tIns="45720" rIns="91440" bIns="45720" rtlCol="0" anchor="t">
            <a:normAutofit/>
          </a:bodyPr>
          <a:lstStyle/>
          <a:p>
            <a:pPr marL="0" indent="0">
              <a:buNone/>
            </a:pPr>
            <a:r>
              <a:rPr lang="en-US" dirty="0">
                <a:ea typeface="+mn-lt"/>
                <a:cs typeface="+mn-lt"/>
              </a:rPr>
              <a:t>Person who would purchase device and upload personal data to be monitored and measured to be used for self-improvement and medical treatments. User can create account to assess own data. Client would need to own a smart watch for measuring vitals and recording physical data</a:t>
            </a:r>
            <a:endParaRPr lang="en-US"/>
          </a:p>
          <a:p>
            <a:pPr lvl="0"/>
            <a:endParaRPr lang="en-US" dirty="0"/>
          </a:p>
          <a:p>
            <a:endParaRPr lang="en-US" dirty="0"/>
          </a:p>
        </p:txBody>
      </p:sp>
      <p:sp>
        <p:nvSpPr>
          <p:cNvPr id="16" name="Text Placeholder 15">
            <a:extLst>
              <a:ext uri="{FF2B5EF4-FFF2-40B4-BE49-F238E27FC236}">
                <a16:creationId xmlns:a16="http://schemas.microsoft.com/office/drawing/2014/main" id="{36355637-BB26-4973-8B98-06B7E307CB60}"/>
              </a:ext>
            </a:extLst>
          </p:cNvPr>
          <p:cNvSpPr>
            <a:spLocks noGrp="1"/>
          </p:cNvSpPr>
          <p:nvPr>
            <p:ph type="body" sz="quarter" idx="3"/>
          </p:nvPr>
        </p:nvSpPr>
        <p:spPr/>
        <p:txBody>
          <a:bodyPr/>
          <a:lstStyle/>
          <a:p>
            <a:r>
              <a:rPr lang="en-US" dirty="0"/>
              <a:t>System</a:t>
            </a:r>
          </a:p>
        </p:txBody>
      </p:sp>
      <p:sp>
        <p:nvSpPr>
          <p:cNvPr id="17" name="Content Placeholder 16">
            <a:extLst>
              <a:ext uri="{FF2B5EF4-FFF2-40B4-BE49-F238E27FC236}">
                <a16:creationId xmlns:a16="http://schemas.microsoft.com/office/drawing/2014/main" id="{373034D9-ED6D-4A5A-A8F5-A417D26C5A0F}"/>
              </a:ext>
            </a:extLst>
          </p:cNvPr>
          <p:cNvSpPr>
            <a:spLocks noGrp="1"/>
          </p:cNvSpPr>
          <p:nvPr>
            <p:ph sz="quarter" idx="4"/>
          </p:nvPr>
        </p:nvSpPr>
        <p:spPr/>
        <p:txBody>
          <a:bodyPr vert="horz" lIns="91440" tIns="45720" rIns="91440" bIns="45720" rtlCol="0" anchor="t">
            <a:normAutofit/>
          </a:bodyPr>
          <a:lstStyle/>
          <a:p>
            <a:pPr marL="0" indent="0">
              <a:buNone/>
            </a:pPr>
            <a:r>
              <a:rPr lang="en-US" dirty="0">
                <a:ea typeface="+mn-lt"/>
                <a:cs typeface="+mn-lt"/>
              </a:rPr>
              <a:t>Website and app connected personal device. Device will measure physical data and store it with the client’s profile accessible through a website. User friendly interface for client to upload and monitor data. Interface for healthcare professionals to connect to in the evet of urgent medical care. It is required to keep medical information and personal information separate.</a:t>
            </a:r>
            <a:endParaRPr lang="en-US" dirty="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a:xfrm>
            <a:off x="4322736" y="6743808"/>
            <a:ext cx="2743200" cy="365125"/>
          </a:xfrm>
        </p:spPr>
        <p:txBody>
          <a:bodyPr/>
          <a:lstStyle/>
          <a:p>
            <a:fld id="{2C18C1E5-FB55-42F5-BD6D-9CC153FCDBE6}" type="slidenum">
              <a:rPr lang="en-US" smtClean="0"/>
              <a:pPr/>
              <a:t>3</a:t>
            </a:fld>
            <a:endParaRPr lang="en-US" dirty="0"/>
          </a:p>
        </p:txBody>
      </p:sp>
    </p:spTree>
    <p:extLst>
      <p:ext uri="{BB962C8B-B14F-4D97-AF65-F5344CB8AC3E}">
        <p14:creationId xmlns:p14="http://schemas.microsoft.com/office/powerpoint/2010/main" val="382836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4" name="Rectangle 2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890338" y="640080"/>
            <a:ext cx="3734014" cy="3566160"/>
          </a:xfrm>
        </p:spPr>
        <p:txBody>
          <a:bodyPr vert="horz" lIns="91440" tIns="45720" rIns="91440" bIns="45720" rtlCol="0" anchor="b">
            <a:normAutofit/>
          </a:bodyPr>
          <a:lstStyle/>
          <a:p>
            <a:pPr>
              <a:lnSpc>
                <a:spcPct val="90000"/>
              </a:lnSpc>
            </a:pPr>
            <a:r>
              <a:rPr lang="en-US" dirty="0"/>
              <a:t>Stakeholders</a:t>
            </a:r>
            <a:br>
              <a:rPr lang="en-US" sz="4400" dirty="0"/>
            </a:br>
            <a:br>
              <a:rPr lang="en-US" sz="4400" dirty="0"/>
            </a:br>
            <a:r>
              <a:rPr lang="en-US" sz="3600" dirty="0"/>
              <a:t>System can be used by anyone, Specifically Targeted at:</a:t>
            </a:r>
            <a:endParaRPr lang="en-US" sz="3600" i="1" dirty="0"/>
          </a:p>
        </p:txBody>
      </p:sp>
      <p:sp>
        <p:nvSpPr>
          <p:cNvPr id="26"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13E18432-CFA9-4F2E-902D-95B380693D0C}"/>
              </a:ext>
            </a:extLst>
          </p:cNvPr>
          <p:cNvSpPr>
            <a:spLocks noGrp="1"/>
          </p:cNvSpPr>
          <p:nvPr>
            <p:ph type="ftr" sz="quarter" idx="11"/>
          </p:nvPr>
        </p:nvSpPr>
        <p:spPr>
          <a:xfrm>
            <a:off x="817613" y="6356350"/>
            <a:ext cx="3493008"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10405872" y="6356350"/>
            <a:ext cx="1143000" cy="365125"/>
          </a:xfrm>
        </p:spPr>
        <p:txBody>
          <a:bodyPr vert="horz" lIns="91440" tIns="45720" rIns="91440" bIns="45720" rtlCol="0" anchor="ctr">
            <a:normAutofit/>
          </a:bodyPr>
          <a:lstStyle/>
          <a:p>
            <a:pPr>
              <a:spcAft>
                <a:spcPts val="600"/>
              </a:spcAft>
            </a:pPr>
            <a:fld id="{2C18C1E5-FB55-42F5-BD6D-9CC153FCDBE6}" type="slidenum">
              <a:rPr lang="en-US">
                <a:solidFill>
                  <a:srgbClr val="FBF9F6"/>
                </a:solidFill>
              </a:rPr>
              <a:pPr>
                <a:spcAft>
                  <a:spcPts val="600"/>
                </a:spcAft>
              </a:pPr>
              <a:t>4</a:t>
            </a:fld>
            <a:endParaRPr lang="en-US">
              <a:solidFill>
                <a:srgbClr val="FBF9F6"/>
              </a:solidFill>
            </a:endParaRPr>
          </a:p>
        </p:txBody>
      </p:sp>
      <p:graphicFrame>
        <p:nvGraphicFramePr>
          <p:cNvPr id="8" name="Content Placeholder 2">
            <a:extLst>
              <a:ext uri="{FF2B5EF4-FFF2-40B4-BE49-F238E27FC236}">
                <a16:creationId xmlns:a16="http://schemas.microsoft.com/office/drawing/2014/main" id="{BF0C6B93-20B7-47F1-BCB3-E10D9E62525E}"/>
              </a:ext>
            </a:extLst>
          </p:cNvPr>
          <p:cNvGraphicFramePr>
            <a:graphicFrameLocks noGrp="1"/>
          </p:cNvGraphicFramePr>
          <p:nvPr>
            <p:ph idx="1"/>
            <p:extLst>
              <p:ext uri="{D42A27DB-BD31-4B8C-83A1-F6EECF244321}">
                <p14:modId xmlns:p14="http://schemas.microsoft.com/office/powerpoint/2010/main" val="30743629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8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401221"/>
            <a:ext cx="10515600" cy="1348065"/>
          </a:xfrm>
        </p:spPr>
        <p:txBody>
          <a:bodyPr vert="horz" lIns="91440" tIns="45720" rIns="91440" bIns="45720" rtlCol="0">
            <a:normAutofit/>
          </a:bodyPr>
          <a:lstStyle/>
          <a:p>
            <a:r>
              <a:rPr lang="en-US" sz="6800" dirty="0">
                <a:solidFill>
                  <a:schemeClr val="bg1"/>
                </a:solidFill>
              </a:rPr>
              <a:t>Functional system requirements</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5</a:t>
            </a:fld>
            <a:endParaRPr lang="en-US"/>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1684537442"/>
              </p:ext>
            </p:extLst>
          </p:nvPr>
        </p:nvGraphicFramePr>
        <p:xfrm>
          <a:off x="322881" y="2066440"/>
          <a:ext cx="11281491" cy="4451350"/>
        </p:xfrm>
        <a:graphic>
          <a:graphicData uri="http://schemas.openxmlformats.org/drawingml/2006/table">
            <a:tbl>
              <a:tblPr firstRow="1" bandRow="1">
                <a:solidFill>
                  <a:srgbClr val="F2F2F2">
                    <a:alpha val="45098"/>
                  </a:srgbClr>
                </a:solidFill>
                <a:tableStyleId>{5C22544A-7EE6-4342-B048-85BDC9FD1C3A}</a:tableStyleId>
              </a:tblPr>
              <a:tblGrid>
                <a:gridCol w="952772">
                  <a:extLst>
                    <a:ext uri="{9D8B030D-6E8A-4147-A177-3AD203B41FA5}">
                      <a16:colId xmlns:a16="http://schemas.microsoft.com/office/drawing/2014/main" val="4236101987"/>
                    </a:ext>
                  </a:extLst>
                </a:gridCol>
                <a:gridCol w="9255418">
                  <a:extLst>
                    <a:ext uri="{9D8B030D-6E8A-4147-A177-3AD203B41FA5}">
                      <a16:colId xmlns:a16="http://schemas.microsoft.com/office/drawing/2014/main" val="3759119048"/>
                    </a:ext>
                  </a:extLst>
                </a:gridCol>
                <a:gridCol w="1073301">
                  <a:extLst>
                    <a:ext uri="{9D8B030D-6E8A-4147-A177-3AD203B41FA5}">
                      <a16:colId xmlns:a16="http://schemas.microsoft.com/office/drawing/2014/main" val="1493095617"/>
                    </a:ext>
                  </a:extLst>
                </a:gridCol>
              </a:tblGrid>
              <a:tr h="429166">
                <a:tc>
                  <a:txBody>
                    <a:bodyPr/>
                    <a:lstStyle/>
                    <a:p>
                      <a:pPr lvl="0">
                        <a:buNone/>
                      </a:pPr>
                      <a:endParaRPr lang="en-US" sz="1600" b="0" cap="none" spc="0">
                        <a:solidFill>
                          <a:schemeClr val="bg1"/>
                        </a:solidFill>
                      </a:endParaRP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dirty="0">
                          <a:solidFill>
                            <a:schemeClr val="bg1"/>
                          </a:solidFill>
                        </a:rPr>
                        <a:t>Description</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dirty="0">
                          <a:solidFill>
                            <a:schemeClr val="bg1"/>
                          </a:solidFill>
                        </a:rPr>
                        <a:t>Priority</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123168758"/>
                  </a:ext>
                </a:extLst>
              </a:tr>
              <a:tr h="638759">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REQ-1</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The system should allow the user to create his own profile and modify it</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dirty="0">
                          <a:solidFill>
                            <a:schemeClr val="tx1"/>
                          </a:solidFill>
                        </a:rPr>
                        <a:t>5</a:t>
                      </a: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66787693"/>
                  </a:ext>
                </a:extLst>
              </a:tr>
              <a:tr h="638759">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REQ-2</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The system should be able to store the personal health data uploaded by users from any machine(computer/mobile) into a database</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dirty="0">
                          <a:solidFill>
                            <a:schemeClr val="tx1"/>
                          </a:solidFill>
                        </a:rPr>
                        <a:t>5</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7153489"/>
                  </a:ext>
                </a:extLst>
              </a:tr>
              <a:tr h="868313">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REQ-3</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The system should provide 4 types of accounts: one for health professionals, one for personal coaches and nutritionists, one for regular users and one for users at risk (people with diabetes, genetic conditions, chronic diseases...)</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dirty="0">
                          <a:solidFill>
                            <a:schemeClr val="tx1"/>
                          </a:solidFill>
                        </a:rPr>
                        <a:t>3</a:t>
                      </a: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41404444"/>
                  </a:ext>
                </a:extLst>
              </a:tr>
              <a:tr h="638759">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REQ-4</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For the regular users account, the system should have these features: </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r>
                        <a:rPr lang="en-US" sz="1400" cap="none" spc="0" dirty="0">
                          <a:solidFill>
                            <a:schemeClr val="tx1"/>
                          </a:solidFill>
                        </a:rPr>
                        <a:t>2</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1023936015"/>
                  </a:ext>
                </a:extLst>
              </a:tr>
              <a:tr h="618797">
                <a:tc>
                  <a:txBody>
                    <a:bodyPr/>
                    <a:lstStyle/>
                    <a:p>
                      <a:pPr lvl="0">
                        <a:buNone/>
                      </a:pPr>
                      <a:r>
                        <a:rPr lang="en-US" sz="1400" cap="none" spc="0" dirty="0">
                          <a:solidFill>
                            <a:schemeClr val="tx1"/>
                          </a:solidFill>
                        </a:rPr>
                        <a:t>REQ-5  </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dirty="0">
                          <a:latin typeface="The Hand Black"/>
                        </a:rPr>
                        <a:t>Connecting actors to the user. Allowing the different types of professionals to modify plans and provide recommendations to users.</a:t>
                      </a:r>
                    </a:p>
                    <a:p>
                      <a:pPr lvl="0">
                        <a:buNone/>
                      </a:pPr>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2995037791"/>
                  </a:ext>
                </a:extLst>
              </a:tr>
              <a:tr h="618797">
                <a:tc>
                  <a:txBody>
                    <a:bodyPr/>
                    <a:lstStyle/>
                    <a:p>
                      <a:pPr lvl="0">
                        <a:buNone/>
                      </a:pPr>
                      <a:r>
                        <a:rPr lang="en-US" sz="1400" cap="none" spc="0" dirty="0">
                          <a:solidFill>
                            <a:schemeClr val="tx1"/>
                          </a:solidFill>
                        </a:rPr>
                        <a:t>REQ-6</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dirty="0">
                          <a:latin typeface="The Hand Black"/>
                        </a:rPr>
                        <a:t>System will allow for user’s vital information to be accessed by health care professional in the event of a medical emergency</a:t>
                      </a:r>
                    </a:p>
                    <a:p>
                      <a:pPr lvl="0">
                        <a:buNone/>
                      </a:pPr>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buNone/>
                      </a:pPr>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381170826"/>
                  </a:ext>
                </a:extLst>
              </a:tr>
            </a:tbl>
          </a:graphicData>
        </a:graphic>
      </p:graphicFrame>
    </p:spTree>
    <p:extLst>
      <p:ext uri="{BB962C8B-B14F-4D97-AF65-F5344CB8AC3E}">
        <p14:creationId xmlns:p14="http://schemas.microsoft.com/office/powerpoint/2010/main" val="124946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848"/>
            <a:ext cx="10515600" cy="1348065"/>
          </a:xfrm>
        </p:spPr>
        <p:txBody>
          <a:bodyPr vert="horz" lIns="91440" tIns="45720" rIns="91440" bIns="45720" rtlCol="0">
            <a:normAutofit/>
          </a:bodyPr>
          <a:lstStyle/>
          <a:p>
            <a:r>
              <a:rPr lang="en-US" sz="3600" dirty="0">
                <a:solidFill>
                  <a:schemeClr val="bg1"/>
                </a:solidFill>
              </a:rPr>
              <a:t>Functional system requirements Continued</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6</a:t>
            </a:fld>
            <a:endParaRPr lang="en-US"/>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3787170973"/>
              </p:ext>
            </p:extLst>
          </p:nvPr>
        </p:nvGraphicFramePr>
        <p:xfrm>
          <a:off x="413288" y="1937288"/>
          <a:ext cx="10866999" cy="4818258"/>
        </p:xfrm>
        <a:graphic>
          <a:graphicData uri="http://schemas.openxmlformats.org/drawingml/2006/table">
            <a:tbl>
              <a:tblPr firstRow="1" bandRow="1">
                <a:solidFill>
                  <a:srgbClr val="F2F2F2">
                    <a:alpha val="45098"/>
                  </a:srgbClr>
                </a:solidFill>
                <a:tableStyleId>{5C22544A-7EE6-4342-B048-85BDC9FD1C3A}</a:tableStyleId>
              </a:tblPr>
              <a:tblGrid>
                <a:gridCol w="917766">
                  <a:extLst>
                    <a:ext uri="{9D8B030D-6E8A-4147-A177-3AD203B41FA5}">
                      <a16:colId xmlns:a16="http://schemas.microsoft.com/office/drawing/2014/main" val="4236101987"/>
                    </a:ext>
                  </a:extLst>
                </a:gridCol>
                <a:gridCol w="8915366">
                  <a:extLst>
                    <a:ext uri="{9D8B030D-6E8A-4147-A177-3AD203B41FA5}">
                      <a16:colId xmlns:a16="http://schemas.microsoft.com/office/drawing/2014/main" val="3759119048"/>
                    </a:ext>
                  </a:extLst>
                </a:gridCol>
                <a:gridCol w="1033867">
                  <a:extLst>
                    <a:ext uri="{9D8B030D-6E8A-4147-A177-3AD203B41FA5}">
                      <a16:colId xmlns:a16="http://schemas.microsoft.com/office/drawing/2014/main" val="1493095617"/>
                    </a:ext>
                  </a:extLst>
                </a:gridCol>
              </a:tblGrid>
              <a:tr h="520820">
                <a:tc>
                  <a:txBody>
                    <a:bodyPr/>
                    <a:lstStyle/>
                    <a:p>
                      <a:pPr lvl="0">
                        <a:buNone/>
                      </a:pPr>
                      <a:endParaRPr lang="en-US" sz="1600" b="0" cap="none" spc="0">
                        <a:solidFill>
                          <a:schemeClr val="bg1"/>
                        </a:solidFill>
                      </a:endParaRP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dirty="0">
                          <a:solidFill>
                            <a:schemeClr val="bg1"/>
                          </a:solidFill>
                        </a:rPr>
                        <a:t>Description</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dirty="0">
                          <a:solidFill>
                            <a:schemeClr val="bg1"/>
                          </a:solidFill>
                        </a:rPr>
                        <a:t>Priority</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123168758"/>
                  </a:ext>
                </a:extLst>
              </a:tr>
              <a:tr h="761941">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REQ-7</a:t>
                      </a:r>
                      <a:endParaRPr lang="en-US" dirty="0"/>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endParaRPr lang="en-US" sz="1400" b="0" i="0" u="none" strike="noStrike" cap="none" spc="0" noProof="0" dirty="0"/>
                    </a:p>
                    <a:p>
                      <a:pPr lvl="0" algn="l">
                        <a:lnSpc>
                          <a:spcPct val="100000"/>
                        </a:lnSpc>
                        <a:spcBef>
                          <a:spcPts val="0"/>
                        </a:spcBef>
                        <a:spcAft>
                          <a:spcPts val="0"/>
                        </a:spcAft>
                        <a:buNone/>
                      </a:pPr>
                      <a:r>
                        <a:rPr lang="en-US" sz="1400" b="0" i="0" u="none" strike="noStrike" cap="none" spc="0" noProof="0" dirty="0"/>
                        <a:t>System will monitor vitals of user and send alert when there is a dramatic change in blood sugars or heart rate</a:t>
                      </a:r>
                    </a:p>
                    <a:p>
                      <a:pPr lvl="0" algn="l">
                        <a:lnSpc>
                          <a:spcPct val="100000"/>
                        </a:lnSpc>
                        <a:spcBef>
                          <a:spcPts val="0"/>
                        </a:spcBef>
                        <a:spcAft>
                          <a:spcPts val="0"/>
                        </a:spcAft>
                        <a:buNone/>
                      </a:pPr>
                      <a:endParaRPr lang="en-US" sz="1400" b="0" i="0" u="none" strike="noStrike" cap="none" spc="0" noProof="0" dirty="0">
                        <a:solidFill>
                          <a:schemeClr val="tx1"/>
                        </a:solidFill>
                        <a:latin typeface="The Hand Black"/>
                      </a:endParaRP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dirty="0">
                          <a:solidFill>
                            <a:schemeClr val="tx1"/>
                          </a:solidFill>
                        </a:rPr>
                        <a:t>2</a:t>
                      </a: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66787693"/>
                  </a:ext>
                </a:extLst>
              </a:tr>
              <a:tr h="761941">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REQ-8</a:t>
                      </a:r>
                      <a:endParaRPr lang="en-US" dirty="0"/>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endParaRPr lang="en-US" sz="1400" b="0" i="0" u="none" strike="noStrike" cap="none" spc="0" noProof="0" dirty="0">
                        <a:solidFill>
                          <a:schemeClr val="tx1"/>
                        </a:solidFill>
                        <a:latin typeface="The Hand Black"/>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7153489"/>
                  </a:ext>
                </a:extLst>
              </a:tr>
              <a:tr h="1031997">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REQ-9</a:t>
                      </a:r>
                      <a:endParaRPr lang="en-US" dirty="0"/>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endParaRPr lang="en-US" sz="1400" b="0" i="0" u="none" strike="noStrike" cap="none" spc="0" noProof="0" dirty="0">
                        <a:solidFill>
                          <a:schemeClr val="tx1"/>
                        </a:solidFill>
                        <a:latin typeface="The Hand Black"/>
                      </a:endParaRP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41404444"/>
                  </a:ext>
                </a:extLst>
              </a:tr>
              <a:tr h="761941">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REQ-10</a:t>
                      </a:r>
                      <a:endParaRPr lang="en-US" dirty="0"/>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endParaRPr lang="en-US" sz="1400" b="0" i="0" u="none" strike="noStrike" cap="none" spc="0" noProof="0" dirty="0">
                        <a:solidFill>
                          <a:schemeClr val="tx1"/>
                        </a:solidFill>
                        <a:latin typeface="The Hand Black"/>
                      </a:endParaRP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r>
                        <a:rPr lang="en-US" sz="1400" cap="none" spc="0" dirty="0">
                          <a:solidFill>
                            <a:schemeClr val="tx1"/>
                          </a:solidFill>
                        </a:rPr>
                        <a:t>2</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1023936015"/>
                  </a:ext>
                </a:extLst>
              </a:tr>
              <a:tr h="742651">
                <a:tc>
                  <a:txBody>
                    <a:bodyPr/>
                    <a:lstStyle/>
                    <a:p>
                      <a:pPr lvl="0">
                        <a:buNone/>
                      </a:pPr>
                      <a:r>
                        <a:rPr lang="en-US" sz="1400" cap="none" spc="0" dirty="0">
                          <a:solidFill>
                            <a:schemeClr val="tx1"/>
                          </a:solidFill>
                        </a:rPr>
                        <a:t>REQ-11</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endParaRPr lang="en-US" sz="1400" b="0" i="0" u="none" strike="noStrike" cap="none" spc="0" noProof="0" dirty="0">
                        <a:latin typeface="The Hand Black"/>
                      </a:endParaRPr>
                    </a:p>
                    <a:p>
                      <a:pPr lvl="0">
                        <a:buNone/>
                      </a:pPr>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2995037791"/>
                  </a:ext>
                </a:extLst>
              </a:tr>
            </a:tbl>
          </a:graphicData>
        </a:graphic>
      </p:graphicFrame>
    </p:spTree>
    <p:extLst>
      <p:ext uri="{BB962C8B-B14F-4D97-AF65-F5344CB8AC3E}">
        <p14:creationId xmlns:p14="http://schemas.microsoft.com/office/powerpoint/2010/main" val="8215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3" name="Rectangle 125">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7998581" y="643467"/>
            <a:ext cx="3562483" cy="3569241"/>
          </a:xfrm>
        </p:spPr>
        <p:txBody>
          <a:bodyPr vert="horz" lIns="91440" tIns="45720" rIns="91440" bIns="45720" rtlCol="0" anchor="b">
            <a:normAutofit/>
          </a:bodyPr>
          <a:lstStyle/>
          <a:p>
            <a:r>
              <a:rPr lang="en-US" sz="5800"/>
              <a:t>Use Case Scenarios</a:t>
            </a:r>
          </a:p>
        </p:txBody>
      </p:sp>
      <p:sp>
        <p:nvSpPr>
          <p:cNvPr id="44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9724317" y="6356350"/>
            <a:ext cx="182880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7</a:t>
            </a:fld>
            <a:endParaRPr lang="en-US">
              <a:solidFill>
                <a:schemeClr val="tx1"/>
              </a:solidFill>
            </a:endParaRPr>
          </a:p>
        </p:txBody>
      </p:sp>
      <p:graphicFrame>
        <p:nvGraphicFramePr>
          <p:cNvPr id="439" name="Table 438">
            <a:extLst>
              <a:ext uri="{FF2B5EF4-FFF2-40B4-BE49-F238E27FC236}">
                <a16:creationId xmlns:a16="http://schemas.microsoft.com/office/drawing/2014/main" id="{11249F44-109A-4AC0-BA32-39E0D4EA13A0}"/>
              </a:ext>
            </a:extLst>
          </p:cNvPr>
          <p:cNvGraphicFramePr>
            <a:graphicFrameLocks noGrp="1"/>
          </p:cNvGraphicFramePr>
          <p:nvPr>
            <p:extLst>
              <p:ext uri="{D42A27DB-BD31-4B8C-83A1-F6EECF244321}">
                <p14:modId xmlns:p14="http://schemas.microsoft.com/office/powerpoint/2010/main" val="3652906845"/>
              </p:ext>
            </p:extLst>
          </p:nvPr>
        </p:nvGraphicFramePr>
        <p:xfrm>
          <a:off x="320040" y="1565137"/>
          <a:ext cx="7214616" cy="3700295"/>
        </p:xfrm>
        <a:graphic>
          <a:graphicData uri="http://schemas.openxmlformats.org/drawingml/2006/table">
            <a:tbl>
              <a:tblPr firstRow="1" bandRow="1">
                <a:tableStyleId>{5C22544A-7EE6-4342-B048-85BDC9FD1C3A}</a:tableStyleId>
              </a:tblPr>
              <a:tblGrid>
                <a:gridCol w="2374264">
                  <a:extLst>
                    <a:ext uri="{9D8B030D-6E8A-4147-A177-3AD203B41FA5}">
                      <a16:colId xmlns:a16="http://schemas.microsoft.com/office/drawing/2014/main" val="86848509"/>
                    </a:ext>
                  </a:extLst>
                </a:gridCol>
                <a:gridCol w="2466088">
                  <a:extLst>
                    <a:ext uri="{9D8B030D-6E8A-4147-A177-3AD203B41FA5}">
                      <a16:colId xmlns:a16="http://schemas.microsoft.com/office/drawing/2014/main" val="3845058951"/>
                    </a:ext>
                  </a:extLst>
                </a:gridCol>
                <a:gridCol w="2374264">
                  <a:extLst>
                    <a:ext uri="{9D8B030D-6E8A-4147-A177-3AD203B41FA5}">
                      <a16:colId xmlns:a16="http://schemas.microsoft.com/office/drawing/2014/main" val="3003178736"/>
                    </a:ext>
                  </a:extLst>
                </a:gridCol>
              </a:tblGrid>
              <a:tr h="342044">
                <a:tc>
                  <a:txBody>
                    <a:bodyPr/>
                    <a:lstStyle/>
                    <a:p>
                      <a:pPr algn="l" rtl="0" fontAlgn="base"/>
                      <a:r>
                        <a:rPr lang="en-US" sz="1500" u="none" strike="noStrike">
                          <a:effectLst/>
                        </a:rPr>
                        <a:t>Use Case</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Description</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Requirement satisfied</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873121889"/>
                  </a:ext>
                </a:extLst>
              </a:tr>
              <a:tr h="1041680">
                <a:tc>
                  <a:txBody>
                    <a:bodyPr/>
                    <a:lstStyle/>
                    <a:p>
                      <a:pPr algn="l" rtl="0" fontAlgn="base"/>
                      <a:r>
                        <a:rPr lang="en-US" sz="1500" u="none" strike="noStrike" err="1">
                          <a:effectLst/>
                        </a:rPr>
                        <a:t>userProfile</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Allows user to create his/her personal profile and modify its access/information</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REQ-1</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1028127655"/>
                  </a:ext>
                </a:extLst>
              </a:tr>
              <a:tr h="1741315">
                <a:tc>
                  <a:txBody>
                    <a:bodyPr/>
                    <a:lstStyle/>
                    <a:p>
                      <a:pPr algn="l" rtl="0" fontAlgn="base"/>
                      <a:r>
                        <a:rPr lang="en-US" sz="1500" u="none" strike="noStrike">
                          <a:effectLst/>
                        </a:rPr>
                        <a:t>Health care professional</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Allow health care professionals to monitor high risk patients, or patients with different disorders to make necessary changes to optimize health of patient.</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REQ-5</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2294722596"/>
                  </a:ext>
                </a:extLst>
              </a:tr>
              <a:tr h="575256">
                <a:tc>
                  <a:txBody>
                    <a:bodyPr/>
                    <a:lstStyle/>
                    <a:p>
                      <a:pPr algn="l" rtl="0" fontAlgn="base"/>
                      <a:r>
                        <a:rPr lang="en-US" sz="1500" u="none" strike="noStrike">
                          <a:effectLst/>
                        </a:rPr>
                        <a:t>Healthcare professional</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Access vitals of patient for emergency treatment</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REQ-6</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1356553829"/>
                  </a:ext>
                </a:extLst>
              </a:tr>
            </a:tbl>
          </a:graphicData>
        </a:graphic>
      </p:graphicFrame>
    </p:spTree>
    <p:extLst>
      <p:ext uri="{BB962C8B-B14F-4D97-AF65-F5344CB8AC3E}">
        <p14:creationId xmlns:p14="http://schemas.microsoft.com/office/powerpoint/2010/main" val="76915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38881" y="323255"/>
            <a:ext cx="10909640" cy="904970"/>
          </a:xfrm>
        </p:spPr>
        <p:txBody>
          <a:bodyPr vert="horz" lIns="91440" tIns="45720" rIns="91440" bIns="45720" rtlCol="0" anchor="ctr">
            <a:normAutofit/>
          </a:bodyPr>
          <a:lstStyle/>
          <a:p>
            <a:pPr algn="ctr">
              <a:lnSpc>
                <a:spcPct val="90000"/>
              </a:lnSpc>
            </a:pPr>
            <a:r>
              <a:rPr lang="en-US" sz="5600" dirty="0">
                <a:solidFill>
                  <a:schemeClr val="accent4"/>
                </a:solidFill>
              </a:rPr>
              <a:t>General Use Case Diagram</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8</a:t>
            </a:fld>
            <a:endParaRPr lang="en-US"/>
          </a:p>
        </p:txBody>
      </p:sp>
      <p:pic>
        <p:nvPicPr>
          <p:cNvPr id="11" name="Picture 19" descr="Diagram, schematic&#10;&#10;Description automatically generated">
            <a:extLst>
              <a:ext uri="{FF2B5EF4-FFF2-40B4-BE49-F238E27FC236}">
                <a16:creationId xmlns:a16="http://schemas.microsoft.com/office/drawing/2014/main" id="{AE785C19-4ABB-4C42-A7EF-8197C1F45AC2}"/>
              </a:ext>
            </a:extLst>
          </p:cNvPr>
          <p:cNvPicPr>
            <a:picLocks noChangeAspect="1"/>
          </p:cNvPicPr>
          <p:nvPr/>
        </p:nvPicPr>
        <p:blipFill rotWithShape="1">
          <a:blip r:embed="rId2"/>
          <a:srcRect l="-100" t="4494" r="24200" b="25655"/>
          <a:stretch/>
        </p:blipFill>
        <p:spPr>
          <a:xfrm>
            <a:off x="694841" y="1226144"/>
            <a:ext cx="10662144" cy="52357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5373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38881" y="323255"/>
            <a:ext cx="10909640" cy="904970"/>
          </a:xfrm>
        </p:spPr>
        <p:txBody>
          <a:bodyPr vert="horz" lIns="91440" tIns="45720" rIns="91440" bIns="45720" rtlCol="0" anchor="ctr">
            <a:normAutofit/>
          </a:bodyPr>
          <a:lstStyle/>
          <a:p>
            <a:pPr algn="ctr">
              <a:lnSpc>
                <a:spcPct val="90000"/>
              </a:lnSpc>
            </a:pPr>
            <a:r>
              <a:rPr lang="en-US" sz="5600" dirty="0">
                <a:solidFill>
                  <a:schemeClr val="accent4"/>
                </a:solidFill>
              </a:rPr>
              <a:t>User Use Case Diagram</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9</a:t>
            </a:fld>
            <a:endParaRPr lang="en-US"/>
          </a:p>
        </p:txBody>
      </p:sp>
      <p:pic>
        <p:nvPicPr>
          <p:cNvPr id="2" name="Picture 2" descr="Diagram&#10;&#10;Description automatically generated">
            <a:extLst>
              <a:ext uri="{FF2B5EF4-FFF2-40B4-BE49-F238E27FC236}">
                <a16:creationId xmlns:a16="http://schemas.microsoft.com/office/drawing/2014/main" id="{61193F8D-D36F-4C3E-BC4D-5742C76E6602}"/>
              </a:ext>
            </a:extLst>
          </p:cNvPr>
          <p:cNvPicPr>
            <a:picLocks noChangeAspect="1"/>
          </p:cNvPicPr>
          <p:nvPr/>
        </p:nvPicPr>
        <p:blipFill>
          <a:blip r:embed="rId2"/>
          <a:stretch>
            <a:fillRect/>
          </a:stretch>
        </p:blipFill>
        <p:spPr>
          <a:xfrm>
            <a:off x="229891" y="1576844"/>
            <a:ext cx="11732216" cy="5060412"/>
          </a:xfrm>
          <a:prstGeom prst="rect">
            <a:avLst/>
          </a:prstGeom>
          <a:ln w="57150">
            <a:solidFill>
              <a:schemeClr val="tx1"/>
            </a:solidFill>
          </a:ln>
        </p:spPr>
      </p:pic>
    </p:spTree>
    <p:extLst>
      <p:ext uri="{BB962C8B-B14F-4D97-AF65-F5344CB8AC3E}">
        <p14:creationId xmlns:p14="http://schemas.microsoft.com/office/powerpoint/2010/main" val="70055306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A595FF-F2D2-434C-A89B-B6A4364C4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AD9EFA-E074-4C2F-8F25-BF862B8AB68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8A49B05-820E-4F16-BCC1-12B2E13002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514</Words>
  <Application>Microsoft Office PowerPoint</Application>
  <PresentationFormat>Widescreen</PresentationFormat>
  <Paragraphs>105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SketchyVTI</vt:lpstr>
      <vt:lpstr>Health and Fitness monitoring system</vt:lpstr>
      <vt:lpstr>Our TEAM</vt:lpstr>
      <vt:lpstr>Overview of the System</vt:lpstr>
      <vt:lpstr>Stakeholders  System can be used by anyone, Specifically Targeted at:</vt:lpstr>
      <vt:lpstr>Functional system requirements</vt:lpstr>
      <vt:lpstr>Functional system requirements Continued</vt:lpstr>
      <vt:lpstr>Use Case Scenarios</vt:lpstr>
      <vt:lpstr>General Use Case Diagram</vt:lpstr>
      <vt:lpstr>User Use Case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dc:title>
  <dc:creator/>
  <cp:lastModifiedBy/>
  <cp:revision>424</cp:revision>
  <dcterms:created xsi:type="dcterms:W3CDTF">2020-11-15T21:48:34Z</dcterms:created>
  <dcterms:modified xsi:type="dcterms:W3CDTF">2020-11-25T16:48:09Z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