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 id="2147483660" r:id="rId5"/>
  </p:sldMasterIdLst>
  <p:notesMasterIdLst>
    <p:notesMasterId r:id="rId24"/>
  </p:notesMasterIdLst>
  <p:sldIdLst>
    <p:sldId id="256" r:id="rId6"/>
    <p:sldId id="258" r:id="rId7"/>
    <p:sldId id="280" r:id="rId8"/>
    <p:sldId id="261" r:id="rId9"/>
    <p:sldId id="281" r:id="rId10"/>
    <p:sldId id="265" r:id="rId11"/>
    <p:sldId id="282" r:id="rId12"/>
    <p:sldId id="284" r:id="rId13"/>
    <p:sldId id="259" r:id="rId14"/>
    <p:sldId id="273" r:id="rId15"/>
    <p:sldId id="274" r:id="rId16"/>
    <p:sldId id="275" r:id="rId17"/>
    <p:sldId id="260" r:id="rId18"/>
    <p:sldId id="276" r:id="rId19"/>
    <p:sldId id="277" r:id="rId20"/>
    <p:sldId id="279" r:id="rId21"/>
    <p:sldId id="285"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8386" autoAdjust="0"/>
  </p:normalViewPr>
  <p:slideViewPr>
    <p:cSldViewPr snapToGrid="0">
      <p:cViewPr varScale="1">
        <p:scale>
          <a:sx n="102" d="100"/>
          <a:sy n="102" d="100"/>
        </p:scale>
        <p:origin x="876" y="10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5/13/2020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This project aims to examine three datasets from </a:t>
            </a:r>
            <a:r>
              <a:rPr lang="en-US" b="0" i="0" u="sng" dirty="0" err="1">
                <a:solidFill>
                  <a:srgbClr val="296EAA"/>
                </a:solidFill>
                <a:effectLst/>
                <a:latin typeface="Helvetica Neue"/>
                <a:hlinkClick r:id="rId3"/>
              </a:rPr>
              <a:t>dataMontgomery</a:t>
            </a:r>
            <a:r>
              <a:rPr lang="en-US" b="0" i="0" dirty="0">
                <a:solidFill>
                  <a:srgbClr val="000000"/>
                </a:solidFill>
                <a:effectLst/>
                <a:latin typeface="Helvetica Neue"/>
              </a:rPr>
              <a:t>, which is the open data portal for Montgomery County, Maryland. I am interested in examining the Salaries, Crime, and MCPD Bias Incidents datasets. My goal was to compare the salaries dataset--focusing specifically on the police department--with the crime dataset and to further explore the relatively new MCPD Bias Incidents dataset.</a:t>
            </a:r>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a:t>
            </a:fld>
            <a:endParaRPr lang="en-US" dirty="0"/>
          </a:p>
        </p:txBody>
      </p:sp>
    </p:spTree>
    <p:extLst>
      <p:ext uri="{BB962C8B-B14F-4D97-AF65-F5344CB8AC3E}">
        <p14:creationId xmlns:p14="http://schemas.microsoft.com/office/powerpoint/2010/main" val="217902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is like the crime dataset in that it is full of mostly categorical variables, however, it has even less data to work with. Thus, I approached this question with a histogram.</a:t>
            </a:r>
          </a:p>
          <a:p>
            <a:r>
              <a:rPr lang="en-US" b="1" i="0" dirty="0">
                <a:solidFill>
                  <a:srgbClr val="000000"/>
                </a:solidFill>
                <a:effectLst/>
                <a:latin typeface="Helvetica Neue"/>
              </a:rPr>
              <a:t>Conclusion: </a:t>
            </a:r>
            <a:r>
              <a:rPr lang="en-US" b="0" i="0" dirty="0">
                <a:solidFill>
                  <a:srgbClr val="000000"/>
                </a:solidFill>
                <a:effectLst/>
                <a:latin typeface="Helvetica Neue"/>
              </a:rPr>
              <a:t>district 2D, or Bethesda had the highest incidents of biased crime, while TPPD or Takoma Park had the lowest. This is very different from the distribution of biased incidents we saw in the overall crime dataset. While Takoma Park had the lowest incidents of crimes in both, Silver Spring had the highest incidents in the overall crime dataset. In the biased crime dataset, Silver Spring seems to be more average.</a:t>
            </a:r>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15</a:t>
            </a:fld>
            <a:endParaRPr lang="en-US" dirty="0"/>
          </a:p>
        </p:txBody>
      </p:sp>
    </p:spTree>
    <p:extLst>
      <p:ext uri="{BB962C8B-B14F-4D97-AF65-F5344CB8AC3E}">
        <p14:creationId xmlns:p14="http://schemas.microsoft.com/office/powerpoint/2010/main" val="779138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dataset has the variable "</a:t>
            </a:r>
            <a:r>
              <a:rPr lang="en-US" b="0" i="0" dirty="0" err="1">
                <a:solidFill>
                  <a:srgbClr val="000000"/>
                </a:solidFill>
                <a:effectLst/>
                <a:latin typeface="Helvetica Neue"/>
              </a:rPr>
              <a:t>bias_code</a:t>
            </a:r>
            <a:r>
              <a:rPr lang="en-US" b="0" i="0" dirty="0">
                <a:solidFill>
                  <a:srgbClr val="000000"/>
                </a:solidFill>
                <a:effectLst/>
                <a:latin typeface="Helvetica Neue"/>
              </a:rPr>
              <a:t>" which represents the type of bias of the crime. To approach this </a:t>
            </a:r>
            <a:r>
              <a:rPr lang="en-US" b="0" i="0" dirty="0" err="1">
                <a:solidFill>
                  <a:srgbClr val="000000"/>
                </a:solidFill>
                <a:effectLst/>
                <a:latin typeface="Helvetica Neue"/>
              </a:rPr>
              <a:t>quqestion</a:t>
            </a:r>
            <a:r>
              <a:rPr lang="en-US" b="0" i="0" dirty="0">
                <a:solidFill>
                  <a:srgbClr val="000000"/>
                </a:solidFill>
                <a:effectLst/>
                <a:latin typeface="Helvetica Neue"/>
              </a:rPr>
              <a:t>, I plotted this variable on a histogram. I utilized the "</a:t>
            </a:r>
            <a:r>
              <a:rPr lang="en-US" b="0" i="0" dirty="0" err="1">
                <a:solidFill>
                  <a:srgbClr val="000000"/>
                </a:solidFill>
                <a:effectLst/>
                <a:latin typeface="Helvetica Neue"/>
              </a:rPr>
              <a:t>bias_type</a:t>
            </a:r>
            <a:r>
              <a:rPr lang="en-US" b="0" i="0" dirty="0">
                <a:solidFill>
                  <a:srgbClr val="000000"/>
                </a:solidFill>
                <a:effectLst/>
                <a:latin typeface="Helvetica Neue"/>
              </a:rPr>
              <a:t>" variable I created by parsing the data, so that the messy code number and the word "Anti" would not be present. Not only did this look cleaner, but it made the graph more legible.</a:t>
            </a:r>
            <a:endParaRPr lang="en-US" b="1" i="0" dirty="0">
              <a:solidFill>
                <a:srgbClr val="000000"/>
              </a:solidFill>
              <a:effectLst/>
              <a:latin typeface="Helvetica Neue"/>
            </a:endParaRPr>
          </a:p>
          <a:p>
            <a:r>
              <a:rPr lang="en-US" b="1" i="0" dirty="0">
                <a:solidFill>
                  <a:srgbClr val="000000"/>
                </a:solidFill>
                <a:effectLst/>
                <a:latin typeface="Helvetica Neue"/>
              </a:rPr>
              <a:t>Conclusion:</a:t>
            </a:r>
            <a:r>
              <a:rPr lang="en-US" b="0" i="0" dirty="0">
                <a:solidFill>
                  <a:srgbClr val="000000"/>
                </a:solidFill>
                <a:effectLst/>
                <a:latin typeface="Helvetica Neue"/>
              </a:rPr>
              <a:t> Anti-Jewish bias incidents occurred most frequently, with Anti-Black trailing right behind it. Additionally, Arab had the lowest accounted for type of biased crime in Montgomery county.</a:t>
            </a:r>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16</a:t>
            </a:fld>
            <a:endParaRPr lang="en-US" dirty="0"/>
          </a:p>
        </p:txBody>
      </p:sp>
    </p:spTree>
    <p:extLst>
      <p:ext uri="{BB962C8B-B14F-4D97-AF65-F5344CB8AC3E}">
        <p14:creationId xmlns:p14="http://schemas.microsoft.com/office/powerpoint/2010/main" val="2451730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18</a:t>
            </a:fld>
            <a:endParaRPr lang="en-US" dirty="0"/>
          </a:p>
        </p:txBody>
      </p:sp>
    </p:spTree>
    <p:extLst>
      <p:ext uri="{BB962C8B-B14F-4D97-AF65-F5344CB8AC3E}">
        <p14:creationId xmlns:p14="http://schemas.microsoft.com/office/powerpoint/2010/main" val="1424704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Helvetica Neue"/>
            </a:endParaRPr>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1478020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I approached this question by utilizing boxplots, violin plots, and the 5-number statistics summary. With the Seaborn package, I created two boxplots indicating the Current Annual Salary for employees each year with differing colors representing gender.  With the Seaborn package, I created two boxplots indicating the Current Annual Salary for employees each year with differing colors representing gender. The 5-number statistics summary provides the, maximum, medium, lower and upper quartiles. These values are represented by the lines on the box plots as well as by the dashed line in the violin plots.</a:t>
            </a:r>
          </a:p>
        </p:txBody>
      </p:sp>
      <p:sp>
        <p:nvSpPr>
          <p:cNvPr id="4" name="Slide Number Placeholder 3"/>
          <p:cNvSpPr>
            <a:spLocks noGrp="1"/>
          </p:cNvSpPr>
          <p:nvPr>
            <p:ph type="sldNum" sz="quarter" idx="5"/>
          </p:nvPr>
        </p:nvSpPr>
        <p:spPr/>
        <p:txBody>
          <a:bodyPr/>
          <a:lstStyle/>
          <a:p>
            <a:fld id="{17732C3C-A191-48C2-A7E8-9C96AF841A7A}" type="slidenum">
              <a:rPr lang="en-US" smtClean="0"/>
              <a:t>4</a:t>
            </a:fld>
            <a:endParaRPr lang="en-US" dirty="0"/>
          </a:p>
        </p:txBody>
      </p:sp>
    </p:spTree>
    <p:extLst>
      <p:ext uri="{BB962C8B-B14F-4D97-AF65-F5344CB8AC3E}">
        <p14:creationId xmlns:p14="http://schemas.microsoft.com/office/powerpoint/2010/main" val="144467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I created violin plots which show the same data in a very similar way. However, wider sections of the curves represent a higher probability.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Helvetica Neue"/>
              </a:rPr>
              <a:t>Conclusion</a:t>
            </a:r>
            <a:r>
              <a:rPr lang="en-US" b="0" i="0" dirty="0">
                <a:solidFill>
                  <a:srgbClr val="000000"/>
                </a:solidFill>
                <a:effectLst/>
                <a:latin typeface="Helvetica Neue"/>
              </a:rPr>
              <a:t>: overall, the annual salary of MC employees did not change very much. It slightly increased, as we might assume would naturally occur due to inflation. Further, it is consistent in every year that males had a slightly higher current annual salary.</a:t>
            </a:r>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5</a:t>
            </a:fld>
            <a:endParaRPr lang="en-US" dirty="0"/>
          </a:p>
        </p:txBody>
      </p:sp>
    </p:spTree>
    <p:extLst>
      <p:ext uri="{BB962C8B-B14F-4D97-AF65-F5344CB8AC3E}">
        <p14:creationId xmlns:p14="http://schemas.microsoft.com/office/powerpoint/2010/main" val="264191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approached this question identically to how I examined MC employees, utilizing the "</a:t>
            </a:r>
            <a:r>
              <a:rPr lang="en-US" dirty="0" err="1"/>
              <a:t>mcpolice</a:t>
            </a:r>
            <a:r>
              <a:rPr lang="en-US" dirty="0"/>
              <a:t>" </a:t>
            </a:r>
            <a:r>
              <a:rPr lang="en-US" dirty="0" err="1"/>
              <a:t>dataframe</a:t>
            </a:r>
            <a:r>
              <a:rPr lang="en-US" dirty="0"/>
              <a:t> that I created by wrangling the original "</a:t>
            </a:r>
            <a:r>
              <a:rPr lang="en-US" dirty="0" err="1"/>
              <a:t>mcsalaries</a:t>
            </a:r>
            <a:r>
              <a:rPr lang="en-US" dirty="0"/>
              <a:t>" </a:t>
            </a:r>
            <a:r>
              <a:rPr lang="en-US" dirty="0" err="1"/>
              <a:t>dataframe</a:t>
            </a:r>
            <a:r>
              <a:rPr lang="en-US" dirty="0"/>
              <a:t>.</a:t>
            </a:r>
          </a:p>
        </p:txBody>
      </p:sp>
      <p:sp>
        <p:nvSpPr>
          <p:cNvPr id="4" name="Slide Number Placeholder 3"/>
          <p:cNvSpPr>
            <a:spLocks noGrp="1"/>
          </p:cNvSpPr>
          <p:nvPr>
            <p:ph type="sldNum" sz="quarter" idx="5"/>
          </p:nvPr>
        </p:nvSpPr>
        <p:spPr/>
        <p:txBody>
          <a:bodyPr/>
          <a:lstStyle/>
          <a:p>
            <a:fld id="{17732C3C-A191-48C2-A7E8-9C96AF841A7A}" type="slidenum">
              <a:rPr lang="en-US" smtClean="0"/>
              <a:t>6</a:t>
            </a:fld>
            <a:endParaRPr lang="en-US" dirty="0"/>
          </a:p>
        </p:txBody>
      </p:sp>
    </p:spTree>
    <p:extLst>
      <p:ext uri="{BB962C8B-B14F-4D97-AF65-F5344CB8AC3E}">
        <p14:creationId xmlns:p14="http://schemas.microsoft.com/office/powerpoint/2010/main" val="2285240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Helvetica Neue"/>
              </a:rPr>
              <a:t>Conclusion:</a:t>
            </a:r>
            <a:r>
              <a:rPr lang="en-US" b="0" i="0" dirty="0">
                <a:solidFill>
                  <a:srgbClr val="000000"/>
                </a:solidFill>
                <a:effectLst/>
                <a:latin typeface="Helvetica Neue"/>
              </a:rPr>
              <a:t> overall, the annual salary of MC employees in the police department specifically did not increase much over this five-year period. However, it is consistent in every year there was a greater disparity of males having a higher current annual salary.</a:t>
            </a:r>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7</a:t>
            </a:fld>
            <a:endParaRPr lang="en-US" dirty="0"/>
          </a:p>
        </p:txBody>
      </p:sp>
    </p:spTree>
    <p:extLst>
      <p:ext uri="{BB962C8B-B14F-4D97-AF65-F5344CB8AC3E}">
        <p14:creationId xmlns:p14="http://schemas.microsoft.com/office/powerpoint/2010/main" val="59404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Logistic regression models are utilized to predict binary classes. In this case, we are computing the probability that Montgomery County police employees are male. In order to create this model, I needed to create the "</a:t>
            </a:r>
            <a:r>
              <a:rPr lang="en-US" b="0" i="0" dirty="0" err="1">
                <a:solidFill>
                  <a:srgbClr val="000000"/>
                </a:solidFill>
                <a:effectLst/>
                <a:latin typeface="Helvetica Neue"/>
              </a:rPr>
              <a:t>police_new</a:t>
            </a:r>
            <a:r>
              <a:rPr lang="en-US" b="0" i="0" dirty="0">
                <a:solidFill>
                  <a:srgbClr val="000000"/>
                </a:solidFill>
                <a:effectLst/>
                <a:latin typeface="Helvetica Neue"/>
              </a:rPr>
              <a:t>" </a:t>
            </a:r>
            <a:r>
              <a:rPr lang="en-US" b="0" i="0" dirty="0" err="1">
                <a:solidFill>
                  <a:srgbClr val="000000"/>
                </a:solidFill>
                <a:effectLst/>
                <a:latin typeface="Helvetica Neue"/>
              </a:rPr>
              <a:t>dataframe</a:t>
            </a:r>
            <a:r>
              <a:rPr lang="en-US" b="0" i="0" dirty="0">
                <a:solidFill>
                  <a:srgbClr val="000000"/>
                </a:solidFill>
                <a:effectLst/>
                <a:latin typeface="Helvetica Neue"/>
              </a:rPr>
              <a:t>. To run the logistic regression, I needed to recode categorical variables such as Assignment Category and Gender as binary numbers. I also created the new variable, "Years Total", to represent the number of years the employee worked at the Montgomery County police department. I utilized the Gender, Assignment Category, Current Annual Salary, Over Time Pay, and Years Total as parameters. I split the data into train and test data, trained the model, and checked the accuracy of the model for predictions.</a:t>
            </a:r>
          </a:p>
          <a:p>
            <a:pPr algn="l"/>
            <a:r>
              <a:rPr lang="en-US" b="1" i="0" dirty="0">
                <a:solidFill>
                  <a:srgbClr val="000000"/>
                </a:solidFill>
                <a:effectLst/>
                <a:latin typeface="Helvetica Neue"/>
              </a:rPr>
              <a:t>Conclusion:</a:t>
            </a:r>
            <a:r>
              <a:rPr lang="en-US" b="0" i="0" dirty="0">
                <a:solidFill>
                  <a:srgbClr val="000000"/>
                </a:solidFill>
                <a:effectLst/>
                <a:latin typeface="Helvetica Neue"/>
              </a:rPr>
              <a:t> The accuracy of the model was 72%, which is relatively high. Precision was 72%, which indicates a low false positive rate; in other words, of all employees classified as male, 72% are male. The recall value indicates that the model can identify employees that are male in the test set 94% of time. However, observing the Receiver Operating Characteristic (ROC) Curve, it showed an AUC score of 0.596 indicating the model is a relatively worthless classifier.</a:t>
            </a:r>
          </a:p>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8</a:t>
            </a:fld>
            <a:endParaRPr lang="en-US" dirty="0"/>
          </a:p>
        </p:txBody>
      </p:sp>
    </p:spTree>
    <p:extLst>
      <p:ext uri="{BB962C8B-B14F-4D97-AF65-F5344CB8AC3E}">
        <p14:creationId xmlns:p14="http://schemas.microsoft.com/office/powerpoint/2010/main" val="3394165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Because this data is categorical in nature, it makes sense to ask about the distribution of crime incidents. I used the seaborn package and represented this data by both district number and district name.</a:t>
            </a:r>
          </a:p>
          <a:p>
            <a:r>
              <a:rPr lang="en-US" b="1" i="0" dirty="0">
                <a:solidFill>
                  <a:srgbClr val="000000"/>
                </a:solidFill>
                <a:effectLst/>
                <a:latin typeface="Helvetica Neue"/>
              </a:rPr>
              <a:t>Conclusion:</a:t>
            </a:r>
            <a:r>
              <a:rPr lang="en-US" b="0" i="0" dirty="0">
                <a:solidFill>
                  <a:srgbClr val="000000"/>
                </a:solidFill>
                <a:effectLst/>
                <a:latin typeface="Helvetica Neue"/>
              </a:rPr>
              <a:t> district 3D or Silver Spring had the highest number of crime incidents all three years, while 8D or the city of Takoma Park had the lowest number of crime incidents.</a:t>
            </a:r>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11</a:t>
            </a:fld>
            <a:endParaRPr lang="en-US" dirty="0"/>
          </a:p>
        </p:txBody>
      </p:sp>
    </p:spTree>
    <p:extLst>
      <p:ext uri="{BB962C8B-B14F-4D97-AF65-F5344CB8AC3E}">
        <p14:creationId xmlns:p14="http://schemas.microsoft.com/office/powerpoint/2010/main" val="676896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Courier New" panose="02070309020205020404" pitchFamily="49" charset="0"/>
              </a:rPr>
              <a:t>By parsing datetime, I could extract the day of the week from the date the crime incident occurred. I visually represented this with another histogram to examine the distribution.</a:t>
            </a:r>
          </a:p>
          <a:p>
            <a:pPr algn="l"/>
            <a:r>
              <a:rPr lang="en-US" b="1" i="0" dirty="0">
                <a:solidFill>
                  <a:srgbClr val="000000"/>
                </a:solidFill>
                <a:effectLst/>
                <a:latin typeface="Helvetica Neue"/>
              </a:rPr>
              <a:t>Conclusion</a:t>
            </a:r>
            <a:r>
              <a:rPr lang="en-US" b="0" i="0" dirty="0">
                <a:solidFill>
                  <a:srgbClr val="000000"/>
                </a:solidFill>
                <a:effectLst/>
                <a:latin typeface="Helvetica Neue"/>
              </a:rPr>
              <a:t>: every year, Friday had the highest incidents of crime, while Sunday consistently had the lowest incidents.</a:t>
            </a:r>
            <a:endParaRPr lang="en-US" b="0" i="0" dirty="0">
              <a:solidFill>
                <a:srgbClr val="000000"/>
              </a:solidFill>
              <a:effectLst/>
              <a:latin typeface="Courier New" panose="02070309020205020404" pitchFamily="49" charset="0"/>
            </a:endParaRPr>
          </a:p>
        </p:txBody>
      </p:sp>
      <p:sp>
        <p:nvSpPr>
          <p:cNvPr id="4" name="Slide Number Placeholder 3"/>
          <p:cNvSpPr>
            <a:spLocks noGrp="1"/>
          </p:cNvSpPr>
          <p:nvPr>
            <p:ph type="sldNum" sz="quarter" idx="5"/>
          </p:nvPr>
        </p:nvSpPr>
        <p:spPr/>
        <p:txBody>
          <a:bodyPr/>
          <a:lstStyle/>
          <a:p>
            <a:fld id="{17732C3C-A191-48C2-A7E8-9C96AF841A7A}" type="slidenum">
              <a:rPr lang="en-US" smtClean="0"/>
              <a:t>12</a:t>
            </a:fld>
            <a:endParaRPr lang="en-US" dirty="0"/>
          </a:p>
        </p:txBody>
      </p:sp>
    </p:spTree>
    <p:extLst>
      <p:ext uri="{BB962C8B-B14F-4D97-AF65-F5344CB8AC3E}">
        <p14:creationId xmlns:p14="http://schemas.microsoft.com/office/powerpoint/2010/main" val="8272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952928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5/13/2020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5/13/2020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73" r:id="rId9"/>
    <p:sldLayoutId id="2147483657" r:id="rId10"/>
    <p:sldLayoutId id="2147483674" r:id="rId11"/>
    <p:sldLayoutId id="2147483672"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lmurra38/DATA20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643466" y="2281574"/>
            <a:ext cx="3994015" cy="2294852"/>
          </a:xfrm>
          <a:effectLst/>
        </p:spPr>
        <p:txBody>
          <a:bodyPr anchor="ctr">
            <a:normAutofit/>
          </a:bodyPr>
          <a:lstStyle/>
          <a:p>
            <a:pPr algn="ctr"/>
            <a:r>
              <a:rPr lang="en-US" sz="2800" dirty="0"/>
              <a:t>Lucy Murray</a:t>
            </a:r>
          </a:p>
          <a:p>
            <a:pPr algn="ctr"/>
            <a:r>
              <a:rPr lang="en-US" sz="2800" dirty="0"/>
              <a:t>DATA205</a:t>
            </a:r>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Autofit/>
          </a:bodyPr>
          <a:lstStyle/>
          <a:p>
            <a:r>
              <a:rPr lang="en-US" dirty="0"/>
              <a:t>Examining Salaries, Crime, &amp; Bias in Montgomery County</a:t>
            </a:r>
          </a:p>
        </p:txBody>
      </p:sp>
    </p:spTree>
    <p:extLst>
      <p:ext uri="{BB962C8B-B14F-4D97-AF65-F5344CB8AC3E}">
        <p14:creationId xmlns:p14="http://schemas.microsoft.com/office/powerpoint/2010/main" val="4054774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p:txBody>
          <a:bodyPr/>
          <a:lstStyle/>
          <a:p>
            <a:r>
              <a:rPr lang="en-US" dirty="0"/>
              <a:t>Crime</a:t>
            </a:r>
          </a:p>
        </p:txBody>
      </p:sp>
      <p:sp>
        <p:nvSpPr>
          <p:cNvPr id="3" name="Content Placeholder 2">
            <a:extLst>
              <a:ext uri="{FF2B5EF4-FFF2-40B4-BE49-F238E27FC236}">
                <a16:creationId xmlns:a16="http://schemas.microsoft.com/office/drawing/2014/main" id="{27DDA3E0-37CC-4ADA-8D27-CF09807F4ACF}"/>
              </a:ext>
            </a:extLst>
          </p:cNvPr>
          <p:cNvSpPr>
            <a:spLocks noGrp="1"/>
          </p:cNvSpPr>
          <p:nvPr>
            <p:ph idx="1"/>
          </p:nvPr>
        </p:nvSpPr>
        <p:spPr/>
        <p:txBody>
          <a:bodyPr>
            <a:noAutofit/>
          </a:bodyPr>
          <a:lstStyle/>
          <a:p>
            <a:pPr marL="0" indent="0">
              <a:buNone/>
            </a:pPr>
            <a:r>
              <a:rPr lang="en-US" sz="1400" b="1" dirty="0"/>
              <a:t>Data Wrangling:</a:t>
            </a:r>
          </a:p>
          <a:p>
            <a:pPr lvl="1"/>
            <a:r>
              <a:rPr lang="en-US" sz="1400" dirty="0"/>
              <a:t>Parsing date time:</a:t>
            </a:r>
          </a:p>
          <a:p>
            <a:pPr lvl="2">
              <a:buFont typeface="Wingdings" panose="05000000000000000000" pitchFamily="2" charset="2"/>
              <a:buChar char="§"/>
            </a:pPr>
            <a:r>
              <a:rPr lang="en-US" dirty="0"/>
              <a:t>Converted to datetime</a:t>
            </a:r>
          </a:p>
          <a:p>
            <a:pPr lvl="2">
              <a:buFont typeface="Wingdings" panose="05000000000000000000" pitchFamily="2" charset="2"/>
              <a:buChar char="§"/>
            </a:pPr>
            <a:r>
              <a:rPr lang="en-US" dirty="0"/>
              <a:t>Added year, time, and weekday columns</a:t>
            </a:r>
          </a:p>
          <a:p>
            <a:pPr lvl="1">
              <a:buFont typeface="Wingdings" panose="05000000000000000000" pitchFamily="2" charset="2"/>
              <a:buChar char="§"/>
            </a:pPr>
            <a:r>
              <a:rPr lang="en-US" sz="1400" dirty="0"/>
              <a:t>Created “</a:t>
            </a:r>
            <a:r>
              <a:rPr lang="en-US" sz="1400" dirty="0" err="1"/>
              <a:t>crime_look</a:t>
            </a:r>
            <a:r>
              <a:rPr lang="en-US" sz="1400" dirty="0"/>
              <a:t>” </a:t>
            </a:r>
            <a:r>
              <a:rPr lang="en-US" sz="1400" dirty="0" err="1"/>
              <a:t>daaframe</a:t>
            </a:r>
            <a:endParaRPr lang="en-US" sz="1400" dirty="0"/>
          </a:p>
          <a:p>
            <a:pPr lvl="2">
              <a:buFont typeface="Wingdings" panose="05000000000000000000" pitchFamily="2" charset="2"/>
              <a:buChar char="§"/>
            </a:pPr>
            <a:r>
              <a:rPr lang="en-US" dirty="0"/>
              <a:t>Removed 2016 and 2020 years, as the data was incomplete</a:t>
            </a:r>
          </a:p>
          <a:p>
            <a:pPr marL="0" indent="0">
              <a:buNone/>
            </a:pPr>
            <a:r>
              <a:rPr lang="en-US" sz="1400" b="1" dirty="0"/>
              <a:t>Exploratory Questions:</a:t>
            </a:r>
          </a:p>
          <a:p>
            <a:pPr lvl="1"/>
            <a:r>
              <a:rPr lang="en-US" sz="1400" dirty="0"/>
              <a:t>Did the distribution of crime in different districts change from 2017 to 2019?</a:t>
            </a:r>
          </a:p>
          <a:p>
            <a:pPr lvl="1"/>
            <a:r>
              <a:rPr lang="en-US" sz="1400" dirty="0"/>
              <a:t>What days of the week had the highest amount of crime?</a:t>
            </a:r>
          </a:p>
        </p:txBody>
      </p:sp>
    </p:spTree>
    <p:extLst>
      <p:ext uri="{BB962C8B-B14F-4D97-AF65-F5344CB8AC3E}">
        <p14:creationId xmlns:p14="http://schemas.microsoft.com/office/powerpoint/2010/main" val="229610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2" name="Rounded Rectangle 16">
            <a:extLst>
              <a:ext uri="{FF2B5EF4-FFF2-40B4-BE49-F238E27FC236}">
                <a16:creationId xmlns:a16="http://schemas.microsoft.com/office/drawing/2014/main" id="{AF9B2B08-75D2-47EB-A5C0-986478393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458" y="643464"/>
            <a:ext cx="5365605" cy="3599352"/>
          </a:xfrm>
          <a:prstGeom prst="roundRect">
            <a:avLst>
              <a:gd name="adj" fmla="val 4219"/>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8">
            <a:extLst>
              <a:ext uri="{FF2B5EF4-FFF2-40B4-BE49-F238E27FC236}">
                <a16:creationId xmlns:a16="http://schemas.microsoft.com/office/drawing/2014/main" id="{7E25C7D9-6246-4DD6-8994-4BC3A9EE4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0932" y="643464"/>
            <a:ext cx="5365605" cy="3599352"/>
          </a:xfrm>
          <a:prstGeom prst="roundRect">
            <a:avLst>
              <a:gd name="adj" fmla="val 4219"/>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D16A414C-5E5E-4426-8403-003A08DA39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27" name="Freeform 9">
              <a:extLst>
                <a:ext uri="{FF2B5EF4-FFF2-40B4-BE49-F238E27FC236}">
                  <a16:creationId xmlns:a16="http://schemas.microsoft.com/office/drawing/2014/main" id="{94DB3BEE-6C96-46FB-8C15-8B113A650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F40BAA06-E9BA-470B-A5C0-46A23420F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062096F8-9F75-4506-A42C-8867603F67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a:xfrm>
            <a:off x="810001" y="4817533"/>
            <a:ext cx="10572000" cy="779529"/>
          </a:xfrm>
        </p:spPr>
        <p:txBody>
          <a:bodyPr vert="horz" lIns="91440" tIns="45720" rIns="91440" bIns="45720" rtlCol="0" anchor="b">
            <a:normAutofit/>
          </a:bodyPr>
          <a:lstStyle/>
          <a:p>
            <a:pPr>
              <a:lnSpc>
                <a:spcPct val="90000"/>
              </a:lnSpc>
            </a:pPr>
            <a:r>
              <a:rPr lang="en-US" sz="2500" dirty="0"/>
              <a:t>Did the distribution of crime in different districts change from 2017 to 2019?</a:t>
            </a:r>
          </a:p>
        </p:txBody>
      </p:sp>
      <p:pic>
        <p:nvPicPr>
          <p:cNvPr id="9" name="Picture 8">
            <a:extLst>
              <a:ext uri="{FF2B5EF4-FFF2-40B4-BE49-F238E27FC236}">
                <a16:creationId xmlns:a16="http://schemas.microsoft.com/office/drawing/2014/main" id="{4584B37E-55DA-4716-A0EB-734AB53A0671}"/>
              </a:ext>
            </a:extLst>
          </p:cNvPr>
          <p:cNvPicPr>
            <a:picLocks noChangeAspect="1"/>
          </p:cNvPicPr>
          <p:nvPr/>
        </p:nvPicPr>
        <p:blipFill>
          <a:blip r:embed="rId3"/>
          <a:stretch>
            <a:fillRect/>
          </a:stretch>
        </p:blipFill>
        <p:spPr>
          <a:xfrm>
            <a:off x="1211989" y="809368"/>
            <a:ext cx="4206483" cy="3259570"/>
          </a:xfrm>
          <a:prstGeom prst="rect">
            <a:avLst/>
          </a:prstGeom>
        </p:spPr>
      </p:pic>
      <p:pic>
        <p:nvPicPr>
          <p:cNvPr id="6" name="Content Placeholder 5">
            <a:extLst>
              <a:ext uri="{FF2B5EF4-FFF2-40B4-BE49-F238E27FC236}">
                <a16:creationId xmlns:a16="http://schemas.microsoft.com/office/drawing/2014/main" id="{9FC6C309-04E6-4C1C-9B1E-6CFA0CDF3414}"/>
              </a:ext>
            </a:extLst>
          </p:cNvPr>
          <p:cNvPicPr>
            <a:picLocks noGrp="1" noChangeAspect="1"/>
          </p:cNvPicPr>
          <p:nvPr>
            <p:ph idx="1"/>
          </p:nvPr>
        </p:nvPicPr>
        <p:blipFill>
          <a:blip r:embed="rId4"/>
          <a:stretch/>
        </p:blipFill>
        <p:spPr>
          <a:xfrm>
            <a:off x="6449237" y="813355"/>
            <a:ext cx="4828992" cy="3259570"/>
          </a:xfrm>
          <a:prstGeom prst="rect">
            <a:avLst/>
          </a:prstGeom>
        </p:spPr>
      </p:pic>
    </p:spTree>
    <p:extLst>
      <p:ext uri="{BB962C8B-B14F-4D97-AF65-F5344CB8AC3E}">
        <p14:creationId xmlns:p14="http://schemas.microsoft.com/office/powerpoint/2010/main" val="308240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a:xfrm>
            <a:off x="451514" y="1800225"/>
            <a:ext cx="3444211" cy="4241136"/>
          </a:xfrm>
        </p:spPr>
        <p:txBody>
          <a:bodyPr vert="horz" lIns="91440" tIns="45720" rIns="91440" bIns="45720" rtlCol="0" anchor="t">
            <a:normAutofit/>
          </a:bodyPr>
          <a:lstStyle/>
          <a:p>
            <a:pPr>
              <a:lnSpc>
                <a:spcPct val="90000"/>
              </a:lnSpc>
            </a:pPr>
            <a:r>
              <a:rPr lang="en-US" sz="4100" dirty="0"/>
              <a:t>What days of the week had the highest amount of crime? </a:t>
            </a:r>
          </a:p>
        </p:txBody>
      </p:sp>
      <p:pic>
        <p:nvPicPr>
          <p:cNvPr id="6" name="Content Placeholder 5">
            <a:extLst>
              <a:ext uri="{FF2B5EF4-FFF2-40B4-BE49-F238E27FC236}">
                <a16:creationId xmlns:a16="http://schemas.microsoft.com/office/drawing/2014/main" id="{9FC6C309-04E6-4C1C-9B1E-6CFA0CDF3414}"/>
              </a:ext>
            </a:extLst>
          </p:cNvPr>
          <p:cNvPicPr>
            <a:picLocks noGrp="1" noChangeAspect="1"/>
          </p:cNvPicPr>
          <p:nvPr>
            <p:ph idx="1"/>
          </p:nvPr>
        </p:nvPicPr>
        <p:blipFill>
          <a:blip r:embed="rId4"/>
          <a:srcRect/>
          <a:stretch/>
        </p:blipFill>
        <p:spPr>
          <a:xfrm>
            <a:off x="6036763" y="1501582"/>
            <a:ext cx="4755479" cy="3681662"/>
          </a:xfrm>
          <a:prstGeom prst="roundRect">
            <a:avLst>
              <a:gd name="adj" fmla="val 3876"/>
            </a:avLst>
          </a:prstGeom>
          <a:ln>
            <a:solidFill>
              <a:schemeClr val="accent1"/>
            </a:solidFill>
          </a:ln>
          <a:effectLst/>
        </p:spPr>
      </p:pic>
      <p:sp>
        <p:nvSpPr>
          <p:cNvPr id="3" name="TextBox 2">
            <a:extLst>
              <a:ext uri="{FF2B5EF4-FFF2-40B4-BE49-F238E27FC236}">
                <a16:creationId xmlns:a16="http://schemas.microsoft.com/office/drawing/2014/main" id="{F7BAF629-0390-42AD-B481-D9105877817D}"/>
              </a:ext>
            </a:extLst>
          </p:cNvPr>
          <p:cNvSpPr txBox="1"/>
          <p:nvPr/>
        </p:nvSpPr>
        <p:spPr>
          <a:xfrm>
            <a:off x="6560764" y="5200650"/>
            <a:ext cx="3707476" cy="338554"/>
          </a:xfrm>
          <a:prstGeom prst="rect">
            <a:avLst/>
          </a:prstGeom>
          <a:noFill/>
        </p:spPr>
        <p:txBody>
          <a:bodyPr wrap="square" rtlCol="0">
            <a:spAutoFit/>
          </a:bodyPr>
          <a:lstStyle/>
          <a:p>
            <a:r>
              <a:rPr lang="en-US" sz="1600" dirty="0"/>
              <a:t>Where 0 = Monday and 6 = Sunday</a:t>
            </a:r>
          </a:p>
        </p:txBody>
      </p:sp>
    </p:spTree>
    <p:extLst>
      <p:ext uri="{BB962C8B-B14F-4D97-AF65-F5344CB8AC3E}">
        <p14:creationId xmlns:p14="http://schemas.microsoft.com/office/powerpoint/2010/main" val="209960979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451514" y="457201"/>
            <a:ext cx="3575737" cy="1332688"/>
          </a:xfrm>
        </p:spPr>
        <p:txBody>
          <a:bodyPr anchor="b">
            <a:normAutofit fontScale="90000"/>
          </a:bodyPr>
          <a:lstStyle/>
          <a:p>
            <a:pPr algn="ctr"/>
            <a:r>
              <a:rPr lang="en-US" sz="3200" dirty="0">
                <a:solidFill>
                  <a:srgbClr val="FFFFFF"/>
                </a:solidFill>
              </a:rPr>
              <a:t>Datasets 3:</a:t>
            </a:r>
            <a:br>
              <a:rPr lang="en-US" sz="3200" dirty="0">
                <a:solidFill>
                  <a:srgbClr val="FFFFFF"/>
                </a:solidFill>
              </a:rPr>
            </a:br>
            <a:r>
              <a:rPr lang="en-US" sz="3200" dirty="0">
                <a:solidFill>
                  <a:srgbClr val="FFFFFF"/>
                </a:solidFill>
              </a:rPr>
              <a:t>MCPD Bias Incidents</a:t>
            </a:r>
          </a:p>
        </p:txBody>
      </p:sp>
      <p:sp>
        <p:nvSpPr>
          <p:cNvPr id="6" name="Content Placeholder 5">
            <a:extLst>
              <a:ext uri="{FF2B5EF4-FFF2-40B4-BE49-F238E27FC236}">
                <a16:creationId xmlns:a16="http://schemas.microsoft.com/office/drawing/2014/main" id="{4D64400E-65B5-48E4-BC5E-B4053CAD3466}"/>
              </a:ext>
            </a:extLst>
          </p:cNvPr>
          <p:cNvSpPr>
            <a:spLocks noGrp="1"/>
          </p:cNvSpPr>
          <p:nvPr>
            <p:ph idx="1"/>
          </p:nvPr>
        </p:nvSpPr>
        <p:spPr>
          <a:xfrm>
            <a:off x="451514" y="2046514"/>
            <a:ext cx="3575737" cy="3994848"/>
          </a:xfrm>
        </p:spPr>
        <p:txBody>
          <a:bodyPr>
            <a:normAutofit fontScale="92500"/>
          </a:bodyPr>
          <a:lstStyle/>
          <a:p>
            <a:r>
              <a:rPr lang="en-US" sz="1600" dirty="0">
                <a:solidFill>
                  <a:srgbClr val="FFFFFF"/>
                </a:solidFill>
              </a:rPr>
              <a:t>"MCPD Bias Incidents" from </a:t>
            </a:r>
            <a:r>
              <a:rPr lang="en-US" sz="1600" dirty="0" err="1">
                <a:solidFill>
                  <a:srgbClr val="FFFFFF"/>
                </a:solidFill>
              </a:rPr>
              <a:t>dataMontgomery</a:t>
            </a:r>
            <a:endParaRPr lang="en-US" sz="1600" dirty="0">
              <a:solidFill>
                <a:srgbClr val="FFFFFF"/>
              </a:solidFill>
            </a:endParaRPr>
          </a:p>
          <a:p>
            <a:r>
              <a:rPr lang="en-US" sz="1600" dirty="0">
                <a:solidFill>
                  <a:srgbClr val="FFFFFF"/>
                </a:solidFill>
              </a:rPr>
              <a:t>Data spans from 2016-2020 and is presently being updated on a monthly basis</a:t>
            </a:r>
          </a:p>
          <a:p>
            <a:r>
              <a:rPr lang="en-US" sz="1600" dirty="0">
                <a:solidFill>
                  <a:srgbClr val="FFFFFF"/>
                </a:solidFill>
              </a:rPr>
              <a:t>Many NA values for each column</a:t>
            </a:r>
          </a:p>
          <a:p>
            <a:r>
              <a:rPr lang="en-US" sz="1600" dirty="0">
                <a:solidFill>
                  <a:srgbClr val="FFFFFF"/>
                </a:solidFill>
              </a:rPr>
              <a:t>It captures incidents and criminal offenses that may be motivated by an offender's bias</a:t>
            </a:r>
          </a:p>
          <a:p>
            <a:r>
              <a:rPr lang="en-US" sz="1600" dirty="0">
                <a:solidFill>
                  <a:srgbClr val="FFFFFF"/>
                </a:solidFill>
              </a:rPr>
              <a:t>I am interested in variables such as bias code, bias, victim type, # of suspects, and the variables describing suspects' age ranges</a:t>
            </a:r>
          </a:p>
        </p:txBody>
      </p:sp>
      <p:pic>
        <p:nvPicPr>
          <p:cNvPr id="10" name="Graphic 9">
            <a:extLst>
              <a:ext uri="{FF2B5EF4-FFF2-40B4-BE49-F238E27FC236}">
                <a16:creationId xmlns:a16="http://schemas.microsoft.com/office/drawing/2014/main" id="{6F625057-2C92-4E4E-A13A-D876FAEA1582}"/>
              </a:ext>
            </a:extLst>
          </p:cNvPr>
          <p:cNvPicPr>
            <a:picLocks noChangeAspect="1"/>
          </p:cNvPicPr>
          <p:nvPr/>
        </p:nvPicPr>
        <p:blipFill>
          <a:blip r:embed="rId2"/>
          <a:srcRect/>
          <a:stretch/>
        </p:blipFill>
        <p:spPr>
          <a:xfrm>
            <a:off x="5355435" y="1314125"/>
            <a:ext cx="6267743" cy="1464778"/>
          </a:xfrm>
          <a:prstGeom prst="roundRect">
            <a:avLst>
              <a:gd name="adj" fmla="val 3876"/>
            </a:avLst>
          </a:prstGeom>
          <a:ln>
            <a:solidFill>
              <a:schemeClr val="accent1"/>
            </a:solidFill>
          </a:ln>
          <a:effectLst/>
        </p:spPr>
      </p:pic>
      <p:pic>
        <p:nvPicPr>
          <p:cNvPr id="4" name="Picture 3" descr="A picture containing screenshot&#10;&#10;Description automatically generated">
            <a:extLst>
              <a:ext uri="{FF2B5EF4-FFF2-40B4-BE49-F238E27FC236}">
                <a16:creationId xmlns:a16="http://schemas.microsoft.com/office/drawing/2014/main" id="{AF51BD6B-3265-4D83-84ED-4D1053FD23BC}"/>
              </a:ext>
            </a:extLst>
          </p:cNvPr>
          <p:cNvPicPr>
            <a:picLocks noChangeAspect="1"/>
          </p:cNvPicPr>
          <p:nvPr/>
        </p:nvPicPr>
        <p:blipFill>
          <a:blip r:embed="rId3"/>
          <a:stretch>
            <a:fillRect/>
          </a:stretch>
        </p:blipFill>
        <p:spPr>
          <a:xfrm>
            <a:off x="5083946" y="3356416"/>
            <a:ext cx="6807038" cy="2436877"/>
          </a:xfrm>
          <a:prstGeom prst="rect">
            <a:avLst/>
          </a:prstGeom>
        </p:spPr>
      </p:pic>
    </p:spTree>
    <p:extLst>
      <p:ext uri="{BB962C8B-B14F-4D97-AF65-F5344CB8AC3E}">
        <p14:creationId xmlns:p14="http://schemas.microsoft.com/office/powerpoint/2010/main" val="22638815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p:txBody>
          <a:bodyPr/>
          <a:lstStyle/>
          <a:p>
            <a:r>
              <a:rPr lang="en-US" dirty="0"/>
              <a:t>MCPD Bias Incidents</a:t>
            </a:r>
          </a:p>
        </p:txBody>
      </p:sp>
      <p:sp>
        <p:nvSpPr>
          <p:cNvPr id="3" name="Content Placeholder 2">
            <a:extLst>
              <a:ext uri="{FF2B5EF4-FFF2-40B4-BE49-F238E27FC236}">
                <a16:creationId xmlns:a16="http://schemas.microsoft.com/office/drawing/2014/main" id="{27DDA3E0-37CC-4ADA-8D27-CF09807F4ACF}"/>
              </a:ext>
            </a:extLst>
          </p:cNvPr>
          <p:cNvSpPr>
            <a:spLocks noGrp="1"/>
          </p:cNvSpPr>
          <p:nvPr>
            <p:ph idx="1"/>
          </p:nvPr>
        </p:nvSpPr>
        <p:spPr/>
        <p:txBody>
          <a:bodyPr>
            <a:noAutofit/>
          </a:bodyPr>
          <a:lstStyle/>
          <a:p>
            <a:pPr marL="0" indent="0">
              <a:buNone/>
            </a:pPr>
            <a:r>
              <a:rPr lang="en-US" sz="1400" b="1" dirty="0"/>
              <a:t>Data Wrangling:</a:t>
            </a:r>
          </a:p>
          <a:p>
            <a:pPr lvl="1">
              <a:buFont typeface="Courier New" panose="02070309020205020404" pitchFamily="49" charset="0"/>
              <a:buChar char="o"/>
            </a:pPr>
            <a:r>
              <a:rPr lang="en-US" sz="1400" dirty="0"/>
              <a:t>Cleaned column names</a:t>
            </a:r>
          </a:p>
          <a:p>
            <a:pPr lvl="1">
              <a:buFont typeface="Courier New" panose="02070309020205020404" pitchFamily="49" charset="0"/>
              <a:buChar char="o"/>
            </a:pPr>
            <a:r>
              <a:rPr lang="en-US" sz="1400" dirty="0"/>
              <a:t>Converted to datetime to add the year column</a:t>
            </a:r>
          </a:p>
          <a:p>
            <a:pPr lvl="1">
              <a:buFont typeface="Courier New" panose="02070309020205020404" pitchFamily="49" charset="0"/>
              <a:buChar char="o"/>
            </a:pPr>
            <a:r>
              <a:rPr lang="en-US" sz="1400" dirty="0"/>
              <a:t>Parsed new “</a:t>
            </a:r>
            <a:r>
              <a:rPr lang="en-US" sz="1400" dirty="0" err="1"/>
              <a:t>bias_type</a:t>
            </a:r>
            <a:r>
              <a:rPr lang="en-US" sz="1400" dirty="0"/>
              <a:t>” column</a:t>
            </a:r>
          </a:p>
          <a:p>
            <a:pPr marL="0" indent="0">
              <a:buNone/>
            </a:pPr>
            <a:r>
              <a:rPr lang="en-US" sz="1400" b="1" dirty="0"/>
              <a:t>Exploratory Questions:</a:t>
            </a:r>
          </a:p>
          <a:p>
            <a:pPr lvl="1"/>
            <a:r>
              <a:rPr lang="en-US" sz="1400" dirty="0"/>
              <a:t>Did the distribution of crime in different districts change from 2017 to 2019?</a:t>
            </a:r>
          </a:p>
          <a:p>
            <a:pPr lvl="1"/>
            <a:r>
              <a:rPr lang="en-US" sz="1400" dirty="0"/>
              <a:t>What days of the week had the highest amount of crime?</a:t>
            </a:r>
          </a:p>
        </p:txBody>
      </p:sp>
    </p:spTree>
    <p:extLst>
      <p:ext uri="{BB962C8B-B14F-4D97-AF65-F5344CB8AC3E}">
        <p14:creationId xmlns:p14="http://schemas.microsoft.com/office/powerpoint/2010/main" val="337180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a:xfrm>
            <a:off x="451514" y="1800225"/>
            <a:ext cx="3444211" cy="4241136"/>
          </a:xfrm>
        </p:spPr>
        <p:txBody>
          <a:bodyPr vert="horz" lIns="91440" tIns="45720" rIns="91440" bIns="45720" rtlCol="0" anchor="t">
            <a:normAutofit/>
          </a:bodyPr>
          <a:lstStyle/>
          <a:p>
            <a:pPr>
              <a:lnSpc>
                <a:spcPct val="90000"/>
              </a:lnSpc>
            </a:pPr>
            <a:r>
              <a:rPr lang="en-US" sz="4100" dirty="0"/>
              <a:t>What police districts had the highest incidents of biased crime?</a:t>
            </a:r>
          </a:p>
        </p:txBody>
      </p:sp>
      <p:pic>
        <p:nvPicPr>
          <p:cNvPr id="6" name="Content Placeholder 5">
            <a:extLst>
              <a:ext uri="{FF2B5EF4-FFF2-40B4-BE49-F238E27FC236}">
                <a16:creationId xmlns:a16="http://schemas.microsoft.com/office/drawing/2014/main" id="{9FC6C309-04E6-4C1C-9B1E-6CFA0CDF3414}"/>
              </a:ext>
            </a:extLst>
          </p:cNvPr>
          <p:cNvPicPr>
            <a:picLocks noGrp="1" noChangeAspect="1"/>
          </p:cNvPicPr>
          <p:nvPr>
            <p:ph idx="1"/>
          </p:nvPr>
        </p:nvPicPr>
        <p:blipFill>
          <a:blip r:embed="rId4"/>
          <a:srcRect/>
          <a:stretch/>
        </p:blipFill>
        <p:spPr>
          <a:xfrm>
            <a:off x="5818297" y="1501582"/>
            <a:ext cx="5192412" cy="36816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46506949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a:xfrm>
            <a:off x="451514" y="1800225"/>
            <a:ext cx="3444211" cy="4241136"/>
          </a:xfrm>
        </p:spPr>
        <p:txBody>
          <a:bodyPr vert="horz" lIns="91440" tIns="45720" rIns="91440" bIns="45720" rtlCol="0" anchor="t">
            <a:normAutofit/>
          </a:bodyPr>
          <a:lstStyle/>
          <a:p>
            <a:pPr>
              <a:lnSpc>
                <a:spcPct val="90000"/>
              </a:lnSpc>
            </a:pPr>
            <a:r>
              <a:rPr lang="en-US" sz="4100" dirty="0"/>
              <a:t>Which biased type crime occurred most often?</a:t>
            </a:r>
          </a:p>
        </p:txBody>
      </p:sp>
      <p:pic>
        <p:nvPicPr>
          <p:cNvPr id="6" name="Content Placeholder 5">
            <a:extLst>
              <a:ext uri="{FF2B5EF4-FFF2-40B4-BE49-F238E27FC236}">
                <a16:creationId xmlns:a16="http://schemas.microsoft.com/office/drawing/2014/main" id="{9FC6C309-04E6-4C1C-9B1E-6CFA0CDF3414}"/>
              </a:ext>
            </a:extLst>
          </p:cNvPr>
          <p:cNvPicPr>
            <a:picLocks noGrp="1" noChangeAspect="1"/>
          </p:cNvPicPr>
          <p:nvPr>
            <p:ph idx="1"/>
          </p:nvPr>
        </p:nvPicPr>
        <p:blipFill>
          <a:blip r:embed="rId4"/>
          <a:srcRect/>
          <a:stretch/>
        </p:blipFill>
        <p:spPr>
          <a:xfrm>
            <a:off x="6260340" y="1501582"/>
            <a:ext cx="4308327" cy="36816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88716792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p:txBody>
          <a:bodyPr/>
          <a:lstStyle/>
          <a:p>
            <a:r>
              <a:rPr lang="en-US" dirty="0"/>
              <a:t>Final Recommendations</a:t>
            </a:r>
          </a:p>
        </p:txBody>
      </p:sp>
      <p:sp>
        <p:nvSpPr>
          <p:cNvPr id="3" name="Content Placeholder 2">
            <a:extLst>
              <a:ext uri="{FF2B5EF4-FFF2-40B4-BE49-F238E27FC236}">
                <a16:creationId xmlns:a16="http://schemas.microsoft.com/office/drawing/2014/main" id="{27DDA3E0-37CC-4ADA-8D27-CF09807F4ACF}"/>
              </a:ext>
            </a:extLst>
          </p:cNvPr>
          <p:cNvSpPr>
            <a:spLocks noGrp="1"/>
          </p:cNvSpPr>
          <p:nvPr>
            <p:ph idx="1"/>
          </p:nvPr>
        </p:nvSpPr>
        <p:spPr/>
        <p:txBody>
          <a:bodyPr>
            <a:noAutofit/>
          </a:bodyPr>
          <a:lstStyle/>
          <a:p>
            <a:endParaRPr lang="en-US" sz="1400" b="1" dirty="0"/>
          </a:p>
          <a:p>
            <a:r>
              <a:rPr lang="en-US" sz="1400" b="1" dirty="0"/>
              <a:t>Montgomery County Salaries (2014-2018)</a:t>
            </a:r>
            <a:r>
              <a:rPr lang="en-US" sz="1400" dirty="0"/>
              <a:t>:</a:t>
            </a:r>
          </a:p>
          <a:p>
            <a:pPr lvl="1">
              <a:buFont typeface="Wingdings" panose="05000000000000000000" pitchFamily="2" charset="2"/>
              <a:buChar char="§"/>
            </a:pPr>
            <a:r>
              <a:rPr lang="en-US" sz="1400" dirty="0"/>
              <a:t>Additional Columns: education level, years worked in Montgomery County, and whether the person worked in a different position in the county</a:t>
            </a:r>
          </a:p>
          <a:p>
            <a:pPr lvl="1">
              <a:buFont typeface="Wingdings" panose="05000000000000000000" pitchFamily="2" charset="2"/>
              <a:buChar char="§"/>
            </a:pPr>
            <a:r>
              <a:rPr lang="en-US" sz="1400" dirty="0"/>
              <a:t>Dataset of only the Montgomery County employees that worked all 5, 10, or X interval</a:t>
            </a:r>
          </a:p>
          <a:p>
            <a:pPr lvl="1">
              <a:buFont typeface="Wingdings" panose="05000000000000000000" pitchFamily="2" charset="2"/>
              <a:buChar char="§"/>
            </a:pPr>
            <a:r>
              <a:rPr lang="en-US" sz="1400" dirty="0"/>
              <a:t>Could compare with private sector data</a:t>
            </a:r>
          </a:p>
          <a:p>
            <a:r>
              <a:rPr lang="en-US" sz="1400" b="1" dirty="0"/>
              <a:t>Crime:</a:t>
            </a:r>
            <a:endParaRPr lang="en-US" sz="1400" dirty="0"/>
          </a:p>
          <a:p>
            <a:pPr lvl="1">
              <a:buFont typeface="Wingdings" panose="05000000000000000000" pitchFamily="2" charset="2"/>
              <a:buChar char="§"/>
            </a:pPr>
            <a:r>
              <a:rPr lang="en-US" sz="1400" dirty="0"/>
              <a:t>Live dashboard, plotting incidents by their coordinates – scrub through incidents over time</a:t>
            </a:r>
          </a:p>
          <a:p>
            <a:r>
              <a:rPr lang="en-US" sz="1400" b="1" dirty="0"/>
              <a:t>MCPD Bias Incidents:</a:t>
            </a:r>
            <a:endParaRPr lang="en-US" sz="1400" dirty="0"/>
          </a:p>
          <a:p>
            <a:pPr lvl="1">
              <a:buFont typeface="Wingdings" panose="05000000000000000000" pitchFamily="2" charset="2"/>
              <a:buChar char="§"/>
            </a:pPr>
            <a:r>
              <a:rPr lang="en-US" sz="1400" dirty="0"/>
              <a:t>Additional Columns: age of suspects, bias type, district name</a:t>
            </a:r>
          </a:p>
          <a:p>
            <a:pPr lvl="1">
              <a:buFont typeface="Wingdings" panose="05000000000000000000" pitchFamily="2" charset="2"/>
              <a:buChar char="§"/>
            </a:pPr>
            <a:r>
              <a:rPr lang="en-US" sz="1400" dirty="0"/>
              <a:t>Compare with data about biased incidents in other counties</a:t>
            </a:r>
          </a:p>
          <a:p>
            <a:pPr lvl="1">
              <a:buFont typeface="Wingdings" panose="05000000000000000000" pitchFamily="2" charset="2"/>
              <a:buChar char="§"/>
            </a:pPr>
            <a:r>
              <a:rPr lang="en-US" sz="1400" dirty="0"/>
              <a:t>More documentation about how incidents were coded</a:t>
            </a:r>
            <a:endParaRPr lang="en-US" sz="1600" dirty="0"/>
          </a:p>
          <a:p>
            <a:pPr marL="457200" lvl="1" indent="0">
              <a:buNone/>
            </a:pPr>
            <a:endParaRPr lang="en-US" dirty="0"/>
          </a:p>
        </p:txBody>
      </p:sp>
      <p:sp>
        <p:nvSpPr>
          <p:cNvPr id="4" name="TextBox 3">
            <a:extLst>
              <a:ext uri="{FF2B5EF4-FFF2-40B4-BE49-F238E27FC236}">
                <a16:creationId xmlns:a16="http://schemas.microsoft.com/office/drawing/2014/main" id="{513F19C1-7B5D-475A-83F7-FC0503F951A5}"/>
              </a:ext>
            </a:extLst>
          </p:cNvPr>
          <p:cNvSpPr txBox="1"/>
          <p:nvPr/>
        </p:nvSpPr>
        <p:spPr>
          <a:xfrm>
            <a:off x="1622980" y="6055339"/>
            <a:ext cx="8946037" cy="430887"/>
          </a:xfrm>
          <a:prstGeom prst="rect">
            <a:avLst/>
          </a:prstGeom>
          <a:noFill/>
        </p:spPr>
        <p:txBody>
          <a:bodyPr wrap="square" rtlCol="0">
            <a:spAutoFit/>
          </a:bodyPr>
          <a:lstStyle/>
          <a:p>
            <a:r>
              <a:rPr lang="en-US" sz="1050" b="1" i="1" dirty="0"/>
              <a:t>**Due to the time constraints of this presentation, there are several additional topics addressed in the full report:</a:t>
            </a:r>
          </a:p>
          <a:p>
            <a:r>
              <a:rPr lang="en-US" sz="1050" b="1" i="1" dirty="0">
                <a:hlinkClick r:id="rId2"/>
              </a:rPr>
              <a:t>https://github.com/lmurra38/DATA205</a:t>
            </a:r>
            <a:endParaRPr lang="en-US" sz="1050" b="1" i="1" dirty="0"/>
          </a:p>
        </p:txBody>
      </p:sp>
    </p:spTree>
    <p:extLst>
      <p:ext uri="{BB962C8B-B14F-4D97-AF65-F5344CB8AC3E}">
        <p14:creationId xmlns:p14="http://schemas.microsoft.com/office/powerpoint/2010/main" val="65260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a:xfrm>
            <a:off x="451515" y="1734857"/>
            <a:ext cx="3765483" cy="3388287"/>
          </a:xfrm>
        </p:spPr>
        <p:txBody>
          <a:bodyPr anchor="ctr">
            <a:normAutofit/>
          </a:bodyPr>
          <a:lstStyle/>
          <a:p>
            <a:r>
              <a:rPr lang="en-US" sz="2800"/>
              <a:t>Acknowledgements</a:t>
            </a:r>
          </a:p>
        </p:txBody>
      </p:sp>
      <p:sp>
        <p:nvSpPr>
          <p:cNvPr id="3" name="Content Placeholder 2">
            <a:extLst>
              <a:ext uri="{FF2B5EF4-FFF2-40B4-BE49-F238E27FC236}">
                <a16:creationId xmlns:a16="http://schemas.microsoft.com/office/drawing/2014/main" id="{27DDA3E0-37CC-4ADA-8D27-CF09807F4ACF}"/>
              </a:ext>
            </a:extLst>
          </p:cNvPr>
          <p:cNvSpPr>
            <a:spLocks noGrp="1"/>
          </p:cNvSpPr>
          <p:nvPr>
            <p:ph idx="1"/>
          </p:nvPr>
        </p:nvSpPr>
        <p:spPr>
          <a:xfrm>
            <a:off x="6008068" y="978993"/>
            <a:ext cx="5365218" cy="4900014"/>
          </a:xfrm>
          <a:effectLst/>
        </p:spPr>
        <p:txBody>
          <a:bodyPr>
            <a:normAutofit/>
          </a:bodyPr>
          <a:lstStyle/>
          <a:p>
            <a:r>
              <a:rPr lang="en-US" sz="2000" dirty="0"/>
              <a:t>Hamman, John F</a:t>
            </a:r>
          </a:p>
          <a:p>
            <a:r>
              <a:rPr lang="en-US" sz="2000" dirty="0"/>
              <a:t>Mohamed, </a:t>
            </a:r>
            <a:r>
              <a:rPr lang="en-US" sz="2000" dirty="0" err="1"/>
              <a:t>Abdirisak</a:t>
            </a:r>
            <a:endParaRPr lang="en-US" sz="2000" dirty="0"/>
          </a:p>
          <a:p>
            <a:r>
              <a:rPr lang="en-US" sz="2000" dirty="0" err="1"/>
              <a:t>Saidi</a:t>
            </a:r>
            <a:r>
              <a:rPr lang="en-US" sz="2000" dirty="0"/>
              <a:t>, Rachel</a:t>
            </a:r>
          </a:p>
        </p:txBody>
      </p:sp>
    </p:spTree>
    <p:extLst>
      <p:ext uri="{BB962C8B-B14F-4D97-AF65-F5344CB8AC3E}">
        <p14:creationId xmlns:p14="http://schemas.microsoft.com/office/powerpoint/2010/main" val="392345728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451514" y="457201"/>
            <a:ext cx="3575737" cy="1332688"/>
          </a:xfrm>
        </p:spPr>
        <p:txBody>
          <a:bodyPr anchor="b">
            <a:normAutofit fontScale="90000"/>
          </a:bodyPr>
          <a:lstStyle/>
          <a:p>
            <a:pPr algn="ctr"/>
            <a:r>
              <a:rPr lang="en-US" sz="3200" dirty="0">
                <a:solidFill>
                  <a:srgbClr val="FFFFFF"/>
                </a:solidFill>
              </a:rPr>
              <a:t>Dataset 1: Employee Salaries</a:t>
            </a:r>
          </a:p>
        </p:txBody>
      </p:sp>
      <p:sp>
        <p:nvSpPr>
          <p:cNvPr id="6" name="Content Placeholder 5">
            <a:extLst>
              <a:ext uri="{FF2B5EF4-FFF2-40B4-BE49-F238E27FC236}">
                <a16:creationId xmlns:a16="http://schemas.microsoft.com/office/drawing/2014/main" id="{4D64400E-65B5-48E4-BC5E-B4053CAD3466}"/>
              </a:ext>
            </a:extLst>
          </p:cNvPr>
          <p:cNvSpPr>
            <a:spLocks noGrp="1"/>
          </p:cNvSpPr>
          <p:nvPr>
            <p:ph idx="1"/>
          </p:nvPr>
        </p:nvSpPr>
        <p:spPr>
          <a:xfrm>
            <a:off x="451514" y="2046514"/>
            <a:ext cx="3575737" cy="3994848"/>
          </a:xfrm>
        </p:spPr>
        <p:txBody>
          <a:bodyPr>
            <a:normAutofit fontScale="92500" lnSpcReduction="10000"/>
          </a:bodyPr>
          <a:lstStyle/>
          <a:p>
            <a:r>
              <a:rPr lang="en-US" sz="1600" dirty="0">
                <a:solidFill>
                  <a:srgbClr val="FFFFFF"/>
                </a:solidFill>
              </a:rPr>
              <a:t>Employee Salaries datasets 2014, 2015, 2016, 2017, and 2018 from </a:t>
            </a:r>
            <a:r>
              <a:rPr lang="en-US" sz="1600" dirty="0" err="1">
                <a:solidFill>
                  <a:srgbClr val="FFFFFF"/>
                </a:solidFill>
              </a:rPr>
              <a:t>dataMontgomery</a:t>
            </a:r>
            <a:endParaRPr lang="en-US" sz="1600" dirty="0">
              <a:solidFill>
                <a:srgbClr val="FFFFFF"/>
              </a:solidFill>
            </a:endParaRPr>
          </a:p>
          <a:p>
            <a:r>
              <a:rPr lang="en-US" sz="1600" dirty="0">
                <a:solidFill>
                  <a:srgbClr val="FFFFFF"/>
                </a:solidFill>
              </a:rPr>
              <a:t>Provides pertinent information about Montgomery County employees' salaries such as current annual salary, gross pay received, overtime pay, department, division, assignment category (part or fulltime), date first hired, etc.</a:t>
            </a:r>
          </a:p>
          <a:p>
            <a:r>
              <a:rPr lang="en-US" sz="1600" dirty="0">
                <a:solidFill>
                  <a:srgbClr val="FFFFFF"/>
                </a:solidFill>
              </a:rPr>
              <a:t>Relatively clean and consistent data, with the same column names</a:t>
            </a:r>
          </a:p>
          <a:p>
            <a:r>
              <a:rPr lang="en-US" sz="1600" dirty="0">
                <a:solidFill>
                  <a:srgbClr val="FFFFFF"/>
                </a:solidFill>
              </a:rPr>
              <a:t>Many NA values for Employee Position Title, Position Under-Filed, and Gender</a:t>
            </a:r>
          </a:p>
        </p:txBody>
      </p:sp>
      <p:pic>
        <p:nvPicPr>
          <p:cNvPr id="10" name="Graphic 9">
            <a:extLst>
              <a:ext uri="{FF2B5EF4-FFF2-40B4-BE49-F238E27FC236}">
                <a16:creationId xmlns:a16="http://schemas.microsoft.com/office/drawing/2014/main" id="{6F625057-2C92-4E4E-A13A-D876FAEA1582}"/>
              </a:ext>
            </a:extLst>
          </p:cNvPr>
          <p:cNvPicPr>
            <a:picLocks noChangeAspect="1"/>
          </p:cNvPicPr>
          <p:nvPr/>
        </p:nvPicPr>
        <p:blipFill>
          <a:blip r:embed="rId3"/>
          <a:srcRect/>
          <a:stretch/>
        </p:blipFill>
        <p:spPr>
          <a:xfrm>
            <a:off x="4973495" y="1789889"/>
            <a:ext cx="6877900" cy="339725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6465147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p:txBody>
          <a:bodyPr/>
          <a:lstStyle/>
          <a:p>
            <a:r>
              <a:rPr lang="en-US" dirty="0"/>
              <a:t>Montgomery County Salaries (2014-2018)</a:t>
            </a:r>
          </a:p>
        </p:txBody>
      </p:sp>
      <p:sp>
        <p:nvSpPr>
          <p:cNvPr id="3" name="Content Placeholder 2">
            <a:extLst>
              <a:ext uri="{FF2B5EF4-FFF2-40B4-BE49-F238E27FC236}">
                <a16:creationId xmlns:a16="http://schemas.microsoft.com/office/drawing/2014/main" id="{27DDA3E0-37CC-4ADA-8D27-CF09807F4ACF}"/>
              </a:ext>
            </a:extLst>
          </p:cNvPr>
          <p:cNvSpPr>
            <a:spLocks noGrp="1"/>
          </p:cNvSpPr>
          <p:nvPr>
            <p:ph idx="1"/>
          </p:nvPr>
        </p:nvSpPr>
        <p:spPr/>
        <p:txBody>
          <a:bodyPr>
            <a:noAutofit/>
          </a:bodyPr>
          <a:lstStyle/>
          <a:p>
            <a:pPr marL="0" indent="0">
              <a:buNone/>
            </a:pPr>
            <a:endParaRPr lang="en-US" sz="1400" b="1" dirty="0"/>
          </a:p>
          <a:p>
            <a:pPr marL="0" indent="0">
              <a:buNone/>
            </a:pPr>
            <a:r>
              <a:rPr lang="en-US" sz="1400" b="1" dirty="0"/>
              <a:t>Data Wrangling:</a:t>
            </a:r>
          </a:p>
          <a:p>
            <a:pPr lvl="1"/>
            <a:r>
              <a:rPr lang="en-US" sz="1400" dirty="0"/>
              <a:t>Created “</a:t>
            </a:r>
            <a:r>
              <a:rPr lang="en-US" sz="1400" dirty="0" err="1"/>
              <a:t>mcsalaries</a:t>
            </a:r>
            <a:r>
              <a:rPr lang="en-US" sz="1400" dirty="0"/>
              <a:t>” </a:t>
            </a:r>
            <a:r>
              <a:rPr lang="en-US" sz="1400" dirty="0" err="1"/>
              <a:t>dataframe</a:t>
            </a:r>
            <a:r>
              <a:rPr lang="en-US" sz="1400" dirty="0"/>
              <a:t>:</a:t>
            </a:r>
          </a:p>
          <a:p>
            <a:pPr lvl="2">
              <a:buFont typeface="Wingdings" panose="05000000000000000000" pitchFamily="2" charset="2"/>
              <a:buChar char="§"/>
            </a:pPr>
            <a:r>
              <a:rPr lang="en-US" dirty="0"/>
              <a:t>Added year column corresponding to the year of each dataset</a:t>
            </a:r>
          </a:p>
          <a:p>
            <a:pPr lvl="2">
              <a:buFont typeface="Wingdings" panose="05000000000000000000" pitchFamily="2" charset="2"/>
              <a:buChar char="§"/>
            </a:pPr>
            <a:r>
              <a:rPr lang="en-US" dirty="0"/>
              <a:t>Removed year in columns: “[Year] Gross Pay Received” and “[Year] Overtime Pay” </a:t>
            </a:r>
          </a:p>
          <a:p>
            <a:pPr lvl="2">
              <a:buFont typeface="Wingdings" panose="05000000000000000000" pitchFamily="2" charset="2"/>
              <a:buChar char="§"/>
            </a:pPr>
            <a:r>
              <a:rPr lang="en-US" dirty="0"/>
              <a:t>Created a new </a:t>
            </a:r>
            <a:r>
              <a:rPr lang="en-US" dirty="0" err="1"/>
              <a:t>dataframe</a:t>
            </a:r>
            <a:r>
              <a:rPr lang="en-US" dirty="0"/>
              <a:t> concatenating all datasets on the matching columns</a:t>
            </a:r>
          </a:p>
          <a:p>
            <a:pPr lvl="1"/>
            <a:r>
              <a:rPr lang="en-US" sz="1400" dirty="0"/>
              <a:t>Created “</a:t>
            </a:r>
            <a:r>
              <a:rPr lang="en-US" sz="1400" dirty="0" err="1"/>
              <a:t>mcpolice</a:t>
            </a:r>
            <a:r>
              <a:rPr lang="en-US" sz="1400" dirty="0"/>
              <a:t>” </a:t>
            </a:r>
            <a:r>
              <a:rPr lang="en-US" sz="1400" dirty="0" err="1"/>
              <a:t>dataframe</a:t>
            </a:r>
            <a:r>
              <a:rPr lang="en-US" sz="1400" dirty="0"/>
              <a:t>:</a:t>
            </a:r>
          </a:p>
          <a:p>
            <a:pPr lvl="2">
              <a:buFont typeface="Wingdings" panose="05000000000000000000" pitchFamily="2" charset="2"/>
              <a:buChar char="§"/>
            </a:pPr>
            <a:r>
              <a:rPr lang="en-US" dirty="0"/>
              <a:t>Filtered by the Department Name == “Department of Police”</a:t>
            </a:r>
          </a:p>
          <a:p>
            <a:pPr marL="0" indent="0">
              <a:buNone/>
            </a:pPr>
            <a:r>
              <a:rPr lang="en-US" sz="1400" b="1" dirty="0"/>
              <a:t>Exploratory Questions:</a:t>
            </a:r>
          </a:p>
          <a:p>
            <a:pPr lvl="1"/>
            <a:r>
              <a:rPr lang="en-US" sz="1400" dirty="0"/>
              <a:t>How did annual salary of MC employees change by gender from 2014 to 2018?</a:t>
            </a:r>
          </a:p>
          <a:p>
            <a:pPr lvl="1"/>
            <a:r>
              <a:rPr lang="en-US" sz="1400" dirty="0"/>
              <a:t>How did annual salary of MC police change by gender from 2014 to 2018?</a:t>
            </a:r>
          </a:p>
          <a:p>
            <a:pPr lvl="2">
              <a:buFont typeface="Wingdings" panose="05000000000000000000" pitchFamily="2" charset="2"/>
              <a:buChar char="§"/>
            </a:pPr>
            <a:endParaRPr lang="en-US" dirty="0"/>
          </a:p>
        </p:txBody>
      </p:sp>
    </p:spTree>
    <p:extLst>
      <p:ext uri="{BB962C8B-B14F-4D97-AF65-F5344CB8AC3E}">
        <p14:creationId xmlns:p14="http://schemas.microsoft.com/office/powerpoint/2010/main" val="118576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a:xfrm>
            <a:off x="451514" y="1800225"/>
            <a:ext cx="3444211" cy="4241136"/>
          </a:xfrm>
        </p:spPr>
        <p:txBody>
          <a:bodyPr vert="horz" lIns="91440" tIns="45720" rIns="91440" bIns="45720" rtlCol="0" anchor="t">
            <a:normAutofit fontScale="90000"/>
          </a:bodyPr>
          <a:lstStyle/>
          <a:p>
            <a:pPr>
              <a:lnSpc>
                <a:spcPct val="90000"/>
              </a:lnSpc>
            </a:pPr>
            <a:r>
              <a:rPr lang="en-US" sz="4100" dirty="0"/>
              <a:t>How did annual salary of MC employees change by gender from 2014 to 2018?</a:t>
            </a:r>
          </a:p>
        </p:txBody>
      </p:sp>
      <p:pic>
        <p:nvPicPr>
          <p:cNvPr id="6" name="Content Placeholder 5">
            <a:extLst>
              <a:ext uri="{FF2B5EF4-FFF2-40B4-BE49-F238E27FC236}">
                <a16:creationId xmlns:a16="http://schemas.microsoft.com/office/drawing/2014/main" id="{9FC6C309-04E6-4C1C-9B1E-6CFA0CDF3414}"/>
              </a:ext>
            </a:extLst>
          </p:cNvPr>
          <p:cNvPicPr>
            <a:picLocks noGrp="1" noChangeAspect="1"/>
          </p:cNvPicPr>
          <p:nvPr>
            <p:ph idx="1"/>
          </p:nvPr>
        </p:nvPicPr>
        <p:blipFill>
          <a:blip r:embed="rId4"/>
          <a:stretch>
            <a:fillRect/>
          </a:stretch>
        </p:blipFill>
        <p:spPr>
          <a:xfrm>
            <a:off x="5280472" y="1391479"/>
            <a:ext cx="6268062" cy="3901868"/>
          </a:xfrm>
          <a:prstGeom prst="roundRect">
            <a:avLst>
              <a:gd name="adj" fmla="val 3876"/>
            </a:avLst>
          </a:prstGeom>
          <a:ln>
            <a:solidFill>
              <a:schemeClr val="accent1"/>
            </a:solidFill>
          </a:ln>
          <a:effectLst/>
        </p:spPr>
      </p:pic>
      <p:cxnSp>
        <p:nvCxnSpPr>
          <p:cNvPr id="9" name="Straight Arrow Connector 8">
            <a:extLst>
              <a:ext uri="{FF2B5EF4-FFF2-40B4-BE49-F238E27FC236}">
                <a16:creationId xmlns:a16="http://schemas.microsoft.com/office/drawing/2014/main" id="{DE333DD4-CE91-4ACF-B512-2219BE106EAD}"/>
              </a:ext>
            </a:extLst>
          </p:cNvPr>
          <p:cNvCxnSpPr>
            <a:cxnSpLocks/>
          </p:cNvCxnSpPr>
          <p:nvPr/>
        </p:nvCxnSpPr>
        <p:spPr>
          <a:xfrm flipH="1">
            <a:off x="5867400" y="5293347"/>
            <a:ext cx="716280" cy="32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BAC219-DB17-48E9-93C5-D50AAA4B3DF0}"/>
              </a:ext>
            </a:extLst>
          </p:cNvPr>
          <p:cNvCxnSpPr>
            <a:cxnSpLocks/>
          </p:cNvCxnSpPr>
          <p:nvPr/>
        </p:nvCxnSpPr>
        <p:spPr>
          <a:xfrm>
            <a:off x="10415674" y="5293347"/>
            <a:ext cx="252326" cy="32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F6108F1-66C6-4BA6-BF84-E7E86D0ED10A}"/>
              </a:ext>
            </a:extLst>
          </p:cNvPr>
          <p:cNvPicPr>
            <a:picLocks noChangeAspect="1"/>
          </p:cNvPicPr>
          <p:nvPr/>
        </p:nvPicPr>
        <p:blipFill>
          <a:blip r:embed="rId5"/>
          <a:stretch>
            <a:fillRect/>
          </a:stretch>
        </p:blipFill>
        <p:spPr>
          <a:xfrm>
            <a:off x="5058967" y="5656695"/>
            <a:ext cx="2718802" cy="769331"/>
          </a:xfrm>
          <a:prstGeom prst="rect">
            <a:avLst/>
          </a:prstGeom>
        </p:spPr>
      </p:pic>
      <p:pic>
        <p:nvPicPr>
          <p:cNvPr id="22" name="Picture 21">
            <a:extLst>
              <a:ext uri="{FF2B5EF4-FFF2-40B4-BE49-F238E27FC236}">
                <a16:creationId xmlns:a16="http://schemas.microsoft.com/office/drawing/2014/main" id="{D8F18DAE-D85A-4902-ACAC-CED7F18C5D1B}"/>
              </a:ext>
            </a:extLst>
          </p:cNvPr>
          <p:cNvPicPr>
            <a:picLocks noChangeAspect="1"/>
          </p:cNvPicPr>
          <p:nvPr/>
        </p:nvPicPr>
        <p:blipFill>
          <a:blip r:embed="rId6"/>
          <a:stretch>
            <a:fillRect/>
          </a:stretch>
        </p:blipFill>
        <p:spPr>
          <a:xfrm>
            <a:off x="8913683" y="5664615"/>
            <a:ext cx="2718803" cy="779985"/>
          </a:xfrm>
          <a:prstGeom prst="rect">
            <a:avLst/>
          </a:prstGeom>
        </p:spPr>
      </p:pic>
    </p:spTree>
    <p:extLst>
      <p:ext uri="{BB962C8B-B14F-4D97-AF65-F5344CB8AC3E}">
        <p14:creationId xmlns:p14="http://schemas.microsoft.com/office/powerpoint/2010/main" val="218560028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a:xfrm>
            <a:off x="451514" y="1800225"/>
            <a:ext cx="3444211" cy="4241136"/>
          </a:xfrm>
        </p:spPr>
        <p:txBody>
          <a:bodyPr vert="horz" lIns="91440" tIns="45720" rIns="91440" bIns="45720" rtlCol="0" anchor="t">
            <a:normAutofit fontScale="90000"/>
          </a:bodyPr>
          <a:lstStyle/>
          <a:p>
            <a:pPr>
              <a:lnSpc>
                <a:spcPct val="90000"/>
              </a:lnSpc>
            </a:pPr>
            <a:r>
              <a:rPr lang="en-US" sz="4100"/>
              <a:t>How did annual salary of MC employees change by gender from 2014 to 2018?</a:t>
            </a:r>
            <a:endParaRPr lang="en-US" sz="4100" dirty="0"/>
          </a:p>
        </p:txBody>
      </p:sp>
      <p:pic>
        <p:nvPicPr>
          <p:cNvPr id="6" name="Content Placeholder 5">
            <a:extLst>
              <a:ext uri="{FF2B5EF4-FFF2-40B4-BE49-F238E27FC236}">
                <a16:creationId xmlns:a16="http://schemas.microsoft.com/office/drawing/2014/main" id="{9FC6C309-04E6-4C1C-9B1E-6CFA0CDF3414}"/>
              </a:ext>
            </a:extLst>
          </p:cNvPr>
          <p:cNvPicPr>
            <a:picLocks noGrp="1" noChangeAspect="1"/>
          </p:cNvPicPr>
          <p:nvPr>
            <p:ph idx="1"/>
          </p:nvPr>
        </p:nvPicPr>
        <p:blipFill>
          <a:blip r:embed="rId4"/>
          <a:srcRect/>
          <a:stretch/>
        </p:blipFill>
        <p:spPr>
          <a:xfrm>
            <a:off x="5280472" y="1501582"/>
            <a:ext cx="6268062" cy="36816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01543038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a:xfrm>
            <a:off x="451514" y="1800225"/>
            <a:ext cx="3444211" cy="4241136"/>
          </a:xfrm>
        </p:spPr>
        <p:txBody>
          <a:bodyPr vert="horz" lIns="91440" tIns="45720" rIns="91440" bIns="45720" rtlCol="0" anchor="t">
            <a:normAutofit fontScale="90000"/>
          </a:bodyPr>
          <a:lstStyle/>
          <a:p>
            <a:pPr>
              <a:lnSpc>
                <a:spcPct val="90000"/>
              </a:lnSpc>
            </a:pPr>
            <a:r>
              <a:rPr lang="en-US" sz="4400" dirty="0"/>
              <a:t>How did annual salary of MC police change by gender from 2014 to 2018?</a:t>
            </a:r>
            <a:endParaRPr lang="en-US" sz="4100" dirty="0"/>
          </a:p>
        </p:txBody>
      </p:sp>
      <p:pic>
        <p:nvPicPr>
          <p:cNvPr id="6" name="Content Placeholder 5">
            <a:extLst>
              <a:ext uri="{FF2B5EF4-FFF2-40B4-BE49-F238E27FC236}">
                <a16:creationId xmlns:a16="http://schemas.microsoft.com/office/drawing/2014/main" id="{9FC6C309-04E6-4C1C-9B1E-6CFA0CDF3414}"/>
              </a:ext>
            </a:extLst>
          </p:cNvPr>
          <p:cNvPicPr>
            <a:picLocks noGrp="1" noChangeAspect="1"/>
          </p:cNvPicPr>
          <p:nvPr>
            <p:ph idx="1"/>
          </p:nvPr>
        </p:nvPicPr>
        <p:blipFill>
          <a:blip r:embed="rId4"/>
          <a:srcRect/>
          <a:stretch/>
        </p:blipFill>
        <p:spPr>
          <a:xfrm>
            <a:off x="5280472" y="1401397"/>
            <a:ext cx="6268062" cy="3882032"/>
          </a:xfrm>
          <a:prstGeom prst="roundRect">
            <a:avLst>
              <a:gd name="adj" fmla="val 3876"/>
            </a:avLst>
          </a:prstGeom>
          <a:ln>
            <a:solidFill>
              <a:schemeClr val="accent1"/>
            </a:solidFill>
          </a:ln>
          <a:effectLst/>
        </p:spPr>
      </p:pic>
      <p:pic>
        <p:nvPicPr>
          <p:cNvPr id="3" name="Picture 2">
            <a:extLst>
              <a:ext uri="{FF2B5EF4-FFF2-40B4-BE49-F238E27FC236}">
                <a16:creationId xmlns:a16="http://schemas.microsoft.com/office/drawing/2014/main" id="{E28F2D6A-8A5D-4D45-B9E5-678C76AECD60}"/>
              </a:ext>
            </a:extLst>
          </p:cNvPr>
          <p:cNvPicPr>
            <a:picLocks noChangeAspect="1"/>
          </p:cNvPicPr>
          <p:nvPr/>
        </p:nvPicPr>
        <p:blipFill>
          <a:blip r:embed="rId5"/>
          <a:stretch>
            <a:fillRect/>
          </a:stretch>
        </p:blipFill>
        <p:spPr>
          <a:xfrm>
            <a:off x="5280472" y="5668204"/>
            <a:ext cx="2961589" cy="805021"/>
          </a:xfrm>
          <a:prstGeom prst="rect">
            <a:avLst/>
          </a:prstGeom>
        </p:spPr>
      </p:pic>
      <p:cxnSp>
        <p:nvCxnSpPr>
          <p:cNvPr id="8" name="Straight Arrow Connector 7">
            <a:extLst>
              <a:ext uri="{FF2B5EF4-FFF2-40B4-BE49-F238E27FC236}">
                <a16:creationId xmlns:a16="http://schemas.microsoft.com/office/drawing/2014/main" id="{EEDFE4DA-DAE8-4DBB-9F14-82AB88137920}"/>
              </a:ext>
            </a:extLst>
          </p:cNvPr>
          <p:cNvCxnSpPr>
            <a:cxnSpLocks/>
          </p:cNvCxnSpPr>
          <p:nvPr/>
        </p:nvCxnSpPr>
        <p:spPr>
          <a:xfrm flipH="1">
            <a:off x="5935980" y="5283429"/>
            <a:ext cx="716280" cy="32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62B5F02-3486-4E0B-80D1-72739DE116C0}"/>
              </a:ext>
            </a:extLst>
          </p:cNvPr>
          <p:cNvPicPr>
            <a:picLocks noChangeAspect="1"/>
          </p:cNvPicPr>
          <p:nvPr/>
        </p:nvPicPr>
        <p:blipFill>
          <a:blip r:embed="rId6"/>
          <a:stretch>
            <a:fillRect/>
          </a:stretch>
        </p:blipFill>
        <p:spPr>
          <a:xfrm>
            <a:off x="8631828" y="5706462"/>
            <a:ext cx="2916706" cy="766763"/>
          </a:xfrm>
          <a:prstGeom prst="rect">
            <a:avLst/>
          </a:prstGeom>
        </p:spPr>
      </p:pic>
      <p:cxnSp>
        <p:nvCxnSpPr>
          <p:cNvPr id="7" name="Straight Arrow Connector 6">
            <a:extLst>
              <a:ext uri="{FF2B5EF4-FFF2-40B4-BE49-F238E27FC236}">
                <a16:creationId xmlns:a16="http://schemas.microsoft.com/office/drawing/2014/main" id="{E687EFB4-00C7-4AC6-91E8-102D9EBA2F6B}"/>
              </a:ext>
            </a:extLst>
          </p:cNvPr>
          <p:cNvCxnSpPr/>
          <p:nvPr/>
        </p:nvCxnSpPr>
        <p:spPr>
          <a:xfrm>
            <a:off x="10462260" y="5283429"/>
            <a:ext cx="175260" cy="38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8626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a:xfrm>
            <a:off x="451514" y="1800225"/>
            <a:ext cx="3444211" cy="4241136"/>
          </a:xfrm>
        </p:spPr>
        <p:txBody>
          <a:bodyPr vert="horz" lIns="91440" tIns="45720" rIns="91440" bIns="45720" rtlCol="0" anchor="t">
            <a:normAutofit fontScale="90000"/>
          </a:bodyPr>
          <a:lstStyle/>
          <a:p>
            <a:pPr>
              <a:lnSpc>
                <a:spcPct val="90000"/>
              </a:lnSpc>
            </a:pPr>
            <a:r>
              <a:rPr lang="en-US" sz="4000" dirty="0"/>
              <a:t>How did annual salary of MC police change by gender from 2014 to 2018?</a:t>
            </a:r>
            <a:endParaRPr lang="en-US" sz="4100" dirty="0"/>
          </a:p>
        </p:txBody>
      </p:sp>
      <p:pic>
        <p:nvPicPr>
          <p:cNvPr id="6" name="Content Placeholder 5">
            <a:extLst>
              <a:ext uri="{FF2B5EF4-FFF2-40B4-BE49-F238E27FC236}">
                <a16:creationId xmlns:a16="http://schemas.microsoft.com/office/drawing/2014/main" id="{9FC6C309-04E6-4C1C-9B1E-6CFA0CDF3414}"/>
              </a:ext>
            </a:extLst>
          </p:cNvPr>
          <p:cNvPicPr>
            <a:picLocks noGrp="1" noChangeAspect="1"/>
          </p:cNvPicPr>
          <p:nvPr>
            <p:ph idx="1"/>
          </p:nvPr>
        </p:nvPicPr>
        <p:blipFill>
          <a:blip r:embed="rId4"/>
          <a:srcRect/>
          <a:stretch/>
        </p:blipFill>
        <p:spPr>
          <a:xfrm>
            <a:off x="5478755" y="1501582"/>
            <a:ext cx="5871496" cy="36816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56843708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32"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16">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17">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641853B-6189-4143-97B0-8007ADA286DF}"/>
              </a:ext>
            </a:extLst>
          </p:cNvPr>
          <p:cNvSpPr>
            <a:spLocks noGrp="1"/>
          </p:cNvSpPr>
          <p:nvPr>
            <p:ph type="title"/>
          </p:nvPr>
        </p:nvSpPr>
        <p:spPr>
          <a:xfrm>
            <a:off x="810001" y="4817533"/>
            <a:ext cx="10572000" cy="779529"/>
          </a:xfrm>
        </p:spPr>
        <p:txBody>
          <a:bodyPr vert="horz" lIns="91440" tIns="45720" rIns="91440" bIns="45720" rtlCol="0" anchor="b">
            <a:normAutofit fontScale="90000"/>
          </a:bodyPr>
          <a:lstStyle/>
          <a:p>
            <a:pPr>
              <a:lnSpc>
                <a:spcPct val="90000"/>
              </a:lnSpc>
            </a:pPr>
            <a:r>
              <a:rPr lang="en-US" sz="3400" dirty="0"/>
              <a:t>Can we accurately predict police employees that are male with a ML model? </a:t>
            </a:r>
          </a:p>
        </p:txBody>
      </p:sp>
      <p:pic>
        <p:nvPicPr>
          <p:cNvPr id="6" name="Content Placeholder 5" descr="A screenshot of a cell phone&#10;&#10;Description automatically generated">
            <a:extLst>
              <a:ext uri="{FF2B5EF4-FFF2-40B4-BE49-F238E27FC236}">
                <a16:creationId xmlns:a16="http://schemas.microsoft.com/office/drawing/2014/main" id="{9FC6C309-04E6-4C1C-9B1E-6CFA0CDF3414}"/>
              </a:ext>
            </a:extLst>
          </p:cNvPr>
          <p:cNvPicPr>
            <a:picLocks noGrp="1" noChangeAspect="1"/>
          </p:cNvPicPr>
          <p:nvPr>
            <p:ph sz="half" idx="1"/>
          </p:nvPr>
        </p:nvPicPr>
        <p:blipFill>
          <a:blip r:embed="rId3"/>
          <a:stretch/>
        </p:blipFill>
        <p:spPr>
          <a:xfrm>
            <a:off x="635458" y="669817"/>
            <a:ext cx="5376368" cy="3543261"/>
          </a:xfrm>
          <a:prstGeom prst="roundRect">
            <a:avLst>
              <a:gd name="adj" fmla="val 3876"/>
            </a:avLst>
          </a:prstGeom>
          <a:ln>
            <a:solidFill>
              <a:schemeClr val="accent1"/>
            </a:solidFill>
          </a:ln>
          <a:effectLst/>
        </p:spPr>
      </p:pic>
      <p:pic>
        <p:nvPicPr>
          <p:cNvPr id="8" name="Content Placeholder 7" descr="A picture containing white&#10;&#10;Description automatically generated">
            <a:extLst>
              <a:ext uri="{FF2B5EF4-FFF2-40B4-BE49-F238E27FC236}">
                <a16:creationId xmlns:a16="http://schemas.microsoft.com/office/drawing/2014/main" id="{04D1A784-7FA7-45BE-B521-1626501F940A}"/>
              </a:ext>
            </a:extLst>
          </p:cNvPr>
          <p:cNvPicPr>
            <a:picLocks noGrp="1" noChangeAspect="1"/>
          </p:cNvPicPr>
          <p:nvPr>
            <p:ph sz="half" idx="2"/>
          </p:nvPr>
        </p:nvPicPr>
        <p:blipFill>
          <a:blip r:embed="rId4"/>
          <a:stretch>
            <a:fillRect/>
          </a:stretch>
        </p:blipFill>
        <p:spPr>
          <a:xfrm>
            <a:off x="6175551" y="774648"/>
            <a:ext cx="5376369" cy="333360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099423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451514" y="457201"/>
            <a:ext cx="3575737" cy="1332688"/>
          </a:xfrm>
        </p:spPr>
        <p:txBody>
          <a:bodyPr anchor="b">
            <a:normAutofit/>
          </a:bodyPr>
          <a:lstStyle/>
          <a:p>
            <a:pPr algn="ctr"/>
            <a:r>
              <a:rPr lang="en-US" sz="3200" dirty="0">
                <a:solidFill>
                  <a:srgbClr val="FFFFFF"/>
                </a:solidFill>
              </a:rPr>
              <a:t>Dataset 2:</a:t>
            </a:r>
            <a:br>
              <a:rPr lang="en-US" sz="3200" dirty="0">
                <a:solidFill>
                  <a:srgbClr val="FFFFFF"/>
                </a:solidFill>
              </a:rPr>
            </a:br>
            <a:r>
              <a:rPr lang="en-US" sz="3200" dirty="0">
                <a:solidFill>
                  <a:srgbClr val="FFFFFF"/>
                </a:solidFill>
              </a:rPr>
              <a:t>Crime</a:t>
            </a:r>
          </a:p>
        </p:txBody>
      </p:sp>
      <p:sp>
        <p:nvSpPr>
          <p:cNvPr id="6" name="Content Placeholder 5">
            <a:extLst>
              <a:ext uri="{FF2B5EF4-FFF2-40B4-BE49-F238E27FC236}">
                <a16:creationId xmlns:a16="http://schemas.microsoft.com/office/drawing/2014/main" id="{4D64400E-65B5-48E4-BC5E-B4053CAD3466}"/>
              </a:ext>
            </a:extLst>
          </p:cNvPr>
          <p:cNvSpPr>
            <a:spLocks noGrp="1"/>
          </p:cNvSpPr>
          <p:nvPr>
            <p:ph idx="1"/>
          </p:nvPr>
        </p:nvSpPr>
        <p:spPr>
          <a:xfrm>
            <a:off x="451514" y="2046514"/>
            <a:ext cx="3575737" cy="3994848"/>
          </a:xfrm>
        </p:spPr>
        <p:txBody>
          <a:bodyPr>
            <a:normAutofit/>
          </a:bodyPr>
          <a:lstStyle/>
          <a:p>
            <a:r>
              <a:rPr lang="en-US" sz="1600" dirty="0">
                <a:solidFill>
                  <a:srgbClr val="FFFFFF"/>
                </a:solidFill>
              </a:rPr>
              <a:t>“Crime” dataset from </a:t>
            </a:r>
            <a:r>
              <a:rPr lang="en-US" sz="1600" dirty="0" err="1">
                <a:solidFill>
                  <a:srgbClr val="FFFFFF"/>
                </a:solidFill>
              </a:rPr>
              <a:t>dataMontgomery</a:t>
            </a:r>
            <a:endParaRPr lang="en-US" sz="1600" dirty="0">
              <a:solidFill>
                <a:srgbClr val="FFFFFF"/>
              </a:solidFill>
            </a:endParaRPr>
          </a:p>
          <a:p>
            <a:r>
              <a:rPr lang="en-US" sz="1600" dirty="0">
                <a:solidFill>
                  <a:srgbClr val="FFFFFF"/>
                </a:solidFill>
              </a:rPr>
              <a:t>Data spans from 2016-2020 and is being updated presently</a:t>
            </a:r>
          </a:p>
          <a:p>
            <a:r>
              <a:rPr lang="en-US" sz="1600" dirty="0">
                <a:solidFill>
                  <a:srgbClr val="FFFFFF"/>
                </a:solidFill>
              </a:rPr>
              <a:t>Repetitive column names</a:t>
            </a:r>
          </a:p>
          <a:p>
            <a:r>
              <a:rPr lang="en-US" sz="1600" dirty="0">
                <a:solidFill>
                  <a:srgbClr val="FFFFFF"/>
                </a:solidFill>
              </a:rPr>
              <a:t>Classified according to the National Incident-Based Reporting System (NIBRS) of the Criminal Justice Information Services (CJIS) Division Uniform Crime Reporting (UCR) Program</a:t>
            </a:r>
          </a:p>
        </p:txBody>
      </p:sp>
      <p:pic>
        <p:nvPicPr>
          <p:cNvPr id="10" name="Graphic 9">
            <a:extLst>
              <a:ext uri="{FF2B5EF4-FFF2-40B4-BE49-F238E27FC236}">
                <a16:creationId xmlns:a16="http://schemas.microsoft.com/office/drawing/2014/main" id="{6F625057-2C92-4E4E-A13A-D876FAEA1582}"/>
              </a:ext>
            </a:extLst>
          </p:cNvPr>
          <p:cNvPicPr>
            <a:picLocks noChangeAspect="1"/>
          </p:cNvPicPr>
          <p:nvPr/>
        </p:nvPicPr>
        <p:blipFill>
          <a:blip r:embed="rId2"/>
          <a:srcRect/>
          <a:stretch/>
        </p:blipFill>
        <p:spPr>
          <a:xfrm>
            <a:off x="5280790" y="2286705"/>
            <a:ext cx="6267743" cy="198594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214563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3eb20535-1874-493b-9e3c-113880c4186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99BD2E5DB18445838EB82D89BBCCEE" ma:contentTypeVersion="12" ma:contentTypeDescription="Create a new document." ma:contentTypeScope="" ma:versionID="e0157eeebdce7ce3cf58634d6c8ef21b">
  <xsd:schema xmlns:xsd="http://www.w3.org/2001/XMLSchema" xmlns:xs="http://www.w3.org/2001/XMLSchema" xmlns:p="http://schemas.microsoft.com/office/2006/metadata/properties" xmlns:ns3="500ee84f-2949-4de1-bf3e-e7ebd6720bce" xmlns:ns4="3eb20535-1874-493b-9e3c-113880c41865" targetNamespace="http://schemas.microsoft.com/office/2006/metadata/properties" ma:root="true" ma:fieldsID="191e07f2672a2d444337907ffc19df49" ns3:_="" ns4:_="">
    <xsd:import namespace="500ee84f-2949-4de1-bf3e-e7ebd6720bce"/>
    <xsd:import namespace="3eb20535-1874-493b-9e3c-113880c418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DateTake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0ee84f-2949-4de1-bf3e-e7ebd6720bc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b20535-1874-493b-9e3c-113880c418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2.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3eb20535-1874-493b-9e3c-113880c41865"/>
  </ds:schemaRefs>
</ds:datastoreItem>
</file>

<file path=customXml/itemProps3.xml><?xml version="1.0" encoding="utf-8"?>
<ds:datastoreItem xmlns:ds="http://schemas.openxmlformats.org/officeDocument/2006/customXml" ds:itemID="{A6FC1F98-F06E-464C-B854-DB0C9BA56E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0ee84f-2949-4de1-bf3e-e7ebd6720bce"/>
    <ds:schemaRef ds:uri="3eb20535-1874-493b-9e3c-113880c418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1644</Words>
  <Application>Microsoft Office PowerPoint</Application>
  <PresentationFormat>Widescreen</PresentationFormat>
  <Paragraphs>105</Paragraphs>
  <Slides>18</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Calibri Light</vt:lpstr>
      <vt:lpstr>Century Gothic</vt:lpstr>
      <vt:lpstr>Courier New</vt:lpstr>
      <vt:lpstr>Helvetica Neue</vt:lpstr>
      <vt:lpstr>Wingdings</vt:lpstr>
      <vt:lpstr>Wingdings 2</vt:lpstr>
      <vt:lpstr>Quotable</vt:lpstr>
      <vt:lpstr>Custom Design</vt:lpstr>
      <vt:lpstr>Examining Salaries, Crime, &amp; Bias in Montgomery County</vt:lpstr>
      <vt:lpstr>Dataset 1: Employee Salaries</vt:lpstr>
      <vt:lpstr>Montgomery County Salaries (2014-2018)</vt:lpstr>
      <vt:lpstr>How did annual salary of MC employees change by gender from 2014 to 2018?</vt:lpstr>
      <vt:lpstr>How did annual salary of MC employees change by gender from 2014 to 2018?</vt:lpstr>
      <vt:lpstr>How did annual salary of MC police change by gender from 2014 to 2018?</vt:lpstr>
      <vt:lpstr>How did annual salary of MC police change by gender from 2014 to 2018?</vt:lpstr>
      <vt:lpstr>Can we accurately predict police employees that are male with a ML model? </vt:lpstr>
      <vt:lpstr>Dataset 2: Crime</vt:lpstr>
      <vt:lpstr>Crime</vt:lpstr>
      <vt:lpstr>Did the distribution of crime in different districts change from 2017 to 2019?</vt:lpstr>
      <vt:lpstr>What days of the week had the highest amount of crime? </vt:lpstr>
      <vt:lpstr>Datasets 3: MCPD Bias Incidents</vt:lpstr>
      <vt:lpstr>MCPD Bias Incidents</vt:lpstr>
      <vt:lpstr>What police districts had the highest incidents of biased crime?</vt:lpstr>
      <vt:lpstr>Which biased type crime occurred most often?</vt:lpstr>
      <vt:lpstr>Final Recommendations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2020-05-13T06:27:50Z</dcterms:created>
  <dcterms:modified xsi:type="dcterms:W3CDTF">2020-05-13T06:32:27Z</dcterms:modified>
</cp:coreProperties>
</file>